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684"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3/21/2016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3/21/2016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endingclub.com/info/download-data.a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Dummy_variable_(statistics)" TargetMode="External"/><Relationship Id="rId2" Type="http://schemas.openxmlformats.org/officeDocument/2006/relationships/hyperlink" Target="http://www.valuepenguin.com/bankruptcy-filings-stat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 to Data Science</a:t>
            </a:r>
            <a:br>
              <a:rPr lang="en-US" dirty="0" smtClean="0"/>
            </a:br>
            <a:r>
              <a:rPr lang="en-US" dirty="0" smtClean="0"/>
              <a:t>Capstone 2016</a:t>
            </a:r>
            <a:endParaRPr lang="en-US" dirty="0"/>
          </a:p>
        </p:txBody>
      </p:sp>
      <p:sp>
        <p:nvSpPr>
          <p:cNvPr id="3" name="Subtitle 2"/>
          <p:cNvSpPr>
            <a:spLocks noGrp="1"/>
          </p:cNvSpPr>
          <p:nvPr>
            <p:ph type="subTitle" idx="1"/>
          </p:nvPr>
        </p:nvSpPr>
        <p:spPr/>
        <p:txBody>
          <a:bodyPr/>
          <a:lstStyle/>
          <a:p>
            <a:r>
              <a:rPr lang="en-US" dirty="0" smtClean="0"/>
              <a:t>Identifying good loan candidates</a:t>
            </a:r>
          </a:p>
          <a:p>
            <a:r>
              <a:rPr lang="en-US" dirty="0" smtClean="0"/>
              <a:t>Craig Calder</a:t>
            </a:r>
          </a:p>
          <a:p>
            <a:r>
              <a:rPr lang="en-US" dirty="0" smtClean="0"/>
              <a:t>March 2016</a:t>
            </a:r>
            <a:endParaRPr lang="en-US" dirty="0"/>
          </a:p>
        </p:txBody>
      </p:sp>
    </p:spTree>
    <p:extLst>
      <p:ext uri="{BB962C8B-B14F-4D97-AF65-F5344CB8AC3E}">
        <p14:creationId xmlns:p14="http://schemas.microsoft.com/office/powerpoint/2010/main" val="25293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Model #1: Testing for Significance</a:t>
            </a:r>
            <a:endParaRPr lang="en-US" dirty="0"/>
          </a:p>
        </p:txBody>
      </p:sp>
      <p:graphicFrame>
        <p:nvGraphicFramePr>
          <p:cNvPr id="4" name="Content Placeholder 3"/>
          <p:cNvGraphicFramePr>
            <a:graphicFrameLocks noGrp="1"/>
          </p:cNvGraphicFramePr>
          <p:nvPr>
            <p:ph idx="1"/>
          </p:nvPr>
        </p:nvGraphicFramePr>
        <p:xfrm>
          <a:off x="3408363" y="2268506"/>
          <a:ext cx="5372100" cy="3438525"/>
        </p:xfrm>
        <a:graphic>
          <a:graphicData uri="http://schemas.openxmlformats.org/drawingml/2006/table">
            <a:tbl>
              <a:tblPr firstRow="1" firstCol="1" bandRow="1">
                <a:tableStyleId>{5C22544A-7EE6-4342-B048-85BDC9FD1C3A}</a:tableStyleId>
              </a:tblPr>
              <a:tblGrid>
                <a:gridCol w="647700">
                  <a:extLst>
                    <a:ext uri="{9D8B030D-6E8A-4147-A177-3AD203B41FA5}">
                      <a16:colId xmlns:a16="http://schemas.microsoft.com/office/drawing/2014/main" val="1703904391"/>
                    </a:ext>
                  </a:extLst>
                </a:gridCol>
                <a:gridCol w="2108200">
                  <a:extLst>
                    <a:ext uri="{9D8B030D-6E8A-4147-A177-3AD203B41FA5}">
                      <a16:colId xmlns:a16="http://schemas.microsoft.com/office/drawing/2014/main" val="3969338833"/>
                    </a:ext>
                  </a:extLst>
                </a:gridCol>
                <a:gridCol w="1676400">
                  <a:extLst>
                    <a:ext uri="{9D8B030D-6E8A-4147-A177-3AD203B41FA5}">
                      <a16:colId xmlns:a16="http://schemas.microsoft.com/office/drawing/2014/main" val="1916433754"/>
                    </a:ext>
                  </a:extLst>
                </a:gridCol>
                <a:gridCol w="939800">
                  <a:extLst>
                    <a:ext uri="{9D8B030D-6E8A-4147-A177-3AD203B41FA5}">
                      <a16:colId xmlns:a16="http://schemas.microsoft.com/office/drawing/2014/main" val="3681425108"/>
                    </a:ext>
                  </a:extLst>
                </a:gridCol>
              </a:tblGrid>
              <a:tr h="180975">
                <a:tc>
                  <a:txBody>
                    <a:bodyPr/>
                    <a:lstStyle/>
                    <a:p>
                      <a:endParaRPr lang="en-US" sz="1100">
                        <a:effectLst/>
                        <a:latin typeface="Corbel" panose="020B050302020402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Variable</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P-Value</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significance</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580743568"/>
                  </a:ext>
                </a:extLst>
              </a:tr>
              <a:tr h="180975">
                <a:tc>
                  <a:txBody>
                    <a:bodyPr/>
                    <a:lstStyle/>
                    <a:p>
                      <a:pPr marL="0" marR="0">
                        <a:lnSpc>
                          <a:spcPct val="110000"/>
                        </a:lnSpc>
                        <a:spcBef>
                          <a:spcPts val="600"/>
                        </a:spcBef>
                        <a:spcAft>
                          <a:spcPts val="0"/>
                        </a:spcAft>
                      </a:pPr>
                      <a:r>
                        <a:rPr lang="en-US" sz="1100">
                          <a:effectLst/>
                        </a:rPr>
                        <a:t>1</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Loan_amount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1.35E-55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46230632"/>
                  </a:ext>
                </a:extLst>
              </a:tr>
              <a:tr h="180975">
                <a:tc>
                  <a:txBody>
                    <a:bodyPr/>
                    <a:lstStyle/>
                    <a:p>
                      <a:pPr marL="0" marR="0">
                        <a:lnSpc>
                          <a:spcPct val="110000"/>
                        </a:lnSpc>
                        <a:spcBef>
                          <a:spcPts val="600"/>
                        </a:spcBef>
                        <a:spcAft>
                          <a:spcPts val="0"/>
                        </a:spcAft>
                      </a:pPr>
                      <a:r>
                        <a:rPr lang="en-US" sz="1100">
                          <a:effectLst/>
                        </a:rPr>
                        <a:t>2</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emp_length</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0.485009021</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630275999"/>
                  </a:ext>
                </a:extLst>
              </a:tr>
              <a:tr h="180975">
                <a:tc>
                  <a:txBody>
                    <a:bodyPr/>
                    <a:lstStyle/>
                    <a:p>
                      <a:pPr marL="0" marR="0">
                        <a:lnSpc>
                          <a:spcPct val="110000"/>
                        </a:lnSpc>
                        <a:spcBef>
                          <a:spcPts val="600"/>
                        </a:spcBef>
                        <a:spcAft>
                          <a:spcPts val="0"/>
                        </a:spcAft>
                      </a:pPr>
                      <a:r>
                        <a:rPr lang="en-US" sz="1100">
                          <a:effectLst/>
                        </a:rPr>
                        <a:t>3</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annual_inc</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5.49E-104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600553305"/>
                  </a:ext>
                </a:extLst>
              </a:tr>
              <a:tr h="180975">
                <a:tc>
                  <a:txBody>
                    <a:bodyPr/>
                    <a:lstStyle/>
                    <a:p>
                      <a:pPr marL="0" marR="0">
                        <a:lnSpc>
                          <a:spcPct val="110000"/>
                        </a:lnSpc>
                        <a:spcBef>
                          <a:spcPts val="600"/>
                        </a:spcBef>
                        <a:spcAft>
                          <a:spcPts val="0"/>
                        </a:spcAft>
                      </a:pPr>
                      <a:r>
                        <a:rPr lang="en-US" sz="1100">
                          <a:effectLst/>
                        </a:rPr>
                        <a:t>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Dti</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1.32E-177</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036284093"/>
                  </a:ext>
                </a:extLst>
              </a:tr>
              <a:tr h="180975">
                <a:tc>
                  <a:txBody>
                    <a:bodyPr/>
                    <a:lstStyle/>
                    <a:p>
                      <a:pPr marL="0" marR="0">
                        <a:lnSpc>
                          <a:spcPct val="110000"/>
                        </a:lnSpc>
                        <a:spcBef>
                          <a:spcPts val="600"/>
                        </a:spcBef>
                        <a:spcAft>
                          <a:spcPts val="0"/>
                        </a:spcAft>
                      </a:pPr>
                      <a:r>
                        <a:rPr lang="en-US" sz="1100">
                          <a:effectLst/>
                        </a:rPr>
                        <a:t>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delinq_2yrs</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3.57E-05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902086978"/>
                  </a:ext>
                </a:extLst>
              </a:tr>
              <a:tr h="180975">
                <a:tc>
                  <a:txBody>
                    <a:bodyPr/>
                    <a:lstStyle/>
                    <a:p>
                      <a:pPr marL="0" marR="0">
                        <a:lnSpc>
                          <a:spcPct val="110000"/>
                        </a:lnSpc>
                        <a:spcBef>
                          <a:spcPts val="600"/>
                        </a:spcBef>
                        <a:spcAft>
                          <a:spcPts val="0"/>
                        </a:spcAft>
                      </a:pPr>
                      <a:r>
                        <a:rPr lang="en-US" sz="1100">
                          <a:effectLst/>
                        </a:rPr>
                        <a:t>6</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revol_util</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2.61E-195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868140807"/>
                  </a:ext>
                </a:extLst>
              </a:tr>
              <a:tr h="180975">
                <a:tc>
                  <a:txBody>
                    <a:bodyPr/>
                    <a:lstStyle/>
                    <a:p>
                      <a:pPr marL="0" marR="0">
                        <a:lnSpc>
                          <a:spcPct val="110000"/>
                        </a:lnSpc>
                        <a:spcBef>
                          <a:spcPts val="600"/>
                        </a:spcBef>
                        <a:spcAft>
                          <a:spcPts val="0"/>
                        </a:spcAft>
                      </a:pPr>
                      <a:r>
                        <a:rPr lang="en-US" sz="1100">
                          <a:effectLst/>
                        </a:rPr>
                        <a:t>7</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total_acc</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4.00E-28</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635521936"/>
                  </a:ext>
                </a:extLst>
              </a:tr>
              <a:tr h="180975">
                <a:tc>
                  <a:txBody>
                    <a:bodyPr/>
                    <a:lstStyle/>
                    <a:p>
                      <a:pPr marL="0" marR="0">
                        <a:lnSpc>
                          <a:spcPct val="110000"/>
                        </a:lnSpc>
                        <a:spcBef>
                          <a:spcPts val="600"/>
                        </a:spcBef>
                        <a:spcAft>
                          <a:spcPts val="0"/>
                        </a:spcAft>
                      </a:pPr>
                      <a:r>
                        <a:rPr lang="en-US" sz="1100">
                          <a:effectLst/>
                        </a:rPr>
                        <a:t>8</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longest_credit_length</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3.89E-08</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050248627"/>
                  </a:ext>
                </a:extLst>
              </a:tr>
              <a:tr h="180975">
                <a:tc>
                  <a:txBody>
                    <a:bodyPr/>
                    <a:lstStyle/>
                    <a:p>
                      <a:pPr marL="0" marR="0">
                        <a:lnSpc>
                          <a:spcPct val="110000"/>
                        </a:lnSpc>
                        <a:spcBef>
                          <a:spcPts val="600"/>
                        </a:spcBef>
                        <a:spcAft>
                          <a:spcPts val="0"/>
                        </a:spcAft>
                      </a:pPr>
                      <a:r>
                        <a:rPr lang="en-US" sz="1100">
                          <a:effectLst/>
                        </a:rPr>
                        <a:t>9</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bankrpc_state_low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4.57E-05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311995866"/>
                  </a:ext>
                </a:extLst>
              </a:tr>
              <a:tr h="180975">
                <a:tc>
                  <a:txBody>
                    <a:bodyPr/>
                    <a:lstStyle/>
                    <a:p>
                      <a:pPr marL="0" marR="0">
                        <a:lnSpc>
                          <a:spcPct val="110000"/>
                        </a:lnSpc>
                        <a:spcBef>
                          <a:spcPts val="600"/>
                        </a:spcBef>
                        <a:spcAft>
                          <a:spcPts val="0"/>
                        </a:spcAft>
                      </a:pPr>
                      <a:r>
                        <a:rPr lang="en-US" sz="1100">
                          <a:effectLst/>
                        </a:rPr>
                        <a:t>10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bankrpc_state_med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0.032735737</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989726737"/>
                  </a:ext>
                </a:extLst>
              </a:tr>
              <a:tr h="180975">
                <a:tc>
                  <a:txBody>
                    <a:bodyPr/>
                    <a:lstStyle/>
                    <a:p>
                      <a:pPr marL="0" marR="0">
                        <a:lnSpc>
                          <a:spcPct val="110000"/>
                        </a:lnSpc>
                        <a:spcBef>
                          <a:spcPts val="600"/>
                        </a:spcBef>
                        <a:spcAft>
                          <a:spcPts val="0"/>
                        </a:spcAft>
                      </a:pPr>
                      <a:r>
                        <a:rPr lang="en-US" sz="1100">
                          <a:effectLst/>
                        </a:rPr>
                        <a:t>11</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bankrpc_state_medhigh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0.003381705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094049769"/>
                  </a:ext>
                </a:extLst>
              </a:tr>
              <a:tr h="180975">
                <a:tc>
                  <a:txBody>
                    <a:bodyPr/>
                    <a:lstStyle/>
                    <a:p>
                      <a:pPr marL="0" marR="0">
                        <a:lnSpc>
                          <a:spcPct val="110000"/>
                        </a:lnSpc>
                        <a:spcBef>
                          <a:spcPts val="600"/>
                        </a:spcBef>
                        <a:spcAft>
                          <a:spcPts val="0"/>
                        </a:spcAft>
                      </a:pPr>
                      <a:r>
                        <a:rPr lang="en-US" sz="1100">
                          <a:effectLst/>
                        </a:rPr>
                        <a:t>12</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bankrpc_state_high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0.000106993</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543748361"/>
                  </a:ext>
                </a:extLst>
              </a:tr>
              <a:tr h="180975">
                <a:tc>
                  <a:txBody>
                    <a:bodyPr/>
                    <a:lstStyle/>
                    <a:p>
                      <a:pPr marL="0" marR="0">
                        <a:lnSpc>
                          <a:spcPct val="110000"/>
                        </a:lnSpc>
                        <a:spcBef>
                          <a:spcPts val="600"/>
                        </a:spcBef>
                        <a:spcAft>
                          <a:spcPts val="0"/>
                        </a:spcAft>
                      </a:pPr>
                      <a:r>
                        <a:rPr lang="en-US" sz="1100">
                          <a:effectLst/>
                        </a:rPr>
                        <a:t>13</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homeown_other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0.072699274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689597506"/>
                  </a:ext>
                </a:extLst>
              </a:tr>
              <a:tr h="180975">
                <a:tc>
                  <a:txBody>
                    <a:bodyPr/>
                    <a:lstStyle/>
                    <a:p>
                      <a:pPr marL="0" marR="0">
                        <a:lnSpc>
                          <a:spcPct val="110000"/>
                        </a:lnSpc>
                        <a:spcBef>
                          <a:spcPts val="600"/>
                        </a:spcBef>
                        <a:spcAft>
                          <a:spcPts val="0"/>
                        </a:spcAft>
                      </a:pPr>
                      <a:r>
                        <a:rPr lang="en-US" sz="1100">
                          <a:effectLst/>
                        </a:rPr>
                        <a:t>14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homeown_mort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1.30E-43</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309123191"/>
                  </a:ext>
                </a:extLst>
              </a:tr>
              <a:tr h="180975">
                <a:tc>
                  <a:txBody>
                    <a:bodyPr/>
                    <a:lstStyle/>
                    <a:p>
                      <a:pPr marL="0" marR="0">
                        <a:lnSpc>
                          <a:spcPct val="110000"/>
                        </a:lnSpc>
                        <a:spcBef>
                          <a:spcPts val="600"/>
                        </a:spcBef>
                        <a:spcAft>
                          <a:spcPts val="0"/>
                        </a:spcAft>
                      </a:pPr>
                      <a:r>
                        <a:rPr lang="en-US" sz="1100">
                          <a:effectLst/>
                        </a:rPr>
                        <a:t>15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homeown_rent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5.09E-38</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181478920"/>
                  </a:ext>
                </a:extLst>
              </a:tr>
              <a:tr h="180975">
                <a:tc>
                  <a:txBody>
                    <a:bodyPr/>
                    <a:lstStyle/>
                    <a:p>
                      <a:pPr marL="0" marR="0">
                        <a:lnSpc>
                          <a:spcPct val="110000"/>
                        </a:lnSpc>
                        <a:spcBef>
                          <a:spcPts val="600"/>
                        </a:spcBef>
                        <a:spcAft>
                          <a:spcPts val="0"/>
                        </a:spcAft>
                      </a:pPr>
                      <a:r>
                        <a:rPr lang="en-US" sz="1100">
                          <a:effectLst/>
                        </a:rPr>
                        <a:t>16</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term (factor)</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1.64E-297</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460932322"/>
                  </a:ext>
                </a:extLst>
              </a:tr>
              <a:tr h="180975">
                <a:tc>
                  <a:txBody>
                    <a:bodyPr/>
                    <a:lstStyle/>
                    <a:p>
                      <a:pPr marL="0" marR="0">
                        <a:lnSpc>
                          <a:spcPct val="110000"/>
                        </a:lnSpc>
                        <a:spcBef>
                          <a:spcPts val="600"/>
                        </a:spcBef>
                        <a:spcAft>
                          <a:spcPts val="0"/>
                        </a:spcAft>
                      </a:pPr>
                      <a:r>
                        <a:rPr lang="en-US" sz="1100">
                          <a:effectLst/>
                        </a:rPr>
                        <a:t>17</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purpose (factor)</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3.41E-16</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44837941"/>
                  </a:ext>
                </a:extLst>
              </a:tr>
              <a:tr h="180975">
                <a:tc>
                  <a:txBody>
                    <a:bodyPr/>
                    <a:lstStyle/>
                    <a:p>
                      <a:pPr marL="0" marR="0">
                        <a:lnSpc>
                          <a:spcPct val="110000"/>
                        </a:lnSpc>
                        <a:spcBef>
                          <a:spcPts val="600"/>
                        </a:spcBef>
                        <a:spcAft>
                          <a:spcPts val="0"/>
                        </a:spcAft>
                      </a:pPr>
                      <a:r>
                        <a:rPr lang="en-US" sz="1100">
                          <a:effectLst/>
                        </a:rPr>
                        <a:t>18</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vstatus_verified (factor)</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1.54E-67</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dirty="0">
                          <a:effectLst/>
                        </a:rPr>
                        <a:t>***</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328348214"/>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orbel" panose="020B0503020204020204" pitchFamily="34" charset="0"/>
                <a:ea typeface="SimSun" panose="02010600030101010101" pitchFamily="2" charset="-122"/>
                <a:cs typeface="Tahoma" panose="020B0604030504040204" pitchFamily="34" charset="0"/>
              </a:rPr>
              <a:t>Signif. codes:  0 ‘***’ 0.001 ‘**’ 0.01 ‘*’ 0.05 ‘.’ 0.1 ‘ ’ 1</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89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Check for </a:t>
            </a:r>
            <a:r>
              <a:rPr lang="en-US" dirty="0" err="1" smtClean="0"/>
              <a:t>Multivariance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9979" y="2097088"/>
            <a:ext cx="4047670" cy="3541712"/>
          </a:xfrm>
        </p:spPr>
      </p:pic>
      <p:sp>
        <p:nvSpPr>
          <p:cNvPr id="5" name="TextBox 4"/>
          <p:cNvSpPr txBox="1"/>
          <p:nvPr/>
        </p:nvSpPr>
        <p:spPr>
          <a:xfrm>
            <a:off x="1482372" y="2097088"/>
            <a:ext cx="3516648" cy="2862322"/>
          </a:xfrm>
          <a:prstGeom prst="rect">
            <a:avLst/>
          </a:prstGeom>
          <a:noFill/>
        </p:spPr>
        <p:txBody>
          <a:bodyPr wrap="square" rtlCol="0">
            <a:spAutoFit/>
          </a:bodyPr>
          <a:lstStyle/>
          <a:p>
            <a:r>
              <a:rPr lang="en-US" dirty="0"/>
              <a:t>Correlations displayed graphically: </a:t>
            </a:r>
          </a:p>
          <a:p>
            <a:endParaRPr lang="en-US" dirty="0" smtClean="0"/>
          </a:p>
          <a:p>
            <a:r>
              <a:rPr lang="en-US" dirty="0" smtClean="0"/>
              <a:t>Positive </a:t>
            </a:r>
            <a:r>
              <a:rPr lang="en-US" dirty="0"/>
              <a:t>correlations are displayed in blue and negative correlations in red color. </a:t>
            </a:r>
          </a:p>
          <a:p>
            <a:endParaRPr lang="en-US" dirty="0" smtClean="0"/>
          </a:p>
          <a:p>
            <a:r>
              <a:rPr lang="en-US" dirty="0" smtClean="0"/>
              <a:t>Color </a:t>
            </a:r>
            <a:r>
              <a:rPr lang="en-US" dirty="0"/>
              <a:t>intensity and the size of the circle are proportional to the correlation coefficients.</a:t>
            </a:r>
          </a:p>
          <a:p>
            <a:endParaRPr lang="en-US" dirty="0"/>
          </a:p>
        </p:txBody>
      </p:sp>
      <p:sp>
        <p:nvSpPr>
          <p:cNvPr id="6" name="TextBox 5"/>
          <p:cNvSpPr txBox="1"/>
          <p:nvPr/>
        </p:nvSpPr>
        <p:spPr>
          <a:xfrm>
            <a:off x="1807285" y="5852160"/>
            <a:ext cx="9041802" cy="923330"/>
          </a:xfrm>
          <a:prstGeom prst="rect">
            <a:avLst/>
          </a:prstGeom>
          <a:noFill/>
        </p:spPr>
        <p:txBody>
          <a:bodyPr wrap="square" rtlCol="0">
            <a:spAutoFit/>
          </a:bodyPr>
          <a:lstStyle/>
          <a:p>
            <a:r>
              <a:rPr lang="en-US" dirty="0"/>
              <a:t>Conclusion: None of the numeric variables are excessively correlated and thus require additional management prior to building a candidate model:</a:t>
            </a:r>
          </a:p>
          <a:p>
            <a:endParaRPr lang="en-US" dirty="0"/>
          </a:p>
        </p:txBody>
      </p:sp>
    </p:spTree>
    <p:extLst>
      <p:ext uri="{BB962C8B-B14F-4D97-AF65-F5344CB8AC3E}">
        <p14:creationId xmlns:p14="http://schemas.microsoft.com/office/powerpoint/2010/main" val="261078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#1</a:t>
            </a:r>
            <a:endParaRPr lang="en-US" dirty="0"/>
          </a:p>
        </p:txBody>
      </p:sp>
      <p:sp>
        <p:nvSpPr>
          <p:cNvPr id="3" name="Content Placeholder 2"/>
          <p:cNvSpPr>
            <a:spLocks noGrp="1"/>
          </p:cNvSpPr>
          <p:nvPr>
            <p:ph idx="1"/>
          </p:nvPr>
        </p:nvSpPr>
        <p:spPr/>
        <p:txBody>
          <a:bodyPr/>
          <a:lstStyle/>
          <a:p>
            <a:r>
              <a:rPr lang="en-US" dirty="0"/>
              <a:t>LoanModel00 = </a:t>
            </a:r>
            <a:r>
              <a:rPr lang="en-US" dirty="0" err="1"/>
              <a:t>glm</a:t>
            </a:r>
            <a:r>
              <a:rPr lang="en-US" dirty="0"/>
              <a:t> (</a:t>
            </a:r>
            <a:r>
              <a:rPr lang="en-US" dirty="0" err="1"/>
              <a:t>bad_loan</a:t>
            </a:r>
            <a:r>
              <a:rPr lang="en-US" dirty="0"/>
              <a:t> ~ </a:t>
            </a:r>
            <a:r>
              <a:rPr lang="en-US" dirty="0"/>
              <a:t/>
            </a:r>
            <a:br>
              <a:rPr lang="en-US" dirty="0"/>
            </a:br>
            <a:r>
              <a:rPr lang="en-US" dirty="0" err="1" smtClean="0">
                <a:solidFill>
                  <a:schemeClr val="accent1">
                    <a:lumMod val="60000"/>
                    <a:lumOff val="40000"/>
                  </a:schemeClr>
                </a:solidFill>
              </a:rPr>
              <a:t>loan_amnt</a:t>
            </a:r>
            <a:r>
              <a:rPr lang="en-US" dirty="0" smtClean="0">
                <a:solidFill>
                  <a:schemeClr val="accent1">
                    <a:lumMod val="60000"/>
                    <a:lumOff val="40000"/>
                  </a:schemeClr>
                </a:solidFill>
              </a:rPr>
              <a:t> </a:t>
            </a:r>
            <a:r>
              <a:rPr lang="en-US" dirty="0">
                <a:solidFill>
                  <a:schemeClr val="accent1">
                    <a:lumMod val="60000"/>
                    <a:lumOff val="40000"/>
                  </a:schemeClr>
                </a:solidFill>
              </a:rPr>
              <a:t>+ </a:t>
            </a:r>
            <a:r>
              <a:rPr lang="en-US" dirty="0" err="1">
                <a:solidFill>
                  <a:schemeClr val="accent1">
                    <a:lumMod val="60000"/>
                    <a:lumOff val="40000"/>
                  </a:schemeClr>
                </a:solidFill>
              </a:rPr>
              <a:t>annual_inc</a:t>
            </a:r>
            <a:r>
              <a:rPr lang="en-US" dirty="0">
                <a:solidFill>
                  <a:schemeClr val="accent1">
                    <a:lumMod val="60000"/>
                    <a:lumOff val="40000"/>
                  </a:schemeClr>
                </a:solidFill>
              </a:rPr>
              <a:t> + </a:t>
            </a:r>
            <a:r>
              <a:rPr lang="en-US" dirty="0" err="1">
                <a:solidFill>
                  <a:schemeClr val="accent1">
                    <a:lumMod val="60000"/>
                    <a:lumOff val="40000"/>
                  </a:schemeClr>
                </a:solidFill>
              </a:rPr>
              <a:t>dti</a:t>
            </a:r>
            <a:r>
              <a:rPr lang="en-US" dirty="0">
                <a:solidFill>
                  <a:schemeClr val="accent1">
                    <a:lumMod val="60000"/>
                    <a:lumOff val="40000"/>
                  </a:schemeClr>
                </a:solidFill>
              </a:rPr>
              <a:t> + delinq_2yrs + </a:t>
            </a:r>
            <a:r>
              <a:rPr lang="en-US" dirty="0" err="1">
                <a:solidFill>
                  <a:schemeClr val="accent1">
                    <a:lumMod val="60000"/>
                    <a:lumOff val="40000"/>
                  </a:schemeClr>
                </a:solidFill>
              </a:rPr>
              <a:t>revol_util</a:t>
            </a:r>
            <a:r>
              <a:rPr lang="en-US" dirty="0">
                <a:solidFill>
                  <a:schemeClr val="accent1">
                    <a:lumMod val="60000"/>
                    <a:lumOff val="40000"/>
                  </a:schemeClr>
                </a:solidFill>
              </a:rPr>
              <a:t> + </a:t>
            </a:r>
            <a:r>
              <a:rPr lang="en-US" dirty="0" err="1">
                <a:solidFill>
                  <a:schemeClr val="accent1">
                    <a:lumMod val="60000"/>
                    <a:lumOff val="40000"/>
                  </a:schemeClr>
                </a:solidFill>
              </a:rPr>
              <a:t>total_acc</a:t>
            </a:r>
            <a:r>
              <a:rPr lang="en-US" dirty="0">
                <a:solidFill>
                  <a:schemeClr val="accent1">
                    <a:lumMod val="60000"/>
                    <a:lumOff val="40000"/>
                  </a:schemeClr>
                </a:solidFill>
              </a:rPr>
              <a:t> + </a:t>
            </a:r>
            <a:r>
              <a:rPr lang="en-US" dirty="0" err="1">
                <a:solidFill>
                  <a:schemeClr val="accent1">
                    <a:lumMod val="60000"/>
                    <a:lumOff val="40000"/>
                  </a:schemeClr>
                </a:solidFill>
              </a:rPr>
              <a:t>longest_credit_length</a:t>
            </a:r>
            <a:r>
              <a:rPr lang="en-US" dirty="0">
                <a:solidFill>
                  <a:schemeClr val="accent1">
                    <a:lumMod val="60000"/>
                    <a:lumOff val="40000"/>
                  </a:schemeClr>
                </a:solidFill>
              </a:rPr>
              <a:t> + </a:t>
            </a:r>
            <a:r>
              <a:rPr lang="en-US" dirty="0" err="1">
                <a:solidFill>
                  <a:schemeClr val="accent1">
                    <a:lumMod val="60000"/>
                    <a:lumOff val="40000"/>
                  </a:schemeClr>
                </a:solidFill>
              </a:rPr>
              <a:t>bankrpc_state_low</a:t>
            </a:r>
            <a:r>
              <a:rPr lang="en-US" dirty="0">
                <a:solidFill>
                  <a:schemeClr val="accent1">
                    <a:lumMod val="60000"/>
                    <a:lumOff val="40000"/>
                  </a:schemeClr>
                </a:solidFill>
              </a:rPr>
              <a:t> +  </a:t>
            </a:r>
            <a:r>
              <a:rPr lang="en-US" dirty="0" err="1">
                <a:solidFill>
                  <a:schemeClr val="accent1">
                    <a:lumMod val="60000"/>
                    <a:lumOff val="40000"/>
                  </a:schemeClr>
                </a:solidFill>
              </a:rPr>
              <a:t>bankrpc_state_high</a:t>
            </a:r>
            <a:r>
              <a:rPr lang="en-US" dirty="0">
                <a:solidFill>
                  <a:schemeClr val="accent1">
                    <a:lumMod val="60000"/>
                    <a:lumOff val="40000"/>
                  </a:schemeClr>
                </a:solidFill>
              </a:rPr>
              <a:t>  + </a:t>
            </a:r>
            <a:r>
              <a:rPr lang="en-US" dirty="0" err="1">
                <a:solidFill>
                  <a:schemeClr val="accent1">
                    <a:lumMod val="60000"/>
                    <a:lumOff val="40000"/>
                  </a:schemeClr>
                </a:solidFill>
              </a:rPr>
              <a:t>homeown_mort</a:t>
            </a:r>
            <a:r>
              <a:rPr lang="en-US" dirty="0">
                <a:solidFill>
                  <a:schemeClr val="accent1">
                    <a:lumMod val="60000"/>
                    <a:lumOff val="40000"/>
                  </a:schemeClr>
                </a:solidFill>
              </a:rPr>
              <a:t> + </a:t>
            </a:r>
            <a:r>
              <a:rPr lang="en-US" dirty="0" err="1">
                <a:solidFill>
                  <a:schemeClr val="accent1">
                    <a:lumMod val="60000"/>
                    <a:lumOff val="40000"/>
                  </a:schemeClr>
                </a:solidFill>
              </a:rPr>
              <a:t>homeown_rent</a:t>
            </a:r>
            <a:r>
              <a:rPr lang="en-US" dirty="0">
                <a:solidFill>
                  <a:schemeClr val="accent1">
                    <a:lumMod val="60000"/>
                    <a:lumOff val="40000"/>
                  </a:schemeClr>
                </a:solidFill>
              </a:rPr>
              <a:t> + term + purpose + </a:t>
            </a:r>
            <a:r>
              <a:rPr lang="en-US" dirty="0" err="1">
                <a:solidFill>
                  <a:schemeClr val="accent1">
                    <a:lumMod val="60000"/>
                    <a:lumOff val="40000"/>
                  </a:schemeClr>
                </a:solidFill>
              </a:rPr>
              <a:t>vstatus_verified</a:t>
            </a:r>
            <a:r>
              <a:rPr lang="en-US" dirty="0"/>
              <a:t>, data=</a:t>
            </a:r>
            <a:r>
              <a:rPr lang="en-US" dirty="0" err="1"/>
              <a:t>loan_train</a:t>
            </a:r>
            <a:r>
              <a:rPr lang="en-US" dirty="0"/>
              <a:t>, family="binomial")</a:t>
            </a:r>
          </a:p>
          <a:p>
            <a:endParaRPr lang="en-US" dirty="0"/>
          </a:p>
        </p:txBody>
      </p:sp>
    </p:spTree>
    <p:extLst>
      <p:ext uri="{BB962C8B-B14F-4D97-AF65-F5344CB8AC3E}">
        <p14:creationId xmlns:p14="http://schemas.microsoft.com/office/powerpoint/2010/main" val="361713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Model Validation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7382623"/>
              </p:ext>
            </p:extLst>
          </p:nvPr>
        </p:nvGraphicFramePr>
        <p:xfrm>
          <a:off x="3611563" y="3282728"/>
          <a:ext cx="5392588" cy="1290828"/>
        </p:xfrm>
        <a:graphic>
          <a:graphicData uri="http://schemas.openxmlformats.org/drawingml/2006/table">
            <a:tbl>
              <a:tblPr firstRow="1" firstCol="1" bandRow="1">
                <a:tableStyleId>{5C22544A-7EE6-4342-B048-85BDC9FD1C3A}</a:tableStyleId>
              </a:tblPr>
              <a:tblGrid>
                <a:gridCol w="889000">
                  <a:extLst>
                    <a:ext uri="{9D8B030D-6E8A-4147-A177-3AD203B41FA5}">
                      <a16:colId xmlns:a16="http://schemas.microsoft.com/office/drawing/2014/main" val="1774964941"/>
                    </a:ext>
                  </a:extLst>
                </a:gridCol>
                <a:gridCol w="774700">
                  <a:extLst>
                    <a:ext uri="{9D8B030D-6E8A-4147-A177-3AD203B41FA5}">
                      <a16:colId xmlns:a16="http://schemas.microsoft.com/office/drawing/2014/main" val="305913102"/>
                    </a:ext>
                  </a:extLst>
                </a:gridCol>
                <a:gridCol w="647700">
                  <a:extLst>
                    <a:ext uri="{9D8B030D-6E8A-4147-A177-3AD203B41FA5}">
                      <a16:colId xmlns:a16="http://schemas.microsoft.com/office/drawing/2014/main" val="3357801753"/>
                    </a:ext>
                  </a:extLst>
                </a:gridCol>
                <a:gridCol w="647700">
                  <a:extLst>
                    <a:ext uri="{9D8B030D-6E8A-4147-A177-3AD203B41FA5}">
                      <a16:colId xmlns:a16="http://schemas.microsoft.com/office/drawing/2014/main" val="3663932834"/>
                    </a:ext>
                  </a:extLst>
                </a:gridCol>
                <a:gridCol w="711200">
                  <a:extLst>
                    <a:ext uri="{9D8B030D-6E8A-4147-A177-3AD203B41FA5}">
                      <a16:colId xmlns:a16="http://schemas.microsoft.com/office/drawing/2014/main" val="2643912989"/>
                    </a:ext>
                  </a:extLst>
                </a:gridCol>
                <a:gridCol w="936979">
                  <a:extLst>
                    <a:ext uri="{9D8B030D-6E8A-4147-A177-3AD203B41FA5}">
                      <a16:colId xmlns:a16="http://schemas.microsoft.com/office/drawing/2014/main" val="1923673830"/>
                    </a:ext>
                  </a:extLst>
                </a:gridCol>
                <a:gridCol w="785309">
                  <a:extLst>
                    <a:ext uri="{9D8B030D-6E8A-4147-A177-3AD203B41FA5}">
                      <a16:colId xmlns:a16="http://schemas.microsoft.com/office/drawing/2014/main" val="247062321"/>
                    </a:ext>
                  </a:extLst>
                </a:gridCol>
              </a:tblGrid>
              <a:tr h="180975">
                <a:tc>
                  <a:txBody>
                    <a:bodyPr/>
                    <a:lstStyle/>
                    <a:p>
                      <a:pPr marL="0" marR="0">
                        <a:lnSpc>
                          <a:spcPct val="110000"/>
                        </a:lnSpc>
                        <a:spcBef>
                          <a:spcPts val="600"/>
                        </a:spcBef>
                        <a:spcAft>
                          <a:spcPts val="0"/>
                        </a:spcAft>
                      </a:pPr>
                      <a:r>
                        <a:rPr lang="en-US" sz="1100" dirty="0">
                          <a:effectLst/>
                        </a:rPr>
                        <a:t>Threshold</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TP</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FP</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TN</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FN</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Sensitivity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Specificity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49797513"/>
                  </a:ext>
                </a:extLst>
              </a:tr>
              <a:tr h="180975">
                <a:tc>
                  <a:txBody>
                    <a:bodyPr/>
                    <a:lstStyle/>
                    <a:p>
                      <a:pPr marL="0" marR="0" algn="ctr">
                        <a:lnSpc>
                          <a:spcPct val="110000"/>
                        </a:lnSpc>
                        <a:spcBef>
                          <a:spcPts val="600"/>
                        </a:spcBef>
                        <a:spcAft>
                          <a:spcPts val="0"/>
                        </a:spcAft>
                      </a:pPr>
                      <a:r>
                        <a:rPr lang="en-US" sz="1100">
                          <a:effectLst/>
                        </a:rPr>
                        <a:t>t &gt; .70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106,393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   6,505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998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4,995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0.9552</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0.1330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350245627"/>
                  </a:ext>
                </a:extLst>
              </a:tr>
              <a:tr h="180975">
                <a:tc>
                  <a:txBody>
                    <a:bodyPr/>
                    <a:lstStyle/>
                    <a:p>
                      <a:pPr marL="0" marR="0" algn="ctr">
                        <a:lnSpc>
                          <a:spcPct val="110000"/>
                        </a:lnSpc>
                        <a:spcBef>
                          <a:spcPts val="600"/>
                        </a:spcBef>
                        <a:spcAft>
                          <a:spcPts val="0"/>
                        </a:spcAft>
                      </a:pPr>
                      <a:r>
                        <a:rPr lang="en-US" sz="1100">
                          <a:effectLst/>
                        </a:rPr>
                        <a:t>t &gt; .65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101,629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5,867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1,636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9,759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0.9124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0.2180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326187622"/>
                  </a:ext>
                </a:extLst>
              </a:tr>
              <a:tr h="180975">
                <a:tc>
                  <a:txBody>
                    <a:bodyPr/>
                    <a:lstStyle/>
                    <a:p>
                      <a:pPr marL="0" marR="0" algn="ctr">
                        <a:lnSpc>
                          <a:spcPct val="110000"/>
                        </a:lnSpc>
                        <a:spcBef>
                          <a:spcPts val="600"/>
                        </a:spcBef>
                        <a:spcAft>
                          <a:spcPts val="0"/>
                        </a:spcAft>
                      </a:pPr>
                      <a:r>
                        <a:rPr lang="en-US" sz="1100">
                          <a:effectLst/>
                        </a:rPr>
                        <a:t>t &gt; .60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94,395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5,036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2,467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16,993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0.8474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0.3288</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405411740"/>
                  </a:ext>
                </a:extLst>
              </a:tr>
              <a:tr h="180975">
                <a:tc>
                  <a:txBody>
                    <a:bodyPr/>
                    <a:lstStyle/>
                    <a:p>
                      <a:pPr marL="0" marR="0" algn="ctr">
                        <a:lnSpc>
                          <a:spcPct val="110000"/>
                        </a:lnSpc>
                        <a:spcBef>
                          <a:spcPts val="600"/>
                        </a:spcBef>
                        <a:spcAft>
                          <a:spcPts val="0"/>
                        </a:spcAft>
                      </a:pPr>
                      <a:r>
                        <a:rPr lang="en-US" sz="1100">
                          <a:effectLst/>
                        </a:rPr>
                        <a:t>t &gt; .55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83,695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4,056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3,447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27,693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0.7514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0.4594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255834175"/>
                  </a:ext>
                </a:extLst>
              </a:tr>
              <a:tr h="180975">
                <a:tc>
                  <a:txBody>
                    <a:bodyPr/>
                    <a:lstStyle/>
                    <a:p>
                      <a:pPr marL="0" marR="0" algn="ctr">
                        <a:lnSpc>
                          <a:spcPct val="110000"/>
                        </a:lnSpc>
                        <a:spcBef>
                          <a:spcPts val="600"/>
                        </a:spcBef>
                        <a:spcAft>
                          <a:spcPts val="0"/>
                        </a:spcAft>
                      </a:pPr>
                      <a:r>
                        <a:rPr lang="en-US" sz="1100">
                          <a:effectLst/>
                        </a:rPr>
                        <a:t>t &gt; .50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69,625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2,919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4,584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41,763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0.6251</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0.6110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654974218"/>
                  </a:ext>
                </a:extLst>
              </a:tr>
              <a:tr h="180975">
                <a:tc>
                  <a:txBody>
                    <a:bodyPr/>
                    <a:lstStyle/>
                    <a:p>
                      <a:pPr marL="0" marR="0" algn="ctr">
                        <a:lnSpc>
                          <a:spcPct val="110000"/>
                        </a:lnSpc>
                        <a:spcBef>
                          <a:spcPts val="600"/>
                        </a:spcBef>
                        <a:spcAft>
                          <a:spcPts val="0"/>
                        </a:spcAft>
                      </a:pPr>
                      <a:r>
                        <a:rPr lang="en-US" sz="1100">
                          <a:effectLst/>
                        </a:rPr>
                        <a:t>t &gt; .45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53,333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1,911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5,592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58,055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0.4788</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dirty="0">
                          <a:effectLst/>
                        </a:rPr>
                        <a:t>0.7453</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987192258"/>
                  </a:ext>
                </a:extLst>
              </a:tr>
            </a:tbl>
          </a:graphicData>
        </a:graphic>
      </p:graphicFrame>
      <p:sp>
        <p:nvSpPr>
          <p:cNvPr id="5" name="TextBox 4"/>
          <p:cNvSpPr txBox="1"/>
          <p:nvPr/>
        </p:nvSpPr>
        <p:spPr>
          <a:xfrm>
            <a:off x="2796991" y="1886699"/>
            <a:ext cx="7395882" cy="1477328"/>
          </a:xfrm>
          <a:prstGeom prst="rect">
            <a:avLst/>
          </a:prstGeom>
          <a:noFill/>
        </p:spPr>
        <p:txBody>
          <a:bodyPr wrap="square" rtlCol="0">
            <a:spAutoFit/>
          </a:bodyPr>
          <a:lstStyle/>
          <a:p>
            <a:r>
              <a:rPr lang="en-US" dirty="0"/>
              <a:t>With a bank deciding on loan candidates, choosing someone who is a bad loan candidate can be compensated for by charging a higher interest rate, so we will try to minimize the number of times we turn away a good customer by aiming for a high sensitivity.</a:t>
            </a:r>
          </a:p>
          <a:p>
            <a:endParaRPr lang="en-US" dirty="0"/>
          </a:p>
        </p:txBody>
      </p:sp>
    </p:spTree>
    <p:extLst>
      <p:ext uri="{BB962C8B-B14F-4D97-AF65-F5344CB8AC3E}">
        <p14:creationId xmlns:p14="http://schemas.microsoft.com/office/powerpoint/2010/main" val="31530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Concerns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One potential problem with the remaining test dataset is that it is now heavily skewed in favor of </a:t>
            </a:r>
            <a:r>
              <a:rPr lang="en-US" dirty="0" err="1"/>
              <a:t>bad_loans</a:t>
            </a:r>
            <a:r>
              <a:rPr lang="en-US" dirty="0"/>
              <a:t> = 0 (i.e. “good” loans). This supplementary analysis explores the impact of the skewed nature of the data set affects the threshold determination.</a:t>
            </a:r>
            <a:br>
              <a:rPr lang="en-US" dirty="0"/>
            </a:br>
            <a:r>
              <a:rPr lang="en-US" dirty="0"/>
              <a:t/>
            </a:r>
            <a:br>
              <a:rPr lang="en-US" dirty="0"/>
            </a:br>
            <a:r>
              <a:rPr lang="en-US" b="1" dirty="0"/>
              <a:t>table (</a:t>
            </a:r>
            <a:r>
              <a:rPr lang="en-US" b="1" dirty="0" err="1"/>
              <a:t>loan_test$bad_loan</a:t>
            </a:r>
            <a:r>
              <a:rPr lang="en-US" b="1" dirty="0"/>
              <a:t>)</a:t>
            </a:r>
            <a:r>
              <a:rPr lang="en-US" dirty="0"/>
              <a:t/>
            </a:r>
            <a:br>
              <a:rPr lang="en-US" dirty="0"/>
            </a:br>
            <a:r>
              <a:rPr lang="en-US" dirty="0"/>
              <a:t>0 (good)	1(bad) </a:t>
            </a:r>
            <a:br>
              <a:rPr lang="en-US" dirty="0"/>
            </a:br>
            <a:r>
              <a:rPr lang="en-US" dirty="0"/>
              <a:t>111,459   	7,504</a:t>
            </a:r>
          </a:p>
          <a:p>
            <a:r>
              <a:rPr lang="en-US" dirty="0"/>
              <a:t>After constructing a balanced test dataset that balances the number of good loans with 7504 bad loans:</a:t>
            </a:r>
            <a:br>
              <a:rPr lang="en-US" dirty="0"/>
            </a:br>
            <a:r>
              <a:rPr lang="en-US" dirty="0"/>
              <a:t/>
            </a:r>
            <a:br>
              <a:rPr lang="en-US" dirty="0"/>
            </a:br>
            <a:r>
              <a:rPr lang="en-US" b="1" dirty="0"/>
              <a:t>table (</a:t>
            </a:r>
            <a:r>
              <a:rPr lang="en-US" b="1" dirty="0" err="1"/>
              <a:t>loan_test$bad_loan</a:t>
            </a:r>
            <a:r>
              <a:rPr lang="en-US" b="1" dirty="0"/>
              <a:t>)</a:t>
            </a:r>
            <a:r>
              <a:rPr lang="en-US" dirty="0"/>
              <a:t/>
            </a:r>
            <a:br>
              <a:rPr lang="en-US" dirty="0"/>
            </a:br>
            <a:r>
              <a:rPr lang="en-US" dirty="0"/>
              <a:t>0 (good)	1(bad) </a:t>
            </a:r>
            <a:br>
              <a:rPr lang="en-US" dirty="0"/>
            </a:br>
            <a:r>
              <a:rPr lang="en-US" dirty="0"/>
              <a:t>7,504		7,504</a:t>
            </a:r>
          </a:p>
          <a:p>
            <a:endParaRPr lang="en-US" dirty="0"/>
          </a:p>
        </p:txBody>
      </p:sp>
    </p:spTree>
    <p:extLst>
      <p:ext uri="{BB962C8B-B14F-4D97-AF65-F5344CB8AC3E}">
        <p14:creationId xmlns:p14="http://schemas.microsoft.com/office/powerpoint/2010/main" val="149457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23897510"/>
              </p:ext>
            </p:extLst>
          </p:nvPr>
        </p:nvGraphicFramePr>
        <p:xfrm>
          <a:off x="2452745" y="2240849"/>
          <a:ext cx="7944521" cy="1899712"/>
        </p:xfrm>
        <a:graphic>
          <a:graphicData uri="http://schemas.openxmlformats.org/drawingml/2006/table">
            <a:tbl>
              <a:tblPr firstRow="1" firstCol="1" bandRow="1">
                <a:tableStyleId>{5C22544A-7EE6-4342-B048-85BDC9FD1C3A}</a:tableStyleId>
              </a:tblPr>
              <a:tblGrid>
                <a:gridCol w="2163248">
                  <a:extLst>
                    <a:ext uri="{9D8B030D-6E8A-4147-A177-3AD203B41FA5}">
                      <a16:colId xmlns:a16="http://schemas.microsoft.com/office/drawing/2014/main" val="3771775315"/>
                    </a:ext>
                  </a:extLst>
                </a:gridCol>
                <a:gridCol w="1050720">
                  <a:extLst>
                    <a:ext uri="{9D8B030D-6E8A-4147-A177-3AD203B41FA5}">
                      <a16:colId xmlns:a16="http://schemas.microsoft.com/office/drawing/2014/main" val="3184163661"/>
                    </a:ext>
                  </a:extLst>
                </a:gridCol>
                <a:gridCol w="1050720">
                  <a:extLst>
                    <a:ext uri="{9D8B030D-6E8A-4147-A177-3AD203B41FA5}">
                      <a16:colId xmlns:a16="http://schemas.microsoft.com/office/drawing/2014/main" val="3942379525"/>
                    </a:ext>
                  </a:extLst>
                </a:gridCol>
                <a:gridCol w="1050720">
                  <a:extLst>
                    <a:ext uri="{9D8B030D-6E8A-4147-A177-3AD203B41FA5}">
                      <a16:colId xmlns:a16="http://schemas.microsoft.com/office/drawing/2014/main" val="3887119455"/>
                    </a:ext>
                  </a:extLst>
                </a:gridCol>
                <a:gridCol w="837964">
                  <a:extLst>
                    <a:ext uri="{9D8B030D-6E8A-4147-A177-3AD203B41FA5}">
                      <a16:colId xmlns:a16="http://schemas.microsoft.com/office/drawing/2014/main" val="4082648175"/>
                    </a:ext>
                  </a:extLst>
                </a:gridCol>
                <a:gridCol w="984325">
                  <a:extLst>
                    <a:ext uri="{9D8B030D-6E8A-4147-A177-3AD203B41FA5}">
                      <a16:colId xmlns:a16="http://schemas.microsoft.com/office/drawing/2014/main" val="3765331773"/>
                    </a:ext>
                  </a:extLst>
                </a:gridCol>
                <a:gridCol w="806824">
                  <a:extLst>
                    <a:ext uri="{9D8B030D-6E8A-4147-A177-3AD203B41FA5}">
                      <a16:colId xmlns:a16="http://schemas.microsoft.com/office/drawing/2014/main" val="4057674295"/>
                    </a:ext>
                  </a:extLst>
                </a:gridCol>
              </a:tblGrid>
              <a:tr h="308713">
                <a:tc>
                  <a:txBody>
                    <a:bodyPr/>
                    <a:lstStyle/>
                    <a:p>
                      <a:pPr marL="0" marR="0" algn="ctr">
                        <a:lnSpc>
                          <a:spcPct val="110000"/>
                        </a:lnSpc>
                        <a:spcBef>
                          <a:spcPts val="600"/>
                        </a:spcBef>
                        <a:spcAft>
                          <a:spcPts val="0"/>
                        </a:spcAft>
                      </a:pPr>
                      <a:r>
                        <a:rPr lang="en-US" sz="1200" dirty="0">
                          <a:effectLst/>
                        </a:rPr>
                        <a:t>Threshold Value</a:t>
                      </a:r>
                      <a:endParaRPr lang="en-US" sz="1200" dirty="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ctr"/>
                </a:tc>
                <a:tc>
                  <a:txBody>
                    <a:bodyPr/>
                    <a:lstStyle/>
                    <a:p>
                      <a:pPr marL="0" marR="0" indent="0" algn="ctr">
                        <a:lnSpc>
                          <a:spcPct val="110000"/>
                        </a:lnSpc>
                        <a:spcBef>
                          <a:spcPts val="600"/>
                        </a:spcBef>
                        <a:spcAft>
                          <a:spcPts val="0"/>
                        </a:spcAft>
                        <a:buFont typeface="Wingdings" panose="05000000000000000000" pitchFamily="2" charset="2"/>
                        <a:buNone/>
                      </a:pPr>
                      <a:r>
                        <a:rPr lang="en-US" sz="1200" dirty="0">
                          <a:effectLst/>
                        </a:rPr>
                        <a:t>TP</a:t>
                      </a:r>
                      <a:endParaRPr lang="en-US" sz="1200" dirty="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ctr">
                        <a:lnSpc>
                          <a:spcPct val="110000"/>
                        </a:lnSpc>
                        <a:spcBef>
                          <a:spcPts val="600"/>
                        </a:spcBef>
                        <a:spcAft>
                          <a:spcPts val="0"/>
                        </a:spcAft>
                      </a:pPr>
                      <a:r>
                        <a:rPr lang="en-US" sz="1200">
                          <a:effectLst/>
                        </a:rPr>
                        <a:t>FP</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ctr">
                        <a:lnSpc>
                          <a:spcPct val="110000"/>
                        </a:lnSpc>
                        <a:spcBef>
                          <a:spcPts val="600"/>
                        </a:spcBef>
                        <a:spcAft>
                          <a:spcPts val="0"/>
                        </a:spcAft>
                      </a:pPr>
                      <a:r>
                        <a:rPr lang="en-US" sz="1200" dirty="0">
                          <a:effectLst/>
                        </a:rPr>
                        <a:t>TN</a:t>
                      </a:r>
                      <a:endParaRPr lang="en-US" sz="1200" dirty="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ctr">
                        <a:lnSpc>
                          <a:spcPct val="110000"/>
                        </a:lnSpc>
                        <a:spcBef>
                          <a:spcPts val="600"/>
                        </a:spcBef>
                        <a:spcAft>
                          <a:spcPts val="0"/>
                        </a:spcAft>
                      </a:pPr>
                      <a:r>
                        <a:rPr lang="en-US" sz="1200">
                          <a:effectLst/>
                        </a:rPr>
                        <a:t>FN</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ctr">
                        <a:lnSpc>
                          <a:spcPct val="110000"/>
                        </a:lnSpc>
                        <a:spcBef>
                          <a:spcPts val="600"/>
                        </a:spcBef>
                        <a:spcAft>
                          <a:spcPts val="0"/>
                        </a:spcAft>
                      </a:pPr>
                      <a:r>
                        <a:rPr lang="en-US" sz="1200">
                          <a:effectLst/>
                        </a:rPr>
                        <a:t>Sensitivity</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ctr">
                        <a:lnSpc>
                          <a:spcPct val="110000"/>
                        </a:lnSpc>
                        <a:spcBef>
                          <a:spcPts val="600"/>
                        </a:spcBef>
                        <a:spcAft>
                          <a:spcPts val="0"/>
                        </a:spcAft>
                      </a:pPr>
                      <a:r>
                        <a:rPr lang="en-US" sz="1200" dirty="0">
                          <a:effectLst/>
                        </a:rPr>
                        <a:t>Specificity</a:t>
                      </a:r>
                      <a:endParaRPr lang="en-US" sz="1200" dirty="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extLst>
                  <a:ext uri="{0D108BD9-81ED-4DB2-BD59-A6C34878D82A}">
                    <a16:rowId xmlns:a16="http://schemas.microsoft.com/office/drawing/2014/main" val="1711431074"/>
                  </a:ext>
                </a:extLst>
              </a:tr>
              <a:tr h="220532">
                <a:tc>
                  <a:txBody>
                    <a:bodyPr/>
                    <a:lstStyle/>
                    <a:p>
                      <a:pPr marL="0" marR="0" algn="ctr">
                        <a:lnSpc>
                          <a:spcPct val="110000"/>
                        </a:lnSpc>
                        <a:spcBef>
                          <a:spcPts val="600"/>
                        </a:spcBef>
                        <a:spcAft>
                          <a:spcPts val="0"/>
                        </a:spcAft>
                      </a:pPr>
                      <a:r>
                        <a:rPr lang="en-US" sz="1200">
                          <a:effectLst/>
                        </a:rPr>
                        <a:t>t &gt; .70</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ctr"/>
                </a:tc>
                <a:tc>
                  <a:txBody>
                    <a:bodyPr/>
                    <a:lstStyle/>
                    <a:p>
                      <a:pPr marL="0" marR="0" indent="0" algn="r">
                        <a:lnSpc>
                          <a:spcPct val="110000"/>
                        </a:lnSpc>
                        <a:spcBef>
                          <a:spcPts val="600"/>
                        </a:spcBef>
                        <a:spcAft>
                          <a:spcPts val="0"/>
                        </a:spcAft>
                        <a:buFont typeface="Wingdings" panose="05000000000000000000" pitchFamily="2" charset="2"/>
                        <a:buNone/>
                      </a:pPr>
                      <a:r>
                        <a:rPr lang="en-US" sz="1200">
                          <a:effectLst/>
                        </a:rPr>
                        <a:t>7,169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6,505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998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334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0.9555</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dirty="0">
                          <a:effectLst/>
                        </a:rPr>
                        <a:t>0.133</a:t>
                      </a:r>
                      <a:endParaRPr lang="en-US" sz="1200" dirty="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extLst>
                  <a:ext uri="{0D108BD9-81ED-4DB2-BD59-A6C34878D82A}">
                    <a16:rowId xmlns:a16="http://schemas.microsoft.com/office/drawing/2014/main" val="3231152013"/>
                  </a:ext>
                </a:extLst>
              </a:tr>
              <a:tr h="209774">
                <a:tc>
                  <a:txBody>
                    <a:bodyPr/>
                    <a:lstStyle/>
                    <a:p>
                      <a:pPr marL="0" marR="0" algn="ctr">
                        <a:lnSpc>
                          <a:spcPct val="110000"/>
                        </a:lnSpc>
                        <a:spcBef>
                          <a:spcPts val="600"/>
                        </a:spcBef>
                        <a:spcAft>
                          <a:spcPts val="0"/>
                        </a:spcAft>
                      </a:pPr>
                      <a:r>
                        <a:rPr lang="en-US" sz="1200">
                          <a:effectLst/>
                        </a:rPr>
                        <a:t>t &gt; .65</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ctr"/>
                </a:tc>
                <a:tc>
                  <a:txBody>
                    <a:bodyPr/>
                    <a:lstStyle/>
                    <a:p>
                      <a:pPr marL="0" marR="0" indent="0" algn="r">
                        <a:lnSpc>
                          <a:spcPct val="110000"/>
                        </a:lnSpc>
                        <a:spcBef>
                          <a:spcPts val="600"/>
                        </a:spcBef>
                        <a:spcAft>
                          <a:spcPts val="0"/>
                        </a:spcAft>
                        <a:buFont typeface="Wingdings" panose="05000000000000000000" pitchFamily="2" charset="2"/>
                        <a:buNone/>
                      </a:pPr>
                      <a:r>
                        <a:rPr lang="en-US" sz="1200">
                          <a:effectLst/>
                        </a:rPr>
                        <a:t>6,848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5,867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1,636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655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0.9127</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dirty="0">
                          <a:effectLst/>
                        </a:rPr>
                        <a:t>0.218</a:t>
                      </a:r>
                      <a:endParaRPr lang="en-US" sz="1200" dirty="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extLst>
                  <a:ext uri="{0D108BD9-81ED-4DB2-BD59-A6C34878D82A}">
                    <a16:rowId xmlns:a16="http://schemas.microsoft.com/office/drawing/2014/main" val="2266243100"/>
                  </a:ext>
                </a:extLst>
              </a:tr>
              <a:tr h="215153">
                <a:tc>
                  <a:txBody>
                    <a:bodyPr/>
                    <a:lstStyle/>
                    <a:p>
                      <a:pPr marL="0" marR="0" algn="ctr">
                        <a:lnSpc>
                          <a:spcPct val="110000"/>
                        </a:lnSpc>
                        <a:spcBef>
                          <a:spcPts val="600"/>
                        </a:spcBef>
                        <a:spcAft>
                          <a:spcPts val="0"/>
                        </a:spcAft>
                      </a:pPr>
                      <a:r>
                        <a:rPr lang="en-US" sz="1200">
                          <a:effectLst/>
                        </a:rPr>
                        <a:t>t &gt; .60</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ctr"/>
                </a:tc>
                <a:tc>
                  <a:txBody>
                    <a:bodyPr/>
                    <a:lstStyle/>
                    <a:p>
                      <a:pPr marL="0" marR="0" indent="0" algn="r">
                        <a:lnSpc>
                          <a:spcPct val="110000"/>
                        </a:lnSpc>
                        <a:spcBef>
                          <a:spcPts val="600"/>
                        </a:spcBef>
                        <a:spcAft>
                          <a:spcPts val="0"/>
                        </a:spcAft>
                        <a:buFont typeface="Wingdings" panose="05000000000000000000" pitchFamily="2" charset="2"/>
                        <a:buNone/>
                      </a:pPr>
                      <a:r>
                        <a:rPr lang="en-US" sz="1200">
                          <a:effectLst/>
                        </a:rPr>
                        <a:t>6,336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5,036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2,467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1,167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0.8445</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0.3288</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extLst>
                  <a:ext uri="{0D108BD9-81ED-4DB2-BD59-A6C34878D82A}">
                    <a16:rowId xmlns:a16="http://schemas.microsoft.com/office/drawing/2014/main" val="4160563884"/>
                  </a:ext>
                </a:extLst>
              </a:tr>
              <a:tr h="209774">
                <a:tc>
                  <a:txBody>
                    <a:bodyPr/>
                    <a:lstStyle/>
                    <a:p>
                      <a:pPr marL="0" marR="0" algn="ctr">
                        <a:lnSpc>
                          <a:spcPct val="110000"/>
                        </a:lnSpc>
                        <a:spcBef>
                          <a:spcPts val="600"/>
                        </a:spcBef>
                        <a:spcAft>
                          <a:spcPts val="0"/>
                        </a:spcAft>
                      </a:pPr>
                      <a:r>
                        <a:rPr lang="en-US" sz="1200">
                          <a:effectLst/>
                        </a:rPr>
                        <a:t>t &gt; .55</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ctr"/>
                </a:tc>
                <a:tc>
                  <a:txBody>
                    <a:bodyPr/>
                    <a:lstStyle/>
                    <a:p>
                      <a:pPr marL="0" marR="0" indent="0" algn="r">
                        <a:lnSpc>
                          <a:spcPct val="110000"/>
                        </a:lnSpc>
                        <a:spcBef>
                          <a:spcPts val="600"/>
                        </a:spcBef>
                        <a:spcAft>
                          <a:spcPts val="0"/>
                        </a:spcAft>
                        <a:buFont typeface="Wingdings" panose="05000000000000000000" pitchFamily="2" charset="2"/>
                        <a:buNone/>
                      </a:pPr>
                      <a:r>
                        <a:rPr lang="en-US" sz="1200">
                          <a:effectLst/>
                        </a:rPr>
                        <a:t>5,588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dirty="0">
                          <a:effectLst/>
                        </a:rPr>
                        <a:t>4,056 </a:t>
                      </a:r>
                      <a:endParaRPr lang="en-US" sz="1200" dirty="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3,447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1,915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dirty="0">
                          <a:effectLst/>
                        </a:rPr>
                        <a:t>0.7448</a:t>
                      </a:r>
                      <a:endParaRPr lang="en-US" sz="1200" dirty="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0.4594</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extLst>
                  <a:ext uri="{0D108BD9-81ED-4DB2-BD59-A6C34878D82A}">
                    <a16:rowId xmlns:a16="http://schemas.microsoft.com/office/drawing/2014/main" val="1999536433"/>
                  </a:ext>
                </a:extLst>
              </a:tr>
              <a:tr h="252805">
                <a:tc>
                  <a:txBody>
                    <a:bodyPr/>
                    <a:lstStyle/>
                    <a:p>
                      <a:pPr marL="0" marR="0" algn="ctr">
                        <a:lnSpc>
                          <a:spcPct val="110000"/>
                        </a:lnSpc>
                        <a:spcBef>
                          <a:spcPts val="600"/>
                        </a:spcBef>
                        <a:spcAft>
                          <a:spcPts val="0"/>
                        </a:spcAft>
                      </a:pPr>
                      <a:r>
                        <a:rPr lang="en-US" sz="1200">
                          <a:effectLst/>
                        </a:rPr>
                        <a:t>t &gt; .50</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ctr"/>
                </a:tc>
                <a:tc>
                  <a:txBody>
                    <a:bodyPr/>
                    <a:lstStyle/>
                    <a:p>
                      <a:pPr marL="0" marR="0" indent="0" algn="r">
                        <a:lnSpc>
                          <a:spcPct val="110000"/>
                        </a:lnSpc>
                        <a:spcBef>
                          <a:spcPts val="600"/>
                        </a:spcBef>
                        <a:spcAft>
                          <a:spcPts val="0"/>
                        </a:spcAft>
                        <a:buFont typeface="Wingdings" panose="05000000000000000000" pitchFamily="2" charset="2"/>
                        <a:buNone/>
                      </a:pPr>
                      <a:r>
                        <a:rPr lang="en-US" sz="1200">
                          <a:effectLst/>
                        </a:rPr>
                        <a:t>4,629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2,919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4,584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2,874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0.617</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0.611</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extLst>
                  <a:ext uri="{0D108BD9-81ED-4DB2-BD59-A6C34878D82A}">
                    <a16:rowId xmlns:a16="http://schemas.microsoft.com/office/drawing/2014/main" val="1847213043"/>
                  </a:ext>
                </a:extLst>
              </a:tr>
              <a:tr h="482961">
                <a:tc>
                  <a:txBody>
                    <a:bodyPr/>
                    <a:lstStyle/>
                    <a:p>
                      <a:pPr marL="0" marR="0" algn="ctr">
                        <a:lnSpc>
                          <a:spcPct val="110000"/>
                        </a:lnSpc>
                        <a:spcBef>
                          <a:spcPts val="600"/>
                        </a:spcBef>
                        <a:spcAft>
                          <a:spcPts val="0"/>
                        </a:spcAft>
                      </a:pPr>
                      <a:r>
                        <a:rPr lang="en-US" sz="1200">
                          <a:effectLst/>
                        </a:rPr>
                        <a:t>t &gt; .45</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ctr"/>
                </a:tc>
                <a:tc>
                  <a:txBody>
                    <a:bodyPr/>
                    <a:lstStyle/>
                    <a:p>
                      <a:pPr marL="0" marR="0" indent="0" algn="r">
                        <a:lnSpc>
                          <a:spcPct val="110000"/>
                        </a:lnSpc>
                        <a:spcBef>
                          <a:spcPts val="600"/>
                        </a:spcBef>
                        <a:spcAft>
                          <a:spcPts val="0"/>
                        </a:spcAft>
                        <a:buFont typeface="Wingdings" panose="05000000000000000000" pitchFamily="2" charset="2"/>
                        <a:buNone/>
                      </a:pPr>
                      <a:r>
                        <a:rPr lang="en-US" sz="1200" dirty="0">
                          <a:effectLst/>
                        </a:rPr>
                        <a:t>3,573 </a:t>
                      </a:r>
                      <a:endParaRPr lang="en-US" sz="1200" dirty="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dirty="0">
                          <a:effectLst/>
                        </a:rPr>
                        <a:t>1,911 </a:t>
                      </a:r>
                      <a:endParaRPr lang="en-US" sz="1200" dirty="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5,592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a:effectLst/>
                        </a:rPr>
                        <a:t>3,930 </a:t>
                      </a:r>
                      <a:endParaRPr lang="en-US" sz="120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dirty="0">
                          <a:effectLst/>
                        </a:rPr>
                        <a:t>0.4762</a:t>
                      </a:r>
                      <a:endParaRPr lang="en-US" sz="1200" dirty="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tc>
                  <a:txBody>
                    <a:bodyPr/>
                    <a:lstStyle/>
                    <a:p>
                      <a:pPr marL="0" marR="0" algn="r">
                        <a:lnSpc>
                          <a:spcPct val="110000"/>
                        </a:lnSpc>
                        <a:spcBef>
                          <a:spcPts val="600"/>
                        </a:spcBef>
                        <a:spcAft>
                          <a:spcPts val="0"/>
                        </a:spcAft>
                      </a:pPr>
                      <a:r>
                        <a:rPr lang="en-US" sz="1200" dirty="0">
                          <a:effectLst/>
                        </a:rPr>
                        <a:t>0.7453</a:t>
                      </a:r>
                      <a:endParaRPr lang="en-US" sz="1200" dirty="0">
                        <a:effectLst/>
                        <a:latin typeface="Corbel" panose="020B0503020204020204" pitchFamily="34" charset="0"/>
                        <a:ea typeface="SimSun" panose="02010600030101010101" pitchFamily="2" charset="-122"/>
                        <a:cs typeface="Tahoma" panose="020B0604030504040204" pitchFamily="34" charset="0"/>
                      </a:endParaRPr>
                    </a:p>
                  </a:txBody>
                  <a:tcPr marL="29936" marR="29936" marT="0" marB="0" anchor="b"/>
                </a:tc>
                <a:extLst>
                  <a:ext uri="{0D108BD9-81ED-4DB2-BD59-A6C34878D82A}">
                    <a16:rowId xmlns:a16="http://schemas.microsoft.com/office/drawing/2014/main" val="3595230494"/>
                  </a:ext>
                </a:extLst>
              </a:tr>
            </a:tbl>
          </a:graphicData>
        </a:graphic>
      </p:graphicFrame>
      <p:sp>
        <p:nvSpPr>
          <p:cNvPr id="5" name="TextBox 4"/>
          <p:cNvSpPr txBox="1"/>
          <p:nvPr/>
        </p:nvSpPr>
        <p:spPr>
          <a:xfrm>
            <a:off x="2358615" y="4555863"/>
            <a:ext cx="8272630" cy="923330"/>
          </a:xfrm>
          <a:prstGeom prst="rect">
            <a:avLst/>
          </a:prstGeom>
          <a:noFill/>
        </p:spPr>
        <p:txBody>
          <a:bodyPr wrap="square" rtlCol="0">
            <a:spAutoFit/>
          </a:bodyPr>
          <a:lstStyle/>
          <a:p>
            <a:r>
              <a:rPr lang="en-US" dirty="0"/>
              <a:t>Given the above, it seems our model works best in a universe where the good loan candidates largely outweigh the number of bad candidates in similar proportions to the data set used to construct the model (e.g. Good Loans (0): 82%, Bad Loans (1): 18%).</a:t>
            </a:r>
            <a:endParaRPr lang="en-US" dirty="0"/>
          </a:p>
        </p:txBody>
      </p:sp>
    </p:spTree>
    <p:extLst>
      <p:ext uri="{BB962C8B-B14F-4D97-AF65-F5344CB8AC3E}">
        <p14:creationId xmlns:p14="http://schemas.microsoft.com/office/powerpoint/2010/main" val="502536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1 Validation - ROCR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6998" y="2249488"/>
            <a:ext cx="6494830" cy="3541712"/>
          </a:xfrm>
        </p:spPr>
      </p:pic>
    </p:spTree>
    <p:extLst>
      <p:ext uri="{BB962C8B-B14F-4D97-AF65-F5344CB8AC3E}">
        <p14:creationId xmlns:p14="http://schemas.microsoft.com/office/powerpoint/2010/main" val="3036639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under the curve (AUC)</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Area </a:t>
            </a:r>
            <a:r>
              <a:rPr lang="en-US" dirty="0"/>
              <a:t>Under the Curve (AUC). The area under the ROC curve is often used as a measure of quality of the classification model - random model has an area under the curve equal to .5, a perfect classifier is equal to 1. Above .7 is highly desirable</a:t>
            </a:r>
            <a:r>
              <a:rPr lang="en-US" dirty="0" smtClean="0"/>
              <a:t>.</a:t>
            </a:r>
          </a:p>
          <a:p>
            <a:endParaRPr lang="en-US" dirty="0"/>
          </a:p>
          <a:p>
            <a:pPr marL="0" indent="0">
              <a:buNone/>
            </a:pPr>
            <a:r>
              <a:rPr lang="en-US" dirty="0" err="1">
                <a:solidFill>
                  <a:schemeClr val="accent1">
                    <a:lumMod val="60000"/>
                    <a:lumOff val="40000"/>
                  </a:schemeClr>
                </a:solidFill>
              </a:rPr>
              <a:t>aucROCR</a:t>
            </a:r>
            <a:r>
              <a:rPr lang="en-US" dirty="0">
                <a:solidFill>
                  <a:schemeClr val="accent1">
                    <a:lumMod val="60000"/>
                    <a:lumOff val="40000"/>
                  </a:schemeClr>
                </a:solidFill>
              </a:rPr>
              <a:t> = </a:t>
            </a:r>
            <a:r>
              <a:rPr lang="en-US" dirty="0" err="1">
                <a:solidFill>
                  <a:schemeClr val="accent1">
                    <a:lumMod val="60000"/>
                    <a:lumOff val="40000"/>
                  </a:schemeClr>
                </a:solidFill>
              </a:rPr>
              <a:t>as.numeric</a:t>
            </a:r>
            <a:r>
              <a:rPr lang="en-US" dirty="0">
                <a:solidFill>
                  <a:schemeClr val="accent1">
                    <a:lumMod val="60000"/>
                    <a:lumOff val="40000"/>
                  </a:schemeClr>
                </a:solidFill>
              </a:rPr>
              <a:t>(performance(</a:t>
            </a:r>
            <a:r>
              <a:rPr lang="en-US" dirty="0" err="1">
                <a:solidFill>
                  <a:schemeClr val="accent1">
                    <a:lumMod val="60000"/>
                    <a:lumOff val="40000"/>
                  </a:schemeClr>
                </a:solidFill>
              </a:rPr>
              <a:t>ROCRpred</a:t>
            </a:r>
            <a:r>
              <a:rPr lang="en-US" dirty="0">
                <a:solidFill>
                  <a:schemeClr val="accent1">
                    <a:lumMod val="60000"/>
                    <a:lumOff val="40000"/>
                  </a:schemeClr>
                </a:solidFill>
              </a:rPr>
              <a:t>, "</a:t>
            </a:r>
            <a:r>
              <a:rPr lang="en-US" dirty="0" err="1">
                <a:solidFill>
                  <a:schemeClr val="accent1">
                    <a:lumMod val="60000"/>
                    <a:lumOff val="40000"/>
                  </a:schemeClr>
                </a:solidFill>
              </a:rPr>
              <a:t>auc</a:t>
            </a:r>
            <a:r>
              <a:rPr lang="en-US" dirty="0">
                <a:solidFill>
                  <a:schemeClr val="accent1">
                    <a:lumMod val="60000"/>
                    <a:lumOff val="40000"/>
                  </a:schemeClr>
                </a:solidFill>
              </a:rPr>
              <a:t>")@</a:t>
            </a:r>
            <a:r>
              <a:rPr lang="en-US" dirty="0" err="1">
                <a:solidFill>
                  <a:schemeClr val="accent1">
                    <a:lumMod val="60000"/>
                    <a:lumOff val="40000"/>
                  </a:schemeClr>
                </a:solidFill>
              </a:rPr>
              <a:t>y.values</a:t>
            </a:r>
            <a:r>
              <a:rPr lang="en-US" dirty="0">
                <a:solidFill>
                  <a:schemeClr val="accent1">
                    <a:lumMod val="60000"/>
                    <a:lumOff val="40000"/>
                  </a:schemeClr>
                </a:solidFill>
              </a:rPr>
              <a:t>) = 0.6618582</a:t>
            </a:r>
            <a:br>
              <a:rPr lang="en-US" dirty="0">
                <a:solidFill>
                  <a:schemeClr val="accent1">
                    <a:lumMod val="60000"/>
                    <a:lumOff val="40000"/>
                  </a:schemeClr>
                </a:solidFill>
              </a:rPr>
            </a:br>
            <a:endParaRPr lang="en-US" dirty="0" smtClean="0">
              <a:solidFill>
                <a:schemeClr val="accent1">
                  <a:lumMod val="60000"/>
                  <a:lumOff val="40000"/>
                </a:schemeClr>
              </a:solidFill>
            </a:endParaRPr>
          </a:p>
          <a:p>
            <a:pPr marL="0" indent="0">
              <a:buNone/>
            </a:pPr>
            <a:endParaRPr lang="en-US" dirty="0">
              <a:solidFill>
                <a:schemeClr val="accent1">
                  <a:lumMod val="60000"/>
                  <a:lumOff val="40000"/>
                </a:schemeClr>
              </a:solidFill>
            </a:endParaRPr>
          </a:p>
        </p:txBody>
      </p:sp>
    </p:spTree>
    <p:extLst>
      <p:ext uri="{BB962C8B-B14F-4D97-AF65-F5344CB8AC3E}">
        <p14:creationId xmlns:p14="http://schemas.microsoft.com/office/powerpoint/2010/main" val="53831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Tree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1095" y="2249488"/>
            <a:ext cx="5846636" cy="3541712"/>
          </a:xfrm>
        </p:spPr>
      </p:pic>
    </p:spTree>
    <p:extLst>
      <p:ext uri="{BB962C8B-B14F-4D97-AF65-F5344CB8AC3E}">
        <p14:creationId xmlns:p14="http://schemas.microsoft.com/office/powerpoint/2010/main" val="4261395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graphicFrame>
        <p:nvGraphicFramePr>
          <p:cNvPr id="6" name="Content Placeholder 5"/>
          <p:cNvGraphicFramePr>
            <a:graphicFrameLocks noGrp="1"/>
          </p:cNvGraphicFramePr>
          <p:nvPr>
            <p:ph idx="1"/>
          </p:nvPr>
        </p:nvGraphicFramePr>
        <p:xfrm>
          <a:off x="2269865" y="2162287"/>
          <a:ext cx="7455048" cy="3441395"/>
        </p:xfrm>
        <a:graphic>
          <a:graphicData uri="http://schemas.openxmlformats.org/drawingml/2006/table">
            <a:tbl>
              <a:tblPr firstRow="1" firstCol="1" bandRow="1"/>
              <a:tblGrid>
                <a:gridCol w="6312838">
                  <a:extLst>
                    <a:ext uri="{9D8B030D-6E8A-4147-A177-3AD203B41FA5}">
                      <a16:colId xmlns:a16="http://schemas.microsoft.com/office/drawing/2014/main" val="3187706053"/>
                    </a:ext>
                  </a:extLst>
                </a:gridCol>
                <a:gridCol w="1142210">
                  <a:extLst>
                    <a:ext uri="{9D8B030D-6E8A-4147-A177-3AD203B41FA5}">
                      <a16:colId xmlns:a16="http://schemas.microsoft.com/office/drawing/2014/main" val="1340062138"/>
                    </a:ext>
                  </a:extLst>
                </a:gridCol>
              </a:tblGrid>
              <a:tr h="451053">
                <a:tc>
                  <a:txBody>
                    <a:bodyPr/>
                    <a:lstStyle/>
                    <a:p>
                      <a:pPr marL="0" marR="0">
                        <a:lnSpc>
                          <a:spcPct val="110000"/>
                        </a:lnSpc>
                        <a:spcBef>
                          <a:spcPts val="600"/>
                        </a:spcBef>
                        <a:spcAft>
                          <a:spcPts val="0"/>
                        </a:spcAft>
                      </a:pPr>
                      <a:r>
                        <a:rPr lang="en-US" sz="1800" b="1">
                          <a:effectLst/>
                          <a:latin typeface="Corbel" panose="020B0503020204020204" pitchFamily="34" charset="0"/>
                          <a:ea typeface="SimSun" panose="02010600030101010101" pitchFamily="2" charset="-122"/>
                          <a:cs typeface="Tahoma" panose="020B0604030504040204" pitchFamily="34" charset="0"/>
                        </a:rPr>
                        <a:t>Model </a:t>
                      </a:r>
                      <a:endParaRPr lang="en-US" sz="18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nSpc>
                          <a:spcPct val="110000"/>
                        </a:lnSpc>
                        <a:spcBef>
                          <a:spcPts val="600"/>
                        </a:spcBef>
                        <a:spcAft>
                          <a:spcPts val="0"/>
                        </a:spcAft>
                      </a:pPr>
                      <a:r>
                        <a:rPr lang="en-US" sz="1800" b="1">
                          <a:effectLst/>
                          <a:latin typeface="Corbel" panose="020B0503020204020204" pitchFamily="34" charset="0"/>
                          <a:ea typeface="SimSun" panose="02010600030101010101" pitchFamily="2" charset="-122"/>
                          <a:cs typeface="Tahoma" panose="020B0604030504040204" pitchFamily="34" charset="0"/>
                        </a:rPr>
                        <a:t>AUC</a:t>
                      </a:r>
                      <a:endParaRPr lang="en-US" sz="18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extLst>
                  <a:ext uri="{0D108BD9-81ED-4DB2-BD59-A6C34878D82A}">
                    <a16:rowId xmlns:a16="http://schemas.microsoft.com/office/drawing/2014/main" val="1747414974"/>
                  </a:ext>
                </a:extLst>
              </a:tr>
              <a:tr h="1804211">
                <a:tc>
                  <a:txBody>
                    <a:bodyPr/>
                    <a:lstStyle/>
                    <a:p>
                      <a:pPr marL="0" marR="0">
                        <a:lnSpc>
                          <a:spcPct val="110000"/>
                        </a:lnSpc>
                        <a:spcBef>
                          <a:spcPts val="600"/>
                        </a:spcBef>
                        <a:spcAft>
                          <a:spcPts val="0"/>
                        </a:spcAft>
                      </a:pPr>
                      <a:r>
                        <a:rPr lang="en-US" sz="1800" b="1" dirty="0">
                          <a:effectLst/>
                          <a:latin typeface="Corbel" panose="020B0503020204020204" pitchFamily="34" charset="0"/>
                          <a:ea typeface="SimSun" panose="02010600030101010101" pitchFamily="2" charset="-122"/>
                          <a:cs typeface="Tahoma" panose="020B0604030504040204" pitchFamily="34" charset="0"/>
                        </a:rPr>
                        <a:t>LoanModel00 = </a:t>
                      </a:r>
                      <a:r>
                        <a:rPr lang="en-US" sz="1800" b="1" dirty="0" err="1">
                          <a:effectLst/>
                          <a:latin typeface="Corbel" panose="020B0503020204020204" pitchFamily="34" charset="0"/>
                          <a:ea typeface="SimSun" panose="02010600030101010101" pitchFamily="2" charset="-122"/>
                          <a:cs typeface="Tahoma" panose="020B0604030504040204" pitchFamily="34" charset="0"/>
                        </a:rPr>
                        <a:t>glm</a:t>
                      </a:r>
                      <a:r>
                        <a:rPr lang="en-US" sz="1800" b="1" dirty="0">
                          <a:effectLst/>
                          <a:latin typeface="Corbel" panose="020B0503020204020204" pitchFamily="34" charset="0"/>
                          <a:ea typeface="SimSun" panose="02010600030101010101" pitchFamily="2" charset="-122"/>
                          <a:cs typeface="Tahoma" panose="020B0604030504040204" pitchFamily="34" charset="0"/>
                        </a:rPr>
                        <a:t> (</a:t>
                      </a:r>
                      <a:r>
                        <a:rPr lang="en-US" sz="1800" b="1" dirty="0" err="1">
                          <a:effectLst/>
                          <a:latin typeface="Corbel" panose="020B0503020204020204" pitchFamily="34" charset="0"/>
                          <a:ea typeface="SimSun" panose="02010600030101010101" pitchFamily="2" charset="-122"/>
                          <a:cs typeface="Tahoma" panose="020B0604030504040204" pitchFamily="34" charset="0"/>
                        </a:rPr>
                        <a:t>bad_loan</a:t>
                      </a:r>
                      <a:r>
                        <a:rPr lang="en-US" sz="1800" b="1" dirty="0">
                          <a:effectLst/>
                          <a:latin typeface="Corbel" panose="020B0503020204020204" pitchFamily="34" charset="0"/>
                          <a:ea typeface="SimSun" panose="02010600030101010101" pitchFamily="2" charset="-122"/>
                          <a:cs typeface="Tahoma" panose="020B0604030504040204" pitchFamily="34" charset="0"/>
                        </a:rPr>
                        <a:t> ~ </a:t>
                      </a:r>
                      <a:endParaRPr lang="en-US" sz="1800" b="1" dirty="0" smtClean="0">
                        <a:effectLst/>
                        <a:latin typeface="Corbel" panose="020B0503020204020204" pitchFamily="34" charset="0"/>
                        <a:ea typeface="SimSun" panose="02010600030101010101" pitchFamily="2" charset="-122"/>
                        <a:cs typeface="Tahoma" panose="020B0604030504040204" pitchFamily="34" charset="0"/>
                      </a:endParaRPr>
                    </a:p>
                    <a:p>
                      <a:pPr marL="0" marR="0">
                        <a:lnSpc>
                          <a:spcPct val="110000"/>
                        </a:lnSpc>
                        <a:spcBef>
                          <a:spcPts val="600"/>
                        </a:spcBef>
                        <a:spcAft>
                          <a:spcPts val="0"/>
                        </a:spcAft>
                      </a:pP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loan_amnt</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annual_inc</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dti</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delinq_2yrs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revol_util</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total_acc</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longest_credit_length</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bankrpc_state_low</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bankrpc_state_high</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homeown_mort</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homeown_rent</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term + purpose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vstatus_verified</a:t>
                      </a:r>
                      <a:r>
                        <a:rPr lang="en-US" sz="1800" b="1" dirty="0">
                          <a:effectLst/>
                          <a:latin typeface="Corbel" panose="020B0503020204020204" pitchFamily="34" charset="0"/>
                          <a:ea typeface="SimSun" panose="02010600030101010101" pitchFamily="2" charset="-122"/>
                          <a:cs typeface="Tahoma" panose="020B0604030504040204" pitchFamily="34" charset="0"/>
                        </a:rPr>
                        <a:t>, </a:t>
                      </a:r>
                      <a:endParaRPr lang="en-US" sz="1800" b="1" dirty="0" smtClean="0">
                        <a:effectLst/>
                        <a:latin typeface="Corbel" panose="020B0503020204020204" pitchFamily="34" charset="0"/>
                        <a:ea typeface="SimSun" panose="02010600030101010101" pitchFamily="2" charset="-122"/>
                        <a:cs typeface="Tahoma" panose="020B0604030504040204" pitchFamily="34" charset="0"/>
                      </a:endParaRPr>
                    </a:p>
                    <a:p>
                      <a:pPr marL="0" marR="0">
                        <a:lnSpc>
                          <a:spcPct val="110000"/>
                        </a:lnSpc>
                        <a:spcBef>
                          <a:spcPts val="600"/>
                        </a:spcBef>
                        <a:spcAft>
                          <a:spcPts val="0"/>
                        </a:spcAft>
                      </a:pPr>
                      <a:r>
                        <a:rPr lang="en-US" sz="1800" b="1" dirty="0" smtClean="0">
                          <a:effectLst/>
                          <a:latin typeface="Corbel" panose="020B0503020204020204" pitchFamily="34" charset="0"/>
                          <a:ea typeface="SimSun" panose="02010600030101010101" pitchFamily="2" charset="-122"/>
                          <a:cs typeface="Tahoma" panose="020B0604030504040204" pitchFamily="34" charset="0"/>
                        </a:rPr>
                        <a:t>data=</a:t>
                      </a:r>
                      <a:r>
                        <a:rPr lang="en-US" sz="1800" b="1" dirty="0" err="1" smtClean="0">
                          <a:effectLst/>
                          <a:latin typeface="Corbel" panose="020B0503020204020204" pitchFamily="34" charset="0"/>
                          <a:ea typeface="SimSun" panose="02010600030101010101" pitchFamily="2" charset="-122"/>
                          <a:cs typeface="Tahoma" panose="020B0604030504040204" pitchFamily="34" charset="0"/>
                        </a:rPr>
                        <a:t>loan_train</a:t>
                      </a:r>
                      <a:r>
                        <a:rPr lang="en-US" sz="1800" b="1" dirty="0">
                          <a:effectLst/>
                          <a:latin typeface="Corbel" panose="020B0503020204020204" pitchFamily="34" charset="0"/>
                          <a:ea typeface="SimSun" panose="02010600030101010101" pitchFamily="2" charset="-122"/>
                          <a:cs typeface="Tahoma" panose="020B0604030504040204" pitchFamily="34" charset="0"/>
                        </a:rPr>
                        <a:t>, family="binomial")</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nSpc>
                          <a:spcPct val="110000"/>
                        </a:lnSpc>
                        <a:spcBef>
                          <a:spcPts val="600"/>
                        </a:spcBef>
                        <a:spcAft>
                          <a:spcPts val="0"/>
                        </a:spcAft>
                      </a:pPr>
                      <a:r>
                        <a:rPr lang="en-US" sz="1800">
                          <a:effectLst/>
                          <a:latin typeface="Corbel" panose="020B0503020204020204" pitchFamily="34" charset="0"/>
                          <a:ea typeface="SimSun" panose="02010600030101010101" pitchFamily="2" charset="-122"/>
                          <a:cs typeface="Tahoma" panose="020B0604030504040204" pitchFamily="34" charset="0"/>
                        </a:rPr>
                        <a:t>66.186%</a:t>
                      </a: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extLst>
                  <a:ext uri="{0D108BD9-81ED-4DB2-BD59-A6C34878D82A}">
                    <a16:rowId xmlns:a16="http://schemas.microsoft.com/office/drawing/2014/main" val="2103482849"/>
                  </a:ext>
                </a:extLst>
              </a:tr>
              <a:tr h="902105">
                <a:tc>
                  <a:txBody>
                    <a:bodyPr/>
                    <a:lstStyle/>
                    <a:p>
                      <a:pPr marL="0" marR="0">
                        <a:lnSpc>
                          <a:spcPct val="110000"/>
                        </a:lnSpc>
                        <a:spcBef>
                          <a:spcPts val="600"/>
                        </a:spcBef>
                        <a:spcAft>
                          <a:spcPts val="0"/>
                        </a:spcAft>
                      </a:pPr>
                      <a:r>
                        <a:rPr lang="en-US" sz="1800" b="1" dirty="0">
                          <a:effectLst/>
                          <a:latin typeface="Corbel" panose="020B0503020204020204" pitchFamily="34" charset="0"/>
                          <a:ea typeface="SimSun" panose="02010600030101010101" pitchFamily="2" charset="-122"/>
                          <a:cs typeface="Tahoma" panose="020B0604030504040204" pitchFamily="34" charset="0"/>
                        </a:rPr>
                        <a:t>LoanModel03b = </a:t>
                      </a:r>
                      <a:r>
                        <a:rPr lang="en-US" sz="1800" b="1" dirty="0" err="1">
                          <a:effectLst/>
                          <a:latin typeface="Corbel" panose="020B0503020204020204" pitchFamily="34" charset="0"/>
                          <a:ea typeface="SimSun" panose="02010600030101010101" pitchFamily="2" charset="-122"/>
                          <a:cs typeface="Tahoma" panose="020B0604030504040204" pitchFamily="34" charset="0"/>
                        </a:rPr>
                        <a:t>glm</a:t>
                      </a:r>
                      <a:r>
                        <a:rPr lang="en-US" sz="1800" b="1" dirty="0">
                          <a:effectLst/>
                          <a:latin typeface="Corbel" panose="020B0503020204020204" pitchFamily="34" charset="0"/>
                          <a:ea typeface="SimSun" panose="02010600030101010101" pitchFamily="2" charset="-122"/>
                          <a:cs typeface="Tahoma" panose="020B0604030504040204" pitchFamily="34" charset="0"/>
                        </a:rPr>
                        <a:t> (</a:t>
                      </a:r>
                      <a:r>
                        <a:rPr lang="en-US" sz="1800" b="1" dirty="0" err="1">
                          <a:effectLst/>
                          <a:latin typeface="Corbel" panose="020B0503020204020204" pitchFamily="34" charset="0"/>
                          <a:ea typeface="SimSun" panose="02010600030101010101" pitchFamily="2" charset="-122"/>
                          <a:cs typeface="Tahoma" panose="020B0604030504040204" pitchFamily="34" charset="0"/>
                        </a:rPr>
                        <a:t>bad_loan</a:t>
                      </a:r>
                      <a:r>
                        <a:rPr lang="en-US" sz="1800" b="1" dirty="0">
                          <a:effectLst/>
                          <a:latin typeface="Corbel" panose="020B0503020204020204" pitchFamily="34" charset="0"/>
                          <a:ea typeface="SimSun" panose="02010600030101010101" pitchFamily="2" charset="-122"/>
                          <a:cs typeface="Tahoma" panose="020B0604030504040204" pitchFamily="34" charset="0"/>
                        </a:rPr>
                        <a:t> ~ </a:t>
                      </a:r>
                      <a:endParaRPr lang="en-US" sz="1800" b="1" dirty="0" smtClean="0">
                        <a:effectLst/>
                        <a:latin typeface="Corbel" panose="020B0503020204020204" pitchFamily="34" charset="0"/>
                        <a:ea typeface="SimSun" panose="02010600030101010101" pitchFamily="2" charset="-122"/>
                        <a:cs typeface="Tahoma" panose="020B0604030504040204" pitchFamily="34" charset="0"/>
                      </a:endParaRPr>
                    </a:p>
                    <a:p>
                      <a:pPr marL="0" marR="0">
                        <a:lnSpc>
                          <a:spcPct val="110000"/>
                        </a:lnSpc>
                        <a:spcBef>
                          <a:spcPts val="600"/>
                        </a:spcBef>
                        <a:spcAft>
                          <a:spcPts val="0"/>
                        </a:spcAft>
                      </a:pP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annual_inc</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term</a:t>
                      </a:r>
                      <a:r>
                        <a:rPr lang="en-US" sz="1800" b="1" dirty="0">
                          <a:effectLst/>
                          <a:latin typeface="Corbel" panose="020B0503020204020204" pitchFamily="34" charset="0"/>
                          <a:ea typeface="SimSun" panose="02010600030101010101" pitchFamily="2" charset="-122"/>
                          <a:cs typeface="Tahoma" panose="020B0604030504040204" pitchFamily="34" charset="0"/>
                        </a:rPr>
                        <a:t>, </a:t>
                      </a:r>
                      <a:endParaRPr lang="en-US" sz="1800" b="1" dirty="0" smtClean="0">
                        <a:effectLst/>
                        <a:latin typeface="Corbel" panose="020B0503020204020204" pitchFamily="34" charset="0"/>
                        <a:ea typeface="SimSun" panose="02010600030101010101" pitchFamily="2" charset="-122"/>
                        <a:cs typeface="Tahoma" panose="020B0604030504040204" pitchFamily="34" charset="0"/>
                      </a:endParaRPr>
                    </a:p>
                    <a:p>
                      <a:pPr marL="0" marR="0">
                        <a:lnSpc>
                          <a:spcPct val="110000"/>
                        </a:lnSpc>
                        <a:spcBef>
                          <a:spcPts val="600"/>
                        </a:spcBef>
                        <a:spcAft>
                          <a:spcPts val="0"/>
                        </a:spcAft>
                      </a:pPr>
                      <a:r>
                        <a:rPr lang="en-US" sz="1800" b="1" dirty="0" smtClean="0">
                          <a:effectLst/>
                          <a:latin typeface="Corbel" panose="020B0503020204020204" pitchFamily="34" charset="0"/>
                          <a:ea typeface="SimSun" panose="02010600030101010101" pitchFamily="2" charset="-122"/>
                          <a:cs typeface="Tahoma" panose="020B0604030504040204" pitchFamily="34" charset="0"/>
                        </a:rPr>
                        <a:t>data=</a:t>
                      </a:r>
                      <a:r>
                        <a:rPr lang="en-US" sz="1800" b="1" dirty="0" err="1" smtClean="0">
                          <a:effectLst/>
                          <a:latin typeface="Corbel" panose="020B0503020204020204" pitchFamily="34" charset="0"/>
                          <a:ea typeface="SimSun" panose="02010600030101010101" pitchFamily="2" charset="-122"/>
                          <a:cs typeface="Tahoma" panose="020B0604030504040204" pitchFamily="34" charset="0"/>
                        </a:rPr>
                        <a:t>loan_train</a:t>
                      </a:r>
                      <a:r>
                        <a:rPr lang="en-US" sz="1800" b="1" dirty="0">
                          <a:effectLst/>
                          <a:latin typeface="Corbel" panose="020B0503020204020204" pitchFamily="34" charset="0"/>
                          <a:ea typeface="SimSun" panose="02010600030101010101" pitchFamily="2" charset="-122"/>
                          <a:cs typeface="Tahoma" panose="020B0604030504040204" pitchFamily="34" charset="0"/>
                        </a:rPr>
                        <a:t>, family="binomial")</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nSpc>
                          <a:spcPct val="110000"/>
                        </a:lnSpc>
                        <a:spcBef>
                          <a:spcPts val="600"/>
                        </a:spcBef>
                        <a:spcAft>
                          <a:spcPts val="0"/>
                        </a:spcAft>
                      </a:pPr>
                      <a:r>
                        <a:rPr lang="en-US" sz="1800" dirty="0">
                          <a:effectLst/>
                          <a:latin typeface="Corbel" panose="020B0503020204020204" pitchFamily="34" charset="0"/>
                          <a:ea typeface="SimSun" panose="02010600030101010101" pitchFamily="2" charset="-122"/>
                          <a:cs typeface="Tahoma" panose="020B0604030504040204" pitchFamily="34" charset="0"/>
                        </a:rPr>
                        <a:t>63.492%</a:t>
                      </a: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extLst>
                  <a:ext uri="{0D108BD9-81ED-4DB2-BD59-A6C34878D82A}">
                    <a16:rowId xmlns:a16="http://schemas.microsoft.com/office/drawing/2014/main" val="791791539"/>
                  </a:ext>
                </a:extLst>
              </a:tr>
            </a:tbl>
          </a:graphicData>
        </a:graphic>
      </p:graphicFrame>
      <p:sp>
        <p:nvSpPr>
          <p:cNvPr id="7" name="Rectangle 2"/>
          <p:cNvSpPr>
            <a:spLocks noChangeArrowheads="1"/>
          </p:cNvSpPr>
          <p:nvPr/>
        </p:nvSpPr>
        <p:spPr bwMode="auto">
          <a:xfrm>
            <a:off x="-1755099" y="-82793"/>
            <a:ext cx="153038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orbel" panose="020B0503020204020204" pitchFamily="34" charset="0"/>
                <a:ea typeface="SimSun" panose="02010600030101010101" pitchFamily="2" charset="-122"/>
                <a:cs typeface="Tahoma" panose="020B0604030504040204" pitchFamily="34" charset="0"/>
              </a:rPr>
              <a:t>AUC = Area Under Curve. See Section 6.</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65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Create a model that predicts </a:t>
            </a:r>
            <a:r>
              <a:rPr lang="en-US" dirty="0"/>
              <a:t>whether a person is a good or bad candidate for a medium term (36 or 60 month) loan based on available attributes. </a:t>
            </a:r>
            <a:endParaRPr lang="en-US" dirty="0" smtClean="0"/>
          </a:p>
          <a:p>
            <a:r>
              <a:rPr lang="en-US" dirty="0" smtClean="0"/>
              <a:t>A client of this model would be an institution needing to provide </a:t>
            </a:r>
            <a:r>
              <a:rPr lang="en-US" dirty="0"/>
              <a:t>an agent </a:t>
            </a:r>
            <a:r>
              <a:rPr lang="en-US" dirty="0" smtClean="0"/>
              <a:t>the capability to evaluate </a:t>
            </a:r>
            <a:r>
              <a:rPr lang="en-US" dirty="0"/>
              <a:t>a potential customer's likelihood of being a good candidate for a loan based on a </a:t>
            </a:r>
            <a:r>
              <a:rPr lang="en-US" dirty="0" smtClean="0"/>
              <a:t>modest </a:t>
            </a:r>
            <a:r>
              <a:rPr lang="en-US" dirty="0"/>
              <a:t>number of </a:t>
            </a:r>
            <a:r>
              <a:rPr lang="en-US" dirty="0" smtClean="0"/>
              <a:t>inputs.</a:t>
            </a:r>
            <a:endParaRPr lang="en-US" dirty="0"/>
          </a:p>
        </p:txBody>
      </p:sp>
    </p:spTree>
    <p:extLst>
      <p:ext uri="{BB962C8B-B14F-4D97-AF65-F5344CB8AC3E}">
        <p14:creationId xmlns:p14="http://schemas.microsoft.com/office/powerpoint/2010/main" val="161605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21971949"/>
              </p:ext>
            </p:extLst>
          </p:nvPr>
        </p:nvGraphicFramePr>
        <p:xfrm>
          <a:off x="2269865" y="2162287"/>
          <a:ext cx="7455048" cy="3441395"/>
        </p:xfrm>
        <a:graphic>
          <a:graphicData uri="http://schemas.openxmlformats.org/drawingml/2006/table">
            <a:tbl>
              <a:tblPr firstRow="1" firstCol="1" bandRow="1"/>
              <a:tblGrid>
                <a:gridCol w="6312838">
                  <a:extLst>
                    <a:ext uri="{9D8B030D-6E8A-4147-A177-3AD203B41FA5}">
                      <a16:colId xmlns:a16="http://schemas.microsoft.com/office/drawing/2014/main" val="3187706053"/>
                    </a:ext>
                  </a:extLst>
                </a:gridCol>
                <a:gridCol w="1142210">
                  <a:extLst>
                    <a:ext uri="{9D8B030D-6E8A-4147-A177-3AD203B41FA5}">
                      <a16:colId xmlns:a16="http://schemas.microsoft.com/office/drawing/2014/main" val="1340062138"/>
                    </a:ext>
                  </a:extLst>
                </a:gridCol>
              </a:tblGrid>
              <a:tr h="451053">
                <a:tc>
                  <a:txBody>
                    <a:bodyPr/>
                    <a:lstStyle/>
                    <a:p>
                      <a:pPr marL="0" marR="0">
                        <a:lnSpc>
                          <a:spcPct val="110000"/>
                        </a:lnSpc>
                        <a:spcBef>
                          <a:spcPts val="600"/>
                        </a:spcBef>
                        <a:spcAft>
                          <a:spcPts val="0"/>
                        </a:spcAft>
                      </a:pPr>
                      <a:r>
                        <a:rPr lang="en-US" sz="1800" b="1">
                          <a:effectLst/>
                          <a:latin typeface="Corbel" panose="020B0503020204020204" pitchFamily="34" charset="0"/>
                          <a:ea typeface="SimSun" panose="02010600030101010101" pitchFamily="2" charset="-122"/>
                          <a:cs typeface="Tahoma" panose="020B0604030504040204" pitchFamily="34" charset="0"/>
                        </a:rPr>
                        <a:t>Model </a:t>
                      </a:r>
                      <a:endParaRPr lang="en-US" sz="18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nSpc>
                          <a:spcPct val="110000"/>
                        </a:lnSpc>
                        <a:spcBef>
                          <a:spcPts val="600"/>
                        </a:spcBef>
                        <a:spcAft>
                          <a:spcPts val="0"/>
                        </a:spcAft>
                      </a:pPr>
                      <a:r>
                        <a:rPr lang="en-US" sz="1800" b="1">
                          <a:effectLst/>
                          <a:latin typeface="Corbel" panose="020B0503020204020204" pitchFamily="34" charset="0"/>
                          <a:ea typeface="SimSun" panose="02010600030101010101" pitchFamily="2" charset="-122"/>
                          <a:cs typeface="Tahoma" panose="020B0604030504040204" pitchFamily="34" charset="0"/>
                        </a:rPr>
                        <a:t>AUC</a:t>
                      </a:r>
                      <a:endParaRPr lang="en-US" sz="18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extLst>
                  <a:ext uri="{0D108BD9-81ED-4DB2-BD59-A6C34878D82A}">
                    <a16:rowId xmlns:a16="http://schemas.microsoft.com/office/drawing/2014/main" val="1747414974"/>
                  </a:ext>
                </a:extLst>
              </a:tr>
              <a:tr h="1804211">
                <a:tc>
                  <a:txBody>
                    <a:bodyPr/>
                    <a:lstStyle/>
                    <a:p>
                      <a:pPr marL="0" marR="0">
                        <a:lnSpc>
                          <a:spcPct val="110000"/>
                        </a:lnSpc>
                        <a:spcBef>
                          <a:spcPts val="600"/>
                        </a:spcBef>
                        <a:spcAft>
                          <a:spcPts val="0"/>
                        </a:spcAft>
                      </a:pPr>
                      <a:r>
                        <a:rPr lang="en-US" sz="1800" b="1" dirty="0">
                          <a:effectLst/>
                          <a:latin typeface="Corbel" panose="020B0503020204020204" pitchFamily="34" charset="0"/>
                          <a:ea typeface="SimSun" panose="02010600030101010101" pitchFamily="2" charset="-122"/>
                          <a:cs typeface="Tahoma" panose="020B0604030504040204" pitchFamily="34" charset="0"/>
                        </a:rPr>
                        <a:t>LoanModel00 = </a:t>
                      </a:r>
                      <a:r>
                        <a:rPr lang="en-US" sz="1800" b="1" dirty="0" err="1">
                          <a:effectLst/>
                          <a:latin typeface="Corbel" panose="020B0503020204020204" pitchFamily="34" charset="0"/>
                          <a:ea typeface="SimSun" panose="02010600030101010101" pitchFamily="2" charset="-122"/>
                          <a:cs typeface="Tahoma" panose="020B0604030504040204" pitchFamily="34" charset="0"/>
                        </a:rPr>
                        <a:t>glm</a:t>
                      </a:r>
                      <a:r>
                        <a:rPr lang="en-US" sz="1800" b="1" dirty="0">
                          <a:effectLst/>
                          <a:latin typeface="Corbel" panose="020B0503020204020204" pitchFamily="34" charset="0"/>
                          <a:ea typeface="SimSun" panose="02010600030101010101" pitchFamily="2" charset="-122"/>
                          <a:cs typeface="Tahoma" panose="020B0604030504040204" pitchFamily="34" charset="0"/>
                        </a:rPr>
                        <a:t> (</a:t>
                      </a:r>
                      <a:r>
                        <a:rPr lang="en-US" sz="1800" b="1" dirty="0" err="1">
                          <a:effectLst/>
                          <a:latin typeface="Corbel" panose="020B0503020204020204" pitchFamily="34" charset="0"/>
                          <a:ea typeface="SimSun" panose="02010600030101010101" pitchFamily="2" charset="-122"/>
                          <a:cs typeface="Tahoma" panose="020B0604030504040204" pitchFamily="34" charset="0"/>
                        </a:rPr>
                        <a:t>bad_loan</a:t>
                      </a:r>
                      <a:r>
                        <a:rPr lang="en-US" sz="1800" b="1" dirty="0">
                          <a:effectLst/>
                          <a:latin typeface="Corbel" panose="020B0503020204020204" pitchFamily="34" charset="0"/>
                          <a:ea typeface="SimSun" panose="02010600030101010101" pitchFamily="2" charset="-122"/>
                          <a:cs typeface="Tahoma" panose="020B0604030504040204" pitchFamily="34" charset="0"/>
                        </a:rPr>
                        <a:t> ~ </a:t>
                      </a:r>
                      <a:endParaRPr lang="en-US" sz="1800" b="1" dirty="0" smtClean="0">
                        <a:effectLst/>
                        <a:latin typeface="Corbel" panose="020B0503020204020204" pitchFamily="34" charset="0"/>
                        <a:ea typeface="SimSun" panose="02010600030101010101" pitchFamily="2" charset="-122"/>
                        <a:cs typeface="Tahoma" panose="020B0604030504040204" pitchFamily="34" charset="0"/>
                      </a:endParaRPr>
                    </a:p>
                    <a:p>
                      <a:pPr marL="0" marR="0">
                        <a:lnSpc>
                          <a:spcPct val="110000"/>
                        </a:lnSpc>
                        <a:spcBef>
                          <a:spcPts val="600"/>
                        </a:spcBef>
                        <a:spcAft>
                          <a:spcPts val="0"/>
                        </a:spcAft>
                      </a:pP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loan_amnt</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annual_inc</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dti</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delinq_2yrs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revol_util</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total_acc</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longest_credit_length</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bankrpc_state_low</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bankrpc_state_high</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homeown_mort</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homeown_rent</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 term + purpose + </a:t>
                      </a:r>
                      <a:r>
                        <a:rPr lang="en-US" sz="1800" b="1" dirty="0" err="1">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vstatus_verified</a:t>
                      </a:r>
                      <a:r>
                        <a:rPr lang="en-US" sz="1800" b="1" dirty="0">
                          <a:effectLst/>
                          <a:latin typeface="Corbel" panose="020B0503020204020204" pitchFamily="34" charset="0"/>
                          <a:ea typeface="SimSun" panose="02010600030101010101" pitchFamily="2" charset="-122"/>
                          <a:cs typeface="Tahoma" panose="020B0604030504040204" pitchFamily="34" charset="0"/>
                        </a:rPr>
                        <a:t>, </a:t>
                      </a:r>
                      <a:endParaRPr lang="en-US" sz="1800" b="1" dirty="0" smtClean="0">
                        <a:effectLst/>
                        <a:latin typeface="Corbel" panose="020B0503020204020204" pitchFamily="34" charset="0"/>
                        <a:ea typeface="SimSun" panose="02010600030101010101" pitchFamily="2" charset="-122"/>
                        <a:cs typeface="Tahoma" panose="020B0604030504040204" pitchFamily="34" charset="0"/>
                      </a:endParaRPr>
                    </a:p>
                    <a:p>
                      <a:pPr marL="0" marR="0">
                        <a:lnSpc>
                          <a:spcPct val="110000"/>
                        </a:lnSpc>
                        <a:spcBef>
                          <a:spcPts val="600"/>
                        </a:spcBef>
                        <a:spcAft>
                          <a:spcPts val="0"/>
                        </a:spcAft>
                      </a:pPr>
                      <a:r>
                        <a:rPr lang="en-US" sz="1800" b="1" dirty="0" smtClean="0">
                          <a:effectLst/>
                          <a:latin typeface="Corbel" panose="020B0503020204020204" pitchFamily="34" charset="0"/>
                          <a:ea typeface="SimSun" panose="02010600030101010101" pitchFamily="2" charset="-122"/>
                          <a:cs typeface="Tahoma" panose="020B0604030504040204" pitchFamily="34" charset="0"/>
                        </a:rPr>
                        <a:t>data=</a:t>
                      </a:r>
                      <a:r>
                        <a:rPr lang="en-US" sz="1800" b="1" dirty="0" err="1" smtClean="0">
                          <a:effectLst/>
                          <a:latin typeface="Corbel" panose="020B0503020204020204" pitchFamily="34" charset="0"/>
                          <a:ea typeface="SimSun" panose="02010600030101010101" pitchFamily="2" charset="-122"/>
                          <a:cs typeface="Tahoma" panose="020B0604030504040204" pitchFamily="34" charset="0"/>
                        </a:rPr>
                        <a:t>loan_train</a:t>
                      </a:r>
                      <a:r>
                        <a:rPr lang="en-US" sz="1800" b="1" dirty="0">
                          <a:effectLst/>
                          <a:latin typeface="Corbel" panose="020B0503020204020204" pitchFamily="34" charset="0"/>
                          <a:ea typeface="SimSun" panose="02010600030101010101" pitchFamily="2" charset="-122"/>
                          <a:cs typeface="Tahoma" panose="020B0604030504040204" pitchFamily="34" charset="0"/>
                        </a:rPr>
                        <a:t>, family="binomial")</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nSpc>
                          <a:spcPct val="110000"/>
                        </a:lnSpc>
                        <a:spcBef>
                          <a:spcPts val="600"/>
                        </a:spcBef>
                        <a:spcAft>
                          <a:spcPts val="0"/>
                        </a:spcAft>
                      </a:pPr>
                      <a:r>
                        <a:rPr lang="en-US" sz="1800">
                          <a:effectLst/>
                          <a:latin typeface="Corbel" panose="020B0503020204020204" pitchFamily="34" charset="0"/>
                          <a:ea typeface="SimSun" panose="02010600030101010101" pitchFamily="2" charset="-122"/>
                          <a:cs typeface="Tahoma" panose="020B0604030504040204" pitchFamily="34" charset="0"/>
                        </a:rPr>
                        <a:t>66.186%</a:t>
                      </a: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extLst>
                  <a:ext uri="{0D108BD9-81ED-4DB2-BD59-A6C34878D82A}">
                    <a16:rowId xmlns:a16="http://schemas.microsoft.com/office/drawing/2014/main" val="2103482849"/>
                  </a:ext>
                </a:extLst>
              </a:tr>
              <a:tr h="902105">
                <a:tc>
                  <a:txBody>
                    <a:bodyPr/>
                    <a:lstStyle/>
                    <a:p>
                      <a:pPr marL="0" marR="0">
                        <a:lnSpc>
                          <a:spcPct val="110000"/>
                        </a:lnSpc>
                        <a:spcBef>
                          <a:spcPts val="600"/>
                        </a:spcBef>
                        <a:spcAft>
                          <a:spcPts val="0"/>
                        </a:spcAft>
                      </a:pPr>
                      <a:r>
                        <a:rPr lang="en-US" sz="1800" b="1" dirty="0">
                          <a:effectLst/>
                          <a:latin typeface="Corbel" panose="020B0503020204020204" pitchFamily="34" charset="0"/>
                          <a:ea typeface="SimSun" panose="02010600030101010101" pitchFamily="2" charset="-122"/>
                          <a:cs typeface="Tahoma" panose="020B0604030504040204" pitchFamily="34" charset="0"/>
                        </a:rPr>
                        <a:t>LoanModel03b = </a:t>
                      </a:r>
                      <a:r>
                        <a:rPr lang="en-US" sz="1800" b="1" dirty="0" err="1">
                          <a:effectLst/>
                          <a:latin typeface="Corbel" panose="020B0503020204020204" pitchFamily="34" charset="0"/>
                          <a:ea typeface="SimSun" panose="02010600030101010101" pitchFamily="2" charset="-122"/>
                          <a:cs typeface="Tahoma" panose="020B0604030504040204" pitchFamily="34" charset="0"/>
                        </a:rPr>
                        <a:t>glm</a:t>
                      </a:r>
                      <a:r>
                        <a:rPr lang="en-US" sz="1800" b="1" dirty="0">
                          <a:effectLst/>
                          <a:latin typeface="Corbel" panose="020B0503020204020204" pitchFamily="34" charset="0"/>
                          <a:ea typeface="SimSun" panose="02010600030101010101" pitchFamily="2" charset="-122"/>
                          <a:cs typeface="Tahoma" panose="020B0604030504040204" pitchFamily="34" charset="0"/>
                        </a:rPr>
                        <a:t> (</a:t>
                      </a:r>
                      <a:r>
                        <a:rPr lang="en-US" sz="1800" b="1" dirty="0" err="1">
                          <a:effectLst/>
                          <a:latin typeface="Corbel" panose="020B0503020204020204" pitchFamily="34" charset="0"/>
                          <a:ea typeface="SimSun" panose="02010600030101010101" pitchFamily="2" charset="-122"/>
                          <a:cs typeface="Tahoma" panose="020B0604030504040204" pitchFamily="34" charset="0"/>
                        </a:rPr>
                        <a:t>bad_loan</a:t>
                      </a:r>
                      <a:r>
                        <a:rPr lang="en-US" sz="1800" b="1" dirty="0">
                          <a:effectLst/>
                          <a:latin typeface="Corbel" panose="020B0503020204020204" pitchFamily="34" charset="0"/>
                          <a:ea typeface="SimSun" panose="02010600030101010101" pitchFamily="2" charset="-122"/>
                          <a:cs typeface="Tahoma" panose="020B0604030504040204" pitchFamily="34" charset="0"/>
                        </a:rPr>
                        <a:t> ~ </a:t>
                      </a:r>
                      <a:endParaRPr lang="en-US" sz="1800" b="1" dirty="0" smtClean="0">
                        <a:effectLst/>
                        <a:latin typeface="Corbel" panose="020B0503020204020204" pitchFamily="34" charset="0"/>
                        <a:ea typeface="SimSun" panose="02010600030101010101" pitchFamily="2" charset="-122"/>
                        <a:cs typeface="Tahoma" panose="020B0604030504040204" pitchFamily="34" charset="0"/>
                      </a:endParaRPr>
                    </a:p>
                    <a:p>
                      <a:pPr marL="0" marR="0">
                        <a:lnSpc>
                          <a:spcPct val="110000"/>
                        </a:lnSpc>
                        <a:spcBef>
                          <a:spcPts val="600"/>
                        </a:spcBef>
                        <a:spcAft>
                          <a:spcPts val="0"/>
                        </a:spcAft>
                      </a:pP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annual_inc</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term</a:t>
                      </a:r>
                      <a:r>
                        <a:rPr lang="en-US" sz="1800" b="1" dirty="0">
                          <a:effectLst/>
                          <a:latin typeface="Corbel" panose="020B0503020204020204" pitchFamily="34" charset="0"/>
                          <a:ea typeface="SimSun" panose="02010600030101010101" pitchFamily="2" charset="-122"/>
                          <a:cs typeface="Tahoma" panose="020B0604030504040204" pitchFamily="34" charset="0"/>
                        </a:rPr>
                        <a:t>, </a:t>
                      </a:r>
                      <a:endParaRPr lang="en-US" sz="1800" b="1" dirty="0" smtClean="0">
                        <a:effectLst/>
                        <a:latin typeface="Corbel" panose="020B0503020204020204" pitchFamily="34" charset="0"/>
                        <a:ea typeface="SimSun" panose="02010600030101010101" pitchFamily="2" charset="-122"/>
                        <a:cs typeface="Tahoma" panose="020B0604030504040204" pitchFamily="34" charset="0"/>
                      </a:endParaRPr>
                    </a:p>
                    <a:p>
                      <a:pPr marL="0" marR="0">
                        <a:lnSpc>
                          <a:spcPct val="110000"/>
                        </a:lnSpc>
                        <a:spcBef>
                          <a:spcPts val="600"/>
                        </a:spcBef>
                        <a:spcAft>
                          <a:spcPts val="0"/>
                        </a:spcAft>
                      </a:pPr>
                      <a:r>
                        <a:rPr lang="en-US" sz="1800" b="1" dirty="0" smtClean="0">
                          <a:effectLst/>
                          <a:latin typeface="Corbel" panose="020B0503020204020204" pitchFamily="34" charset="0"/>
                          <a:ea typeface="SimSun" panose="02010600030101010101" pitchFamily="2" charset="-122"/>
                          <a:cs typeface="Tahoma" panose="020B0604030504040204" pitchFamily="34" charset="0"/>
                        </a:rPr>
                        <a:t>data=</a:t>
                      </a:r>
                      <a:r>
                        <a:rPr lang="en-US" sz="1800" b="1" dirty="0" err="1" smtClean="0">
                          <a:effectLst/>
                          <a:latin typeface="Corbel" panose="020B0503020204020204" pitchFamily="34" charset="0"/>
                          <a:ea typeface="SimSun" panose="02010600030101010101" pitchFamily="2" charset="-122"/>
                          <a:cs typeface="Tahoma" panose="020B0604030504040204" pitchFamily="34" charset="0"/>
                        </a:rPr>
                        <a:t>loan_train</a:t>
                      </a:r>
                      <a:r>
                        <a:rPr lang="en-US" sz="1800" b="1" dirty="0">
                          <a:effectLst/>
                          <a:latin typeface="Corbel" panose="020B0503020204020204" pitchFamily="34" charset="0"/>
                          <a:ea typeface="SimSun" panose="02010600030101010101" pitchFamily="2" charset="-122"/>
                          <a:cs typeface="Tahoma" panose="020B0604030504040204" pitchFamily="34" charset="0"/>
                        </a:rPr>
                        <a:t>, family="binomial")</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nSpc>
                          <a:spcPct val="110000"/>
                        </a:lnSpc>
                        <a:spcBef>
                          <a:spcPts val="600"/>
                        </a:spcBef>
                        <a:spcAft>
                          <a:spcPts val="0"/>
                        </a:spcAft>
                      </a:pPr>
                      <a:r>
                        <a:rPr lang="en-US" sz="1800" dirty="0">
                          <a:effectLst/>
                          <a:latin typeface="Corbel" panose="020B0503020204020204" pitchFamily="34" charset="0"/>
                          <a:ea typeface="SimSun" panose="02010600030101010101" pitchFamily="2" charset="-122"/>
                          <a:cs typeface="Tahoma" panose="020B0604030504040204" pitchFamily="34" charset="0"/>
                        </a:rPr>
                        <a:t>63.492%</a:t>
                      </a: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extLst>
                  <a:ext uri="{0D108BD9-81ED-4DB2-BD59-A6C34878D82A}">
                    <a16:rowId xmlns:a16="http://schemas.microsoft.com/office/drawing/2014/main" val="791791539"/>
                  </a:ext>
                </a:extLst>
              </a:tr>
            </a:tbl>
          </a:graphicData>
        </a:graphic>
      </p:graphicFrame>
      <p:sp>
        <p:nvSpPr>
          <p:cNvPr id="7" name="Rectangle 2"/>
          <p:cNvSpPr>
            <a:spLocks noChangeArrowheads="1"/>
          </p:cNvSpPr>
          <p:nvPr/>
        </p:nvSpPr>
        <p:spPr bwMode="auto">
          <a:xfrm>
            <a:off x="-1755099" y="-82793"/>
            <a:ext cx="153038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orbel" panose="020B0503020204020204" pitchFamily="34" charset="0"/>
                <a:ea typeface="SimSun" panose="02010600030101010101" pitchFamily="2" charset="-122"/>
                <a:cs typeface="Tahoma" panose="020B0604030504040204" pitchFamily="34" charset="0"/>
              </a:rPr>
              <a:t>AUC = Area Under Curve. See Section 6.</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7150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err="1" smtClean="0"/>
              <a:t>DataSet</a:t>
            </a:r>
            <a:endParaRPr lang="en-US" dirty="0"/>
          </a:p>
        </p:txBody>
      </p:sp>
      <p:sp>
        <p:nvSpPr>
          <p:cNvPr id="3" name="Content Placeholder 2"/>
          <p:cNvSpPr>
            <a:spLocks noGrp="1"/>
          </p:cNvSpPr>
          <p:nvPr>
            <p:ph idx="1"/>
          </p:nvPr>
        </p:nvSpPr>
        <p:spPr/>
        <p:txBody>
          <a:bodyPr>
            <a:normAutofit/>
          </a:bodyPr>
          <a:lstStyle/>
          <a:p>
            <a:r>
              <a:rPr lang="en-US" dirty="0"/>
              <a:t>The data source is available at: </a:t>
            </a:r>
            <a:r>
              <a:rPr lang="en-US" dirty="0" smtClean="0"/>
              <a:t/>
            </a:r>
            <a:br>
              <a:rPr lang="en-US" dirty="0" smtClean="0"/>
            </a:br>
            <a:r>
              <a:rPr lang="en-US" u="sng" dirty="0" smtClean="0">
                <a:hlinkClick r:id="rId2"/>
              </a:rPr>
              <a:t>https</a:t>
            </a:r>
            <a:r>
              <a:rPr lang="en-US" u="sng" dirty="0">
                <a:hlinkClick r:id="rId2"/>
              </a:rPr>
              <a:t>://www.lendingclub.com/info/download-data.action</a:t>
            </a:r>
            <a:endParaRPr lang="en-US" dirty="0"/>
          </a:p>
          <a:p>
            <a:r>
              <a:rPr lang="en-US" dirty="0"/>
              <a:t>Loan.csv contains 163,987 observations with 15 variables. </a:t>
            </a:r>
            <a:r>
              <a:rPr lang="en-US" dirty="0" smtClean="0"/>
              <a:t>The dependent </a:t>
            </a:r>
            <a:r>
              <a:rPr lang="en-US" dirty="0"/>
              <a:t>variables of interest, </a:t>
            </a:r>
            <a:r>
              <a:rPr lang="en-US" dirty="0" err="1"/>
              <a:t>bad_loans</a:t>
            </a:r>
            <a:r>
              <a:rPr lang="en-US" dirty="0"/>
              <a:t>, </a:t>
            </a:r>
            <a:r>
              <a:rPr lang="en-US" dirty="0" smtClean="0"/>
              <a:t>is split </a:t>
            </a:r>
            <a:r>
              <a:rPr lang="en-US" dirty="0"/>
              <a:t>between good and bad loans: </a:t>
            </a:r>
            <a:endParaRPr lang="en-US" dirty="0" smtClean="0"/>
          </a:p>
          <a:p>
            <a:pPr lvl="1"/>
            <a:r>
              <a:rPr lang="en-US" dirty="0" smtClean="0"/>
              <a:t>Good </a:t>
            </a:r>
            <a:r>
              <a:rPr lang="en-US" dirty="0"/>
              <a:t>Loans </a:t>
            </a:r>
            <a:r>
              <a:rPr lang="en-US" dirty="0" smtClean="0"/>
              <a:t>(</a:t>
            </a:r>
            <a:r>
              <a:rPr lang="en-US" dirty="0" err="1" smtClean="0"/>
              <a:t>bad_loan</a:t>
            </a:r>
            <a:r>
              <a:rPr lang="en-US" dirty="0" smtClean="0"/>
              <a:t> = 0</a:t>
            </a:r>
            <a:r>
              <a:rPr lang="en-US" dirty="0"/>
              <a:t>): 133,971 observations (82</a:t>
            </a:r>
            <a:r>
              <a:rPr lang="en-US" dirty="0" smtClean="0"/>
              <a:t>%)</a:t>
            </a:r>
          </a:p>
          <a:p>
            <a:pPr lvl="1"/>
            <a:r>
              <a:rPr lang="en-US" dirty="0" smtClean="0"/>
              <a:t>Bad </a:t>
            </a:r>
            <a:r>
              <a:rPr lang="en-US" dirty="0"/>
              <a:t>Loans </a:t>
            </a:r>
            <a:r>
              <a:rPr lang="en-US" dirty="0" smtClean="0"/>
              <a:t>(</a:t>
            </a:r>
            <a:r>
              <a:rPr lang="en-US" dirty="0" err="1"/>
              <a:t>bad_loan</a:t>
            </a:r>
            <a:r>
              <a:rPr lang="en-US" dirty="0"/>
              <a:t> = </a:t>
            </a:r>
            <a:r>
              <a:rPr lang="en-US" dirty="0" smtClean="0"/>
              <a:t>1</a:t>
            </a:r>
            <a:r>
              <a:rPr lang="en-US" dirty="0"/>
              <a:t>): 30,016 observations (18%)</a:t>
            </a:r>
          </a:p>
          <a:p>
            <a:endParaRPr lang="en-US" dirty="0"/>
          </a:p>
        </p:txBody>
      </p:sp>
    </p:spTree>
    <p:extLst>
      <p:ext uri="{BB962C8B-B14F-4D97-AF65-F5344CB8AC3E}">
        <p14:creationId xmlns:p14="http://schemas.microsoft.com/office/powerpoint/2010/main" val="192327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Wrangle: Impute Missing</a:t>
            </a:r>
            <a:endParaRPr lang="en-US" dirty="0"/>
          </a:p>
        </p:txBody>
      </p:sp>
      <p:sp>
        <p:nvSpPr>
          <p:cNvPr id="3" name="Content Placeholder 2"/>
          <p:cNvSpPr>
            <a:spLocks noGrp="1"/>
          </p:cNvSpPr>
          <p:nvPr>
            <p:ph idx="1"/>
          </p:nvPr>
        </p:nvSpPr>
        <p:spPr/>
        <p:txBody>
          <a:bodyPr>
            <a:normAutofit/>
          </a:bodyPr>
          <a:lstStyle/>
          <a:p>
            <a:r>
              <a:rPr lang="en-US" dirty="0" smtClean="0"/>
              <a:t>Some </a:t>
            </a:r>
            <a:r>
              <a:rPr lang="en-US" dirty="0"/>
              <a:t>observations are missing values. Specifically, </a:t>
            </a:r>
            <a:r>
              <a:rPr lang="en-US" dirty="0" err="1"/>
              <a:t>emp_length</a:t>
            </a:r>
            <a:r>
              <a:rPr lang="en-US" dirty="0"/>
              <a:t> (580 or 3.5%), </a:t>
            </a:r>
            <a:r>
              <a:rPr lang="en-US" dirty="0" err="1"/>
              <a:t>annual_inc</a:t>
            </a:r>
            <a:r>
              <a:rPr lang="en-US" dirty="0"/>
              <a:t> (4 or 0.002%), and delinq_2yrs (29), </a:t>
            </a:r>
            <a:r>
              <a:rPr lang="en-US" dirty="0" err="1"/>
              <a:t>total_acc</a:t>
            </a:r>
            <a:r>
              <a:rPr lang="en-US" dirty="0"/>
              <a:t> (2), </a:t>
            </a:r>
            <a:r>
              <a:rPr lang="en-US" dirty="0" err="1"/>
              <a:t>revol_util</a:t>
            </a:r>
            <a:r>
              <a:rPr lang="en-US" dirty="0"/>
              <a:t> (193), </a:t>
            </a:r>
            <a:r>
              <a:rPr lang="en-US" dirty="0" err="1"/>
              <a:t>longest_credit_length</a:t>
            </a:r>
            <a:r>
              <a:rPr lang="en-US" dirty="0"/>
              <a:t> (29 or 0.017%)</a:t>
            </a:r>
          </a:p>
          <a:p>
            <a:r>
              <a:rPr lang="en-US" dirty="0"/>
              <a:t>A "safe" maximum threshold of missing values is 5% of the total for large datasets, so using the “mice” function, we will impute the missing values rather than exclude those observations from the </a:t>
            </a:r>
            <a:r>
              <a:rPr lang="en-US" dirty="0" smtClean="0"/>
              <a:t>analysis:</a:t>
            </a:r>
            <a:br>
              <a:rPr lang="en-US" dirty="0" smtClean="0"/>
            </a:br>
            <a:r>
              <a:rPr lang="en-US" dirty="0" smtClean="0">
                <a:solidFill>
                  <a:schemeClr val="accent1">
                    <a:lumMod val="60000"/>
                    <a:lumOff val="40000"/>
                  </a:schemeClr>
                </a:solidFill>
              </a:rPr>
              <a:t>mice(</a:t>
            </a:r>
            <a:r>
              <a:rPr lang="en-US" dirty="0" err="1" smtClean="0">
                <a:solidFill>
                  <a:schemeClr val="accent1">
                    <a:lumMod val="60000"/>
                    <a:lumOff val="40000"/>
                  </a:schemeClr>
                </a:solidFill>
              </a:rPr>
              <a:t>loan,m</a:t>
            </a:r>
            <a:r>
              <a:rPr lang="en-US" dirty="0" smtClean="0">
                <a:solidFill>
                  <a:schemeClr val="accent1">
                    <a:lumMod val="60000"/>
                    <a:lumOff val="40000"/>
                  </a:schemeClr>
                </a:solidFill>
              </a:rPr>
              <a:t>=1,maxit=25,meth</a:t>
            </a:r>
            <a:r>
              <a:rPr lang="en-US" dirty="0">
                <a:solidFill>
                  <a:schemeClr val="accent1">
                    <a:lumMod val="60000"/>
                    <a:lumOff val="40000"/>
                  </a:schemeClr>
                </a:solidFill>
              </a:rPr>
              <a:t>='</a:t>
            </a:r>
            <a:r>
              <a:rPr lang="en-US" dirty="0" err="1">
                <a:solidFill>
                  <a:schemeClr val="accent1">
                    <a:lumMod val="60000"/>
                    <a:lumOff val="40000"/>
                  </a:schemeClr>
                </a:solidFill>
              </a:rPr>
              <a:t>pmm</a:t>
            </a:r>
            <a:r>
              <a:rPr lang="en-US" dirty="0">
                <a:solidFill>
                  <a:schemeClr val="accent1">
                    <a:lumMod val="60000"/>
                    <a:lumOff val="40000"/>
                  </a:schemeClr>
                </a:solidFill>
              </a:rPr>
              <a:t>',seed=500)</a:t>
            </a:r>
            <a:endParaRPr lang="en-US" dirty="0">
              <a:solidFill>
                <a:schemeClr val="accent1">
                  <a:lumMod val="60000"/>
                  <a:lumOff val="40000"/>
                </a:schemeClr>
              </a:solidFill>
            </a:endParaRPr>
          </a:p>
        </p:txBody>
      </p:sp>
    </p:spTree>
    <p:extLst>
      <p:ext uri="{BB962C8B-B14F-4D97-AF65-F5344CB8AC3E}">
        <p14:creationId xmlns:p14="http://schemas.microsoft.com/office/powerpoint/2010/main" val="266642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Wrangling – Factors and Dummies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Factor values should be used for categorical </a:t>
            </a:r>
            <a:r>
              <a:rPr lang="en-US" dirty="0" smtClean="0"/>
              <a:t>data. Several </a:t>
            </a:r>
            <a:r>
              <a:rPr lang="en-US" dirty="0"/>
              <a:t>variables that needed to be converted to factors and in some cases further broken down into dummy variables. </a:t>
            </a:r>
            <a:r>
              <a:rPr lang="en-US" dirty="0" smtClean="0"/>
              <a:t>Specifically </a:t>
            </a:r>
            <a:r>
              <a:rPr lang="en-US" dirty="0" err="1"/>
              <a:t>bad_loan</a:t>
            </a:r>
            <a:r>
              <a:rPr lang="en-US" dirty="0"/>
              <a:t>, term, </a:t>
            </a:r>
            <a:r>
              <a:rPr lang="en-US" dirty="0" err="1"/>
              <a:t>add_state</a:t>
            </a:r>
            <a:r>
              <a:rPr lang="en-US" dirty="0"/>
              <a:t>, purpose, verified, </a:t>
            </a:r>
            <a:r>
              <a:rPr lang="en-US" dirty="0" err="1"/>
              <a:t>home_ownership</a:t>
            </a:r>
            <a:endParaRPr lang="en-US" dirty="0"/>
          </a:p>
          <a:p>
            <a:pPr lvl="1"/>
            <a:r>
              <a:rPr lang="en-US" dirty="0" err="1"/>
              <a:t>bad_loan</a:t>
            </a:r>
            <a:r>
              <a:rPr lang="en-US" dirty="0"/>
              <a:t>: converted to a factor (e.g. a categorical variable that can only take on two values, 1 or 0)</a:t>
            </a:r>
          </a:p>
          <a:p>
            <a:pPr lvl="1"/>
            <a:r>
              <a:rPr lang="en-US" dirty="0" err="1"/>
              <a:t>add_state</a:t>
            </a:r>
            <a:r>
              <a:rPr lang="en-US" dirty="0"/>
              <a:t> was initially organized into five regions of the country (e.g. West, South, Midwest, Northeast, East), however, it was later determined that four groups based on the prevalence of bankruptcies in the state produced more meaningful models (source </a:t>
            </a:r>
            <a:r>
              <a:rPr lang="en-US" u="sng" dirty="0">
                <a:hlinkClick r:id="rId2"/>
              </a:rPr>
              <a:t>http://www.valuepenguin.com/bankruptcy-filings-state</a:t>
            </a:r>
            <a:r>
              <a:rPr lang="en-US" dirty="0"/>
              <a:t>).</a:t>
            </a:r>
          </a:p>
          <a:p>
            <a:pPr lvl="1"/>
            <a:r>
              <a:rPr lang="en-US" dirty="0"/>
              <a:t>purpose, verified, and </a:t>
            </a:r>
            <a:r>
              <a:rPr lang="en-US" dirty="0" err="1"/>
              <a:t>home_ownership</a:t>
            </a:r>
            <a:r>
              <a:rPr lang="en-US" dirty="0"/>
              <a:t> were factored into a small number of factors and then simplified into dummy variables. </a:t>
            </a:r>
            <a:r>
              <a:rPr lang="en-US" u="sng" dirty="0">
                <a:hlinkClick r:id="rId3"/>
              </a:rPr>
              <a:t>https://en.wikipedia.org/wiki/Dummy_variable_(statistics)</a:t>
            </a:r>
            <a:r>
              <a:rPr lang="en-US" dirty="0"/>
              <a:t>. A dummy variable is one that takes the value 0 or 1 to indicate the absence or presence of some categorical effect that may be expected to shift the outcome.</a:t>
            </a:r>
          </a:p>
          <a:p>
            <a:endParaRPr lang="en-US" dirty="0"/>
          </a:p>
        </p:txBody>
      </p:sp>
    </p:spTree>
    <p:extLst>
      <p:ext uri="{BB962C8B-B14F-4D97-AF65-F5344CB8AC3E}">
        <p14:creationId xmlns:p14="http://schemas.microsoft.com/office/powerpoint/2010/main" val="222179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Wrangling - Outliers</a:t>
            </a:r>
            <a:endParaRPr lang="en-US" dirty="0"/>
          </a:p>
        </p:txBody>
      </p:sp>
      <p:sp>
        <p:nvSpPr>
          <p:cNvPr id="3" name="Content Placeholder 2"/>
          <p:cNvSpPr>
            <a:spLocks noGrp="1"/>
          </p:cNvSpPr>
          <p:nvPr>
            <p:ph idx="1"/>
          </p:nvPr>
        </p:nvSpPr>
        <p:spPr/>
        <p:txBody>
          <a:bodyPr/>
          <a:lstStyle/>
          <a:p>
            <a:r>
              <a:rPr lang="en-US" dirty="0"/>
              <a:t>O</a:t>
            </a:r>
            <a:r>
              <a:rPr lang="en-US" dirty="0" smtClean="0"/>
              <a:t>utliers </a:t>
            </a:r>
            <a:r>
              <a:rPr lang="en-US" dirty="0"/>
              <a:t>were identified and removed. In particular, some of the observations had very high annual incomes. Therefore, the 27 observations exceeded $1,000,000 per year were excluded from the model. </a:t>
            </a:r>
            <a:endParaRPr lang="en-US" dirty="0" smtClean="0"/>
          </a:p>
          <a:p>
            <a:r>
              <a:rPr lang="en-US" dirty="0" smtClean="0"/>
              <a:t>This </a:t>
            </a:r>
            <a:r>
              <a:rPr lang="en-US" dirty="0"/>
              <a:t>seems reasonable since these high income customers would likely receive special treatment and may not reflect the model well.</a:t>
            </a:r>
            <a:endParaRPr lang="en-US" dirty="0"/>
          </a:p>
        </p:txBody>
      </p:sp>
    </p:spTree>
    <p:extLst>
      <p:ext uri="{BB962C8B-B14F-4D97-AF65-F5344CB8AC3E}">
        <p14:creationId xmlns:p14="http://schemas.microsoft.com/office/powerpoint/2010/main" val="319329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Balancing and Splitting</a:t>
            </a:r>
            <a:endParaRPr lang="en-US" dirty="0"/>
          </a:p>
        </p:txBody>
      </p:sp>
      <p:sp>
        <p:nvSpPr>
          <p:cNvPr id="3" name="Content Placeholder 2"/>
          <p:cNvSpPr>
            <a:spLocks noGrp="1"/>
          </p:cNvSpPr>
          <p:nvPr>
            <p:ph idx="1"/>
          </p:nvPr>
        </p:nvSpPr>
        <p:spPr/>
        <p:txBody>
          <a:bodyPr/>
          <a:lstStyle/>
          <a:p>
            <a:r>
              <a:rPr lang="en-US" dirty="0"/>
              <a:t>Instead of a training set reflect the 82 / 18% split of good to “bad” loan observations, the training set was first balanced </a:t>
            </a:r>
            <a:endParaRPr lang="en-US" dirty="0" smtClean="0"/>
          </a:p>
          <a:p>
            <a:r>
              <a:rPr lang="en-US" dirty="0" smtClean="0"/>
              <a:t>75</a:t>
            </a:r>
            <a:r>
              <a:rPr lang="en-US" dirty="0"/>
              <a:t>% of </a:t>
            </a:r>
            <a:r>
              <a:rPr lang="en-US" dirty="0" err="1"/>
              <a:t>bad_loans</a:t>
            </a:r>
            <a:r>
              <a:rPr lang="en-US" dirty="0"/>
              <a:t> = 1 observations (22,512) were matched up with 22,512 </a:t>
            </a:r>
            <a:r>
              <a:rPr lang="en-US" dirty="0" smtClean="0"/>
              <a:t>random “good</a:t>
            </a:r>
            <a:r>
              <a:rPr lang="en-US" dirty="0"/>
              <a:t>” loan observations (i.e. </a:t>
            </a:r>
            <a:r>
              <a:rPr lang="en-US" dirty="0" err="1"/>
              <a:t>bad_loans</a:t>
            </a:r>
            <a:r>
              <a:rPr lang="en-US" dirty="0"/>
              <a:t> = 0) observations.</a:t>
            </a:r>
          </a:p>
          <a:p>
            <a:endParaRPr lang="en-US" dirty="0"/>
          </a:p>
        </p:txBody>
      </p:sp>
    </p:spTree>
    <p:extLst>
      <p:ext uri="{BB962C8B-B14F-4D97-AF65-F5344CB8AC3E}">
        <p14:creationId xmlns:p14="http://schemas.microsoft.com/office/powerpoint/2010/main" val="251768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Model #1: Logistic Regression</a:t>
            </a:r>
            <a:endParaRPr lang="en-US" dirty="0"/>
          </a:p>
        </p:txBody>
      </p:sp>
      <p:sp>
        <p:nvSpPr>
          <p:cNvPr id="3" name="Content Placeholder 2"/>
          <p:cNvSpPr>
            <a:spLocks noGrp="1"/>
          </p:cNvSpPr>
          <p:nvPr>
            <p:ph idx="1"/>
          </p:nvPr>
        </p:nvSpPr>
        <p:spPr/>
        <p:txBody>
          <a:bodyPr/>
          <a:lstStyle/>
          <a:p>
            <a:r>
              <a:rPr lang="en-US" dirty="0"/>
              <a:t>Build Bivariate models to identify which of our variables are useful in predicting a particular outcome (e.g. models that predict the outcome using a single independent variable.)  An independent variable shall be considered significant if there is at least one star at the end of the coefficients row for that variable (e.g. the probability column having a value smaller than 0.05)</a:t>
            </a:r>
          </a:p>
          <a:p>
            <a:endParaRPr lang="en-US" dirty="0"/>
          </a:p>
        </p:txBody>
      </p:sp>
    </p:spTree>
    <p:extLst>
      <p:ext uri="{BB962C8B-B14F-4D97-AF65-F5344CB8AC3E}">
        <p14:creationId xmlns:p14="http://schemas.microsoft.com/office/powerpoint/2010/main" val="1387991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148</TotalTime>
  <Words>1274</Words>
  <Application>Microsoft Office PowerPoint</Application>
  <PresentationFormat>Widescreen</PresentationFormat>
  <Paragraphs>249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MS PGothic</vt:lpstr>
      <vt:lpstr>SimSun</vt:lpstr>
      <vt:lpstr>Arial</vt:lpstr>
      <vt:lpstr>Corbel</vt:lpstr>
      <vt:lpstr>Tahoma</vt:lpstr>
      <vt:lpstr>Trebuchet MS</vt:lpstr>
      <vt:lpstr>Tw Cen MT</vt:lpstr>
      <vt:lpstr>Wingdings</vt:lpstr>
      <vt:lpstr>Circuit</vt:lpstr>
      <vt:lpstr>Intro to Data Science Capstone 2016</vt:lpstr>
      <vt:lpstr>Objective</vt:lpstr>
      <vt:lpstr>Summary</vt:lpstr>
      <vt:lpstr>1. DataSet</vt:lpstr>
      <vt:lpstr>2. Wrangle: Impute Missing</vt:lpstr>
      <vt:lpstr>2. Wrangling – Factors and Dummies</vt:lpstr>
      <vt:lpstr>2. Wrangling - Outliers</vt:lpstr>
      <vt:lpstr>4. Balancing and Splitting</vt:lpstr>
      <vt:lpstr>5. Model #1: Logistic Regression</vt:lpstr>
      <vt:lpstr>5. Model #1: Testing for Significance</vt:lpstr>
      <vt:lpstr>5. Check for Multivariance</vt:lpstr>
      <vt:lpstr>Model #1</vt:lpstr>
      <vt:lpstr>Logistic Model Validation</vt:lpstr>
      <vt:lpstr>Validation Concerns</vt:lpstr>
      <vt:lpstr>Results</vt:lpstr>
      <vt:lpstr>Model 1 Validation - ROCR</vt:lpstr>
      <vt:lpstr>Area under the curve (AUC)</vt:lpstr>
      <vt:lpstr>Classification Tree</vt:lpstr>
      <vt:lpstr>Summary</vt:lpstr>
    </vt:vector>
  </TitlesOfParts>
  <Company>eBay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2016</dc:title>
  <dc:creator>Calder, Craig</dc:creator>
  <cp:lastModifiedBy>Calder, Craig</cp:lastModifiedBy>
  <cp:revision>7</cp:revision>
  <dcterms:created xsi:type="dcterms:W3CDTF">2016-03-22T00:51:36Z</dcterms:created>
  <dcterms:modified xsi:type="dcterms:W3CDTF">2016-03-22T03:20:15Z</dcterms:modified>
</cp:coreProperties>
</file>