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4.png" ContentType="image/png"/>
  <Override PartName="/ppt/media/image2.wmf" ContentType="image/x-wmf"/>
  <Override PartName="/ppt/media/image13.png" ContentType="image/png"/>
  <Override PartName="/ppt/media/image1.wmf" ContentType="image/x-wmf"/>
  <Override PartName="/ppt/media/image4.wmf" ContentType="image/x-wmf"/>
  <Override PartName="/ppt/media/image6.png" ContentType="image/png"/>
  <Override PartName="/ppt/media/image3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rIns="100800" tIns="50400" bIns="50400" anchor="ctr">
            <a:noAutofit/>
          </a:bodyPr>
          <a:p>
            <a:pPr algn="r">
              <a:lnSpc>
                <a:spcPct val="100000"/>
              </a:lnSpc>
            </a:pPr>
            <a:fld id="{DE4EEF68-604B-4A84-A83E-5EACC008B321}" type="slidenum">
              <a:rPr b="0" lang="en-US" sz="13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US" sz="13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  <a:spcBef>
                <a:spcPts val="981"/>
              </a:spcBef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Introduction to X86 assembly</a:t>
            </a:r>
            <a:endParaRPr b="0" lang="en-US" sz="4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US" sz="49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Dr. Paul West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Slides adapted from Istvan Haller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Numerical representation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0" y="1768320"/>
            <a:ext cx="8870760" cy="47541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Binary (0, 1): 10011100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Prefix: </a:t>
            </a:r>
            <a:r>
              <a:rPr b="1" lang="en-US" sz="2800" spc="-1" strike="noStrike">
                <a:latin typeface="Arial"/>
                <a:ea typeface="Droid Sans Fallback"/>
              </a:rPr>
              <a:t>0b</a:t>
            </a:r>
            <a:r>
              <a:rPr b="0" lang="en-US" sz="2800" spc="-1" strike="noStrike">
                <a:latin typeface="Arial"/>
                <a:ea typeface="Droid Sans Fallback"/>
              </a:rPr>
              <a:t>10011100 ← Unix (both Intel and AT&amp;T)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Suffix: 10011100</a:t>
            </a:r>
            <a:r>
              <a:rPr b="1" lang="en-US" sz="2800" spc="-1" strike="noStrike">
                <a:latin typeface="Arial"/>
                <a:ea typeface="Droid Sans Fallback"/>
              </a:rPr>
              <a:t>b</a:t>
            </a:r>
            <a:r>
              <a:rPr b="0" lang="en-US" sz="2800" spc="-1" strike="noStrike">
                <a:latin typeface="Arial"/>
                <a:ea typeface="Droid Sans Fallback"/>
              </a:rPr>
              <a:t> ← Traditional Intel syntax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Hexadecimal (0 … F): “</a:t>
            </a:r>
            <a:r>
              <a:rPr b="1" lang="en-US" sz="3200" spc="-1" strike="noStrike">
                <a:latin typeface="Arial"/>
                <a:ea typeface="Droid Sans Fallback"/>
              </a:rPr>
              <a:t>0x</a:t>
            </a:r>
            <a:r>
              <a:rPr b="0" lang="en-US" sz="3200" spc="-1" strike="noStrike">
                <a:latin typeface="Arial"/>
                <a:ea typeface="Droid Sans Fallback"/>
              </a:rPr>
              <a:t>” vs “</a:t>
            </a:r>
            <a:r>
              <a:rPr b="1" lang="en-US" sz="3200" spc="-1" strike="noStrike">
                <a:latin typeface="Arial"/>
                <a:ea typeface="Droid Sans Fallback"/>
              </a:rPr>
              <a:t>h</a:t>
            </a:r>
            <a:r>
              <a:rPr b="0" lang="en-US" sz="3200" spc="-1" strike="noStrike">
                <a:latin typeface="Arial"/>
                <a:ea typeface="Droid Sans Fallback"/>
              </a:rPr>
              <a:t>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Prefix: </a:t>
            </a:r>
            <a:r>
              <a:rPr b="1" lang="en-US" sz="2800" spc="-1" strike="noStrike">
                <a:latin typeface="Arial"/>
                <a:ea typeface="Droid Sans Fallback"/>
              </a:rPr>
              <a:t>0x</a:t>
            </a:r>
            <a:r>
              <a:rPr b="0" lang="en-US" sz="2800" spc="-1" strike="noStrike">
                <a:latin typeface="Arial"/>
                <a:ea typeface="Droid Sans Fallback"/>
              </a:rPr>
              <a:t>ABCD1234 ← Easy to notice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Suffix: ABCD1234</a:t>
            </a:r>
            <a:r>
              <a:rPr b="1" lang="en-US" sz="2800" spc="-1" strike="noStrike">
                <a:latin typeface="Arial"/>
                <a:ea typeface="Droid Sans Fallback"/>
              </a:rPr>
              <a:t>h</a:t>
            </a:r>
            <a:r>
              <a:rPr b="0" lang="en-US" sz="2800" spc="-1" strike="noStrike">
                <a:latin typeface="Arial"/>
                <a:ea typeface="Droid Sans Fallback"/>
              </a:rPr>
              <a:t> ← Is it a number or a literal?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Which syntax to use?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0" y="1768320"/>
            <a:ext cx="8870760" cy="47541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Don’t get stuck on any syntax, adapt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Quickly identify syntax from existing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Every assembler has unique syntactic sugaring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Practice makes perfect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These lectures assume traditional Intel syntax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IdaPro + NASM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08000">
              <a:lnSpc>
                <a:spcPct val="100000"/>
              </a:lnSpc>
              <a:spcAft>
                <a:spcPts val="850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Hello World in NASM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0" y="1768320"/>
            <a:ext cx="8870760" cy="47541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marL="1008000">
              <a:lnSpc>
                <a:spcPct val="100000"/>
              </a:lnSpc>
              <a:spcAft>
                <a:spcPts val="850"/>
              </a:spcAft>
            </a:pP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TextShape 3"/>
          <p:cNvSpPr txBox="1"/>
          <p:nvPr/>
        </p:nvSpPr>
        <p:spPr>
          <a:xfrm>
            <a:off x="548640" y="1563480"/>
            <a:ext cx="8046720" cy="5294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1800" spc="-1" strike="noStrike">
                <a:latin typeface="Arial"/>
              </a:rPr>
              <a:t>section .text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global _start   ;must be declared for linker (ld)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_start: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mov edx,len   ;message length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mov ecx,msg ;message to write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mov ebx,1      ;file descriptor (stdout)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mov eax,4      ;system call number (sys_write)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int 0x80          ;call kernel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mov eax,1      ;system call number (sys_exit)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    </a:t>
            </a:r>
            <a:r>
              <a:rPr b="0" lang="en-US" sz="1800" spc="-1" strike="noStrike">
                <a:latin typeface="Arial"/>
              </a:rPr>
              <a:t>int 0x80          ;call kernel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section .data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msg db 'Hello, world!', 0xa  ;our message to the world (string)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len equ $ - msg                   ;length of our string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Traditional Registers in X86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General Purpose Registers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AX, BX, CX, DX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Pseudo General Purpose Registers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Stack: SP (stack pointer), BP (base pointer)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Strings: SI (source index), DI (destination index)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Special Purpose Registers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IP (instruction pointer) and EFLAGS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GPR usage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Legacy structure: 16 bits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8 bit components: low and high bytes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Allow quick shifting and type enforcement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AX ← Accumulator (arithmetic)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BX ← Base (memory addressing)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CX ← Counter (loops)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DX ← Data (data manipulation)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9" name="Picture 3" descr=""/>
          <p:cNvPicPr/>
          <p:nvPr/>
        </p:nvPicPr>
        <p:blipFill>
          <a:blip r:embed="rId1"/>
          <a:stretch/>
        </p:blipFill>
        <p:spPr>
          <a:xfrm>
            <a:off x="3211560" y="6218280"/>
            <a:ext cx="2819160" cy="121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Modern extensions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“</a:t>
            </a:r>
            <a:r>
              <a:rPr b="0" lang="en-US" sz="3200" spc="-1" strike="noStrike">
                <a:latin typeface="Arial"/>
                <a:ea typeface="Droid Sans Fallback"/>
              </a:rPr>
              <a:t>E” prefix for 32 bit variants → </a:t>
            </a:r>
            <a:r>
              <a:rPr b="1" lang="en-US" sz="3200" spc="-1" strike="noStrike">
                <a:latin typeface="Arial"/>
                <a:ea typeface="Droid Sans Fallback"/>
              </a:rPr>
              <a:t>E</a:t>
            </a:r>
            <a:r>
              <a:rPr b="0" lang="en-US" sz="3200" spc="-1" strike="noStrike">
                <a:latin typeface="Arial"/>
                <a:ea typeface="Droid Sans Fallback"/>
              </a:rPr>
              <a:t>AX, </a:t>
            </a:r>
            <a:r>
              <a:rPr b="1" lang="en-US" sz="3200" spc="-1" strike="noStrike">
                <a:latin typeface="Arial"/>
                <a:ea typeface="Droid Sans Fallback"/>
              </a:rPr>
              <a:t>E</a:t>
            </a:r>
            <a:r>
              <a:rPr b="0" lang="en-US" sz="3200" spc="-1" strike="noStrike">
                <a:latin typeface="Arial"/>
                <a:ea typeface="Droid Sans Fallback"/>
              </a:rPr>
              <a:t>SP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“</a:t>
            </a:r>
            <a:r>
              <a:rPr b="0" lang="en-US" sz="3200" spc="-1" strike="noStrike">
                <a:latin typeface="Arial"/>
                <a:ea typeface="Droid Sans Fallback"/>
              </a:rPr>
              <a:t>R” prefix for 64 bit variants →</a:t>
            </a:r>
            <a:r>
              <a:rPr b="0" i="1" lang="en-US" sz="3200" spc="-1" strike="noStrike">
                <a:latin typeface="Arial"/>
                <a:ea typeface="Droid Sans Fallback"/>
              </a:rPr>
              <a:t> </a:t>
            </a:r>
            <a:r>
              <a:rPr b="1" lang="en-US" sz="3200" spc="-1" strike="noStrike">
                <a:latin typeface="Arial"/>
                <a:ea typeface="Droid Sans Fallback"/>
              </a:rPr>
              <a:t>R</a:t>
            </a:r>
            <a:r>
              <a:rPr b="0" lang="en-US" sz="3200" spc="-1" strike="noStrike">
                <a:latin typeface="Arial"/>
                <a:ea typeface="Droid Sans Fallback"/>
              </a:rPr>
              <a:t>AX, </a:t>
            </a:r>
            <a:r>
              <a:rPr b="1" lang="en-US" sz="3200" spc="-1" strike="noStrike">
                <a:latin typeface="Arial"/>
                <a:ea typeface="Droid Sans Fallback"/>
              </a:rPr>
              <a:t>R</a:t>
            </a:r>
            <a:r>
              <a:rPr b="0" lang="en-US" sz="3200" spc="-1" strike="noStrike">
                <a:latin typeface="Arial"/>
                <a:ea typeface="Droid Sans Fallback"/>
              </a:rPr>
              <a:t>SP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Additional GPRs in 64 bit: R8 →R15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2" name="Picture 3" descr=""/>
          <p:cNvPicPr/>
          <p:nvPr/>
        </p:nvPicPr>
        <p:blipFill>
          <a:blip r:embed="rId1"/>
          <a:stretch/>
        </p:blipFill>
        <p:spPr>
          <a:xfrm>
            <a:off x="1569600" y="4266000"/>
            <a:ext cx="6365880" cy="271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Endianness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0" y="4846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King of Lilliput ordered Little Endian.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Big Endians had to take refuge on the island of Blefuscu.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(satire) but we now have both on computers.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1188720" y="1417680"/>
            <a:ext cx="6857640" cy="342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Endianness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5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Memory representation of multi-byte integers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For example the integer: 0A0B0C0Dh (hexa)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Big-endian↔highest order byte first (not math)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0A 0B 0C 0D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Little-endian↔lowest order byte first (X86, like math)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0D 0C 0B 0A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Important when manually interpreting memory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Bit-Endian is network byte order… =(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Endianness in pictures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9" name="Picture 2" descr=""/>
          <p:cNvPicPr/>
          <p:nvPr/>
        </p:nvPicPr>
        <p:blipFill>
          <a:blip r:embed="rId1"/>
          <a:stretch/>
        </p:blipFill>
        <p:spPr>
          <a:xfrm>
            <a:off x="459720" y="1828800"/>
            <a:ext cx="4566600" cy="4077720"/>
          </a:xfrm>
          <a:prstGeom prst="rect">
            <a:avLst/>
          </a:prstGeom>
          <a:ln>
            <a:noFill/>
          </a:ln>
        </p:spPr>
      </p:pic>
      <p:pic>
        <p:nvPicPr>
          <p:cNvPr id="80" name="Picture 3" descr=""/>
          <p:cNvPicPr/>
          <p:nvPr/>
        </p:nvPicPr>
        <p:blipFill>
          <a:blip r:embed="rId2"/>
          <a:stretch/>
        </p:blipFill>
        <p:spPr>
          <a:xfrm>
            <a:off x="4574520" y="1828800"/>
            <a:ext cx="4566600" cy="407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in X86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Register: </a:t>
            </a:r>
            <a:r>
              <a:rPr b="1" lang="en-US" sz="3200" spc="-1" strike="noStrike">
                <a:latin typeface="Arial"/>
                <a:ea typeface="Droid Sans Fallback"/>
              </a:rPr>
              <a:t>MOV EAX, EBX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  <a:ea typeface="Droid Sans Fallback"/>
              </a:rPr>
              <a:t>Copy</a:t>
            </a:r>
            <a:r>
              <a:rPr b="0" lang="en-US" sz="2800" spc="-1" strike="noStrike">
                <a:latin typeface="Arial"/>
                <a:ea typeface="Droid Sans Fallback"/>
              </a:rPr>
              <a:t> content from one register to another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Immediate: </a:t>
            </a:r>
            <a:r>
              <a:rPr b="1" lang="en-US" sz="3200" spc="-1" strike="noStrike">
                <a:latin typeface="Arial"/>
                <a:ea typeface="Droid Sans Fallback"/>
              </a:rPr>
              <a:t>MOV EAX, 10h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  <a:ea typeface="Droid Sans Fallback"/>
              </a:rPr>
              <a:t>Copy</a:t>
            </a:r>
            <a:r>
              <a:rPr b="0" lang="en-US" sz="2800" spc="-1" strike="noStrike">
                <a:latin typeface="Arial"/>
                <a:ea typeface="Droid Sans Fallback"/>
              </a:rPr>
              <a:t> constant to register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Memory: different addressing modes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Typically at most one memory operand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Complex address computation supported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Whats next?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From previous (FSM) lecture, we need to be </a:t>
            </a:r>
            <a:r>
              <a:rPr b="0" lang="en-US" sz="3200" spc="-1" strike="noStrike">
                <a:latin typeface="Arial"/>
                <a:ea typeface="Droid Sans Fallback"/>
              </a:rPr>
              <a:t>programmable.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How?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  <a:ea typeface="Droid Sans Fallback"/>
              </a:rPr>
              <a:t>Numerous options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latin typeface="Arial"/>
                <a:ea typeface="Droid Sans Fallback"/>
              </a:rPr>
              <a:t>Instead of analysis, lets just learn what people </a:t>
            </a:r>
            <a:r>
              <a:rPr b="0" lang="en-US" sz="3200" spc="-1" strike="noStrike">
                <a:latin typeface="Arial"/>
                <a:ea typeface="Droid Sans Fallback"/>
              </a:rPr>
              <a:t>chose to do.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Let watch what actually happens under to hood </a:t>
            </a:r>
            <a:r>
              <a:rPr b="0" lang="en-US" sz="3200" spc="-1" strike="noStrike">
                <a:latin typeface="Arial"/>
                <a:ea typeface="Droid Sans Fallback"/>
              </a:rPr>
              <a:t>when we compile something.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Note: ALL languages do the following at some </a:t>
            </a:r>
            <a:r>
              <a:rPr b="0" lang="en-US" sz="3200" spc="-1" strike="noStrike">
                <a:latin typeface="Arial"/>
                <a:ea typeface="Droid Sans Fallback"/>
              </a:rPr>
              <a:t>point.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Addressing modes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0" y="1768320"/>
            <a:ext cx="8870760" cy="508932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Direct: </a:t>
            </a:r>
            <a:r>
              <a:rPr b="1" lang="en-US" sz="3200" spc="-1" strike="noStrike">
                <a:latin typeface="Arial"/>
                <a:ea typeface="Droid Sans Fallback"/>
              </a:rPr>
              <a:t>MOV EAX, [10h]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  <a:ea typeface="Droid Sans Fallback"/>
              </a:rPr>
              <a:t>Copy</a:t>
            </a:r>
            <a:r>
              <a:rPr b="0" lang="en-US" sz="2800" spc="-1" strike="noStrike">
                <a:latin typeface="Arial"/>
                <a:ea typeface="Droid Sans Fallback"/>
              </a:rPr>
              <a:t> value located at address 10h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Indirect: </a:t>
            </a:r>
            <a:r>
              <a:rPr b="1" lang="en-US" sz="3200" spc="-1" strike="noStrike">
                <a:latin typeface="Arial"/>
                <a:ea typeface="Droid Sans Fallback"/>
              </a:rPr>
              <a:t>MOV EAX, [EBX]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  <a:ea typeface="Droid Sans Fallback"/>
              </a:rPr>
              <a:t>Copy</a:t>
            </a:r>
            <a:r>
              <a:rPr b="0" lang="en-US" sz="2800" spc="-1" strike="noStrike">
                <a:latin typeface="Arial"/>
                <a:ea typeface="Droid Sans Fallback"/>
              </a:rPr>
              <a:t> value pointed to by register BX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Indexed: </a:t>
            </a:r>
            <a:r>
              <a:rPr b="1" lang="en-US" sz="3200" spc="-1" strike="noStrike">
                <a:latin typeface="Arial"/>
                <a:ea typeface="Droid Sans Fallback"/>
              </a:rPr>
              <a:t>MOV AL, [EBX + ECX * 4 + 10h]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i="1" lang="en-US" sz="2800" spc="-1" strike="noStrike">
                <a:latin typeface="Arial"/>
                <a:ea typeface="Droid Sans Fallback"/>
              </a:rPr>
              <a:t>Copy</a:t>
            </a:r>
            <a:r>
              <a:rPr b="0" lang="en-US" sz="2800" spc="-1" strike="noStrike">
                <a:latin typeface="Arial"/>
                <a:ea typeface="Droid Sans Fallback"/>
              </a:rPr>
              <a:t> value from array (BX[4 * CX + 0x10])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Pointers can be associated to type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800" spc="-1" strike="noStrike">
                <a:latin typeface="Arial"/>
                <a:ea typeface="Droid Sans Fallback"/>
              </a:rPr>
              <a:t>MOV AL, byte ptr [BX]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Placeholder 2" descr=""/>
          <p:cNvPicPr/>
          <p:nvPr/>
        </p:nvPicPr>
        <p:blipFill>
          <a:blip r:embed="rId1"/>
          <a:stretch/>
        </p:blipFill>
        <p:spPr>
          <a:xfrm>
            <a:off x="12240" y="1377360"/>
            <a:ext cx="8556840" cy="6053760"/>
          </a:xfrm>
          <a:prstGeom prst="rect">
            <a:avLst/>
          </a:prstGeom>
          <a:ln>
            <a:noFill/>
          </a:ln>
        </p:spPr>
      </p:pic>
      <p:sp>
        <p:nvSpPr>
          <p:cNvPr id="8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and addressing modes:</a:t>
            </a:r>
            <a:br/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Register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and addressing modes:</a:t>
            </a:r>
            <a:br/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Immediate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and addressing modes:</a:t>
            </a:r>
            <a:br/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Direct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  <p:sp>
        <p:nvSpPr>
          <p:cNvPr id="9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and addressing modes:</a:t>
            </a:r>
            <a:br/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Indirect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  <p:sp>
        <p:nvSpPr>
          <p:cNvPr id="9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Operands and addressing modes:</a:t>
            </a:r>
            <a:br/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Indexed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Data movement in assembly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Basic instruction: MOV (from src to dst)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Alternatives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XCHG: Exchange values between src and dst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PUSH: Store src to stack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POP: Retrieve top of stack to dst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LEA: Same as MOV but does not dereference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Used to computer addresses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latin typeface="Arial"/>
                <a:ea typeface="Droid Sans Fallback"/>
              </a:rPr>
              <a:t>LEA EAX, [EBX + 10h] ↔ MOV EAX, EBX + 10</a:t>
            </a:r>
            <a:r>
              <a:rPr b="1" i="1" lang="en-US" sz="2400" spc="-1" strike="noStrike">
                <a:latin typeface="Arial"/>
                <a:ea typeface="Droid Sans Fallback"/>
              </a:rPr>
              <a:t>h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Stack management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PUSH, POP manipulate top of stack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Operate on architecture words (4 bytes for 32 bit)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Stack Pointer can be freely manipulated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Stack can also be accessed by MOV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The stack grows “downwards”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Example: 0xc0000000 →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Mani</a:t>
            </a: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pulati</a:t>
            </a: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ng </a:t>
            </a: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top of </a:t>
            </a: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stack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Placeholder 2" descr=""/>
          <p:cNvPicPr/>
          <p:nvPr/>
        </p:nvPicPr>
        <p:blipFill>
          <a:blip r:embed="rId1"/>
          <a:stretch/>
        </p:blipFill>
        <p:spPr>
          <a:xfrm>
            <a:off x="12240" y="1377360"/>
            <a:ext cx="8556840" cy="60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Manipulating the top of stack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Step 1: C Hello World Program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#include &lt;stdio.h&gt;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int main(int argc, char **argv)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	</a:t>
            </a:r>
            <a:r>
              <a:rPr b="1" lang="en-US" sz="2800" spc="-1" strike="noStrike">
                <a:latin typeface="Arial"/>
                <a:ea typeface="Droid Sans Fallback"/>
              </a:rPr>
              <a:t>printf("Hello world\n"); return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Manipulating the top of stack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Manipulating the top of stack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6" name="Picture 2" descr=""/>
          <p:cNvPicPr/>
          <p:nvPr/>
        </p:nvPicPr>
        <p:blipFill>
          <a:blip r:embed="rId1"/>
          <a:stretch/>
        </p:blipFill>
        <p:spPr>
          <a:xfrm>
            <a:off x="9000" y="1377360"/>
            <a:ext cx="8556840" cy="6053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" dur="indefinite" restart="never" nodeType="tmRoot">
          <p:childTnLst>
            <p:seq>
              <p:cTn id="6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Arithmetic and logic operations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ADD, SUB, AND, OR, XOR, …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MUL and DIV require specific registers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Shifting takes many forms: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Arithmetic shift right preserves 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Logic shifting inserts 0s to front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Rotate can also include carry bit (RCL, RCR)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Shift, rotate and XOR tell-tale signs of crypto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Conditional statements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Two interacting instruction classes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Evaluators: evaluate the conditional expression </a:t>
            </a:r>
            <a:r>
              <a:rPr b="0" lang="en-US" sz="3200" spc="-1" strike="noStrike">
                <a:latin typeface="Arial"/>
                <a:ea typeface="Droid Sans Fallback"/>
              </a:rPr>
              <a:t>generating a set of boolean flags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Conditional jumps: change the control flow based on </a:t>
            </a:r>
            <a:r>
              <a:rPr b="0" lang="en-US" sz="3200" spc="-1" strike="noStrike">
                <a:latin typeface="Arial"/>
                <a:ea typeface="Droid Sans Fallback"/>
              </a:rPr>
              <a:t>boolean flags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latin typeface="Arial"/>
                <a:ea typeface="Droid Sans Fallback"/>
              </a:rPr>
              <a:t>	</a:t>
            </a:r>
            <a:r>
              <a:rPr b="0" lang="en-US" sz="3200" spc="-1" strike="noStrike">
                <a:latin typeface="Arial"/>
                <a:ea typeface="Droid Sans Fallback"/>
              </a:rPr>
              <a:t>Expression → Evaluator → EFLAGS → Jump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Conditional statements - Evaluators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0" y="1768320"/>
            <a:ext cx="8870760" cy="5363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TEST - logical AND between arguments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Does not perform operation itself, focus on Zero Flag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Detecting 0: </a:t>
            </a:r>
            <a:r>
              <a:rPr b="1" lang="en-US" sz="2800" spc="-1" strike="noStrike">
                <a:latin typeface="Arial"/>
                <a:ea typeface="Droid Sans Fallback"/>
              </a:rPr>
              <a:t>TEST EAX, EAX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State of a bit: </a:t>
            </a:r>
            <a:r>
              <a:rPr b="1" lang="en-US" sz="2800" spc="-1" strike="noStrike">
                <a:latin typeface="Arial"/>
                <a:ea typeface="Droid Sans Fallback"/>
              </a:rPr>
              <a:t>TEST AL, 00010000b</a:t>
            </a:r>
            <a:r>
              <a:rPr b="0" lang="en-US" sz="2800" spc="-1" strike="noStrike">
                <a:latin typeface="Arial"/>
                <a:ea typeface="Droid Sans Fallback"/>
              </a:rPr>
              <a:t> (mask)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CMP – logical SUB between arguments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Compare two values: </a:t>
            </a:r>
            <a:r>
              <a:rPr b="1" lang="en-US" sz="2800" spc="-1" strike="noStrike">
                <a:latin typeface="Arial"/>
                <a:ea typeface="Droid Sans Fallback"/>
              </a:rPr>
              <a:t>CMP EAX, EBX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Focus on Sign, Overflow and Zero Flags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All arithmetics influence flags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7" dur="indefinite" restart="never" nodeType="tmRoot">
          <p:childTnLst>
            <p:seq>
              <p:cTn id="6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Conditional statements - Jumps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Conditional jumps based on status of flags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Conditional jumps related to CMP: JE (equal), JNE (not equal), JG (greater), JGE, JL (less), JLE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Conditional jumps related to TEST: JZ (same as JE), JNZ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Conditional jumps exist for every flag: JZ, JNZ, JO, JNO, JC, JNC, JS, JNC, ...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Unconditional jumps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Not necessary to have conditional for jumping to different code fragment, JMP instruction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Multiple types: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Relative jump: address relative to current IP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Short [-128; 127], Near, Far; Constant offset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Absolute jump: specific address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Direct vs Indirect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Static analysis may fail for indirect jump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0" y="135720"/>
            <a:ext cx="9072360" cy="159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Examples of control flow constructs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Single conditional if statement: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0" i="1" lang="en-US" sz="2800" spc="-1" strike="noStrike">
                <a:latin typeface="Arial"/>
                <a:ea typeface="Droid Sans Fallback"/>
              </a:rPr>
              <a:t>	</a:t>
            </a:r>
            <a:r>
              <a:rPr b="0" i="1" lang="en-US" sz="2800" spc="-1" strike="noStrike">
                <a:latin typeface="Arial"/>
                <a:ea typeface="Droid Sans Fallback"/>
              </a:rPr>
              <a:t>if (a == 0x1234) dummy();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[a], 1234h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jnz     short loc_8048437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call    dummy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loc_8048437:                            ; CODE XREF: test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3" dur="indefinite" restart="never" nodeType="tmRoot">
          <p:childTnLst>
            <p:seq>
              <p:cTn id="7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0" y="135720"/>
            <a:ext cx="9072360" cy="159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Examples of control flow constructs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0" y="1768320"/>
            <a:ext cx="8870760" cy="5363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91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Multiple conditional if statement: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0" i="1" lang="en-US" sz="3200" spc="-1" strike="noStrike">
                <a:latin typeface="Arial"/>
                <a:ea typeface="Droid Sans Fallback"/>
              </a:rPr>
              <a:t>	</a:t>
            </a:r>
            <a:r>
              <a:rPr b="0" i="1" lang="en-US" sz="3200" spc="-1" strike="noStrike">
                <a:latin typeface="Arial"/>
                <a:ea typeface="Droid Sans Fallback"/>
              </a:rPr>
              <a:t>if (a == 0x1234 &amp;&amp; b == 0x5678) dummy();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[a], 1234h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jnz     short loc_8048443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[b], 5678h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jnz     short loc_8048443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call    dummy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loc_8048443:                            ; CODE XREF: test+Dj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0" y="135720"/>
            <a:ext cx="9072360" cy="159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Examples of control flow constructs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0" y="1768320"/>
            <a:ext cx="8870760" cy="53636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82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While statement: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0" i="1" lang="en-US" sz="3200" spc="-1" strike="noStrike">
                <a:latin typeface="Arial"/>
                <a:ea typeface="Droid Sans Fallback"/>
              </a:rPr>
              <a:t>	</a:t>
            </a:r>
            <a:r>
              <a:rPr b="0" i="1" lang="en-US" sz="3200" spc="-1" strike="noStrike">
                <a:latin typeface="Arial"/>
                <a:ea typeface="Droid Sans Fallback"/>
              </a:rPr>
              <a:t>while (a == 0x1234) dummy();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jmp     short loc_804844D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loc_8048448:                            ; CODE XREF: test+14j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call    dummy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loc_804844D:                            ; CODE XREF: test+3j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[a], 1234h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jz      short loc_8048448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Step 2: Compile to assembly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gcc -S -masm=intel -m32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-S </a:t>
            </a:r>
            <a:r>
              <a:rPr b="1" lang="en-US" sz="2800" spc="-1" strike="noStrike">
                <a:latin typeface="Wingdings"/>
                <a:ea typeface="Droid Sans Fallback"/>
              </a:rPr>
              <a:t>:</a:t>
            </a:r>
            <a:r>
              <a:rPr b="1" lang="en-US" sz="2800" spc="-1" strike="noStrike">
                <a:latin typeface="Arial"/>
                <a:ea typeface="Droid Sans Fallback"/>
              </a:rPr>
              <a:t> Generates assembly instead of object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-masm=intel </a:t>
            </a:r>
            <a:r>
              <a:rPr b="1" lang="en-US" sz="2800" spc="-1" strike="noStrike">
                <a:latin typeface="Wingdings"/>
                <a:ea typeface="Droid Sans Fallback"/>
              </a:rPr>
              <a:t>:</a:t>
            </a:r>
            <a:r>
              <a:rPr b="1" lang="en-US" sz="2800" spc="-1" strike="noStrike">
                <a:latin typeface="Arial"/>
                <a:ea typeface="Droid Sans Fallback"/>
              </a:rPr>
              <a:t> Generate Intel syntax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-m32 </a:t>
            </a:r>
            <a:r>
              <a:rPr b="1" lang="en-US" sz="2800" spc="-1" strike="noStrike">
                <a:latin typeface="Wingdings"/>
                <a:ea typeface="Droid Sans Fallback"/>
              </a:rPr>
              <a:t>:</a:t>
            </a:r>
            <a:r>
              <a:rPr b="1" lang="en-US" sz="2800" spc="-1" strike="noStrike">
                <a:latin typeface="Arial"/>
                <a:ea typeface="Droid Sans Fallback"/>
              </a:rPr>
              <a:t> Generate legacy 32-bit version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0" y="135720"/>
            <a:ext cx="9072360" cy="159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Examples of control flow constructs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0" y="1768320"/>
            <a:ext cx="8870760" cy="5454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65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For statement: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0" i="1" lang="en-US" sz="3200" spc="-1" strike="noStrike">
                <a:latin typeface="Arial"/>
                <a:ea typeface="Droid Sans Fallback"/>
              </a:rPr>
              <a:t>	</a:t>
            </a:r>
            <a:r>
              <a:rPr b="0" i="1" lang="en-US" sz="3200" spc="-1" strike="noStrike">
                <a:latin typeface="Arial"/>
                <a:ea typeface="Droid Sans Fallback"/>
              </a:rPr>
              <a:t>for (i = 0; i &lt; a; i++) dummy();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mov     [ebp+var_i],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jmp     short loc_804843B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loc_8048432:                            ; CODE XREF: test+20j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call    dummy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add     [ebp+var_i],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loc_804843B:                            ; CODE XREF: test+Dj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[ebp+var_i], [a]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jl      short loc_8048432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9" dur="indefinite" restart="never" nodeType="tmRoot">
          <p:childTnLst>
            <p:seq>
              <p:cTn id="8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0" y="135720"/>
            <a:ext cx="9072360" cy="159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Examples of control flow constructs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0" y="1768320"/>
            <a:ext cx="8870760" cy="545436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56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For statement after optimizing compiler: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mov   eax, [a]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test    eax, eax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jle     short loc_8048460       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xor     ebx, ebx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loc_8048450:                            ; CODE XREF: test+1Ej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call    dummy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add     ebx,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cmp     [a], ebx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jg      short loc_8048450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10800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	</a:t>
            </a:r>
            <a:r>
              <a:rPr b="1" i="1" lang="en-US" sz="2800" spc="-1" strike="noStrike">
                <a:latin typeface="Arial"/>
                <a:ea typeface="Droid Sans Fallback"/>
              </a:rPr>
              <a:t>loc_8048460:                            ; CODE XREF: test+8j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430880" y="2941560"/>
            <a:ext cx="4460400" cy="5472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42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1" i="1" lang="en-US" sz="2800" spc="-1" strike="noStrike">
                <a:latin typeface="Arial"/>
                <a:ea typeface="Droid Sans Fallback"/>
              </a:rPr>
              <a:t>; Check if a &lt;= 0, skip loop if yes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Practicing assembly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Generate assembly from C/C++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“</a:t>
            </a:r>
            <a:r>
              <a:rPr b="0" lang="en-US" sz="2800" spc="-1" strike="noStrike">
                <a:latin typeface="Arial"/>
                <a:ea typeface="Droid Sans Fallback"/>
              </a:rPr>
              <a:t>gcc –S” (–masm=intel)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Disassemble existing programs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IdaPro or objdump (option for intel syntax)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Why not even start coding?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Writing your first assembly code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0" y="1768320"/>
            <a:ext cx="8870760" cy="483048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Object files generated using assembler (NASM)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Result can be linked like regular C code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First setup: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Link your object file with libc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Access to libc functions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Larger binaries </a:t>
            </a:r>
            <a:r>
              <a:rPr b="0" lang="en-US" sz="2400" spc="-1" strike="noStrike">
                <a:latin typeface="Wingdings"/>
                <a:ea typeface="Droid Sans Fallback"/>
              </a:rPr>
              <a:t>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Use GCC to manage linking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Content of assembly file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Divided into sections with different purpose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Executable section: TEXT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Code that will be executed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Initialized read/write data: 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Global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Initialized read only data: RODATA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Global constants, constant strings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Uninitialized read/write data: BSS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Allocating global data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88000"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Allocate individual data elements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DB: define bytes (8 bits), DW: define words (16 bits)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764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  <a:ea typeface="Droid Sans Fallback"/>
              </a:rPr>
              <a:t>DD, DQ: define double/quad words (32/64 bits)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Initialize with value: </a:t>
            </a:r>
            <a:r>
              <a:rPr b="1" lang="en-US" sz="2800" spc="-1" strike="noStrike">
                <a:latin typeface="Arial"/>
                <a:ea typeface="Droid Sans Fallback"/>
              </a:rPr>
              <a:t>DB 12</a:t>
            </a:r>
            <a:r>
              <a:rPr b="0" lang="en-US" sz="2800" spc="-1" strike="noStrike">
                <a:latin typeface="Arial"/>
                <a:ea typeface="Droid Sans Fallback"/>
              </a:rPr>
              <a:t>,</a:t>
            </a:r>
            <a:r>
              <a:rPr b="1" lang="en-US" sz="2800" spc="-1" strike="noStrike">
                <a:latin typeface="Arial"/>
                <a:ea typeface="Droid Sans Fallback"/>
              </a:rPr>
              <a:t> DB ‘c’</a:t>
            </a:r>
            <a:r>
              <a:rPr b="0" lang="en-US" sz="2800" spc="-1" strike="noStrike">
                <a:latin typeface="Arial"/>
                <a:ea typeface="Droid Sans Fallback"/>
              </a:rPr>
              <a:t>,</a:t>
            </a:r>
            <a:r>
              <a:rPr b="1" lang="en-US" sz="2800" spc="-1" strike="noStrike">
                <a:latin typeface="Arial"/>
                <a:ea typeface="Droid Sans Fallback"/>
              </a:rPr>
              <a:t> DB ‘abcd’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Repeat allocation with TIMES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100 byte array: </a:t>
            </a:r>
            <a:r>
              <a:rPr b="1" lang="en-US" sz="2800" spc="-1" strike="noStrike">
                <a:latin typeface="Arial"/>
                <a:ea typeface="Droid Sans Fallback"/>
              </a:rPr>
              <a:t>TIMES 100 DB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Called DUP in some assemblers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Uninitialized allocation with RESB: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0" lang="en-US" sz="2800" spc="-1" strike="noStrike">
                <a:latin typeface="Arial"/>
                <a:ea typeface="Droid Sans Fallback"/>
              </a:rPr>
              <a:t>	</a:t>
            </a:r>
            <a:r>
              <a:rPr b="1" lang="en-US" sz="2800" spc="-1" strike="noStrike">
                <a:latin typeface="Arial"/>
                <a:ea typeface="Droid Sans Fallback"/>
              </a:rPr>
              <a:t>RESB size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Where are my variable names?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Any memory location can be named → Labels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Labels in data: Named variables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Labels in code: Jump targets, Functions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Label visibility is by default local to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Define global labels using “global LabelName”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Step 3: Look at assembly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0" y="1768320"/>
            <a:ext cx="8870760" cy="51350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 fontScale="35000"/>
          </a:bodyPr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.file   "hello.c"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.section    .rodata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.LC0: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.string "Hello World!"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.text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.globl  main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.type   main, @function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main: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.LFB0: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.cfi_startproc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pushq   %rbp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.cfi_def_cfa_offset 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.cfi_offset 6, -16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movq    %rsp, %rbp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lang="en-US" sz="2800" spc="-1" strike="noStrike">
                <a:latin typeface="Arial"/>
                <a:ea typeface="Droid Sans Fallback"/>
              </a:rPr>
              <a:t>    </a:t>
            </a:r>
            <a:r>
              <a:rPr b="1" lang="en-US" sz="2800" spc="-1" strike="noStrike">
                <a:latin typeface="Arial"/>
                <a:ea typeface="Droid Sans Fallback"/>
              </a:rPr>
              <a:t>.cfi_def_cfa_register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540000">
              <a:lnSpc>
                <a:spcPct val="100000"/>
              </a:lnSpc>
              <a:spcAft>
                <a:spcPts val="1134"/>
              </a:spcAft>
            </a:pPr>
            <a:r>
              <a:rPr b="1" i="1" lang="en-US" sz="4400" spc="-1" strike="noStrike">
                <a:latin typeface="Arial"/>
                <a:ea typeface="Droid Sans Fallback"/>
              </a:rPr>
              <a:t>Confusing, right?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Step 4: Link it!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360" y="176868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gcc hello.o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./hello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Take aways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The assembly is the interface between the  programming </a:t>
            </a:r>
            <a:r>
              <a:rPr b="0" lang="en-US" sz="3200" spc="-1" strike="noStrike">
                <a:latin typeface="Arial"/>
                <a:ea typeface="Droid Sans Fallback"/>
              </a:rPr>
              <a:t>language and the hardware.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The assembler (as/nasm) translates from assembly to </a:t>
            </a:r>
            <a:r>
              <a:rPr b="0" lang="en-US" sz="3200" spc="-1" strike="noStrike">
                <a:latin typeface="Arial"/>
                <a:ea typeface="Droid Sans Fallback"/>
              </a:rPr>
              <a:t>machine code.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The linker (ld/gcc) packages the machine code so the OS </a:t>
            </a:r>
            <a:r>
              <a:rPr b="0" lang="en-US" sz="3200" spc="-1" strike="noStrike">
                <a:latin typeface="Arial"/>
                <a:ea typeface="Droid Sans Fallback"/>
              </a:rPr>
              <a:t>can run your program.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200" spc="-1" strike="noStrike">
                <a:latin typeface="Arial"/>
                <a:ea typeface="Droid Sans Fallback"/>
              </a:rPr>
              <a:t>Every language must assemble &amp; link at some point.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Assembly syntax: AT&amp;T vs Intel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Aft>
                <a:spcPts val="1417"/>
              </a:spcAft>
            </a:pPr>
            <a:endParaRPr b="0" lang="en-US" sz="35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Aft>
                <a:spcPts val="1417"/>
              </a:spcAft>
            </a:pPr>
            <a:r>
              <a:rPr b="1" i="1" lang="en-US" sz="4800" spc="-1" strike="noStrike">
                <a:latin typeface="Arial"/>
                <a:ea typeface="Droid Sans Fallback"/>
              </a:rPr>
              <a:t>MOV Reg1, Reg2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What is going on here?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Which is source, which is destination?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0" y="301680"/>
            <a:ext cx="9072360" cy="126180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900" spc="-1" strike="noStrike">
                <a:solidFill>
                  <a:srgbClr val="000000"/>
                </a:solidFill>
                <a:latin typeface="Calibri"/>
              </a:rPr>
              <a:t>Identifying syntax</a:t>
            </a:r>
            <a:endParaRPr b="0" lang="en-US" sz="4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0" y="1768320"/>
            <a:ext cx="8870760" cy="4384440"/>
          </a:xfrm>
          <a:prstGeom prst="rect">
            <a:avLst/>
          </a:prstGeom>
          <a:noFill/>
          <a:ln>
            <a:noFill/>
          </a:ln>
        </p:spPr>
        <p:txBody>
          <a:bodyPr lIns="100800" rIns="100800" tIns="50400" bIns="50400">
            <a:no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Intel: </a:t>
            </a:r>
            <a:r>
              <a:rPr b="1" lang="en-US" sz="3200" spc="-1" strike="noStrike">
                <a:latin typeface="Arial"/>
                <a:ea typeface="Droid Sans Fallback"/>
              </a:rPr>
              <a:t>MOV dest, src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AT&amp;T: </a:t>
            </a:r>
            <a:r>
              <a:rPr b="1" lang="en-US" sz="3200" spc="-1" strike="noStrike">
                <a:latin typeface="Arial"/>
                <a:ea typeface="Droid Sans Fallback"/>
              </a:rPr>
              <a:t>MOV src, dest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How to find out by yourself?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  <a:ea typeface="Droid Sans Fallback"/>
              </a:rPr>
              <a:t>Search for constants, read-only elements (arguments on the stack), match them as source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IdaPro, Windows uses Intel syntax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ea typeface="Droid Sans Fallback"/>
              </a:rPr>
              <a:t>objdump and Unix systems prefer AT&amp;T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VU</Template>
  <TotalTime>3875</TotalTime>
  <Application>LibreOffice/6.1.5.2$Linux_X86_64 LibreOffice_project/10$Build-2</Application>
  <Words>1342</Words>
  <Paragraphs>272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2013-03-27T14:59:47Z</dcterms:created>
  <dc:creator>istvan</dc:creator>
  <dc:description/>
  <dc:language>en-US</dc:language>
  <cp:lastModifiedBy/>
  <dcterms:modified xsi:type="dcterms:W3CDTF">2020-02-06T09:19:18Z</dcterms:modified>
  <cp:revision>274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42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42</vt:i4>
  </property>
</Properties>
</file>