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2"/>
  </p:notesMasterIdLst>
  <p:handoutMasterIdLst>
    <p:handoutMasterId r:id="rId33"/>
  </p:handoutMasterIdLst>
  <p:sldIdLst>
    <p:sldId id="291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5" r:id="rId31"/>
  </p:sldIdLst>
  <p:sldSz cx="9144000" cy="6858000" type="letter"/>
  <p:notesSz cx="6985000" cy="9283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65000"/>
      </a:lnSpc>
      <a:spcBef>
        <a:spcPct val="5000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lnSpc>
        <a:spcPct val="65000"/>
      </a:lnSpc>
      <a:spcBef>
        <a:spcPct val="5000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lnSpc>
        <a:spcPct val="65000"/>
      </a:lnSpc>
      <a:spcBef>
        <a:spcPct val="5000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lnSpc>
        <a:spcPct val="65000"/>
      </a:lnSpc>
      <a:spcBef>
        <a:spcPct val="5000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lnSpc>
        <a:spcPct val="65000"/>
      </a:lnSpc>
      <a:spcBef>
        <a:spcPct val="5000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FF00"/>
    <a:srgbClr val="FF0000"/>
    <a:srgbClr val="33CCFF"/>
    <a:srgbClr val="66CCFF"/>
    <a:srgbClr val="FF66CC"/>
    <a:srgbClr val="DDDDDD"/>
    <a:srgbClr val="000004"/>
    <a:srgbClr val="00048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726" y="-864"/>
      </p:cViewPr>
      <p:guideLst>
        <p:guide orient="horz" pos="1113"/>
        <p:guide pos="47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06738" y="8842375"/>
            <a:ext cx="773112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algn="ctr" defTabSz="868363">
              <a:lnSpc>
                <a:spcPct val="90000"/>
              </a:lnSpc>
              <a:spcBef>
                <a:spcPct val="0"/>
              </a:spcBef>
            </a:pPr>
            <a:r>
              <a:rPr lang="en-US" sz="1200" b="0">
                <a:latin typeface="Helvetica" pitchFamily="34" charset="0"/>
              </a:rPr>
              <a:t>Page </a:t>
            </a:r>
            <a:fld id="{ED3AAB3D-6FC9-4418-B777-4B62EB70761D}" type="slidenum">
              <a:rPr lang="en-US" sz="1200" b="0">
                <a:latin typeface="Helvetica" pitchFamily="34" charset="0"/>
              </a:rPr>
              <a:pPr algn="ctr" defTabSz="868363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200" b="0"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4513" y="8842375"/>
            <a:ext cx="815975" cy="261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algn="ctr" defTabSz="868363">
              <a:lnSpc>
                <a:spcPct val="90000"/>
              </a:lnSpc>
              <a:spcBef>
                <a:spcPct val="0"/>
              </a:spcBef>
            </a:pPr>
            <a:r>
              <a:rPr lang="en-US" sz="1200" b="0">
                <a:latin typeface="Century Gothic" pitchFamily="34" charset="0"/>
              </a:rPr>
              <a:t>Page </a:t>
            </a:r>
            <a:fld id="{B23A5C89-FCD2-4D43-96FE-FCF9107670B1}" type="slidenum">
              <a:rPr lang="en-US" sz="1200" b="0">
                <a:latin typeface="Century Gothic" pitchFamily="34" charset="0"/>
              </a:rPr>
              <a:pPr algn="ctr" defTabSz="868363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200" b="0">
              <a:latin typeface="Century Gothic" pitchFamily="34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2800" cy="346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dist="71842" dir="2700000" algn="ctr" rotWithShape="0">
              <a:schemeClr val="bg2"/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4838" cy="2857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15" tIns="45715" rIns="45715" bIns="45715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400" b="0">
                <a:solidFill>
                  <a:schemeClr val="hlink"/>
                </a:solidFill>
                <a:latin typeface="Helvetica" pitchFamily="34" charset="0"/>
              </a:rPr>
              <a:t>– </a:t>
            </a:r>
            <a:fld id="{138D8A32-0678-45BA-B444-97E184884082}" type="slidenum">
              <a:rPr lang="en-US" sz="1400" b="0">
                <a:solidFill>
                  <a:schemeClr val="hlink"/>
                </a:solidFill>
                <a:latin typeface="Helvetica" pitchFamily="34" charset="0"/>
              </a:rPr>
              <a:pPr algn="ctr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r>
              <a:rPr lang="en-US" sz="1400" b="0">
                <a:solidFill>
                  <a:schemeClr val="hlink"/>
                </a:solidFill>
                <a:latin typeface="Helvetica" pitchFamily="34" charset="0"/>
              </a:rPr>
              <a:t> –</a:t>
            </a:r>
            <a:endParaRPr lang="en-US" sz="1400" b="0"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/>
  <p:txStyles>
    <p:titleStyle>
      <a:lvl1pPr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385763" indent="-385763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4538" indent="-246063" algn="l" rtl="0" fontAlgn="base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146175" indent="-238125" algn="l" rtl="0" fontAlgn="base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pitchFamily="2" charset="2"/>
        <a:buChar char="l"/>
        <a:defRPr b="1">
          <a:solidFill>
            <a:schemeClr val="folHlink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36738"/>
            <a:ext cx="9144000" cy="1565275"/>
          </a:xfrm>
          <a:noFill/>
          <a:ln/>
        </p:spPr>
        <p:txBody>
          <a:bodyPr/>
          <a:lstStyle/>
          <a:p>
            <a:pPr algn="ctr"/>
            <a:r>
              <a:rPr lang="en-US"/>
              <a:t>Linking</a:t>
            </a:r>
            <a:br>
              <a:rPr lang="en-US"/>
            </a:br>
            <a:endParaRPr lang="en-US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3505200"/>
            <a:ext cx="6175375" cy="2462213"/>
          </a:xfrm>
          <a:noFill/>
          <a:ln/>
        </p:spPr>
        <p:txBody>
          <a:bodyPr lIns="90487" tIns="44450" rIns="90487" bIns="44450"/>
          <a:lstStyle/>
          <a:p>
            <a:pPr>
              <a:lnSpc>
                <a:spcPct val="80000"/>
              </a:lnSpc>
            </a:pPr>
            <a:r>
              <a:rPr lang="en-US"/>
              <a:t>Topics</a:t>
            </a:r>
          </a:p>
          <a:p>
            <a:pPr lvl="1"/>
            <a:r>
              <a:rPr lang="en-US"/>
              <a:t>Static linking</a:t>
            </a:r>
          </a:p>
          <a:p>
            <a:pPr lvl="1"/>
            <a:r>
              <a:rPr lang="en-US"/>
              <a:t>Object files</a:t>
            </a:r>
          </a:p>
          <a:p>
            <a:pPr lvl="1"/>
            <a:r>
              <a:rPr lang="en-US"/>
              <a:t>Static libraries</a:t>
            </a:r>
          </a:p>
          <a:p>
            <a:pPr lvl="1"/>
            <a:r>
              <a:rPr lang="en-US"/>
              <a:t>Loading</a:t>
            </a:r>
          </a:p>
          <a:p>
            <a:pPr lvl="1"/>
            <a:r>
              <a:rPr lang="en-US"/>
              <a:t>Dynamic linking of shared libraries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ELF Object File Format (cont)</a:t>
            </a:r>
          </a:p>
        </p:txBody>
      </p:sp>
      <p:sp>
        <p:nvSpPr>
          <p:cNvPr id="20072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5576887" cy="522446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>
                <a:latin typeface="Courier New" pitchFamily="49" charset="0"/>
              </a:rPr>
              <a:t>.symtab</a:t>
            </a:r>
            <a:r>
              <a:rPr lang="en-US" sz="2000"/>
              <a:t> section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Symbol table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Procedure and static variable names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Section names and locations</a:t>
            </a:r>
          </a:p>
          <a:p>
            <a:pPr>
              <a:lnSpc>
                <a:spcPct val="85000"/>
              </a:lnSpc>
            </a:pPr>
            <a:r>
              <a:rPr lang="en-US" sz="2000">
                <a:latin typeface="Courier New" pitchFamily="49" charset="0"/>
              </a:rPr>
              <a:t>.rel.text</a:t>
            </a:r>
            <a:r>
              <a:rPr lang="en-US" sz="2000"/>
              <a:t> section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Relocation info for </a:t>
            </a:r>
            <a:r>
              <a:rPr lang="en-US" sz="1800">
                <a:latin typeface="Courier New" pitchFamily="49" charset="0"/>
              </a:rPr>
              <a:t>.text</a:t>
            </a:r>
            <a:r>
              <a:rPr lang="en-US" sz="1800"/>
              <a:t> section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Addresses of instructions that will need to be modified in the executable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Instructions for modifying.</a:t>
            </a:r>
          </a:p>
          <a:p>
            <a:pPr>
              <a:lnSpc>
                <a:spcPct val="85000"/>
              </a:lnSpc>
            </a:pPr>
            <a:r>
              <a:rPr lang="en-US" sz="2000">
                <a:latin typeface="Courier New" pitchFamily="49" charset="0"/>
              </a:rPr>
              <a:t>.rel.data</a:t>
            </a:r>
            <a:r>
              <a:rPr lang="en-US" sz="2000"/>
              <a:t> section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Relocation info for </a:t>
            </a:r>
            <a:r>
              <a:rPr lang="en-US" sz="1800">
                <a:latin typeface="Courier New" pitchFamily="49" charset="0"/>
              </a:rPr>
              <a:t>.data</a:t>
            </a:r>
            <a:r>
              <a:rPr lang="en-US" sz="1800"/>
              <a:t> section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Addresses of pointer data that will need to be modified in the merged executable</a:t>
            </a:r>
          </a:p>
          <a:p>
            <a:pPr>
              <a:lnSpc>
                <a:spcPct val="85000"/>
              </a:lnSpc>
            </a:pPr>
            <a:r>
              <a:rPr lang="en-US" sz="2000">
                <a:latin typeface="Courier New" pitchFamily="49" charset="0"/>
              </a:rPr>
              <a:t>.debug</a:t>
            </a:r>
            <a:r>
              <a:rPr lang="en-US" sz="2000"/>
              <a:t> section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Info for symbolic debugging (</a:t>
            </a:r>
            <a:r>
              <a:rPr lang="en-US" sz="1800">
                <a:latin typeface="Courier New" pitchFamily="49" charset="0"/>
              </a:rPr>
              <a:t>gcc -g</a:t>
            </a:r>
            <a:r>
              <a:rPr lang="en-US" sz="1800"/>
              <a:t>)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5867400" y="1371600"/>
            <a:ext cx="2971800" cy="3810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ELF header</a:t>
            </a:r>
          </a:p>
        </p:txBody>
      </p:sp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5867400" y="1752600"/>
            <a:ext cx="2971800" cy="6096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Program header table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(required for executables)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5867400" y="2362200"/>
            <a:ext cx="2971800" cy="3810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.text</a:t>
            </a:r>
            <a:r>
              <a:rPr lang="en-US" sz="1600">
                <a:latin typeface="Helvetica" pitchFamily="34" charset="0"/>
              </a:rPr>
              <a:t> section</a:t>
            </a: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5867400" y="2743200"/>
            <a:ext cx="2971800" cy="3810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.data</a:t>
            </a:r>
            <a:r>
              <a:rPr lang="en-US" sz="1600">
                <a:latin typeface="Helvetica" pitchFamily="34" charset="0"/>
              </a:rPr>
              <a:t> section</a:t>
            </a: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5867400" y="3124200"/>
            <a:ext cx="2971800" cy="3810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.bss</a:t>
            </a:r>
            <a:r>
              <a:rPr lang="en-US" sz="1600">
                <a:latin typeface="Helvetica" pitchFamily="34" charset="0"/>
              </a:rPr>
              <a:t> section</a:t>
            </a:r>
          </a:p>
        </p:txBody>
      </p:sp>
      <p:sp>
        <p:nvSpPr>
          <p:cNvPr id="200713" name="Rectangle 9"/>
          <p:cNvSpPr>
            <a:spLocks noChangeArrowheads="1"/>
          </p:cNvSpPr>
          <p:nvPr/>
        </p:nvSpPr>
        <p:spPr bwMode="auto">
          <a:xfrm>
            <a:off x="5867400" y="3505200"/>
            <a:ext cx="2971800" cy="3810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.symtab</a:t>
            </a: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5867400" y="3886200"/>
            <a:ext cx="2971800" cy="3810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.rel.text</a:t>
            </a:r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5867400" y="4267200"/>
            <a:ext cx="2971800" cy="3810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.rel.data</a:t>
            </a: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5867400" y="4648200"/>
            <a:ext cx="2971800" cy="3810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.debug</a:t>
            </a:r>
          </a:p>
        </p:txBody>
      </p:sp>
      <p:sp>
        <p:nvSpPr>
          <p:cNvPr id="200717" name="Rectangle 13"/>
          <p:cNvSpPr>
            <a:spLocks noChangeArrowheads="1"/>
          </p:cNvSpPr>
          <p:nvPr/>
        </p:nvSpPr>
        <p:spPr bwMode="auto">
          <a:xfrm>
            <a:off x="5867400" y="5029200"/>
            <a:ext cx="2971800" cy="6096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Section header table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(required for relocatables)</a:t>
            </a:r>
          </a:p>
        </p:txBody>
      </p:sp>
      <p:sp>
        <p:nvSpPr>
          <p:cNvPr id="200718" name="Text Box 14"/>
          <p:cNvSpPr txBox="1">
            <a:spLocks noChangeArrowheads="1"/>
          </p:cNvSpPr>
          <p:nvPr/>
        </p:nvSpPr>
        <p:spPr bwMode="auto">
          <a:xfrm>
            <a:off x="8839200" y="1219200"/>
            <a:ext cx="296863" cy="33655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 Program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863725" y="1979613"/>
            <a:ext cx="2098675" cy="1743075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int e=7;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int main() {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  int r = a();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  exit(0);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} 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1863725" y="1609725"/>
            <a:ext cx="596900" cy="369888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</a:rPr>
              <a:t>m.c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5181600" y="1609725"/>
            <a:ext cx="596900" cy="369888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</a:rPr>
              <a:t>a.c</a:t>
            </a: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5181600" y="1928813"/>
            <a:ext cx="2644775" cy="2566987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extern int e;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int *ep=&amp;e;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int x=15;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int y;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int a() {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  return *ep+x+y;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228600"/>
            <a:ext cx="7594600" cy="573088"/>
          </a:xfrm>
        </p:spPr>
        <p:txBody>
          <a:bodyPr/>
          <a:lstStyle/>
          <a:p>
            <a:r>
              <a:rPr lang="en-US"/>
              <a:t>Merging Relocatable Object Files into an Executable Object File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990600" y="3702050"/>
            <a:ext cx="1981200" cy="5334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/>
              <a:t>main()</a:t>
            </a: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330200" y="3948113"/>
            <a:ext cx="59372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/>
              <a:t>m.o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990600" y="5486400"/>
            <a:ext cx="1981200" cy="2286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/>
              <a:t>int *ep = &amp;e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990600" y="4953000"/>
            <a:ext cx="1981200" cy="5334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/>
              <a:t>a()</a:t>
            </a:r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395288" y="5427663"/>
            <a:ext cx="59372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/>
              <a:t>a.o</a:t>
            </a: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5589588" y="4786313"/>
            <a:ext cx="1981200" cy="2286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/>
              <a:t>int e = 7</a:t>
            </a: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5589588" y="2309813"/>
            <a:ext cx="1981200" cy="3190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headers</a:t>
            </a:r>
          </a:p>
        </p:txBody>
      </p:sp>
      <p:sp>
        <p:nvSpPr>
          <p:cNvPr id="202762" name="Rectangle 10"/>
          <p:cNvSpPr>
            <a:spLocks noChangeArrowheads="1"/>
          </p:cNvSpPr>
          <p:nvPr/>
        </p:nvSpPr>
        <p:spPr bwMode="auto">
          <a:xfrm>
            <a:off x="5589588" y="2957513"/>
            <a:ext cx="1981200" cy="5334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/>
              <a:t>main()</a:t>
            </a:r>
          </a:p>
        </p:txBody>
      </p:sp>
      <p:sp>
        <p:nvSpPr>
          <p:cNvPr id="202763" name="Rectangle 11"/>
          <p:cNvSpPr>
            <a:spLocks noChangeArrowheads="1"/>
          </p:cNvSpPr>
          <p:nvPr/>
        </p:nvSpPr>
        <p:spPr bwMode="auto">
          <a:xfrm>
            <a:off x="5589588" y="3490913"/>
            <a:ext cx="1981200" cy="5334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/>
              <a:t>a()</a:t>
            </a:r>
          </a:p>
        </p:txBody>
      </p: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5284788" y="2057400"/>
            <a:ext cx="311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0</a:t>
            </a:r>
          </a:p>
        </p:txBody>
      </p:sp>
      <p:sp>
        <p:nvSpPr>
          <p:cNvPr id="202765" name="Rectangle 13"/>
          <p:cNvSpPr>
            <a:spLocks noChangeArrowheads="1"/>
          </p:cNvSpPr>
          <p:nvPr/>
        </p:nvSpPr>
        <p:spPr bwMode="auto">
          <a:xfrm>
            <a:off x="990600" y="2057400"/>
            <a:ext cx="1981200" cy="5334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system code</a:t>
            </a:r>
          </a:p>
        </p:txBody>
      </p:sp>
      <p:sp>
        <p:nvSpPr>
          <p:cNvPr id="202766" name="Rectangle 14"/>
          <p:cNvSpPr>
            <a:spLocks noChangeArrowheads="1"/>
          </p:cNvSpPr>
          <p:nvPr/>
        </p:nvSpPr>
        <p:spPr bwMode="auto">
          <a:xfrm>
            <a:off x="5589588" y="5014913"/>
            <a:ext cx="1981200" cy="2286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/>
              <a:t>int *ep = &amp;e</a:t>
            </a:r>
          </a:p>
        </p:txBody>
      </p:sp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990600" y="4235450"/>
            <a:ext cx="1981200" cy="2286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/>
              <a:t>int e = 7</a:t>
            </a:r>
          </a:p>
        </p:txBody>
      </p:sp>
      <p:sp>
        <p:nvSpPr>
          <p:cNvPr id="202768" name="Rectangle 16"/>
          <p:cNvSpPr>
            <a:spLocks noChangeArrowheads="1"/>
          </p:cNvSpPr>
          <p:nvPr/>
        </p:nvSpPr>
        <p:spPr bwMode="auto">
          <a:xfrm>
            <a:off x="990600" y="2590800"/>
            <a:ext cx="1981200" cy="2286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system data</a:t>
            </a:r>
          </a:p>
        </p:txBody>
      </p:sp>
      <p:sp>
        <p:nvSpPr>
          <p:cNvPr id="202769" name="Rectangle 17"/>
          <p:cNvSpPr>
            <a:spLocks noChangeArrowheads="1"/>
          </p:cNvSpPr>
          <p:nvPr/>
        </p:nvSpPr>
        <p:spPr bwMode="auto">
          <a:xfrm>
            <a:off x="5589588" y="4024313"/>
            <a:ext cx="1981200" cy="5334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more system code</a:t>
            </a:r>
          </a:p>
        </p:txBody>
      </p:sp>
      <p:sp>
        <p:nvSpPr>
          <p:cNvPr id="202770" name="Rectangle 18"/>
          <p:cNvSpPr>
            <a:spLocks noChangeArrowheads="1"/>
          </p:cNvSpPr>
          <p:nvPr/>
        </p:nvSpPr>
        <p:spPr bwMode="auto">
          <a:xfrm>
            <a:off x="990600" y="5715000"/>
            <a:ext cx="1981200" cy="2286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/>
              <a:t>int x = 15</a:t>
            </a:r>
          </a:p>
        </p:txBody>
      </p:sp>
      <p:sp>
        <p:nvSpPr>
          <p:cNvPr id="202771" name="Rectangle 19"/>
          <p:cNvSpPr>
            <a:spLocks noChangeArrowheads="1"/>
          </p:cNvSpPr>
          <p:nvPr/>
        </p:nvSpPr>
        <p:spPr bwMode="auto">
          <a:xfrm>
            <a:off x="990600" y="5943600"/>
            <a:ext cx="1981200" cy="2286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/>
              <a:t>int y</a:t>
            </a:r>
          </a:p>
        </p:txBody>
      </p:sp>
      <p:sp>
        <p:nvSpPr>
          <p:cNvPr id="202772" name="Rectangle 20"/>
          <p:cNvSpPr>
            <a:spLocks noChangeArrowheads="1"/>
          </p:cNvSpPr>
          <p:nvPr/>
        </p:nvSpPr>
        <p:spPr bwMode="auto">
          <a:xfrm>
            <a:off x="5589588" y="4557713"/>
            <a:ext cx="1981200" cy="2286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system data</a:t>
            </a:r>
          </a:p>
        </p:txBody>
      </p:sp>
      <p:sp>
        <p:nvSpPr>
          <p:cNvPr id="202773" name="Rectangle 21"/>
          <p:cNvSpPr>
            <a:spLocks noChangeArrowheads="1"/>
          </p:cNvSpPr>
          <p:nvPr/>
        </p:nvSpPr>
        <p:spPr bwMode="auto">
          <a:xfrm>
            <a:off x="5589588" y="5243513"/>
            <a:ext cx="1981200" cy="2286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/>
              <a:t>int x = 15</a:t>
            </a:r>
          </a:p>
        </p:txBody>
      </p:sp>
      <p:sp>
        <p:nvSpPr>
          <p:cNvPr id="202774" name="Text Box 22"/>
          <p:cNvSpPr txBox="1">
            <a:spLocks noChangeArrowheads="1"/>
          </p:cNvSpPr>
          <p:nvPr/>
        </p:nvSpPr>
        <p:spPr bwMode="auto">
          <a:xfrm>
            <a:off x="609600" y="1447800"/>
            <a:ext cx="282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Relocatable Object Files</a:t>
            </a:r>
          </a:p>
        </p:txBody>
      </p:sp>
      <p:sp>
        <p:nvSpPr>
          <p:cNvPr id="202775" name="Text Box 23"/>
          <p:cNvSpPr txBox="1">
            <a:spLocks noChangeArrowheads="1"/>
          </p:cNvSpPr>
          <p:nvPr/>
        </p:nvSpPr>
        <p:spPr bwMode="auto">
          <a:xfrm>
            <a:off x="5334000" y="1462088"/>
            <a:ext cx="26225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Executable Object File</a:t>
            </a:r>
          </a:p>
        </p:txBody>
      </p:sp>
      <p:sp>
        <p:nvSpPr>
          <p:cNvPr id="202776" name="AutoShape 24"/>
          <p:cNvSpPr>
            <a:spLocks/>
          </p:cNvSpPr>
          <p:nvPr/>
        </p:nvSpPr>
        <p:spPr bwMode="auto">
          <a:xfrm>
            <a:off x="7646988" y="2271713"/>
            <a:ext cx="304800" cy="2224087"/>
          </a:xfrm>
          <a:prstGeom prst="rightBrace">
            <a:avLst>
              <a:gd name="adj1" fmla="val 6080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77" name="Text Box 25"/>
          <p:cNvSpPr txBox="1">
            <a:spLocks noChangeArrowheads="1"/>
          </p:cNvSpPr>
          <p:nvPr/>
        </p:nvSpPr>
        <p:spPr bwMode="auto">
          <a:xfrm>
            <a:off x="8104188" y="3149600"/>
            <a:ext cx="8667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.text</a:t>
            </a:r>
          </a:p>
        </p:txBody>
      </p:sp>
      <p:sp>
        <p:nvSpPr>
          <p:cNvPr id="202778" name="Text Box 26"/>
          <p:cNvSpPr txBox="1">
            <a:spLocks noChangeArrowheads="1"/>
          </p:cNvSpPr>
          <p:nvPr/>
        </p:nvSpPr>
        <p:spPr bwMode="auto">
          <a:xfrm>
            <a:off x="2955925" y="2112963"/>
            <a:ext cx="8667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.text</a:t>
            </a:r>
          </a:p>
        </p:txBody>
      </p: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2971800" y="2478088"/>
            <a:ext cx="8667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.data</a:t>
            </a:r>
          </a:p>
        </p:txBody>
      </p:sp>
      <p:sp>
        <p:nvSpPr>
          <p:cNvPr id="202780" name="Text Box 28"/>
          <p:cNvSpPr txBox="1">
            <a:spLocks noChangeArrowheads="1"/>
          </p:cNvSpPr>
          <p:nvPr/>
        </p:nvSpPr>
        <p:spPr bwMode="auto">
          <a:xfrm>
            <a:off x="2971800" y="3741738"/>
            <a:ext cx="8667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.text</a:t>
            </a:r>
          </a:p>
        </p:txBody>
      </p:sp>
      <p:sp>
        <p:nvSpPr>
          <p:cNvPr id="202781" name="Text Box 29"/>
          <p:cNvSpPr txBox="1">
            <a:spLocks noChangeArrowheads="1"/>
          </p:cNvSpPr>
          <p:nvPr/>
        </p:nvSpPr>
        <p:spPr bwMode="auto">
          <a:xfrm>
            <a:off x="2971800" y="4154488"/>
            <a:ext cx="8667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.data</a:t>
            </a:r>
          </a:p>
        </p:txBody>
      </p:sp>
      <p:sp>
        <p:nvSpPr>
          <p:cNvPr id="202782" name="Text Box 30"/>
          <p:cNvSpPr txBox="1">
            <a:spLocks noChangeArrowheads="1"/>
          </p:cNvSpPr>
          <p:nvPr/>
        </p:nvSpPr>
        <p:spPr bwMode="auto">
          <a:xfrm>
            <a:off x="2971800" y="5024438"/>
            <a:ext cx="8667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.text</a:t>
            </a:r>
          </a:p>
        </p:txBody>
      </p:sp>
      <p:sp>
        <p:nvSpPr>
          <p:cNvPr id="202783" name="Text Box 31"/>
          <p:cNvSpPr txBox="1">
            <a:spLocks noChangeArrowheads="1"/>
          </p:cNvSpPr>
          <p:nvPr/>
        </p:nvSpPr>
        <p:spPr bwMode="auto">
          <a:xfrm>
            <a:off x="2971800" y="5481638"/>
            <a:ext cx="8667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.data</a:t>
            </a:r>
          </a:p>
        </p:txBody>
      </p: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2971800" y="5862638"/>
            <a:ext cx="10033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.bss  </a:t>
            </a:r>
          </a:p>
        </p:txBody>
      </p:sp>
      <p:sp>
        <p:nvSpPr>
          <p:cNvPr id="202785" name="Rectangle 33"/>
          <p:cNvSpPr>
            <a:spLocks noChangeArrowheads="1"/>
          </p:cNvSpPr>
          <p:nvPr/>
        </p:nvSpPr>
        <p:spPr bwMode="auto">
          <a:xfrm>
            <a:off x="5589588" y="5715000"/>
            <a:ext cx="19812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/>
              <a:t>.symtab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/>
              <a:t>.debug</a:t>
            </a:r>
          </a:p>
        </p:txBody>
      </p:sp>
      <p:sp>
        <p:nvSpPr>
          <p:cNvPr id="202786" name="AutoShape 34"/>
          <p:cNvSpPr>
            <a:spLocks/>
          </p:cNvSpPr>
          <p:nvPr/>
        </p:nvSpPr>
        <p:spPr bwMode="auto">
          <a:xfrm>
            <a:off x="7646988" y="4557713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87" name="Text Box 35"/>
          <p:cNvSpPr txBox="1">
            <a:spLocks noChangeArrowheads="1"/>
          </p:cNvSpPr>
          <p:nvPr/>
        </p:nvSpPr>
        <p:spPr bwMode="auto">
          <a:xfrm>
            <a:off x="8104188" y="4781550"/>
            <a:ext cx="8667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.data</a:t>
            </a:r>
          </a:p>
        </p:txBody>
      </p:sp>
      <p:sp>
        <p:nvSpPr>
          <p:cNvPr id="202788" name="Rectangle 36"/>
          <p:cNvSpPr>
            <a:spLocks noChangeArrowheads="1"/>
          </p:cNvSpPr>
          <p:nvPr/>
        </p:nvSpPr>
        <p:spPr bwMode="auto">
          <a:xfrm>
            <a:off x="5589588" y="5486400"/>
            <a:ext cx="1981200" cy="2286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uninitialized data</a:t>
            </a:r>
          </a:p>
        </p:txBody>
      </p:sp>
      <p:sp>
        <p:nvSpPr>
          <p:cNvPr id="202789" name="Text Box 37"/>
          <p:cNvSpPr txBox="1">
            <a:spLocks noChangeArrowheads="1"/>
          </p:cNvSpPr>
          <p:nvPr/>
        </p:nvSpPr>
        <p:spPr bwMode="auto">
          <a:xfrm>
            <a:off x="8123238" y="5405438"/>
            <a:ext cx="7302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.bss</a:t>
            </a:r>
          </a:p>
        </p:txBody>
      </p:sp>
      <p:sp>
        <p:nvSpPr>
          <p:cNvPr id="202790" name="Line 38"/>
          <p:cNvSpPr>
            <a:spLocks noChangeShapeType="1"/>
          </p:cNvSpPr>
          <p:nvPr/>
        </p:nvSpPr>
        <p:spPr bwMode="auto">
          <a:xfrm>
            <a:off x="4038600" y="4191000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91" name="Line 39"/>
          <p:cNvSpPr>
            <a:spLocks noChangeShapeType="1"/>
          </p:cNvSpPr>
          <p:nvPr/>
        </p:nvSpPr>
        <p:spPr bwMode="auto">
          <a:xfrm>
            <a:off x="4038600" y="3124200"/>
            <a:ext cx="121920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92" name="Line 40"/>
          <p:cNvSpPr>
            <a:spLocks noChangeShapeType="1"/>
          </p:cNvSpPr>
          <p:nvPr/>
        </p:nvSpPr>
        <p:spPr bwMode="auto">
          <a:xfrm flipV="1">
            <a:off x="4038600" y="4800600"/>
            <a:ext cx="12192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94" name="Rectangle 42"/>
          <p:cNvSpPr>
            <a:spLocks noChangeArrowheads="1"/>
          </p:cNvSpPr>
          <p:nvPr/>
        </p:nvSpPr>
        <p:spPr bwMode="auto">
          <a:xfrm>
            <a:off x="5589588" y="2633663"/>
            <a:ext cx="1981200" cy="31908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b="0">
                <a:latin typeface="Helvetica" pitchFamily="34" charset="0"/>
              </a:rPr>
              <a:t>system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0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Relocating Symbols and Resolving </a:t>
            </a:r>
            <a:br>
              <a:rPr lang="en-US"/>
            </a:br>
            <a:r>
              <a:rPr lang="en-US"/>
              <a:t>External References</a:t>
            </a:r>
          </a:p>
        </p:txBody>
      </p:sp>
      <p:sp>
        <p:nvSpPr>
          <p:cNvPr id="203803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519237"/>
          </a:xfrm>
        </p:spPr>
        <p:txBody>
          <a:bodyPr/>
          <a:lstStyle/>
          <a:p>
            <a:pPr lvl="1"/>
            <a:r>
              <a:rPr lang="en-US" sz="1800" i="1">
                <a:solidFill>
                  <a:srgbClr val="FF0000"/>
                </a:solidFill>
              </a:rPr>
              <a:t>Symbols</a:t>
            </a:r>
            <a:r>
              <a:rPr lang="en-US" sz="1800"/>
              <a:t> are lexical entities that name functions and variables.</a:t>
            </a:r>
          </a:p>
          <a:p>
            <a:pPr lvl="1"/>
            <a:r>
              <a:rPr lang="en-US" sz="1800"/>
              <a:t>Each symbol has a </a:t>
            </a:r>
            <a:r>
              <a:rPr lang="en-US" sz="1800" i="1">
                <a:solidFill>
                  <a:srgbClr val="FF0000"/>
                </a:solidFill>
              </a:rPr>
              <a:t>value</a:t>
            </a:r>
            <a:r>
              <a:rPr lang="en-US" sz="1800"/>
              <a:t> (typically a memory address).</a:t>
            </a:r>
          </a:p>
          <a:p>
            <a:pPr lvl="1"/>
            <a:r>
              <a:rPr lang="en-US" sz="1800"/>
              <a:t>Code consists of symbol </a:t>
            </a:r>
            <a:r>
              <a:rPr lang="en-US" sz="1800" i="1">
                <a:solidFill>
                  <a:srgbClr val="FF0000"/>
                </a:solidFill>
              </a:rPr>
              <a:t>definitions</a:t>
            </a:r>
            <a:r>
              <a:rPr lang="en-US" sz="1800"/>
              <a:t> and </a:t>
            </a:r>
            <a:r>
              <a:rPr lang="en-US" sz="1800" i="1">
                <a:solidFill>
                  <a:srgbClr val="FF0000"/>
                </a:solidFill>
              </a:rPr>
              <a:t>references</a:t>
            </a:r>
            <a:r>
              <a:rPr lang="en-US" sz="180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sz="1800"/>
              <a:t>References can be either </a:t>
            </a:r>
            <a:r>
              <a:rPr lang="en-US" sz="1800" i="1">
                <a:solidFill>
                  <a:srgbClr val="FF0000"/>
                </a:solidFill>
              </a:rPr>
              <a:t>local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>
                <a:solidFill>
                  <a:srgbClr val="000004"/>
                </a:solidFill>
              </a:rPr>
              <a:t>or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 i="1">
                <a:solidFill>
                  <a:srgbClr val="FF0000"/>
                </a:solidFill>
              </a:rPr>
              <a:t>external</a:t>
            </a:r>
            <a:r>
              <a:rPr lang="en-US" sz="180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03787" name="Rectangle 11"/>
          <p:cNvSpPr>
            <a:spLocks noChangeArrowheads="1"/>
          </p:cNvSpPr>
          <p:nvPr/>
        </p:nvSpPr>
        <p:spPr bwMode="auto">
          <a:xfrm>
            <a:off x="1828800" y="3130550"/>
            <a:ext cx="2098675" cy="1743075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int e=7;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int main() {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  int r = a();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  exit(0);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} </a:t>
            </a:r>
          </a:p>
        </p:txBody>
      </p:sp>
      <p:sp>
        <p:nvSpPr>
          <p:cNvPr id="203788" name="Rectangle 12"/>
          <p:cNvSpPr>
            <a:spLocks noChangeArrowheads="1"/>
          </p:cNvSpPr>
          <p:nvPr/>
        </p:nvSpPr>
        <p:spPr bwMode="auto">
          <a:xfrm>
            <a:off x="1828800" y="2760663"/>
            <a:ext cx="596900" cy="369887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</a:rPr>
              <a:t>m.c</a:t>
            </a:r>
          </a:p>
        </p:txBody>
      </p:sp>
      <p:sp>
        <p:nvSpPr>
          <p:cNvPr id="203790" name="Rectangle 14"/>
          <p:cNvSpPr>
            <a:spLocks noChangeArrowheads="1"/>
          </p:cNvSpPr>
          <p:nvPr/>
        </p:nvSpPr>
        <p:spPr bwMode="auto">
          <a:xfrm>
            <a:off x="4908550" y="2760663"/>
            <a:ext cx="596900" cy="369887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</a:rPr>
              <a:t>a.c</a:t>
            </a:r>
          </a:p>
        </p:txBody>
      </p:sp>
      <p:sp>
        <p:nvSpPr>
          <p:cNvPr id="203791" name="Rectangle 15"/>
          <p:cNvSpPr>
            <a:spLocks noChangeArrowheads="1"/>
          </p:cNvSpPr>
          <p:nvPr/>
        </p:nvSpPr>
        <p:spPr bwMode="auto">
          <a:xfrm>
            <a:off x="4908550" y="3079750"/>
            <a:ext cx="2644775" cy="2566988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extern int e;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int *ep=&amp;e;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int x=15;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int y;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int a() {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  return *ep+x+y;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} </a:t>
            </a:r>
          </a:p>
        </p:txBody>
      </p:sp>
      <p:grpSp>
        <p:nvGrpSpPr>
          <p:cNvPr id="203804" name="Group 28"/>
          <p:cNvGrpSpPr>
            <a:grpSpLocks/>
          </p:cNvGrpSpPr>
          <p:nvPr/>
        </p:nvGrpSpPr>
        <p:grpSpPr bwMode="auto">
          <a:xfrm>
            <a:off x="0" y="3349625"/>
            <a:ext cx="2514600" cy="641350"/>
            <a:chOff x="0" y="2110"/>
            <a:chExt cx="1584" cy="404"/>
          </a:xfrm>
        </p:grpSpPr>
        <p:sp>
          <p:nvSpPr>
            <p:cNvPr id="203785" name="Text Box 9"/>
            <p:cNvSpPr txBox="1">
              <a:spLocks noChangeArrowheads="1"/>
            </p:cNvSpPr>
            <p:nvPr/>
          </p:nvSpPr>
          <p:spPr bwMode="auto">
            <a:xfrm>
              <a:off x="0" y="2110"/>
              <a:ext cx="96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latin typeface="Helvetica" pitchFamily="34" charset="0"/>
                </a:rPr>
                <a:t>Def of local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latin typeface="Helvetica" pitchFamily="34" charset="0"/>
                </a:rPr>
                <a:t>symbol </a:t>
              </a:r>
              <a:r>
                <a:rPr lang="en-US"/>
                <a:t>e</a:t>
              </a:r>
            </a:p>
          </p:txBody>
        </p:sp>
        <p:sp>
          <p:nvSpPr>
            <p:cNvPr id="203792" name="Line 16"/>
            <p:cNvSpPr>
              <a:spLocks noChangeShapeType="1"/>
            </p:cNvSpPr>
            <p:nvPr/>
          </p:nvSpPr>
          <p:spPr bwMode="auto">
            <a:xfrm flipV="1">
              <a:off x="816" y="2158"/>
              <a:ext cx="768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3805" name="Group 29"/>
          <p:cNvGrpSpPr>
            <a:grpSpLocks/>
          </p:cNvGrpSpPr>
          <p:nvPr/>
        </p:nvGrpSpPr>
        <p:grpSpPr bwMode="auto">
          <a:xfrm>
            <a:off x="228600" y="4568825"/>
            <a:ext cx="2209800" cy="1722438"/>
            <a:chOff x="144" y="2878"/>
            <a:chExt cx="1392" cy="1085"/>
          </a:xfrm>
        </p:grpSpPr>
        <p:sp>
          <p:nvSpPr>
            <p:cNvPr id="203793" name="Text Box 17"/>
            <p:cNvSpPr txBox="1">
              <a:spLocks noChangeArrowheads="1"/>
            </p:cNvSpPr>
            <p:nvPr/>
          </p:nvSpPr>
          <p:spPr bwMode="auto">
            <a:xfrm>
              <a:off x="144" y="3213"/>
              <a:ext cx="1156" cy="7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latin typeface="Helvetica" pitchFamily="34" charset="0"/>
                </a:rPr>
                <a:t>Ref to external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latin typeface="Helvetica" pitchFamily="34" charset="0"/>
                </a:rPr>
                <a:t>symbol exit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latin typeface="Helvetica" pitchFamily="34" charset="0"/>
                </a:rPr>
                <a:t>(defined in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libc.so</a:t>
              </a:r>
              <a:r>
                <a:rPr lang="en-US">
                  <a:latin typeface="Helvetica" pitchFamily="34" charset="0"/>
                </a:rPr>
                <a:t>)</a:t>
              </a:r>
            </a:p>
          </p:txBody>
        </p:sp>
        <p:sp>
          <p:nvSpPr>
            <p:cNvPr id="203794" name="Line 18"/>
            <p:cNvSpPr>
              <a:spLocks noChangeShapeType="1"/>
            </p:cNvSpPr>
            <p:nvPr/>
          </p:nvSpPr>
          <p:spPr bwMode="auto">
            <a:xfrm flipV="1">
              <a:off x="864" y="2878"/>
              <a:ext cx="67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3809" name="Group 33"/>
          <p:cNvGrpSpPr>
            <a:grpSpLocks/>
          </p:cNvGrpSpPr>
          <p:nvPr/>
        </p:nvGrpSpPr>
        <p:grpSpPr bwMode="auto">
          <a:xfrm>
            <a:off x="6477000" y="3719513"/>
            <a:ext cx="2520950" cy="915987"/>
            <a:chOff x="4080" y="2349"/>
            <a:chExt cx="1588" cy="577"/>
          </a:xfrm>
        </p:grpSpPr>
        <p:sp>
          <p:nvSpPr>
            <p:cNvPr id="203783" name="Text Box 7"/>
            <p:cNvSpPr txBox="1">
              <a:spLocks noChangeArrowheads="1"/>
            </p:cNvSpPr>
            <p:nvPr/>
          </p:nvSpPr>
          <p:spPr bwMode="auto">
            <a:xfrm>
              <a:off x="4876" y="2349"/>
              <a:ext cx="792" cy="5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latin typeface="Helvetica" pitchFamily="34" charset="0"/>
                </a:rPr>
                <a:t>Ref to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latin typeface="Helvetica" pitchFamily="34" charset="0"/>
                </a:rPr>
                <a:t>external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latin typeface="Helvetica" pitchFamily="34" charset="0"/>
                </a:rPr>
                <a:t>symbol</a:t>
              </a:r>
              <a:r>
                <a:rPr lang="en-US"/>
                <a:t> e</a:t>
              </a:r>
            </a:p>
          </p:txBody>
        </p:sp>
        <p:sp>
          <p:nvSpPr>
            <p:cNvPr id="203795" name="Line 19"/>
            <p:cNvSpPr>
              <a:spLocks noChangeShapeType="1"/>
            </p:cNvSpPr>
            <p:nvPr/>
          </p:nvSpPr>
          <p:spPr bwMode="auto">
            <a:xfrm flipH="1" flipV="1">
              <a:off x="4080" y="2446"/>
              <a:ext cx="816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3808" name="Group 32"/>
          <p:cNvGrpSpPr>
            <a:grpSpLocks/>
          </p:cNvGrpSpPr>
          <p:nvPr/>
        </p:nvGrpSpPr>
        <p:grpSpPr bwMode="auto">
          <a:xfrm>
            <a:off x="3886200" y="3883025"/>
            <a:ext cx="1828800" cy="1798638"/>
            <a:chOff x="2448" y="2446"/>
            <a:chExt cx="1152" cy="1133"/>
          </a:xfrm>
        </p:grpSpPr>
        <p:sp>
          <p:nvSpPr>
            <p:cNvPr id="203782" name="Text Box 6"/>
            <p:cNvSpPr txBox="1">
              <a:spLocks noChangeArrowheads="1"/>
            </p:cNvSpPr>
            <p:nvPr/>
          </p:nvSpPr>
          <p:spPr bwMode="auto">
            <a:xfrm>
              <a:off x="2448" y="2829"/>
              <a:ext cx="660" cy="7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latin typeface="Helvetica" pitchFamily="34" charset="0"/>
                </a:rPr>
                <a:t>Def of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latin typeface="Helvetica" pitchFamily="34" charset="0"/>
                </a:rPr>
                <a:t>local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latin typeface="Helvetica" pitchFamily="34" charset="0"/>
                </a:rPr>
                <a:t>symbol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ep </a:t>
              </a:r>
            </a:p>
          </p:txBody>
        </p:sp>
        <p:sp>
          <p:nvSpPr>
            <p:cNvPr id="203796" name="Line 20"/>
            <p:cNvSpPr>
              <a:spLocks noChangeShapeType="1"/>
            </p:cNvSpPr>
            <p:nvPr/>
          </p:nvSpPr>
          <p:spPr bwMode="auto">
            <a:xfrm flipV="1">
              <a:off x="2880" y="2446"/>
              <a:ext cx="72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3810" name="Group 34"/>
          <p:cNvGrpSpPr>
            <a:grpSpLocks/>
          </p:cNvGrpSpPr>
          <p:nvPr/>
        </p:nvGrpSpPr>
        <p:grpSpPr bwMode="auto">
          <a:xfrm>
            <a:off x="5867400" y="4264025"/>
            <a:ext cx="3200400" cy="1647825"/>
            <a:chOff x="3696" y="2686"/>
            <a:chExt cx="2016" cy="1038"/>
          </a:xfrm>
        </p:grpSpPr>
        <p:sp>
          <p:nvSpPr>
            <p:cNvPr id="203784" name="Text Box 8"/>
            <p:cNvSpPr txBox="1">
              <a:spLocks noChangeArrowheads="1"/>
            </p:cNvSpPr>
            <p:nvPr/>
          </p:nvSpPr>
          <p:spPr bwMode="auto">
            <a:xfrm>
              <a:off x="4896" y="2974"/>
              <a:ext cx="816" cy="7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latin typeface="Helvetica" pitchFamily="34" charset="0"/>
                </a:rPr>
                <a:t>Defs of local 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latin typeface="Helvetica" pitchFamily="34" charset="0"/>
                </a:rPr>
                <a:t>symbols </a:t>
              </a:r>
              <a:r>
                <a:rPr lang="en-US"/>
                <a:t>x</a:t>
              </a:r>
              <a:r>
                <a:rPr lang="en-US">
                  <a:latin typeface="Helvetica" pitchFamily="34" charset="0"/>
                </a:rPr>
                <a:t> and </a:t>
              </a:r>
              <a:r>
                <a:rPr lang="en-US"/>
                <a:t>y</a:t>
              </a:r>
            </a:p>
          </p:txBody>
        </p:sp>
        <p:sp>
          <p:nvSpPr>
            <p:cNvPr id="203797" name="Line 21"/>
            <p:cNvSpPr>
              <a:spLocks noChangeShapeType="1"/>
            </p:cNvSpPr>
            <p:nvPr/>
          </p:nvSpPr>
          <p:spPr bwMode="auto">
            <a:xfrm flipH="1" flipV="1">
              <a:off x="3696" y="2686"/>
              <a:ext cx="1200" cy="5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3811" name="Group 35"/>
          <p:cNvGrpSpPr>
            <a:grpSpLocks/>
          </p:cNvGrpSpPr>
          <p:nvPr/>
        </p:nvGrpSpPr>
        <p:grpSpPr bwMode="auto">
          <a:xfrm>
            <a:off x="6019800" y="5330825"/>
            <a:ext cx="2117725" cy="1176338"/>
            <a:chOff x="3792" y="3358"/>
            <a:chExt cx="1200" cy="741"/>
          </a:xfrm>
        </p:grpSpPr>
        <p:sp>
          <p:nvSpPr>
            <p:cNvPr id="203798" name="Text Box 22"/>
            <p:cNvSpPr txBox="1">
              <a:spLocks noChangeArrowheads="1"/>
            </p:cNvSpPr>
            <p:nvPr/>
          </p:nvSpPr>
          <p:spPr bwMode="auto">
            <a:xfrm>
              <a:off x="3792" y="3695"/>
              <a:ext cx="120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latin typeface="Helvetica" pitchFamily="34" charset="0"/>
                </a:rPr>
                <a:t>Refs of local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latin typeface="Helvetica" pitchFamily="34" charset="0"/>
                </a:rPr>
                <a:t>symbols </a:t>
              </a:r>
              <a:r>
                <a:rPr lang="en-US"/>
                <a:t>ep,x,y</a:t>
              </a:r>
            </a:p>
          </p:txBody>
        </p:sp>
        <p:sp>
          <p:nvSpPr>
            <p:cNvPr id="203799" name="Line 23"/>
            <p:cNvSpPr>
              <a:spLocks noChangeShapeType="1"/>
            </p:cNvSpPr>
            <p:nvPr/>
          </p:nvSpPr>
          <p:spPr bwMode="auto">
            <a:xfrm flipH="1" flipV="1">
              <a:off x="4272" y="3358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3807" name="Group 31"/>
          <p:cNvGrpSpPr>
            <a:grpSpLocks/>
          </p:cNvGrpSpPr>
          <p:nvPr/>
        </p:nvGrpSpPr>
        <p:grpSpPr bwMode="auto">
          <a:xfrm>
            <a:off x="4800600" y="5026025"/>
            <a:ext cx="1247775" cy="1601788"/>
            <a:chOff x="3024" y="3166"/>
            <a:chExt cx="786" cy="1009"/>
          </a:xfrm>
        </p:grpSpPr>
        <p:sp>
          <p:nvSpPr>
            <p:cNvPr id="203800" name="Text Box 24"/>
            <p:cNvSpPr txBox="1">
              <a:spLocks noChangeArrowheads="1"/>
            </p:cNvSpPr>
            <p:nvPr/>
          </p:nvSpPr>
          <p:spPr bwMode="auto">
            <a:xfrm>
              <a:off x="3024" y="3598"/>
              <a:ext cx="786" cy="5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latin typeface="Helvetica" pitchFamily="34" charset="0"/>
                </a:rPr>
                <a:t>Def of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latin typeface="Helvetica" pitchFamily="34" charset="0"/>
                </a:rPr>
                <a:t>local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latin typeface="Helvetica" pitchFamily="34" charset="0"/>
                </a:rPr>
                <a:t>symbol </a:t>
              </a:r>
              <a:r>
                <a:rPr lang="en-US"/>
                <a:t>a</a:t>
              </a:r>
              <a:r>
                <a:rPr lang="en-US">
                  <a:latin typeface="Helvetica" pitchFamily="34" charset="0"/>
                </a:rPr>
                <a:t> </a:t>
              </a:r>
            </a:p>
          </p:txBody>
        </p:sp>
        <p:sp>
          <p:nvSpPr>
            <p:cNvPr id="203801" name="Line 25"/>
            <p:cNvSpPr>
              <a:spLocks noChangeShapeType="1"/>
            </p:cNvSpPr>
            <p:nvPr/>
          </p:nvSpPr>
          <p:spPr bwMode="auto">
            <a:xfrm flipV="1">
              <a:off x="3408" y="3166"/>
              <a:ext cx="96" cy="4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3806" name="Group 30"/>
          <p:cNvGrpSpPr>
            <a:grpSpLocks/>
          </p:cNvGrpSpPr>
          <p:nvPr/>
        </p:nvGrpSpPr>
        <p:grpSpPr bwMode="auto">
          <a:xfrm>
            <a:off x="2076450" y="4264025"/>
            <a:ext cx="1835150" cy="1782763"/>
            <a:chOff x="1308" y="2686"/>
            <a:chExt cx="1156" cy="1123"/>
          </a:xfrm>
        </p:grpSpPr>
        <p:sp>
          <p:nvSpPr>
            <p:cNvPr id="203780" name="Text Box 4"/>
            <p:cNvSpPr txBox="1">
              <a:spLocks noChangeArrowheads="1"/>
            </p:cNvSpPr>
            <p:nvPr/>
          </p:nvSpPr>
          <p:spPr bwMode="auto">
            <a:xfrm>
              <a:off x="1308" y="3405"/>
              <a:ext cx="115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latin typeface="Helvetica" pitchFamily="34" charset="0"/>
                </a:rPr>
                <a:t>Ref to external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latin typeface="Helvetica" pitchFamily="34" charset="0"/>
                </a:rPr>
                <a:t>symbol </a:t>
              </a:r>
              <a:r>
                <a:rPr lang="en-US"/>
                <a:t>a</a:t>
              </a:r>
            </a:p>
          </p:txBody>
        </p:sp>
        <p:sp>
          <p:nvSpPr>
            <p:cNvPr id="203781" name="Line 5"/>
            <p:cNvSpPr>
              <a:spLocks noChangeShapeType="1"/>
            </p:cNvSpPr>
            <p:nvPr/>
          </p:nvSpPr>
          <p:spPr bwMode="auto">
            <a:xfrm flipV="1">
              <a:off x="1824" y="2686"/>
              <a:ext cx="288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m.o</a:t>
            </a:r>
            <a:r>
              <a:rPr lang="en-US"/>
              <a:t> Relocation Info</a:t>
            </a:r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3227388" y="1295400"/>
            <a:ext cx="5688012" cy="278447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Disassembly of section .text: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00000000 &lt;main&gt;: 00000000 &lt;main&gt;: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  0:   55              pushl  %ebp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  1:   89 e5           movl   %esp,%ebp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  3:   e8 </a:t>
            </a:r>
            <a:r>
              <a:rPr lang="en-US" sz="1600">
                <a:solidFill>
                  <a:srgbClr val="FF0000"/>
                </a:solidFill>
              </a:rPr>
              <a:t>fc ff ff ff</a:t>
            </a:r>
            <a:r>
              <a:rPr lang="en-US" sz="1600"/>
              <a:t>  call   4 &lt;main+0x4&gt;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                       </a:t>
            </a:r>
            <a:r>
              <a:rPr lang="en-US" sz="1600">
                <a:solidFill>
                  <a:srgbClr val="FF0000"/>
                </a:solidFill>
              </a:rPr>
              <a:t>4: R_386_PC32   a</a:t>
            </a:r>
            <a:r>
              <a:rPr lang="en-US" sz="1600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  8:   6a 00           pushl  $0x0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  a:   e8 </a:t>
            </a:r>
            <a:r>
              <a:rPr lang="en-US" sz="1600">
                <a:solidFill>
                  <a:srgbClr val="FF0000"/>
                </a:solidFill>
              </a:rPr>
              <a:t>fc ff ff ff</a:t>
            </a:r>
            <a:r>
              <a:rPr lang="en-US" sz="1600"/>
              <a:t>  call   b &lt;main+0xb&gt;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                       </a:t>
            </a:r>
            <a:r>
              <a:rPr lang="en-US" sz="1600">
                <a:solidFill>
                  <a:srgbClr val="FF0000"/>
                </a:solidFill>
              </a:rPr>
              <a:t>b: R_386_PC32   exit</a:t>
            </a:r>
            <a:r>
              <a:rPr lang="en-US" sz="1600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  f:   90              nop     </a:t>
            </a:r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3200400" y="4572000"/>
            <a:ext cx="3854450" cy="131762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Disassembly of section .data: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00000000 &lt;e&gt;: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  0:   </a:t>
            </a:r>
            <a:r>
              <a:rPr lang="en-US" sz="1600">
                <a:solidFill>
                  <a:srgbClr val="000004"/>
                </a:solidFill>
              </a:rPr>
              <a:t>07 00 00 00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</a:t>
            </a:r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152400" y="6096000"/>
            <a:ext cx="18319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source: objdump</a:t>
            </a:r>
          </a:p>
        </p:txBody>
      </p:sp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339725" y="1295400"/>
            <a:ext cx="2098675" cy="1743075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int </a:t>
            </a:r>
            <a:r>
              <a:rPr lang="en-US">
                <a:solidFill>
                  <a:srgbClr val="000004"/>
                </a:solidFill>
              </a:rPr>
              <a:t>e=7</a:t>
            </a:r>
            <a:r>
              <a:rPr lang="en-US"/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int main() {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  int r = a();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  exit(0);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} </a:t>
            </a:r>
          </a:p>
        </p:txBody>
      </p:sp>
      <p:sp>
        <p:nvSpPr>
          <p:cNvPr id="204807" name="Rectangle 7"/>
          <p:cNvSpPr>
            <a:spLocks noChangeArrowheads="1"/>
          </p:cNvSpPr>
          <p:nvPr/>
        </p:nvSpPr>
        <p:spPr bwMode="auto">
          <a:xfrm>
            <a:off x="304800" y="935038"/>
            <a:ext cx="596900" cy="369887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</a:rPr>
              <a:t>m.c</a:t>
            </a:r>
          </a:p>
        </p:txBody>
      </p:sp>
      <p:sp>
        <p:nvSpPr>
          <p:cNvPr id="204808" name="Rectangle 8"/>
          <p:cNvSpPr>
            <a:spLocks noChangeArrowheads="1"/>
          </p:cNvSpPr>
          <p:nvPr/>
        </p:nvSpPr>
        <p:spPr bwMode="auto">
          <a:xfrm>
            <a:off x="6172200" y="2832100"/>
            <a:ext cx="2616200" cy="25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09" name="Rectangle 9"/>
          <p:cNvSpPr>
            <a:spLocks noChangeArrowheads="1"/>
          </p:cNvSpPr>
          <p:nvPr/>
        </p:nvSpPr>
        <p:spPr bwMode="auto">
          <a:xfrm>
            <a:off x="6172200" y="3568700"/>
            <a:ext cx="2616200" cy="25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3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a.o</a:t>
            </a:r>
            <a:r>
              <a:rPr lang="en-US"/>
              <a:t> Relocation Info (</a:t>
            </a:r>
            <a:r>
              <a:rPr lang="en-US">
                <a:latin typeface="Courier New" pitchFamily="49" charset="0"/>
              </a:rPr>
              <a:t>.text</a:t>
            </a:r>
            <a:r>
              <a:rPr lang="en-US"/>
              <a:t>)</a:t>
            </a: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228600" y="1000125"/>
            <a:ext cx="596900" cy="369888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</a:rPr>
              <a:t>a.c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28600" y="1319213"/>
            <a:ext cx="2644775" cy="2566987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extern int e;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int *ep=&amp;e;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int x=15;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int y;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int a() {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  return *ep+x+y;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} </a:t>
            </a: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3352800" y="1295400"/>
            <a:ext cx="5638800" cy="45053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Disassembly of section .text: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00000000 &lt;a&gt;: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  0:   55              pushl  %ebp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  1:   8b 15 </a:t>
            </a:r>
            <a:r>
              <a:rPr lang="en-US" sz="1600">
                <a:solidFill>
                  <a:srgbClr val="FF0000"/>
                </a:solidFill>
              </a:rPr>
              <a:t>00 00</a:t>
            </a:r>
            <a:r>
              <a:rPr lang="en-US" sz="1600"/>
              <a:t> </a:t>
            </a:r>
            <a:r>
              <a:rPr lang="en-US" sz="1600">
                <a:solidFill>
                  <a:srgbClr val="FF0000"/>
                </a:solidFill>
              </a:rPr>
              <a:t>00</a:t>
            </a:r>
            <a:r>
              <a:rPr lang="en-US" sz="1600"/>
              <a:t>  movl   0x0,%edx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  6:   </a:t>
            </a:r>
            <a:r>
              <a:rPr lang="en-US" sz="1600">
                <a:solidFill>
                  <a:srgbClr val="FF0000"/>
                </a:solidFill>
              </a:rPr>
              <a:t>00</a:t>
            </a:r>
            <a:r>
              <a:rPr lang="en-US" sz="1600"/>
              <a:t> 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                       </a:t>
            </a:r>
            <a:r>
              <a:rPr lang="en-US" sz="1600">
                <a:solidFill>
                  <a:srgbClr val="FF0000"/>
                </a:solidFill>
              </a:rPr>
              <a:t>3: R_386_32     ep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  7:   a1 </a:t>
            </a:r>
            <a:r>
              <a:rPr lang="en-US" sz="1600">
                <a:solidFill>
                  <a:srgbClr val="FF0000"/>
                </a:solidFill>
              </a:rPr>
              <a:t>00 00 00 00</a:t>
            </a:r>
            <a:r>
              <a:rPr lang="en-US" sz="1600"/>
              <a:t>  movl   0x0,%eax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                       </a:t>
            </a:r>
            <a:r>
              <a:rPr lang="en-US" sz="1600">
                <a:solidFill>
                  <a:srgbClr val="FF0000"/>
                </a:solidFill>
              </a:rPr>
              <a:t>8: R_386_32     x</a:t>
            </a:r>
            <a:r>
              <a:rPr lang="en-US" sz="1600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  c:   89 e5           movl   %esp,%ebp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  e:   03 02           addl   (%edx),%eax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 10:   89 ec           movl   %ebp,%esp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 12:   03 05 </a:t>
            </a:r>
            <a:r>
              <a:rPr lang="en-US" sz="1600">
                <a:solidFill>
                  <a:srgbClr val="FF0000"/>
                </a:solidFill>
              </a:rPr>
              <a:t>00 00 00</a:t>
            </a:r>
            <a:r>
              <a:rPr lang="en-US" sz="1600"/>
              <a:t>  addl   0x0,%eax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 17:   </a:t>
            </a:r>
            <a:r>
              <a:rPr lang="en-US" sz="1600">
                <a:solidFill>
                  <a:srgbClr val="FF0000"/>
                </a:solidFill>
              </a:rPr>
              <a:t>00</a:t>
            </a:r>
            <a:r>
              <a:rPr lang="en-US" sz="1600"/>
              <a:t> 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                       </a:t>
            </a:r>
            <a:r>
              <a:rPr lang="en-US" sz="1600">
                <a:solidFill>
                  <a:srgbClr val="FF0000"/>
                </a:solidFill>
              </a:rPr>
              <a:t>14: R_386_32    y</a:t>
            </a:r>
            <a:r>
              <a:rPr lang="en-US" sz="1600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 18:   5d              popl   %ebp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 19:   c3              ret    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</a:t>
            </a: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6172200" y="2806700"/>
            <a:ext cx="2616200" cy="25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6172200" y="3302000"/>
            <a:ext cx="2616200" cy="25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6172200" y="4775200"/>
            <a:ext cx="2616200" cy="25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a.o</a:t>
            </a:r>
            <a:r>
              <a:rPr lang="en-US"/>
              <a:t> Relocation Info (.</a:t>
            </a:r>
            <a:r>
              <a:rPr lang="en-US">
                <a:latin typeface="Courier New" pitchFamily="49" charset="0"/>
              </a:rPr>
              <a:t>data</a:t>
            </a:r>
            <a:r>
              <a:rPr lang="en-US"/>
              <a:t>)</a:t>
            </a: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228600" y="1000125"/>
            <a:ext cx="596900" cy="369888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</a:rPr>
              <a:t>a.c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228600" y="1319213"/>
            <a:ext cx="2644775" cy="2566987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extern int e;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int *ep=&amp;e;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int x=15;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int y;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int a() {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  return *ep+x+y;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} </a:t>
            </a:r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3594100" y="1295400"/>
            <a:ext cx="5372100" cy="18161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Disassembly of section .data: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00000000 &lt;ep&gt;: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  0:   </a:t>
            </a:r>
            <a:r>
              <a:rPr lang="en-US" sz="1600">
                <a:solidFill>
                  <a:srgbClr val="FF0000"/>
                </a:solidFill>
              </a:rPr>
              <a:t>00 00 00 00</a:t>
            </a:r>
            <a:r>
              <a:rPr lang="en-US" sz="1600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			</a:t>
            </a:r>
            <a:r>
              <a:rPr lang="en-US" sz="1600">
                <a:solidFill>
                  <a:srgbClr val="FF0000"/>
                </a:solidFill>
              </a:rPr>
              <a:t>0: R_386_32     e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00000004 &lt;x&gt;: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  4:   0f 00 00 00</a:t>
            </a:r>
          </a:p>
        </p:txBody>
      </p:sp>
      <p:sp>
        <p:nvSpPr>
          <p:cNvPr id="206854" name="Rectangle 6"/>
          <p:cNvSpPr>
            <a:spLocks noChangeArrowheads="1"/>
          </p:cNvSpPr>
          <p:nvPr/>
        </p:nvSpPr>
        <p:spPr bwMode="auto">
          <a:xfrm>
            <a:off x="6172200" y="2336800"/>
            <a:ext cx="2616200" cy="25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Rectangle 4"/>
          <p:cNvSpPr>
            <a:spLocks noGrp="1" noChangeArrowheads="1"/>
          </p:cNvSpPr>
          <p:nvPr>
            <p:ph type="title"/>
          </p:nvPr>
        </p:nvSpPr>
        <p:spPr>
          <a:xfrm>
            <a:off x="203200" y="266700"/>
            <a:ext cx="8918575" cy="1135063"/>
          </a:xfrm>
        </p:spPr>
        <p:txBody>
          <a:bodyPr/>
          <a:lstStyle/>
          <a:p>
            <a:r>
              <a:rPr lang="en-US"/>
              <a:t>Executable After Relocation and </a:t>
            </a:r>
            <a:br>
              <a:rPr lang="en-US"/>
            </a:br>
            <a:r>
              <a:rPr lang="en-US"/>
              <a:t>External Reference Resolution (.</a:t>
            </a:r>
            <a:r>
              <a:rPr lang="en-US">
                <a:latin typeface="Courier New" pitchFamily="49" charset="0"/>
              </a:rPr>
              <a:t>text</a:t>
            </a:r>
            <a:r>
              <a:rPr lang="en-US"/>
              <a:t>)</a:t>
            </a: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762000" y="1685925"/>
            <a:ext cx="7531100" cy="49942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08048530 &lt;main&gt;: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8048530:       55              pushl  %ebp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8048531:       89 e5           movl   %esp,%ebp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8048533:       e8 </a:t>
            </a:r>
            <a:r>
              <a:rPr lang="en-US" sz="1600">
                <a:solidFill>
                  <a:srgbClr val="FF0000"/>
                </a:solidFill>
              </a:rPr>
              <a:t>08 00 00 00</a:t>
            </a:r>
            <a:r>
              <a:rPr lang="en-US" sz="1600"/>
              <a:t>  call   8048540 &lt;a&gt;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8048538:       6a 00           pushl  $0x0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804853a:       e8 </a:t>
            </a:r>
            <a:r>
              <a:rPr lang="en-US" sz="1600">
                <a:solidFill>
                  <a:srgbClr val="FF0000"/>
                </a:solidFill>
              </a:rPr>
              <a:t>35 ff ff ff</a:t>
            </a:r>
            <a:r>
              <a:rPr lang="en-US" sz="1600"/>
              <a:t>  call   8048474 &lt;_init+0x94&gt;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804853f:       90              nop    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08048540 &lt;a&gt;: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8048540:       55              pushl  %ebp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8048541:       8b 15 </a:t>
            </a:r>
            <a:r>
              <a:rPr lang="en-US" sz="1600">
                <a:solidFill>
                  <a:srgbClr val="FF0000"/>
                </a:solidFill>
              </a:rPr>
              <a:t>1c a0 04</a:t>
            </a:r>
            <a:r>
              <a:rPr lang="en-US" sz="1600"/>
              <a:t>  movl   0x804a01c,%edx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8048546:       </a:t>
            </a:r>
            <a:r>
              <a:rPr lang="en-US" sz="1600">
                <a:solidFill>
                  <a:srgbClr val="FF0000"/>
                </a:solidFill>
              </a:rPr>
              <a:t>08</a:t>
            </a:r>
            <a:r>
              <a:rPr lang="en-US" sz="1600"/>
              <a:t> 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8048547:       a1 </a:t>
            </a:r>
            <a:r>
              <a:rPr lang="en-US" sz="1600">
                <a:solidFill>
                  <a:srgbClr val="FF0000"/>
                </a:solidFill>
              </a:rPr>
              <a:t>20 a0 04 08</a:t>
            </a:r>
            <a:r>
              <a:rPr lang="en-US" sz="1600"/>
              <a:t>  movl   0x804a020,%eax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804854c:       89 e5           movl   %esp,%ebp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804854e:       03 02           addl   (%edx),%eax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8048550:       89 ec           movl   %ebp,%esp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8048552:       03 05 </a:t>
            </a:r>
            <a:r>
              <a:rPr lang="en-US" sz="1600">
                <a:solidFill>
                  <a:srgbClr val="FF0000"/>
                </a:solidFill>
              </a:rPr>
              <a:t>d0 a3 04</a:t>
            </a:r>
            <a:r>
              <a:rPr lang="en-US" sz="1600"/>
              <a:t>  addl   0x804a3d0,%eax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8048557:       </a:t>
            </a:r>
            <a:r>
              <a:rPr lang="en-US" sz="1600">
                <a:solidFill>
                  <a:srgbClr val="FF0000"/>
                </a:solidFill>
              </a:rPr>
              <a:t>08 </a:t>
            </a:r>
            <a:r>
              <a:rPr lang="en-US" sz="1600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8048558:       5d              popl   %ebp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8048559:       c3              ret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228600"/>
            <a:ext cx="8691562" cy="1095375"/>
          </a:xfrm>
        </p:spPr>
        <p:txBody>
          <a:bodyPr/>
          <a:lstStyle/>
          <a:p>
            <a:r>
              <a:rPr lang="en-US"/>
              <a:t>Executable After Relocation and </a:t>
            </a:r>
            <a:br>
              <a:rPr lang="en-US"/>
            </a:br>
            <a:r>
              <a:rPr lang="en-US"/>
              <a:t>External Reference Resolution(.</a:t>
            </a:r>
            <a:r>
              <a:rPr lang="en-US">
                <a:latin typeface="Courier New" pitchFamily="49" charset="0"/>
              </a:rPr>
              <a:t>data</a:t>
            </a:r>
            <a:r>
              <a:rPr lang="en-US"/>
              <a:t>)</a:t>
            </a:r>
          </a:p>
        </p:txBody>
      </p:sp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3886200" y="1828800"/>
            <a:ext cx="3810000" cy="25495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Disassembly of section .data: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0804a018 &lt;e&gt;: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804a018:       07 00 00 00                                        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160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0804a01c &lt;ep&gt;: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804a01c:       </a:t>
            </a:r>
            <a:r>
              <a:rPr lang="en-US" sz="1600">
                <a:solidFill>
                  <a:srgbClr val="FF0000"/>
                </a:solidFill>
              </a:rPr>
              <a:t>18 a0 04 08</a:t>
            </a:r>
            <a:r>
              <a:rPr lang="en-US" sz="1600"/>
              <a:t>                                        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160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0804a020 &lt;x&gt;: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 804a020:       0f 00 00 00</a:t>
            </a: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339725" y="1676400"/>
            <a:ext cx="2098675" cy="1743075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int e=7;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int main() {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  int r = a();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  exit(0);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} </a:t>
            </a:r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304800" y="1316038"/>
            <a:ext cx="596900" cy="369887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</a:rPr>
              <a:t>m.c</a:t>
            </a:r>
          </a:p>
        </p:txBody>
      </p:sp>
      <p:sp>
        <p:nvSpPr>
          <p:cNvPr id="208902" name="Rectangle 6"/>
          <p:cNvSpPr>
            <a:spLocks noChangeArrowheads="1"/>
          </p:cNvSpPr>
          <p:nvPr/>
        </p:nvSpPr>
        <p:spPr bwMode="auto">
          <a:xfrm>
            <a:off x="403225" y="3525838"/>
            <a:ext cx="596900" cy="369887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</a:rPr>
              <a:t>a.c</a:t>
            </a:r>
          </a:p>
        </p:txBody>
      </p:sp>
      <p:sp>
        <p:nvSpPr>
          <p:cNvPr id="208903" name="Rectangle 7"/>
          <p:cNvSpPr>
            <a:spLocks noChangeArrowheads="1"/>
          </p:cNvSpPr>
          <p:nvPr/>
        </p:nvSpPr>
        <p:spPr bwMode="auto">
          <a:xfrm>
            <a:off x="304800" y="3844925"/>
            <a:ext cx="2644775" cy="2566988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extern int e;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int *ep=&amp;e;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int x=15;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int y;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int a() {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  return *ep+x+y;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Strong and Weak Symbols</a:t>
            </a:r>
          </a:p>
        </p:txBody>
      </p:sp>
      <p:sp>
        <p:nvSpPr>
          <p:cNvPr id="209937" name="Rectangle 1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Program symbols are either strong or weak</a:t>
            </a:r>
          </a:p>
          <a:p>
            <a:pPr lvl="1"/>
            <a:r>
              <a:rPr lang="en-US" i="1">
                <a:solidFill>
                  <a:srgbClr val="FF0000"/>
                </a:solidFill>
              </a:rPr>
              <a:t>strong</a:t>
            </a:r>
            <a:r>
              <a:rPr lang="en-US"/>
              <a:t>: procedures and initialized globals</a:t>
            </a:r>
          </a:p>
          <a:p>
            <a:pPr lvl="1"/>
            <a:r>
              <a:rPr lang="en-US" i="1">
                <a:solidFill>
                  <a:srgbClr val="FF0000"/>
                </a:solidFill>
              </a:rPr>
              <a:t>weak</a:t>
            </a:r>
            <a:r>
              <a:rPr lang="en-US"/>
              <a:t>: uninitialized globals</a:t>
            </a: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2454275" y="3133725"/>
            <a:ext cx="1552575" cy="1193800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</a:rPr>
              <a:t>int foo=5;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</a:rPr>
              <a:t>p1() {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4968875" y="3133725"/>
            <a:ext cx="1279525" cy="1193800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</a:rPr>
              <a:t>int foo;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</a:rPr>
              <a:t>p2() {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2454275" y="2763838"/>
            <a:ext cx="733425" cy="369887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</a:rPr>
              <a:t>p1.c</a:t>
            </a:r>
          </a:p>
        </p:txBody>
      </p:sp>
      <p:sp>
        <p:nvSpPr>
          <p:cNvPr id="209927" name="Rectangle 7"/>
          <p:cNvSpPr>
            <a:spLocks noChangeArrowheads="1"/>
          </p:cNvSpPr>
          <p:nvPr/>
        </p:nvSpPr>
        <p:spPr bwMode="auto">
          <a:xfrm>
            <a:off x="4968875" y="2763838"/>
            <a:ext cx="733425" cy="369887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</a:rPr>
              <a:t>p2.c</a:t>
            </a:r>
          </a:p>
        </p:txBody>
      </p: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6553200" y="3657600"/>
            <a:ext cx="895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strong</a:t>
            </a:r>
          </a:p>
        </p:txBody>
      </p:sp>
      <p:sp>
        <p:nvSpPr>
          <p:cNvPr id="209929" name="Line 9"/>
          <p:cNvSpPr>
            <a:spLocks noChangeShapeType="1"/>
          </p:cNvSpPr>
          <p:nvPr/>
        </p:nvSpPr>
        <p:spPr bwMode="auto">
          <a:xfrm flipH="1">
            <a:off x="5638800" y="38862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7010400" y="3124200"/>
            <a:ext cx="7429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weak</a:t>
            </a:r>
          </a:p>
        </p:txBody>
      </p:sp>
      <p:sp>
        <p:nvSpPr>
          <p:cNvPr id="209931" name="Line 11"/>
          <p:cNvSpPr>
            <a:spLocks noChangeShapeType="1"/>
          </p:cNvSpPr>
          <p:nvPr/>
        </p:nvSpPr>
        <p:spPr bwMode="auto">
          <a:xfrm flipH="1">
            <a:off x="6096000" y="33528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2" name="Text Box 12"/>
          <p:cNvSpPr txBox="1">
            <a:spLocks noChangeArrowheads="1"/>
          </p:cNvSpPr>
          <p:nvPr/>
        </p:nvSpPr>
        <p:spPr bwMode="auto">
          <a:xfrm>
            <a:off x="704850" y="3671888"/>
            <a:ext cx="8953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strong</a:t>
            </a:r>
          </a:p>
        </p:txBody>
      </p:sp>
      <p:sp>
        <p:nvSpPr>
          <p:cNvPr id="209933" name="Line 13"/>
          <p:cNvSpPr>
            <a:spLocks noChangeShapeType="1"/>
          </p:cNvSpPr>
          <p:nvPr/>
        </p:nvSpPr>
        <p:spPr bwMode="auto">
          <a:xfrm flipH="1">
            <a:off x="1600200" y="38862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4" name="Text Box 14"/>
          <p:cNvSpPr txBox="1">
            <a:spLocks noChangeArrowheads="1"/>
          </p:cNvSpPr>
          <p:nvPr/>
        </p:nvSpPr>
        <p:spPr bwMode="auto">
          <a:xfrm>
            <a:off x="704850" y="3138488"/>
            <a:ext cx="8953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strong</a:t>
            </a:r>
          </a:p>
        </p:txBody>
      </p:sp>
      <p:sp>
        <p:nvSpPr>
          <p:cNvPr id="209935" name="Line 15"/>
          <p:cNvSpPr>
            <a:spLocks noChangeShapeType="1"/>
          </p:cNvSpPr>
          <p:nvPr/>
        </p:nvSpPr>
        <p:spPr bwMode="auto">
          <a:xfrm flipH="1">
            <a:off x="1600200" y="33528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3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Linker Puzzles</a:t>
            </a: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593725" y="2381250"/>
            <a:ext cx="1042988" cy="584200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int x;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p1() {}</a:t>
            </a: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905000" y="2387600"/>
            <a:ext cx="1042988" cy="584200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int x;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p2() {}</a:t>
            </a:r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593725" y="3295650"/>
            <a:ext cx="1042988" cy="828675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int x;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int y;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p1() {}</a:t>
            </a: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1905000" y="3302000"/>
            <a:ext cx="1287463" cy="584200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double x;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p2() {}</a:t>
            </a:r>
          </a:p>
        </p:txBody>
      </p:sp>
      <p:sp>
        <p:nvSpPr>
          <p:cNvPr id="192519" name="Text Box 7"/>
          <p:cNvSpPr txBox="1">
            <a:spLocks noChangeArrowheads="1"/>
          </p:cNvSpPr>
          <p:nvPr/>
        </p:nvSpPr>
        <p:spPr bwMode="auto">
          <a:xfrm>
            <a:off x="609600" y="4344988"/>
            <a:ext cx="1165225" cy="828675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int x=7;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int y=5;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p1() {}</a:t>
            </a:r>
          </a:p>
        </p:txBody>
      </p:sp>
      <p:sp>
        <p:nvSpPr>
          <p:cNvPr id="192520" name="Text Box 8"/>
          <p:cNvSpPr txBox="1">
            <a:spLocks noChangeArrowheads="1"/>
          </p:cNvSpPr>
          <p:nvPr/>
        </p:nvSpPr>
        <p:spPr bwMode="auto">
          <a:xfrm>
            <a:off x="2030413" y="4344988"/>
            <a:ext cx="1287462" cy="584200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double x;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p2() {}</a:t>
            </a:r>
          </a:p>
        </p:txBody>
      </p:sp>
      <p:sp>
        <p:nvSpPr>
          <p:cNvPr id="192521" name="Text Box 9"/>
          <p:cNvSpPr txBox="1">
            <a:spLocks noChangeArrowheads="1"/>
          </p:cNvSpPr>
          <p:nvPr/>
        </p:nvSpPr>
        <p:spPr bwMode="auto">
          <a:xfrm>
            <a:off x="609600" y="5411788"/>
            <a:ext cx="1165225" cy="584200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int x=7;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p1() {}</a:t>
            </a:r>
          </a:p>
        </p:txBody>
      </p:sp>
      <p:sp>
        <p:nvSpPr>
          <p:cNvPr id="192522" name="Text Box 10"/>
          <p:cNvSpPr txBox="1">
            <a:spLocks noChangeArrowheads="1"/>
          </p:cNvSpPr>
          <p:nvPr/>
        </p:nvSpPr>
        <p:spPr bwMode="auto">
          <a:xfrm>
            <a:off x="2133600" y="5411788"/>
            <a:ext cx="1042988" cy="584200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int x;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p2() {}</a:t>
            </a:r>
          </a:p>
        </p:txBody>
      </p:sp>
      <p:sp>
        <p:nvSpPr>
          <p:cNvPr id="192523" name="Text Box 11"/>
          <p:cNvSpPr txBox="1">
            <a:spLocks noChangeArrowheads="1"/>
          </p:cNvSpPr>
          <p:nvPr/>
        </p:nvSpPr>
        <p:spPr bwMode="auto">
          <a:xfrm>
            <a:off x="609600" y="1390650"/>
            <a:ext cx="1042988" cy="584200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int x;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p1() {}</a:t>
            </a:r>
          </a:p>
        </p:txBody>
      </p:sp>
      <p:sp>
        <p:nvSpPr>
          <p:cNvPr id="192524" name="Text Box 12"/>
          <p:cNvSpPr txBox="1">
            <a:spLocks noChangeArrowheads="1"/>
          </p:cNvSpPr>
          <p:nvPr/>
        </p:nvSpPr>
        <p:spPr bwMode="auto">
          <a:xfrm>
            <a:off x="1920875" y="1397000"/>
            <a:ext cx="1042988" cy="584200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 sz="160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p1() {}</a:t>
            </a:r>
          </a:p>
        </p:txBody>
      </p:sp>
      <p:sp>
        <p:nvSpPr>
          <p:cNvPr id="192530" name="Line 18"/>
          <p:cNvSpPr>
            <a:spLocks noChangeShapeType="1"/>
          </p:cNvSpPr>
          <p:nvPr/>
        </p:nvSpPr>
        <p:spPr bwMode="auto">
          <a:xfrm>
            <a:off x="609600" y="3143250"/>
            <a:ext cx="769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31" name="Line 19"/>
          <p:cNvSpPr>
            <a:spLocks noChangeShapeType="1"/>
          </p:cNvSpPr>
          <p:nvPr/>
        </p:nvSpPr>
        <p:spPr bwMode="auto">
          <a:xfrm>
            <a:off x="609600" y="4198938"/>
            <a:ext cx="7696200" cy="11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32" name="Line 20"/>
          <p:cNvSpPr>
            <a:spLocks noChangeShapeType="1"/>
          </p:cNvSpPr>
          <p:nvPr/>
        </p:nvSpPr>
        <p:spPr bwMode="auto">
          <a:xfrm>
            <a:off x="609600" y="5265738"/>
            <a:ext cx="7696200" cy="11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33" name="Line 21"/>
          <p:cNvSpPr>
            <a:spLocks noChangeShapeType="1"/>
          </p:cNvSpPr>
          <p:nvPr/>
        </p:nvSpPr>
        <p:spPr bwMode="auto">
          <a:xfrm>
            <a:off x="609600" y="2152650"/>
            <a:ext cx="769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Linker’s Symbol Rules</a:t>
            </a:r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Rule 1. A strong symbol can only appear once.</a:t>
            </a:r>
          </a:p>
          <a:p>
            <a:endParaRPr lang="en-US"/>
          </a:p>
          <a:p>
            <a:r>
              <a:rPr lang="en-US"/>
              <a:t>Rule 2. A weak symbol can be overridden by a strong symbol of the same name.</a:t>
            </a:r>
          </a:p>
          <a:p>
            <a:pPr lvl="1"/>
            <a:r>
              <a:rPr lang="en-US"/>
              <a:t>references to the weak symbol resolve to the strong symbol.</a:t>
            </a:r>
          </a:p>
          <a:p>
            <a:endParaRPr lang="en-US"/>
          </a:p>
          <a:p>
            <a:r>
              <a:rPr lang="en-US"/>
              <a:t>Rule 3. If there are multiple weak symbols, the linker can pick an arbitrary one.</a:t>
            </a:r>
          </a:p>
          <a:p>
            <a:endParaRPr lang="en-US"/>
          </a:p>
          <a:p>
            <a:r>
              <a:rPr lang="en-US"/>
              <a:t>Rules aren’t made to be broken.</a:t>
            </a:r>
          </a:p>
          <a:p>
            <a:r>
              <a:rPr lang="en-US"/>
              <a:t>But they can cause issues.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9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Linker Puzzles</a:t>
            </a:r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593725" y="2028825"/>
            <a:ext cx="1042988" cy="584200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int x;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p1() {}</a:t>
            </a: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1905000" y="2035175"/>
            <a:ext cx="1042988" cy="584200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int x;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p2() {}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593725" y="2943225"/>
            <a:ext cx="1042988" cy="828675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int x;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int y;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p1() {}</a:t>
            </a:r>
          </a:p>
        </p:txBody>
      </p:sp>
      <p:sp>
        <p:nvSpPr>
          <p:cNvPr id="211975" name="Text Box 7"/>
          <p:cNvSpPr txBox="1">
            <a:spLocks noChangeArrowheads="1"/>
          </p:cNvSpPr>
          <p:nvPr/>
        </p:nvSpPr>
        <p:spPr bwMode="auto">
          <a:xfrm>
            <a:off x="1905000" y="2949575"/>
            <a:ext cx="1287463" cy="584200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double x;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p2() {}</a:t>
            </a:r>
          </a:p>
        </p:txBody>
      </p:sp>
      <p:sp>
        <p:nvSpPr>
          <p:cNvPr id="211976" name="Text Box 8"/>
          <p:cNvSpPr txBox="1">
            <a:spLocks noChangeArrowheads="1"/>
          </p:cNvSpPr>
          <p:nvPr/>
        </p:nvSpPr>
        <p:spPr bwMode="auto">
          <a:xfrm>
            <a:off x="609600" y="3992563"/>
            <a:ext cx="1165225" cy="828675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int x=7;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int y=5;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p1() {}</a:t>
            </a:r>
          </a:p>
        </p:txBody>
      </p:sp>
      <p:sp>
        <p:nvSpPr>
          <p:cNvPr id="211977" name="Text Box 9"/>
          <p:cNvSpPr txBox="1">
            <a:spLocks noChangeArrowheads="1"/>
          </p:cNvSpPr>
          <p:nvPr/>
        </p:nvSpPr>
        <p:spPr bwMode="auto">
          <a:xfrm>
            <a:off x="1973263" y="3992563"/>
            <a:ext cx="1287462" cy="584200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double x;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p2() {}</a:t>
            </a:r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609600" y="5059363"/>
            <a:ext cx="1165225" cy="584200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int x=7;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p1() {}</a:t>
            </a: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2133600" y="5059363"/>
            <a:ext cx="1042988" cy="584200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int x;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p2() {}</a:t>
            </a:r>
          </a:p>
        </p:txBody>
      </p:sp>
      <p:sp>
        <p:nvSpPr>
          <p:cNvPr id="211980" name="Text Box 12"/>
          <p:cNvSpPr txBox="1">
            <a:spLocks noChangeArrowheads="1"/>
          </p:cNvSpPr>
          <p:nvPr/>
        </p:nvSpPr>
        <p:spPr bwMode="auto">
          <a:xfrm>
            <a:off x="609600" y="1038225"/>
            <a:ext cx="1042988" cy="584200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int x;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p1() {}</a:t>
            </a:r>
          </a:p>
        </p:txBody>
      </p:sp>
      <p:sp>
        <p:nvSpPr>
          <p:cNvPr id="211981" name="Text Box 13"/>
          <p:cNvSpPr txBox="1">
            <a:spLocks noChangeArrowheads="1"/>
          </p:cNvSpPr>
          <p:nvPr/>
        </p:nvSpPr>
        <p:spPr bwMode="auto">
          <a:xfrm>
            <a:off x="1920875" y="1044575"/>
            <a:ext cx="1042988" cy="584200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 sz="160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p1() {}</a:t>
            </a:r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3886200" y="1168400"/>
            <a:ext cx="40989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Link time error: two strong symbols (</a:t>
            </a:r>
            <a:r>
              <a:rPr lang="en-US" sz="1600"/>
              <a:t>p1</a:t>
            </a:r>
            <a:r>
              <a:rPr lang="en-US" sz="1600">
                <a:latin typeface="Helvetica" pitchFamily="34" charset="0"/>
              </a:rPr>
              <a:t>)</a:t>
            </a:r>
          </a:p>
        </p:txBody>
      </p:sp>
      <p:sp>
        <p:nvSpPr>
          <p:cNvPr id="211983" name="Text Box 15"/>
          <p:cNvSpPr txBox="1">
            <a:spLocks noChangeArrowheads="1"/>
          </p:cNvSpPr>
          <p:nvPr/>
        </p:nvSpPr>
        <p:spPr bwMode="auto">
          <a:xfrm>
            <a:off x="3856038" y="2022475"/>
            <a:ext cx="4548187" cy="581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References to </a:t>
            </a:r>
            <a:r>
              <a:rPr lang="en-US" sz="1600"/>
              <a:t>x</a:t>
            </a:r>
            <a:r>
              <a:rPr lang="en-US" sz="1600">
                <a:latin typeface="Helvetica" pitchFamily="34" charset="0"/>
              </a:rPr>
              <a:t> will refer to the same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uninitialized int. Is this what you really want?</a:t>
            </a:r>
          </a:p>
        </p:txBody>
      </p:sp>
      <p:sp>
        <p:nvSpPr>
          <p:cNvPr id="211984" name="Text Box 16"/>
          <p:cNvSpPr txBox="1">
            <a:spLocks noChangeArrowheads="1"/>
          </p:cNvSpPr>
          <p:nvPr/>
        </p:nvSpPr>
        <p:spPr bwMode="auto">
          <a:xfrm>
            <a:off x="3886200" y="3057525"/>
            <a:ext cx="3594100" cy="581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Writes to </a:t>
            </a:r>
            <a:r>
              <a:rPr lang="en-US" sz="1600"/>
              <a:t>x</a:t>
            </a:r>
            <a:r>
              <a:rPr lang="en-US" sz="1600">
                <a:latin typeface="Helvetica" pitchFamily="34" charset="0"/>
              </a:rPr>
              <a:t> in </a:t>
            </a:r>
            <a:r>
              <a:rPr lang="en-US" sz="1600"/>
              <a:t>p2</a:t>
            </a:r>
            <a:r>
              <a:rPr lang="en-US" sz="1600">
                <a:latin typeface="Helvetica" pitchFamily="34" charset="0"/>
              </a:rPr>
              <a:t> might overwrite </a:t>
            </a:r>
            <a:r>
              <a:rPr lang="en-US" sz="1600"/>
              <a:t>y</a:t>
            </a:r>
            <a:r>
              <a:rPr lang="en-US" sz="1600">
                <a:latin typeface="Helvetica" pitchFamily="34" charset="0"/>
              </a:rPr>
              <a:t>!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Evil!</a:t>
            </a:r>
          </a:p>
        </p:txBody>
      </p:sp>
      <p:sp>
        <p:nvSpPr>
          <p:cNvPr id="211985" name="Text Box 17"/>
          <p:cNvSpPr txBox="1">
            <a:spLocks noChangeArrowheads="1"/>
          </p:cNvSpPr>
          <p:nvPr/>
        </p:nvSpPr>
        <p:spPr bwMode="auto">
          <a:xfrm>
            <a:off x="3886200" y="4003675"/>
            <a:ext cx="3441700" cy="581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Writes to </a:t>
            </a:r>
            <a:r>
              <a:rPr lang="en-US" sz="1600"/>
              <a:t>x</a:t>
            </a:r>
            <a:r>
              <a:rPr lang="en-US" sz="1600">
                <a:latin typeface="Helvetica" pitchFamily="34" charset="0"/>
              </a:rPr>
              <a:t> in </a:t>
            </a:r>
            <a:r>
              <a:rPr lang="en-US" sz="1600"/>
              <a:t>p2 </a:t>
            </a:r>
            <a:r>
              <a:rPr lang="en-US" sz="1600">
                <a:latin typeface="Helvetica" pitchFamily="34" charset="0"/>
              </a:rPr>
              <a:t>will overwrite </a:t>
            </a:r>
            <a:r>
              <a:rPr lang="en-US" sz="1600"/>
              <a:t>y</a:t>
            </a:r>
            <a:r>
              <a:rPr lang="en-US" sz="1600">
                <a:latin typeface="Helvetica" pitchFamily="34" charset="0"/>
              </a:rPr>
              <a:t>!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Nasty! </a:t>
            </a:r>
          </a:p>
        </p:txBody>
      </p:sp>
      <p:grpSp>
        <p:nvGrpSpPr>
          <p:cNvPr id="211993" name="Group 25"/>
          <p:cNvGrpSpPr>
            <a:grpSpLocks/>
          </p:cNvGrpSpPr>
          <p:nvPr/>
        </p:nvGrpSpPr>
        <p:grpSpPr bwMode="auto">
          <a:xfrm>
            <a:off x="609600" y="5022850"/>
            <a:ext cx="8059738" cy="1473200"/>
            <a:chOff x="384" y="3086"/>
            <a:chExt cx="5077" cy="928"/>
          </a:xfrm>
        </p:grpSpPr>
        <p:sp>
          <p:nvSpPr>
            <p:cNvPr id="211971" name="Text Box 3"/>
            <p:cNvSpPr txBox="1">
              <a:spLocks noChangeArrowheads="1"/>
            </p:cNvSpPr>
            <p:nvPr/>
          </p:nvSpPr>
          <p:spPr bwMode="auto">
            <a:xfrm>
              <a:off x="384" y="3648"/>
              <a:ext cx="4995" cy="3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600">
                  <a:latin typeface="Helvetica" pitchFamily="34" charset="0"/>
                </a:rPr>
                <a:t>Nightmare scenario: two identical weak structs, compiled by different compilers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600">
                  <a:latin typeface="Helvetica" pitchFamily="34" charset="0"/>
                </a:rPr>
                <a:t>with different alignment rules. </a:t>
              </a:r>
            </a:p>
          </p:txBody>
        </p:sp>
        <p:sp>
          <p:nvSpPr>
            <p:cNvPr id="211986" name="Text Box 18"/>
            <p:cNvSpPr txBox="1">
              <a:spLocks noChangeArrowheads="1"/>
            </p:cNvSpPr>
            <p:nvPr/>
          </p:nvSpPr>
          <p:spPr bwMode="auto">
            <a:xfrm>
              <a:off x="2448" y="3086"/>
              <a:ext cx="3013" cy="3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600">
                  <a:latin typeface="Helvetica" pitchFamily="34" charset="0"/>
                </a:rPr>
                <a:t>References to </a:t>
              </a:r>
              <a:r>
                <a:rPr lang="en-US" sz="1600"/>
                <a:t>x</a:t>
              </a:r>
              <a:r>
                <a:rPr lang="en-US" sz="1600">
                  <a:latin typeface="Helvetica" pitchFamily="34" charset="0"/>
                </a:rPr>
                <a:t> will refer to the same initialized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600">
                  <a:latin typeface="Helvetica" pitchFamily="34" charset="0"/>
                </a:rPr>
                <a:t>variable.</a:t>
              </a:r>
            </a:p>
          </p:txBody>
        </p:sp>
      </p:grpSp>
      <p:sp>
        <p:nvSpPr>
          <p:cNvPr id="211987" name="Line 19"/>
          <p:cNvSpPr>
            <a:spLocks noChangeShapeType="1"/>
          </p:cNvSpPr>
          <p:nvPr/>
        </p:nvSpPr>
        <p:spPr bwMode="auto">
          <a:xfrm>
            <a:off x="609600" y="2790825"/>
            <a:ext cx="769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88" name="Line 20"/>
          <p:cNvSpPr>
            <a:spLocks noChangeShapeType="1"/>
          </p:cNvSpPr>
          <p:nvPr/>
        </p:nvSpPr>
        <p:spPr bwMode="auto">
          <a:xfrm>
            <a:off x="609600" y="3846513"/>
            <a:ext cx="7696200" cy="11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89" name="Line 21"/>
          <p:cNvSpPr>
            <a:spLocks noChangeShapeType="1"/>
          </p:cNvSpPr>
          <p:nvPr/>
        </p:nvSpPr>
        <p:spPr bwMode="auto">
          <a:xfrm>
            <a:off x="609600" y="4913313"/>
            <a:ext cx="7696200" cy="11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90" name="Line 22"/>
          <p:cNvSpPr>
            <a:spLocks noChangeShapeType="1"/>
          </p:cNvSpPr>
          <p:nvPr/>
        </p:nvSpPr>
        <p:spPr bwMode="auto">
          <a:xfrm>
            <a:off x="609600" y="1800225"/>
            <a:ext cx="769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2" grpId="0" autoUpdateAnimBg="0"/>
      <p:bldP spid="211983" grpId="0" autoUpdateAnimBg="0"/>
      <p:bldP spid="211984" grpId="0" autoUpdateAnimBg="0"/>
      <p:bldP spid="21198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Packaging  Commonly Used Functions</a:t>
            </a:r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How to package functions commonly used by programmers?</a:t>
            </a:r>
          </a:p>
          <a:p>
            <a:pPr lvl="1"/>
            <a:r>
              <a:rPr lang="en-US" sz="1800"/>
              <a:t>Math, I/O, memory management, string manipulation, etc.</a:t>
            </a:r>
          </a:p>
          <a:p>
            <a:r>
              <a:rPr lang="en-US" sz="2000"/>
              <a:t>Awkward, given the linker framework so far:</a:t>
            </a:r>
          </a:p>
          <a:p>
            <a:pPr lvl="1"/>
            <a:r>
              <a:rPr lang="en-US" sz="1800"/>
              <a:t>Option 1: Put all functions in a single source file</a:t>
            </a:r>
          </a:p>
          <a:p>
            <a:pPr lvl="2"/>
            <a:r>
              <a:rPr lang="en-US" sz="1600"/>
              <a:t>Programmers link big object file into their programs</a:t>
            </a:r>
          </a:p>
          <a:p>
            <a:pPr lvl="2"/>
            <a:r>
              <a:rPr lang="en-US" sz="1600"/>
              <a:t>Space and time inefficient</a:t>
            </a:r>
          </a:p>
          <a:p>
            <a:pPr lvl="1"/>
            <a:r>
              <a:rPr lang="en-US" sz="1800"/>
              <a:t>Option 2: Put each function in a separate source file</a:t>
            </a:r>
          </a:p>
          <a:p>
            <a:pPr lvl="2"/>
            <a:r>
              <a:rPr lang="en-US" sz="1600"/>
              <a:t>Programmers explicitly link appropriate binaries into their programs</a:t>
            </a:r>
          </a:p>
          <a:p>
            <a:pPr lvl="2"/>
            <a:r>
              <a:rPr lang="en-US" sz="1600"/>
              <a:t>More efficient, but burdensome on the programmer</a:t>
            </a:r>
          </a:p>
          <a:p>
            <a:r>
              <a:rPr lang="en-US" sz="2000"/>
              <a:t>Solution: </a:t>
            </a:r>
            <a:r>
              <a:rPr lang="en-US" sz="2000" i="1">
                <a:solidFill>
                  <a:srgbClr val="FF0000"/>
                </a:solidFill>
              </a:rPr>
              <a:t>static libraries</a:t>
            </a:r>
            <a:r>
              <a:rPr lang="en-US" sz="2000"/>
              <a:t> (.</a:t>
            </a:r>
            <a:r>
              <a:rPr lang="en-US" sz="2000">
                <a:latin typeface="Courier New" pitchFamily="49" charset="0"/>
              </a:rPr>
              <a:t>a</a:t>
            </a:r>
            <a:r>
              <a:rPr lang="en-US" sz="2000"/>
              <a:t> </a:t>
            </a:r>
            <a:r>
              <a:rPr lang="en-US" sz="2000">
                <a:solidFill>
                  <a:srgbClr val="000004"/>
                </a:solidFill>
              </a:rPr>
              <a:t>archive files</a:t>
            </a:r>
            <a:r>
              <a:rPr lang="en-US" sz="2000"/>
              <a:t>)</a:t>
            </a:r>
          </a:p>
          <a:p>
            <a:pPr lvl="1"/>
            <a:r>
              <a:rPr lang="en-US" sz="1800"/>
              <a:t>Concatenate related relocatable object files into a single file with an index (called an archive).</a:t>
            </a:r>
          </a:p>
          <a:p>
            <a:pPr lvl="1"/>
            <a:r>
              <a:rPr lang="en-US" sz="1800"/>
              <a:t>Enhance linker so that it tries to resolve unresolved external references by looking for the symbols in one or more archives.</a:t>
            </a:r>
          </a:p>
          <a:p>
            <a:pPr lvl="1"/>
            <a:r>
              <a:rPr lang="en-US" sz="1800"/>
              <a:t>If an archive member file resolves reference, link into executable.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3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Libraries (archives)</a:t>
            </a:r>
          </a:p>
        </p:txBody>
      </p:sp>
      <p:sp>
        <p:nvSpPr>
          <p:cNvPr id="214019" name="Line 3"/>
          <p:cNvSpPr>
            <a:spLocks noChangeShapeType="1"/>
          </p:cNvSpPr>
          <p:nvPr/>
        </p:nvSpPr>
        <p:spPr bwMode="auto">
          <a:xfrm>
            <a:off x="1600200" y="1524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914400" y="1893888"/>
            <a:ext cx="1371600" cy="392112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Translator</a:t>
            </a:r>
            <a:endParaRPr lang="en-US"/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1219200" y="12192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p1.c</a:t>
            </a:r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1250950" y="25908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p1.o</a:t>
            </a:r>
          </a:p>
        </p:txBody>
      </p:sp>
      <p:sp>
        <p:nvSpPr>
          <p:cNvPr id="214023" name="Rectangle 7"/>
          <p:cNvSpPr>
            <a:spLocks noChangeArrowheads="1"/>
          </p:cNvSpPr>
          <p:nvPr/>
        </p:nvSpPr>
        <p:spPr bwMode="auto">
          <a:xfrm>
            <a:off x="2590800" y="1893888"/>
            <a:ext cx="1371600" cy="392112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Translator</a:t>
            </a:r>
            <a:endParaRPr lang="en-US"/>
          </a:p>
        </p:txBody>
      </p:sp>
      <p:sp>
        <p:nvSpPr>
          <p:cNvPr id="214024" name="Text Box 8"/>
          <p:cNvSpPr txBox="1">
            <a:spLocks noChangeArrowheads="1"/>
          </p:cNvSpPr>
          <p:nvPr/>
        </p:nvSpPr>
        <p:spPr bwMode="auto">
          <a:xfrm>
            <a:off x="2927350" y="12192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p2.c</a:t>
            </a:r>
          </a:p>
        </p:txBody>
      </p:sp>
      <p:sp>
        <p:nvSpPr>
          <p:cNvPr id="214025" name="Text Box 9"/>
          <p:cNvSpPr txBox="1">
            <a:spLocks noChangeArrowheads="1"/>
          </p:cNvSpPr>
          <p:nvPr/>
        </p:nvSpPr>
        <p:spPr bwMode="auto">
          <a:xfrm>
            <a:off x="2927350" y="25908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p2.o</a:t>
            </a:r>
          </a:p>
        </p:txBody>
      </p:sp>
      <p:sp>
        <p:nvSpPr>
          <p:cNvPr id="214026" name="Line 10"/>
          <p:cNvSpPr>
            <a:spLocks noChangeShapeType="1"/>
          </p:cNvSpPr>
          <p:nvPr/>
        </p:nvSpPr>
        <p:spPr bwMode="auto">
          <a:xfrm>
            <a:off x="3276600" y="1524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14027" name="Line 11"/>
          <p:cNvSpPr>
            <a:spLocks noChangeShapeType="1"/>
          </p:cNvSpPr>
          <p:nvPr/>
        </p:nvSpPr>
        <p:spPr bwMode="auto">
          <a:xfrm>
            <a:off x="1600200" y="2286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14028" name="Line 12"/>
          <p:cNvSpPr>
            <a:spLocks noChangeShapeType="1"/>
          </p:cNvSpPr>
          <p:nvPr/>
        </p:nvSpPr>
        <p:spPr bwMode="auto">
          <a:xfrm>
            <a:off x="3276600" y="2286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14029" name="Line 13"/>
          <p:cNvSpPr>
            <a:spLocks noChangeShapeType="1"/>
          </p:cNvSpPr>
          <p:nvPr/>
        </p:nvSpPr>
        <p:spPr bwMode="auto">
          <a:xfrm>
            <a:off x="1600200" y="2895600"/>
            <a:ext cx="762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14030" name="Line 14"/>
          <p:cNvSpPr>
            <a:spLocks noChangeShapeType="1"/>
          </p:cNvSpPr>
          <p:nvPr/>
        </p:nvSpPr>
        <p:spPr bwMode="auto">
          <a:xfrm>
            <a:off x="3276600" y="2895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14031" name="Text Box 15"/>
          <p:cNvSpPr txBox="1">
            <a:spLocks noChangeArrowheads="1"/>
          </p:cNvSpPr>
          <p:nvPr/>
        </p:nvSpPr>
        <p:spPr bwMode="auto">
          <a:xfrm>
            <a:off x="4724400" y="2590800"/>
            <a:ext cx="1003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libc.a</a:t>
            </a:r>
          </a:p>
        </p:txBody>
      </p:sp>
      <p:sp>
        <p:nvSpPr>
          <p:cNvPr id="214032" name="Line 16"/>
          <p:cNvSpPr>
            <a:spLocks noChangeShapeType="1"/>
          </p:cNvSpPr>
          <p:nvPr/>
        </p:nvSpPr>
        <p:spPr bwMode="auto">
          <a:xfrm flipH="1">
            <a:off x="3886200" y="2895600"/>
            <a:ext cx="838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14033" name="Text Box 17"/>
          <p:cNvSpPr txBox="1">
            <a:spLocks noChangeArrowheads="1"/>
          </p:cNvSpPr>
          <p:nvPr/>
        </p:nvSpPr>
        <p:spPr bwMode="auto">
          <a:xfrm>
            <a:off x="5791200" y="2320925"/>
            <a:ext cx="3200400" cy="915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i="1">
                <a:solidFill>
                  <a:srgbClr val="FF0000"/>
                </a:solidFill>
                <a:latin typeface="Helvetica" pitchFamily="34" charset="0"/>
              </a:rPr>
              <a:t>static library (archive) of relocatable object files concatenated into one file.</a:t>
            </a:r>
            <a:endParaRPr lang="en-US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214034" name="Text Box 18"/>
          <p:cNvSpPr txBox="1">
            <a:spLocks noChangeArrowheads="1"/>
          </p:cNvSpPr>
          <p:nvPr/>
        </p:nvSpPr>
        <p:spPr bwMode="auto">
          <a:xfrm>
            <a:off x="3657600" y="3732213"/>
            <a:ext cx="487680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i="1">
                <a:solidFill>
                  <a:srgbClr val="FF0000"/>
                </a:solidFill>
                <a:latin typeface="Helvetica" pitchFamily="34" charset="0"/>
              </a:rPr>
              <a:t>executable object file (only contains code and data for</a:t>
            </a:r>
            <a:r>
              <a:rPr lang="en-US" i="1">
                <a:solidFill>
                  <a:srgbClr val="FF0000"/>
                </a:solidFill>
              </a:rPr>
              <a:t> libc</a:t>
            </a:r>
            <a:r>
              <a:rPr lang="en-US" i="1">
                <a:solidFill>
                  <a:srgbClr val="FF0000"/>
                </a:solidFill>
                <a:latin typeface="Helvetica" pitchFamily="34" charset="0"/>
              </a:rPr>
              <a:t> functions that are called from </a:t>
            </a:r>
            <a:r>
              <a:rPr lang="en-US" i="1">
                <a:solidFill>
                  <a:srgbClr val="FF0000"/>
                </a:solidFill>
              </a:rPr>
              <a:t>p1.c</a:t>
            </a:r>
            <a:r>
              <a:rPr lang="en-US" i="1">
                <a:solidFill>
                  <a:srgbClr val="FF0000"/>
                </a:solidFill>
                <a:latin typeface="Helvetica" pitchFamily="34" charset="0"/>
              </a:rPr>
              <a:t> and </a:t>
            </a:r>
            <a:r>
              <a:rPr lang="en-US" i="1">
                <a:solidFill>
                  <a:srgbClr val="FF0000"/>
                </a:solidFill>
              </a:rPr>
              <a:t>p2.c</a:t>
            </a:r>
            <a:r>
              <a:rPr lang="en-US" i="1">
                <a:solidFill>
                  <a:srgbClr val="FF0000"/>
                </a:solidFill>
                <a:latin typeface="Helvetica" pitchFamily="34" charset="0"/>
              </a:rPr>
              <a:t>)</a:t>
            </a:r>
          </a:p>
        </p:txBody>
      </p:sp>
      <p:sp>
        <p:nvSpPr>
          <p:cNvPr id="214035" name="Text Box 19"/>
          <p:cNvSpPr txBox="1">
            <a:spLocks noChangeArrowheads="1"/>
          </p:cNvSpPr>
          <p:nvPr/>
        </p:nvSpPr>
        <p:spPr bwMode="auto">
          <a:xfrm>
            <a:off x="990600" y="4876800"/>
            <a:ext cx="6858000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Further improves modularity and efficiency by packaging commonly used functions [e.g., C standard library (</a:t>
            </a:r>
            <a:r>
              <a:rPr lang="en-US"/>
              <a:t>libc</a:t>
            </a:r>
            <a:r>
              <a:rPr lang="en-US">
                <a:latin typeface="Helvetica" pitchFamily="34" charset="0"/>
              </a:rPr>
              <a:t>), math library (</a:t>
            </a:r>
            <a:r>
              <a:rPr lang="en-US"/>
              <a:t>libm</a:t>
            </a:r>
            <a:r>
              <a:rPr lang="en-US">
                <a:latin typeface="Helvetica" pitchFamily="34" charset="0"/>
              </a:rPr>
              <a:t>)]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Linker selectively only the </a:t>
            </a:r>
            <a:r>
              <a:rPr lang="en-US"/>
              <a:t>.o</a:t>
            </a:r>
            <a:r>
              <a:rPr lang="en-US">
                <a:latin typeface="Helvetica" pitchFamily="34" charset="0"/>
              </a:rPr>
              <a:t> files in the archive that are actually needed by the program.</a:t>
            </a:r>
          </a:p>
        </p:txBody>
      </p:sp>
      <p:sp>
        <p:nvSpPr>
          <p:cNvPr id="214036" name="Rectangle 20"/>
          <p:cNvSpPr>
            <a:spLocks noChangeArrowheads="1"/>
          </p:cNvSpPr>
          <p:nvPr/>
        </p:nvSpPr>
        <p:spPr bwMode="auto">
          <a:xfrm>
            <a:off x="1752600" y="3276600"/>
            <a:ext cx="2971800" cy="392113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Linker (ld)</a:t>
            </a:r>
          </a:p>
        </p:txBody>
      </p:sp>
      <p:sp>
        <p:nvSpPr>
          <p:cNvPr id="214037" name="Text Box 21"/>
          <p:cNvSpPr txBox="1">
            <a:spLocks noChangeArrowheads="1"/>
          </p:cNvSpPr>
          <p:nvPr/>
        </p:nvSpPr>
        <p:spPr bwMode="auto">
          <a:xfrm>
            <a:off x="3124200" y="39624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p</a:t>
            </a:r>
          </a:p>
        </p:txBody>
      </p:sp>
      <p:sp>
        <p:nvSpPr>
          <p:cNvPr id="214038" name="Line 22"/>
          <p:cNvSpPr>
            <a:spLocks noChangeShapeType="1"/>
          </p:cNvSpPr>
          <p:nvPr/>
        </p:nvSpPr>
        <p:spPr bwMode="auto">
          <a:xfrm>
            <a:off x="3254375" y="36687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8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Static Libraries</a:t>
            </a:r>
          </a:p>
        </p:txBody>
      </p:sp>
      <p:sp>
        <p:nvSpPr>
          <p:cNvPr id="215043" name="Line 3"/>
          <p:cNvSpPr>
            <a:spLocks noChangeShapeType="1"/>
          </p:cNvSpPr>
          <p:nvPr/>
        </p:nvSpPr>
        <p:spPr bwMode="auto">
          <a:xfrm>
            <a:off x="1371600" y="1600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685800" y="1970088"/>
            <a:ext cx="1371600" cy="392112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Translator</a:t>
            </a:r>
            <a:endParaRPr lang="en-US"/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838200" y="1295400"/>
            <a:ext cx="1003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atoi.c</a:t>
            </a:r>
          </a:p>
        </p:txBody>
      </p:sp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1022350" y="2667000"/>
            <a:ext cx="1003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atoi.o</a:t>
            </a:r>
          </a:p>
        </p:txBody>
      </p:sp>
      <p:sp>
        <p:nvSpPr>
          <p:cNvPr id="215047" name="Rectangle 7"/>
          <p:cNvSpPr>
            <a:spLocks noChangeArrowheads="1"/>
          </p:cNvSpPr>
          <p:nvPr/>
        </p:nvSpPr>
        <p:spPr bwMode="auto">
          <a:xfrm>
            <a:off x="2362200" y="1970088"/>
            <a:ext cx="1371600" cy="392112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Translator</a:t>
            </a:r>
            <a:endParaRPr lang="en-US"/>
          </a:p>
        </p:txBody>
      </p:sp>
      <p:sp>
        <p:nvSpPr>
          <p:cNvPr id="215048" name="Text Box 8"/>
          <p:cNvSpPr txBox="1">
            <a:spLocks noChangeArrowheads="1"/>
          </p:cNvSpPr>
          <p:nvPr/>
        </p:nvSpPr>
        <p:spPr bwMode="auto">
          <a:xfrm>
            <a:off x="2362200" y="1295400"/>
            <a:ext cx="1276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printf.c</a:t>
            </a:r>
          </a:p>
        </p:txBody>
      </p:sp>
      <p:sp>
        <p:nvSpPr>
          <p:cNvPr id="215049" name="Text Box 9"/>
          <p:cNvSpPr txBox="1">
            <a:spLocks noChangeArrowheads="1"/>
          </p:cNvSpPr>
          <p:nvPr/>
        </p:nvSpPr>
        <p:spPr bwMode="auto">
          <a:xfrm>
            <a:off x="2381250" y="2667000"/>
            <a:ext cx="1276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printf.o</a:t>
            </a:r>
          </a:p>
        </p:txBody>
      </p:sp>
      <p:sp>
        <p:nvSpPr>
          <p:cNvPr id="215050" name="Line 10"/>
          <p:cNvSpPr>
            <a:spLocks noChangeShapeType="1"/>
          </p:cNvSpPr>
          <p:nvPr/>
        </p:nvSpPr>
        <p:spPr bwMode="auto">
          <a:xfrm>
            <a:off x="3048000" y="1600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15051" name="Line 11"/>
          <p:cNvSpPr>
            <a:spLocks noChangeShapeType="1"/>
          </p:cNvSpPr>
          <p:nvPr/>
        </p:nvSpPr>
        <p:spPr bwMode="auto">
          <a:xfrm>
            <a:off x="13716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15052" name="Line 12"/>
          <p:cNvSpPr>
            <a:spLocks noChangeShapeType="1"/>
          </p:cNvSpPr>
          <p:nvPr/>
        </p:nvSpPr>
        <p:spPr bwMode="auto">
          <a:xfrm>
            <a:off x="30480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15053" name="Line 13"/>
          <p:cNvSpPr>
            <a:spLocks noChangeShapeType="1"/>
          </p:cNvSpPr>
          <p:nvPr/>
        </p:nvSpPr>
        <p:spPr bwMode="auto">
          <a:xfrm>
            <a:off x="3048000" y="3044825"/>
            <a:ext cx="0" cy="471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15054" name="Text Box 14"/>
          <p:cNvSpPr txBox="1">
            <a:spLocks noChangeArrowheads="1"/>
          </p:cNvSpPr>
          <p:nvPr/>
        </p:nvSpPr>
        <p:spPr bwMode="auto">
          <a:xfrm>
            <a:off x="2578100" y="4354513"/>
            <a:ext cx="10033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libc.a</a:t>
            </a:r>
          </a:p>
        </p:txBody>
      </p:sp>
      <p:sp>
        <p:nvSpPr>
          <p:cNvPr id="215055" name="Line 15"/>
          <p:cNvSpPr>
            <a:spLocks noChangeShapeType="1"/>
          </p:cNvSpPr>
          <p:nvPr/>
        </p:nvSpPr>
        <p:spPr bwMode="auto">
          <a:xfrm flipH="1">
            <a:off x="3962400" y="2982913"/>
            <a:ext cx="1295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15056" name="Rectangle 16"/>
          <p:cNvSpPr>
            <a:spLocks noChangeArrowheads="1"/>
          </p:cNvSpPr>
          <p:nvPr/>
        </p:nvSpPr>
        <p:spPr bwMode="auto">
          <a:xfrm>
            <a:off x="1905000" y="3516313"/>
            <a:ext cx="2971800" cy="392112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Archiver (ar)</a:t>
            </a:r>
          </a:p>
        </p:txBody>
      </p:sp>
      <p:sp>
        <p:nvSpPr>
          <p:cNvPr id="215057" name="Text Box 17"/>
          <p:cNvSpPr txBox="1">
            <a:spLocks noChangeArrowheads="1"/>
          </p:cNvSpPr>
          <p:nvPr/>
        </p:nvSpPr>
        <p:spPr bwMode="auto">
          <a:xfrm>
            <a:off x="3962400" y="1839913"/>
            <a:ext cx="43656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latin typeface="Helvetica" pitchFamily="34" charset="0"/>
              </a:rPr>
              <a:t>...</a:t>
            </a:r>
          </a:p>
        </p:txBody>
      </p:sp>
      <p:sp>
        <p:nvSpPr>
          <p:cNvPr id="215058" name="Rectangle 18"/>
          <p:cNvSpPr>
            <a:spLocks noChangeArrowheads="1"/>
          </p:cNvSpPr>
          <p:nvPr/>
        </p:nvSpPr>
        <p:spPr bwMode="auto">
          <a:xfrm>
            <a:off x="4648200" y="1981200"/>
            <a:ext cx="1371600" cy="392113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Translator</a:t>
            </a:r>
            <a:endParaRPr lang="en-US"/>
          </a:p>
        </p:txBody>
      </p:sp>
      <p:sp>
        <p:nvSpPr>
          <p:cNvPr id="215059" name="Text Box 19"/>
          <p:cNvSpPr txBox="1">
            <a:spLocks noChangeArrowheads="1"/>
          </p:cNvSpPr>
          <p:nvPr/>
        </p:nvSpPr>
        <p:spPr bwMode="auto">
          <a:xfrm>
            <a:off x="4648200" y="1306513"/>
            <a:ext cx="12763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random.c</a:t>
            </a:r>
          </a:p>
        </p:txBody>
      </p:sp>
      <p:sp>
        <p:nvSpPr>
          <p:cNvPr id="215060" name="Text Box 20"/>
          <p:cNvSpPr txBox="1">
            <a:spLocks noChangeArrowheads="1"/>
          </p:cNvSpPr>
          <p:nvPr/>
        </p:nvSpPr>
        <p:spPr bwMode="auto">
          <a:xfrm>
            <a:off x="4667250" y="2678113"/>
            <a:ext cx="12763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random.o</a:t>
            </a:r>
          </a:p>
        </p:txBody>
      </p:sp>
      <p:sp>
        <p:nvSpPr>
          <p:cNvPr id="215061" name="Line 21"/>
          <p:cNvSpPr>
            <a:spLocks noChangeShapeType="1"/>
          </p:cNvSpPr>
          <p:nvPr/>
        </p:nvSpPr>
        <p:spPr bwMode="auto">
          <a:xfrm>
            <a:off x="5334000" y="16113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15062" name="Line 22"/>
          <p:cNvSpPr>
            <a:spLocks noChangeShapeType="1"/>
          </p:cNvSpPr>
          <p:nvPr/>
        </p:nvSpPr>
        <p:spPr bwMode="auto">
          <a:xfrm>
            <a:off x="5334000" y="23733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15063" name="Line 23"/>
          <p:cNvSpPr>
            <a:spLocks noChangeShapeType="1"/>
          </p:cNvSpPr>
          <p:nvPr/>
        </p:nvSpPr>
        <p:spPr bwMode="auto">
          <a:xfrm>
            <a:off x="1371600" y="2982913"/>
            <a:ext cx="1219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15064" name="Text Box 24"/>
          <p:cNvSpPr txBox="1">
            <a:spLocks noChangeArrowheads="1"/>
          </p:cNvSpPr>
          <p:nvPr/>
        </p:nvSpPr>
        <p:spPr bwMode="auto">
          <a:xfrm>
            <a:off x="5165725" y="3440113"/>
            <a:ext cx="3851275" cy="581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solidFill>
                  <a:srgbClr val="FF0000"/>
                </a:solidFill>
              </a:rPr>
              <a:t>ar rs libc.a \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solidFill>
                  <a:srgbClr val="FF0000"/>
                </a:solidFill>
              </a:rPr>
              <a:t>    atoi.o printf.o … random.o</a:t>
            </a:r>
          </a:p>
        </p:txBody>
      </p:sp>
      <p:sp>
        <p:nvSpPr>
          <p:cNvPr id="215065" name="Line 25"/>
          <p:cNvSpPr>
            <a:spLocks noChangeShapeType="1"/>
          </p:cNvSpPr>
          <p:nvPr/>
        </p:nvSpPr>
        <p:spPr bwMode="auto">
          <a:xfrm>
            <a:off x="3048000" y="3959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15066" name="Text Box 26"/>
          <p:cNvSpPr txBox="1">
            <a:spLocks noChangeArrowheads="1"/>
          </p:cNvSpPr>
          <p:nvPr/>
        </p:nvSpPr>
        <p:spPr bwMode="auto">
          <a:xfrm>
            <a:off x="1219200" y="5149850"/>
            <a:ext cx="7162800" cy="915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Archiver allows incremental updates: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>
                <a:latin typeface="Helvetica" pitchFamily="34" charset="0"/>
              </a:rPr>
              <a:t> Recompile function that changes and replace .o file in archive.</a:t>
            </a:r>
          </a:p>
        </p:txBody>
      </p:sp>
      <p:sp>
        <p:nvSpPr>
          <p:cNvPr id="215067" name="Text Box 27"/>
          <p:cNvSpPr txBox="1">
            <a:spLocks noChangeArrowheads="1"/>
          </p:cNvSpPr>
          <p:nvPr/>
        </p:nvSpPr>
        <p:spPr bwMode="auto">
          <a:xfrm>
            <a:off x="3962400" y="4343400"/>
            <a:ext cx="297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i="1">
                <a:solidFill>
                  <a:srgbClr val="FF0000"/>
                </a:solidFill>
                <a:latin typeface="Helvetica" pitchFamily="34" charset="0"/>
              </a:rPr>
              <a:t>C standard library</a:t>
            </a:r>
            <a:endParaRPr lang="en-US">
              <a:solidFill>
                <a:srgbClr val="FF0000"/>
              </a:solidFill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Commonly Used Libraries</a:t>
            </a:r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24574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>
                <a:latin typeface="Courier New" pitchFamily="49" charset="0"/>
              </a:rPr>
              <a:t>libc.a</a:t>
            </a:r>
            <a:r>
              <a:rPr lang="en-US" sz="2000"/>
              <a:t> (the C standard library)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8 MB archive of 900 object files.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I/O, memory allocation, signal handling, string handling, data and time, random numbers, integer math</a:t>
            </a:r>
          </a:p>
          <a:p>
            <a:pPr>
              <a:lnSpc>
                <a:spcPct val="85000"/>
              </a:lnSpc>
            </a:pPr>
            <a:r>
              <a:rPr lang="en-US" sz="2000">
                <a:latin typeface="Courier New" pitchFamily="49" charset="0"/>
              </a:rPr>
              <a:t>libm.a</a:t>
            </a:r>
            <a:r>
              <a:rPr lang="en-US" sz="2000"/>
              <a:t> (the C math library)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1 MB archive of 226 object files.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floating point math (sin, cos, tan, log, exp, sqrt, …) 	</a:t>
            </a:r>
          </a:p>
          <a:p>
            <a:pPr>
              <a:lnSpc>
                <a:spcPct val="85000"/>
              </a:lnSpc>
            </a:pPr>
            <a:endParaRPr lang="en-US" sz="2000"/>
          </a:p>
          <a:p>
            <a:pPr>
              <a:lnSpc>
                <a:spcPct val="85000"/>
              </a:lnSpc>
            </a:pPr>
            <a:endParaRPr lang="en-US" sz="2000"/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457200" y="3584575"/>
            <a:ext cx="3976688" cy="302895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% ar -t /usr/lib/libc.a | sort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…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fork.o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…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fprintf.o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fpu_control.o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fputc.o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freopen.o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fscanf.o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fseek.o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fstab.o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…</a:t>
            </a:r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4876800" y="3594100"/>
            <a:ext cx="3976688" cy="302895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% ar -t /usr/lib/libm.a | sort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…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e_acos.o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e_acosf.o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e_acosh.o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e_acoshf.o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e_acoshl.o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e_acosl.o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e_asin.o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e_asinf.o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e_asinl.o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Static Libraries</a:t>
            </a:r>
          </a:p>
        </p:txBody>
      </p:sp>
      <p:sp>
        <p:nvSpPr>
          <p:cNvPr id="2170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41338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Linker’s algorithm for resolving external references:</a:t>
            </a:r>
          </a:p>
          <a:p>
            <a:pPr lvl="1">
              <a:lnSpc>
                <a:spcPct val="90000"/>
              </a:lnSpc>
            </a:pPr>
            <a:r>
              <a:rPr lang="en-US"/>
              <a:t>Scan .o files and .a files in the command line order.</a:t>
            </a:r>
          </a:p>
          <a:p>
            <a:pPr lvl="1">
              <a:lnSpc>
                <a:spcPct val="90000"/>
              </a:lnSpc>
            </a:pPr>
            <a:r>
              <a:rPr lang="en-US"/>
              <a:t>During the scan, keep a list of the current unresolved references.</a:t>
            </a:r>
          </a:p>
          <a:p>
            <a:pPr lvl="1">
              <a:lnSpc>
                <a:spcPct val="90000"/>
              </a:lnSpc>
            </a:pPr>
            <a:r>
              <a:rPr lang="en-US"/>
              <a:t>As each new .o or .a file obj is encountered, try to resolve each unresolved reference in the list against the symbols in obj. </a:t>
            </a:r>
          </a:p>
          <a:p>
            <a:pPr lvl="1">
              <a:lnSpc>
                <a:spcPct val="90000"/>
              </a:lnSpc>
            </a:pPr>
            <a:r>
              <a:rPr lang="en-US"/>
              <a:t>If any entries in the unresolved list at end of scan, then error.</a:t>
            </a:r>
          </a:p>
          <a:p>
            <a:pPr>
              <a:lnSpc>
                <a:spcPct val="85000"/>
              </a:lnSpc>
            </a:pPr>
            <a:r>
              <a:rPr lang="en-US"/>
              <a:t>Problem:</a:t>
            </a:r>
          </a:p>
          <a:p>
            <a:pPr lvl="1">
              <a:lnSpc>
                <a:spcPct val="90000"/>
              </a:lnSpc>
            </a:pPr>
            <a:r>
              <a:rPr lang="en-US"/>
              <a:t>Command line order matters!</a:t>
            </a:r>
          </a:p>
          <a:p>
            <a:pPr lvl="1">
              <a:lnSpc>
                <a:spcPct val="90000"/>
              </a:lnSpc>
            </a:pPr>
            <a:r>
              <a:rPr lang="en-US"/>
              <a:t>Moral: put libraries at the end of the command line. 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1112838" y="5295900"/>
            <a:ext cx="6791325" cy="1076325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bass&gt; gcc -L. libtest.o -lmine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bass&gt; gcc -L. -lmine libtest.o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libtest.o: In function `main':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libtest.o(.text+0x4): undefined reference to `libfun'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4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Executable Binaries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609600" y="1600200"/>
            <a:ext cx="2971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ELF header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609600" y="1981200"/>
            <a:ext cx="2971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Program header table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(required for executables)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609600" y="2590800"/>
            <a:ext cx="2971800" cy="3810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.text section</a:t>
            </a:r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609600" y="2971800"/>
            <a:ext cx="2971800" cy="3810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.data section</a:t>
            </a: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609600" y="3352800"/>
            <a:ext cx="2971800" cy="3810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.bss section</a:t>
            </a:r>
          </a:p>
        </p:txBody>
      </p:sp>
      <p:sp>
        <p:nvSpPr>
          <p:cNvPr id="218120" name="Rectangle 8"/>
          <p:cNvSpPr>
            <a:spLocks noChangeArrowheads="1"/>
          </p:cNvSpPr>
          <p:nvPr/>
        </p:nvSpPr>
        <p:spPr bwMode="auto">
          <a:xfrm>
            <a:off x="609600" y="3733800"/>
            <a:ext cx="2971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.symtab</a:t>
            </a:r>
          </a:p>
        </p:txBody>
      </p:sp>
      <p:sp>
        <p:nvSpPr>
          <p:cNvPr id="218121" name="Rectangle 9"/>
          <p:cNvSpPr>
            <a:spLocks noChangeArrowheads="1"/>
          </p:cNvSpPr>
          <p:nvPr/>
        </p:nvSpPr>
        <p:spPr bwMode="auto">
          <a:xfrm>
            <a:off x="609600" y="4114800"/>
            <a:ext cx="2971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.rel.text</a:t>
            </a:r>
          </a:p>
        </p:txBody>
      </p:sp>
      <p:sp>
        <p:nvSpPr>
          <p:cNvPr id="218122" name="Rectangle 10"/>
          <p:cNvSpPr>
            <a:spLocks noChangeArrowheads="1"/>
          </p:cNvSpPr>
          <p:nvPr/>
        </p:nvSpPr>
        <p:spPr bwMode="auto">
          <a:xfrm>
            <a:off x="609600" y="4495800"/>
            <a:ext cx="2971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.rel.data</a:t>
            </a:r>
          </a:p>
        </p:txBody>
      </p:sp>
      <p:sp>
        <p:nvSpPr>
          <p:cNvPr id="218123" name="Rectangle 11"/>
          <p:cNvSpPr>
            <a:spLocks noChangeArrowheads="1"/>
          </p:cNvSpPr>
          <p:nvPr/>
        </p:nvSpPr>
        <p:spPr bwMode="auto">
          <a:xfrm>
            <a:off x="609600" y="4876800"/>
            <a:ext cx="2971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.debug</a:t>
            </a:r>
          </a:p>
        </p:txBody>
      </p:sp>
      <p:sp>
        <p:nvSpPr>
          <p:cNvPr id="218124" name="Rectangle 12"/>
          <p:cNvSpPr>
            <a:spLocks noChangeArrowheads="1"/>
          </p:cNvSpPr>
          <p:nvPr/>
        </p:nvSpPr>
        <p:spPr bwMode="auto">
          <a:xfrm>
            <a:off x="609600" y="5257800"/>
            <a:ext cx="2971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Section header table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(required for relocatables)</a:t>
            </a:r>
          </a:p>
        </p:txBody>
      </p:sp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3581400" y="1447800"/>
            <a:ext cx="2968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0</a:t>
            </a:r>
          </a:p>
        </p:txBody>
      </p:sp>
      <p:sp>
        <p:nvSpPr>
          <p:cNvPr id="218126" name="Rectangle 14"/>
          <p:cNvSpPr>
            <a:spLocks noChangeArrowheads="1"/>
          </p:cNvSpPr>
          <p:nvPr/>
        </p:nvSpPr>
        <p:spPr bwMode="auto">
          <a:xfrm>
            <a:off x="4953000" y="3276600"/>
            <a:ext cx="1905000" cy="6096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.text</a:t>
            </a:r>
            <a:r>
              <a:rPr lang="en-US" sz="1600">
                <a:latin typeface="Helvetica" pitchFamily="34" charset="0"/>
              </a:rPr>
              <a:t> segment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(r/o)</a:t>
            </a:r>
          </a:p>
        </p:txBody>
      </p:sp>
      <p:sp>
        <p:nvSpPr>
          <p:cNvPr id="218127" name="Rectangle 15"/>
          <p:cNvSpPr>
            <a:spLocks noChangeArrowheads="1"/>
          </p:cNvSpPr>
          <p:nvPr/>
        </p:nvSpPr>
        <p:spPr bwMode="auto">
          <a:xfrm>
            <a:off x="4953000" y="4267200"/>
            <a:ext cx="1905000" cy="6096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.data</a:t>
            </a:r>
            <a:r>
              <a:rPr lang="en-US" sz="1600">
                <a:latin typeface="Helvetica" pitchFamily="34" charset="0"/>
              </a:rPr>
              <a:t> segment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(initialized r/w)</a:t>
            </a:r>
          </a:p>
        </p:txBody>
      </p:sp>
      <p:sp>
        <p:nvSpPr>
          <p:cNvPr id="218128" name="Rectangle 16"/>
          <p:cNvSpPr>
            <a:spLocks noChangeArrowheads="1"/>
          </p:cNvSpPr>
          <p:nvPr/>
        </p:nvSpPr>
        <p:spPr bwMode="auto">
          <a:xfrm>
            <a:off x="4953000" y="5334000"/>
            <a:ext cx="1905000" cy="6096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.bss</a:t>
            </a:r>
            <a:r>
              <a:rPr lang="en-US" sz="1600">
                <a:latin typeface="Helvetica" pitchFamily="34" charset="0"/>
              </a:rPr>
              <a:t> segment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(uninitialized r/w)</a:t>
            </a:r>
          </a:p>
        </p:txBody>
      </p:sp>
      <p:sp>
        <p:nvSpPr>
          <p:cNvPr id="218129" name="Line 17"/>
          <p:cNvSpPr>
            <a:spLocks noChangeShapeType="1"/>
          </p:cNvSpPr>
          <p:nvPr/>
        </p:nvSpPr>
        <p:spPr bwMode="auto">
          <a:xfrm>
            <a:off x="3581400" y="2743200"/>
            <a:ext cx="12954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30" name="Line 18"/>
          <p:cNvSpPr>
            <a:spLocks noChangeShapeType="1"/>
          </p:cNvSpPr>
          <p:nvPr/>
        </p:nvSpPr>
        <p:spPr bwMode="auto">
          <a:xfrm>
            <a:off x="3581400" y="3200400"/>
            <a:ext cx="12954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31" name="Line 19"/>
          <p:cNvSpPr>
            <a:spLocks noChangeShapeType="1"/>
          </p:cNvSpPr>
          <p:nvPr/>
        </p:nvSpPr>
        <p:spPr bwMode="auto">
          <a:xfrm>
            <a:off x="3581400" y="3581400"/>
            <a:ext cx="129540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32" name="Text Box 20"/>
          <p:cNvSpPr txBox="1">
            <a:spLocks noChangeArrowheads="1"/>
          </p:cNvSpPr>
          <p:nvPr/>
        </p:nvSpPr>
        <p:spPr bwMode="auto">
          <a:xfrm>
            <a:off x="685800" y="990600"/>
            <a:ext cx="2649538" cy="581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Executable object file for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example program p</a:t>
            </a:r>
          </a:p>
        </p:txBody>
      </p:sp>
      <p:sp>
        <p:nvSpPr>
          <p:cNvPr id="218133" name="Text Box 21"/>
          <p:cNvSpPr txBox="1">
            <a:spLocks noChangeArrowheads="1"/>
          </p:cNvSpPr>
          <p:nvPr/>
        </p:nvSpPr>
        <p:spPr bwMode="auto">
          <a:xfrm>
            <a:off x="5029200" y="1905000"/>
            <a:ext cx="16176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Process image</a:t>
            </a:r>
          </a:p>
        </p:txBody>
      </p:sp>
      <p:sp>
        <p:nvSpPr>
          <p:cNvPr id="218134" name="Text Box 22"/>
          <p:cNvSpPr txBox="1">
            <a:spLocks noChangeArrowheads="1"/>
          </p:cNvSpPr>
          <p:nvPr/>
        </p:nvSpPr>
        <p:spPr bwMode="auto">
          <a:xfrm>
            <a:off x="6934200" y="3200400"/>
            <a:ext cx="1247775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0x08048494</a:t>
            </a:r>
          </a:p>
        </p:txBody>
      </p:sp>
      <p:sp>
        <p:nvSpPr>
          <p:cNvPr id="218135" name="Rectangle 23"/>
          <p:cNvSpPr>
            <a:spLocks noChangeArrowheads="1"/>
          </p:cNvSpPr>
          <p:nvPr/>
        </p:nvSpPr>
        <p:spPr bwMode="auto">
          <a:xfrm>
            <a:off x="4953000" y="2286000"/>
            <a:ext cx="19050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init and shared lib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segments</a:t>
            </a:r>
          </a:p>
        </p:txBody>
      </p:sp>
      <p:sp>
        <p:nvSpPr>
          <p:cNvPr id="218136" name="Rectangle 24"/>
          <p:cNvSpPr>
            <a:spLocks noChangeArrowheads="1"/>
          </p:cNvSpPr>
          <p:nvPr/>
        </p:nvSpPr>
        <p:spPr bwMode="auto">
          <a:xfrm>
            <a:off x="6934200" y="2209800"/>
            <a:ext cx="1247775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0x080483e0</a:t>
            </a:r>
          </a:p>
        </p:txBody>
      </p:sp>
      <p:sp>
        <p:nvSpPr>
          <p:cNvPr id="218137" name="Text Box 25"/>
          <p:cNvSpPr txBox="1">
            <a:spLocks noChangeArrowheads="1"/>
          </p:cNvSpPr>
          <p:nvPr/>
        </p:nvSpPr>
        <p:spPr bwMode="auto">
          <a:xfrm>
            <a:off x="6827838" y="1797050"/>
            <a:ext cx="13144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Virtual addr</a:t>
            </a:r>
          </a:p>
        </p:txBody>
      </p:sp>
      <p:sp>
        <p:nvSpPr>
          <p:cNvPr id="218138" name="Rectangle 26"/>
          <p:cNvSpPr>
            <a:spLocks noChangeArrowheads="1"/>
          </p:cNvSpPr>
          <p:nvPr/>
        </p:nvSpPr>
        <p:spPr bwMode="auto">
          <a:xfrm>
            <a:off x="6934200" y="4184650"/>
            <a:ext cx="1247775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0x0804a010</a:t>
            </a:r>
          </a:p>
        </p:txBody>
      </p:sp>
      <p:sp>
        <p:nvSpPr>
          <p:cNvPr id="218139" name="Rectangle 27"/>
          <p:cNvSpPr>
            <a:spLocks noChangeArrowheads="1"/>
          </p:cNvSpPr>
          <p:nvPr/>
        </p:nvSpPr>
        <p:spPr bwMode="auto">
          <a:xfrm>
            <a:off x="6934200" y="5181600"/>
            <a:ext cx="1247775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0x0804a3b0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Libraries</a:t>
            </a:r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z="2000"/>
              <a:t>Static libraries have the following disadvantages: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Potential for duplicating  lots of common code in the executable files on a filesystem.</a:t>
            </a:r>
          </a:p>
          <a:p>
            <a:pPr lvl="2">
              <a:lnSpc>
                <a:spcPct val="97000"/>
              </a:lnSpc>
            </a:pPr>
            <a:r>
              <a:rPr lang="en-US" sz="1600"/>
              <a:t>e.g., every C program needs the standard C library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Potential for duplicating lots of code in the virtual memory space of many processes.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Minor bug fixes of system libraries require each application to explicitly relink</a:t>
            </a:r>
          </a:p>
          <a:p>
            <a:pPr>
              <a:lnSpc>
                <a:spcPct val="85000"/>
              </a:lnSpc>
            </a:pPr>
            <a:r>
              <a:rPr lang="en-US" sz="2000"/>
              <a:t>Solution:</a:t>
            </a:r>
          </a:p>
          <a:p>
            <a:pPr lvl="1">
              <a:lnSpc>
                <a:spcPct val="90000"/>
              </a:lnSpc>
            </a:pPr>
            <a:r>
              <a:rPr lang="en-US" sz="1800" i="1">
                <a:solidFill>
                  <a:srgbClr val="FF0000"/>
                </a:solidFill>
              </a:rPr>
              <a:t>Shared libraries</a:t>
            </a:r>
            <a:r>
              <a:rPr lang="en-US" sz="1800"/>
              <a:t> (dynamic link libraries, DLLs) whose members are dynamically loaded into memory and linked into an application at run-time.	</a:t>
            </a:r>
          </a:p>
          <a:p>
            <a:pPr lvl="2">
              <a:lnSpc>
                <a:spcPct val="97000"/>
              </a:lnSpc>
            </a:pPr>
            <a:r>
              <a:rPr lang="en-US" sz="1600"/>
              <a:t>Dynamic linking can occur when executable is first loaded and run.</a:t>
            </a:r>
          </a:p>
          <a:p>
            <a:pPr lvl="3">
              <a:lnSpc>
                <a:spcPct val="90000"/>
              </a:lnSpc>
            </a:pPr>
            <a:r>
              <a:rPr lang="en-US" sz="1600"/>
              <a:t>Common case for Linux, handled automatically by </a:t>
            </a:r>
            <a:r>
              <a:rPr lang="en-US" sz="1600">
                <a:latin typeface="Courier New" pitchFamily="49" charset="0"/>
              </a:rPr>
              <a:t>ld-linux.so</a:t>
            </a:r>
            <a:r>
              <a:rPr lang="en-US" sz="1600"/>
              <a:t>.</a:t>
            </a:r>
          </a:p>
          <a:p>
            <a:pPr lvl="2">
              <a:lnSpc>
                <a:spcPct val="97000"/>
              </a:lnSpc>
            </a:pPr>
            <a:r>
              <a:rPr lang="en-US" sz="1600"/>
              <a:t>Dynamic linking can also occur after program has begun.</a:t>
            </a:r>
          </a:p>
          <a:p>
            <a:pPr lvl="3">
              <a:lnSpc>
                <a:spcPct val="90000"/>
              </a:lnSpc>
            </a:pPr>
            <a:r>
              <a:rPr lang="en-US" sz="1600"/>
              <a:t>In Linux, this is done explicitly by user with </a:t>
            </a:r>
            <a:r>
              <a:rPr lang="en-US" sz="1600">
                <a:latin typeface="Courier New" pitchFamily="49" charset="0"/>
              </a:rPr>
              <a:t>dlopen().</a:t>
            </a:r>
          </a:p>
          <a:p>
            <a:pPr lvl="3">
              <a:lnSpc>
                <a:spcPct val="90000"/>
              </a:lnSpc>
            </a:pPr>
            <a:r>
              <a:rPr lang="en-US" sz="1600"/>
              <a:t>Basis for High-Performance Web Servers. </a:t>
            </a:r>
          </a:p>
          <a:p>
            <a:pPr lvl="2">
              <a:lnSpc>
                <a:spcPct val="97000"/>
              </a:lnSpc>
            </a:pPr>
            <a:r>
              <a:rPr lang="en-US" sz="1600"/>
              <a:t>Shared library routines can be shared by multiple processes.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8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Dynamically Linked Shared Libraries </a:t>
            </a:r>
          </a:p>
        </p:txBody>
      </p:sp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5303838" y="5000625"/>
            <a:ext cx="3763962" cy="1190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i="1">
                <a:solidFill>
                  <a:srgbClr val="FF0000"/>
                </a:solidFill>
              </a:rPr>
              <a:t>libc.so</a:t>
            </a:r>
            <a:r>
              <a:rPr lang="en-US" i="1">
                <a:solidFill>
                  <a:srgbClr val="FF0000"/>
                </a:solidFill>
                <a:latin typeface="Helvetica" pitchFamily="34" charset="0"/>
              </a:rPr>
              <a:t> functions called by </a:t>
            </a:r>
            <a:r>
              <a:rPr lang="en-US" i="1">
                <a:solidFill>
                  <a:srgbClr val="FF0000"/>
                </a:solidFill>
              </a:rPr>
              <a:t>m.c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i="1">
                <a:solidFill>
                  <a:srgbClr val="FF0000"/>
                </a:solidFill>
                <a:latin typeface="Helvetica" pitchFamily="34" charset="0"/>
              </a:rPr>
              <a:t>and </a:t>
            </a:r>
            <a:r>
              <a:rPr lang="en-US" i="1">
                <a:solidFill>
                  <a:srgbClr val="FF0000"/>
                </a:solidFill>
              </a:rPr>
              <a:t>a.c</a:t>
            </a:r>
            <a:r>
              <a:rPr lang="en-US" i="1">
                <a:solidFill>
                  <a:srgbClr val="FF0000"/>
                </a:solidFill>
                <a:latin typeface="Helvetica" pitchFamily="34" charset="0"/>
              </a:rPr>
              <a:t> are loaded, linked, and (potentially) shared among processes.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5638800" y="3886200"/>
            <a:ext cx="342900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i="1">
                <a:solidFill>
                  <a:srgbClr val="FF0000"/>
                </a:solidFill>
                <a:latin typeface="Helvetica" pitchFamily="34" charset="0"/>
              </a:rPr>
              <a:t>Shared library of dynamically relocatable object files</a:t>
            </a:r>
            <a:endParaRPr lang="en-US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220165" name="Line 5"/>
          <p:cNvSpPr>
            <a:spLocks noChangeShapeType="1"/>
          </p:cNvSpPr>
          <p:nvPr/>
        </p:nvSpPr>
        <p:spPr bwMode="auto">
          <a:xfrm>
            <a:off x="1997075" y="1295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1177925" y="1665288"/>
            <a:ext cx="1504950" cy="66675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Translators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(cc1, as)</a:t>
            </a:r>
            <a:endParaRPr lang="en-US"/>
          </a:p>
        </p:txBody>
      </p:sp>
      <p:sp>
        <p:nvSpPr>
          <p:cNvPr id="220167" name="Text Box 7"/>
          <p:cNvSpPr txBox="1">
            <a:spLocks noChangeArrowheads="1"/>
          </p:cNvSpPr>
          <p:nvPr/>
        </p:nvSpPr>
        <p:spPr bwMode="auto">
          <a:xfrm>
            <a:off x="1692275" y="9906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m.c</a:t>
            </a:r>
          </a:p>
        </p:txBody>
      </p:sp>
      <p:sp>
        <p:nvSpPr>
          <p:cNvPr id="220168" name="Text Box 8"/>
          <p:cNvSpPr txBox="1">
            <a:spLocks noChangeArrowheads="1"/>
          </p:cNvSpPr>
          <p:nvPr/>
        </p:nvSpPr>
        <p:spPr bwMode="auto">
          <a:xfrm>
            <a:off x="1692275" y="2655888"/>
            <a:ext cx="59372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m.o</a:t>
            </a:r>
          </a:p>
        </p:txBody>
      </p:sp>
      <p:sp>
        <p:nvSpPr>
          <p:cNvPr id="220169" name="Rectangle 9"/>
          <p:cNvSpPr>
            <a:spLocks noChangeArrowheads="1"/>
          </p:cNvSpPr>
          <p:nvPr/>
        </p:nvSpPr>
        <p:spPr bwMode="auto">
          <a:xfrm>
            <a:off x="2987675" y="1665288"/>
            <a:ext cx="1524000" cy="66675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Translators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(cc1,as)</a:t>
            </a:r>
            <a:endParaRPr lang="en-US"/>
          </a:p>
        </p:txBody>
      </p:sp>
      <p:sp>
        <p:nvSpPr>
          <p:cNvPr id="220170" name="Text Box 10"/>
          <p:cNvSpPr txBox="1">
            <a:spLocks noChangeArrowheads="1"/>
          </p:cNvSpPr>
          <p:nvPr/>
        </p:nvSpPr>
        <p:spPr bwMode="auto">
          <a:xfrm>
            <a:off x="3368675" y="9906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a.c</a:t>
            </a:r>
          </a:p>
        </p:txBody>
      </p:sp>
      <p:sp>
        <p:nvSpPr>
          <p:cNvPr id="220171" name="Text Box 11"/>
          <p:cNvSpPr txBox="1">
            <a:spLocks noChangeArrowheads="1"/>
          </p:cNvSpPr>
          <p:nvPr/>
        </p:nvSpPr>
        <p:spPr bwMode="auto">
          <a:xfrm>
            <a:off x="3368675" y="2655888"/>
            <a:ext cx="59372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a.o</a:t>
            </a:r>
          </a:p>
        </p:txBody>
      </p:sp>
      <p:sp>
        <p:nvSpPr>
          <p:cNvPr id="220172" name="Line 12"/>
          <p:cNvSpPr>
            <a:spLocks noChangeShapeType="1"/>
          </p:cNvSpPr>
          <p:nvPr/>
        </p:nvSpPr>
        <p:spPr bwMode="auto">
          <a:xfrm>
            <a:off x="3673475" y="1295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20173" name="Line 13"/>
          <p:cNvSpPr>
            <a:spLocks noChangeShapeType="1"/>
          </p:cNvSpPr>
          <p:nvPr/>
        </p:nvSpPr>
        <p:spPr bwMode="auto">
          <a:xfrm>
            <a:off x="1997075" y="23510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20174" name="Line 14"/>
          <p:cNvSpPr>
            <a:spLocks noChangeShapeType="1"/>
          </p:cNvSpPr>
          <p:nvPr/>
        </p:nvSpPr>
        <p:spPr bwMode="auto">
          <a:xfrm>
            <a:off x="3673475" y="23510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20175" name="Line 15"/>
          <p:cNvSpPr>
            <a:spLocks noChangeShapeType="1"/>
          </p:cNvSpPr>
          <p:nvPr/>
        </p:nvSpPr>
        <p:spPr bwMode="auto">
          <a:xfrm>
            <a:off x="1997075" y="2960688"/>
            <a:ext cx="762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20176" name="Line 16"/>
          <p:cNvSpPr>
            <a:spLocks noChangeShapeType="1"/>
          </p:cNvSpPr>
          <p:nvPr/>
        </p:nvSpPr>
        <p:spPr bwMode="auto">
          <a:xfrm>
            <a:off x="3673475" y="29606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20177" name="Text Box 17"/>
          <p:cNvSpPr txBox="1">
            <a:spLocks noChangeArrowheads="1"/>
          </p:cNvSpPr>
          <p:nvPr/>
        </p:nvSpPr>
        <p:spPr bwMode="auto">
          <a:xfrm>
            <a:off x="4356100" y="3943350"/>
            <a:ext cx="11398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libc.so</a:t>
            </a:r>
          </a:p>
        </p:txBody>
      </p:sp>
      <p:sp>
        <p:nvSpPr>
          <p:cNvPr id="220178" name="Line 18"/>
          <p:cNvSpPr>
            <a:spLocks noChangeShapeType="1"/>
          </p:cNvSpPr>
          <p:nvPr/>
        </p:nvSpPr>
        <p:spPr bwMode="auto">
          <a:xfrm flipH="1">
            <a:off x="4191000" y="4343400"/>
            <a:ext cx="612775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20179" name="Rectangle 19"/>
          <p:cNvSpPr>
            <a:spLocks noChangeArrowheads="1"/>
          </p:cNvSpPr>
          <p:nvPr/>
        </p:nvSpPr>
        <p:spPr bwMode="auto">
          <a:xfrm>
            <a:off x="2149475" y="3341688"/>
            <a:ext cx="2971800" cy="392112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Linker (ld)</a:t>
            </a:r>
          </a:p>
        </p:txBody>
      </p:sp>
      <p:sp>
        <p:nvSpPr>
          <p:cNvPr id="220180" name="Text Box 20"/>
          <p:cNvSpPr txBox="1">
            <a:spLocks noChangeArrowheads="1"/>
          </p:cNvSpPr>
          <p:nvPr/>
        </p:nvSpPr>
        <p:spPr bwMode="auto">
          <a:xfrm>
            <a:off x="3489325" y="4027488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p</a:t>
            </a:r>
          </a:p>
        </p:txBody>
      </p:sp>
      <p:sp>
        <p:nvSpPr>
          <p:cNvPr id="220181" name="Rectangle 21"/>
          <p:cNvSpPr>
            <a:spLocks noChangeArrowheads="1"/>
          </p:cNvSpPr>
          <p:nvPr/>
        </p:nvSpPr>
        <p:spPr bwMode="auto">
          <a:xfrm>
            <a:off x="2209800" y="4865688"/>
            <a:ext cx="2971800" cy="66675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Loader/Dynamic Linker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(ld-linux.so)</a:t>
            </a:r>
          </a:p>
        </p:txBody>
      </p:sp>
      <p:sp>
        <p:nvSpPr>
          <p:cNvPr id="220182" name="Line 22"/>
          <p:cNvSpPr>
            <a:spLocks noChangeShapeType="1"/>
          </p:cNvSpPr>
          <p:nvPr/>
        </p:nvSpPr>
        <p:spPr bwMode="auto">
          <a:xfrm>
            <a:off x="3651250" y="3733800"/>
            <a:ext cx="635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20183" name="Line 23"/>
          <p:cNvSpPr>
            <a:spLocks noChangeShapeType="1"/>
          </p:cNvSpPr>
          <p:nvPr/>
        </p:nvSpPr>
        <p:spPr bwMode="auto">
          <a:xfrm flipH="1">
            <a:off x="3657600" y="4419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20188" name="Line 28"/>
          <p:cNvSpPr>
            <a:spLocks noChangeShapeType="1"/>
          </p:cNvSpPr>
          <p:nvPr/>
        </p:nvSpPr>
        <p:spPr bwMode="auto">
          <a:xfrm flipH="1">
            <a:off x="3651250" y="5532438"/>
            <a:ext cx="0" cy="658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20190" name="Text Box 30"/>
          <p:cNvSpPr txBox="1">
            <a:spLocks noChangeArrowheads="1"/>
          </p:cNvSpPr>
          <p:nvPr/>
        </p:nvSpPr>
        <p:spPr bwMode="auto">
          <a:xfrm>
            <a:off x="657225" y="5889625"/>
            <a:ext cx="2879725" cy="582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r>
              <a:rPr lang="en-US" i="1">
                <a:solidFill>
                  <a:srgbClr val="FF0000"/>
                </a:solidFill>
                <a:latin typeface="Helvetica" pitchFamily="34" charset="0"/>
              </a:rPr>
              <a:t>Fully linked executable </a:t>
            </a:r>
          </a:p>
          <a:p>
            <a:r>
              <a:rPr lang="en-US" i="1">
                <a:solidFill>
                  <a:srgbClr val="FF0000"/>
                </a:solidFill>
                <a:latin typeface="Helvetica" pitchFamily="34" charset="0"/>
              </a:rPr>
              <a:t>p’ (in memory)</a:t>
            </a:r>
          </a:p>
        </p:txBody>
      </p:sp>
      <p:sp>
        <p:nvSpPr>
          <p:cNvPr id="220191" name="Text Box 31"/>
          <p:cNvSpPr txBox="1">
            <a:spLocks noChangeArrowheads="1"/>
          </p:cNvSpPr>
          <p:nvPr/>
        </p:nvSpPr>
        <p:spPr bwMode="auto">
          <a:xfrm>
            <a:off x="127000" y="4029075"/>
            <a:ext cx="3241675" cy="582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r>
              <a:rPr lang="en-US" i="1">
                <a:solidFill>
                  <a:srgbClr val="FF0000"/>
                </a:solidFill>
                <a:latin typeface="Helvetica" pitchFamily="34" charset="0"/>
              </a:rPr>
              <a:t>Partially linked executable p  </a:t>
            </a:r>
          </a:p>
          <a:p>
            <a:r>
              <a:rPr lang="en-US" i="1">
                <a:solidFill>
                  <a:srgbClr val="FF0000"/>
                </a:solidFill>
                <a:latin typeface="Helvetica" pitchFamily="34" charset="0"/>
              </a:rPr>
              <a:t>(on disk)</a:t>
            </a:r>
          </a:p>
        </p:txBody>
      </p:sp>
      <p:sp>
        <p:nvSpPr>
          <p:cNvPr id="220192" name="Text Box 32"/>
          <p:cNvSpPr txBox="1">
            <a:spLocks noChangeArrowheads="1"/>
          </p:cNvSpPr>
          <p:nvPr/>
        </p:nvSpPr>
        <p:spPr bwMode="auto">
          <a:xfrm>
            <a:off x="3497263" y="6191250"/>
            <a:ext cx="457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P’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Simplistic Program Translation Scheme</a:t>
            </a:r>
          </a:p>
        </p:txBody>
      </p:sp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1219200" y="4641850"/>
            <a:ext cx="7204075" cy="14684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Problems: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>
                <a:latin typeface="Helvetica" pitchFamily="34" charset="0"/>
              </a:rPr>
              <a:t> Efficiency: small change requires complete recompilation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>
                <a:latin typeface="Helvetica" pitchFamily="34" charset="0"/>
              </a:rPr>
              <a:t> Modularity: hard to share common functions (e.g.</a:t>
            </a:r>
            <a:r>
              <a:rPr lang="en-US"/>
              <a:t> printf</a:t>
            </a:r>
            <a:r>
              <a:rPr lang="en-US">
                <a:latin typeface="Helvetica" pitchFamily="34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Solution: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>
                <a:latin typeface="Helvetica" pitchFamily="34" charset="0"/>
              </a:rPr>
              <a:t> </a:t>
            </a:r>
            <a:r>
              <a:rPr lang="en-US" i="1">
                <a:solidFill>
                  <a:srgbClr val="FF0000"/>
                </a:solidFill>
                <a:latin typeface="Helvetica" pitchFamily="34" charset="0"/>
              </a:rPr>
              <a:t>Static linker (or linker)</a:t>
            </a:r>
          </a:p>
        </p:txBody>
      </p:sp>
      <p:sp>
        <p:nvSpPr>
          <p:cNvPr id="193540" name="Line 4"/>
          <p:cNvSpPr>
            <a:spLocks noChangeShapeType="1"/>
          </p:cNvSpPr>
          <p:nvPr/>
        </p:nvSpPr>
        <p:spPr bwMode="auto">
          <a:xfrm>
            <a:off x="3962400" y="2133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193541" name="Rectangle 5"/>
          <p:cNvSpPr>
            <a:spLocks noChangeArrowheads="1"/>
          </p:cNvSpPr>
          <p:nvPr/>
        </p:nvSpPr>
        <p:spPr bwMode="auto">
          <a:xfrm>
            <a:off x="2743200" y="2514600"/>
            <a:ext cx="2362200" cy="392113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Translator</a:t>
            </a: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3673475" y="17526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m.c</a:t>
            </a: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3794125" y="3214688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p</a:t>
            </a:r>
          </a:p>
        </p:txBody>
      </p:sp>
      <p:sp>
        <p:nvSpPr>
          <p:cNvPr id="193544" name="Line 8"/>
          <p:cNvSpPr>
            <a:spLocks noChangeShapeType="1"/>
          </p:cNvSpPr>
          <p:nvPr/>
        </p:nvSpPr>
        <p:spPr bwMode="auto">
          <a:xfrm>
            <a:off x="3962400" y="2895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193545" name="Text Box 9"/>
          <p:cNvSpPr txBox="1">
            <a:spLocks noChangeArrowheads="1"/>
          </p:cNvSpPr>
          <p:nvPr/>
        </p:nvSpPr>
        <p:spPr bwMode="auto">
          <a:xfrm>
            <a:off x="4591050" y="1752600"/>
            <a:ext cx="200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i="1">
                <a:solidFill>
                  <a:srgbClr val="FF0000"/>
                </a:solidFill>
                <a:latin typeface="Helvetica" pitchFamily="34" charset="0"/>
              </a:rPr>
              <a:t>ASCII source file</a:t>
            </a:r>
          </a:p>
        </p:txBody>
      </p:sp>
      <p:sp>
        <p:nvSpPr>
          <p:cNvPr id="193546" name="Text Box 10"/>
          <p:cNvSpPr txBox="1">
            <a:spLocks noChangeArrowheads="1"/>
          </p:cNvSpPr>
          <p:nvPr/>
        </p:nvSpPr>
        <p:spPr bwMode="auto">
          <a:xfrm>
            <a:off x="4616450" y="2971800"/>
            <a:ext cx="32702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i="1">
                <a:solidFill>
                  <a:srgbClr val="FF0000"/>
                </a:solidFill>
                <a:latin typeface="Helvetica" pitchFamily="34" charset="0"/>
              </a:rPr>
              <a:t>Binary executable object file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i="1">
                <a:solidFill>
                  <a:srgbClr val="FF0000"/>
                </a:solidFill>
                <a:latin typeface="Helvetica" pitchFamily="34" charset="0"/>
              </a:rPr>
              <a:t>(memory image on disk)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8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Complete Picture</a:t>
            </a:r>
          </a:p>
        </p:txBody>
      </p:sp>
      <p:sp>
        <p:nvSpPr>
          <p:cNvPr id="225283" name="Line 3"/>
          <p:cNvSpPr>
            <a:spLocks noChangeShapeType="1"/>
          </p:cNvSpPr>
          <p:nvPr/>
        </p:nvSpPr>
        <p:spPr bwMode="auto">
          <a:xfrm>
            <a:off x="2854325" y="14382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2168525" y="1808163"/>
            <a:ext cx="1371600" cy="392112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Translator</a:t>
            </a:r>
            <a:endParaRPr lang="en-US"/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2546350" y="1133475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m.c</a:t>
            </a: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2546350" y="2505075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m.o</a:t>
            </a: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3844925" y="1808163"/>
            <a:ext cx="1371600" cy="392112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Translator</a:t>
            </a:r>
            <a:endParaRPr lang="en-US"/>
          </a:p>
        </p:txBody>
      </p:sp>
      <p:sp>
        <p:nvSpPr>
          <p:cNvPr id="225288" name="Text Box 8"/>
          <p:cNvSpPr txBox="1">
            <a:spLocks noChangeArrowheads="1"/>
          </p:cNvSpPr>
          <p:nvPr/>
        </p:nvSpPr>
        <p:spPr bwMode="auto">
          <a:xfrm>
            <a:off x="4222750" y="1133475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a.c</a:t>
            </a:r>
          </a:p>
        </p:txBody>
      </p:sp>
      <p:sp>
        <p:nvSpPr>
          <p:cNvPr id="225289" name="Text Box 9"/>
          <p:cNvSpPr txBox="1">
            <a:spLocks noChangeArrowheads="1"/>
          </p:cNvSpPr>
          <p:nvPr/>
        </p:nvSpPr>
        <p:spPr bwMode="auto">
          <a:xfrm>
            <a:off x="4222750" y="2505075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a.o</a:t>
            </a:r>
          </a:p>
        </p:txBody>
      </p:sp>
      <p:sp>
        <p:nvSpPr>
          <p:cNvPr id="225290" name="Line 10"/>
          <p:cNvSpPr>
            <a:spLocks noChangeShapeType="1"/>
          </p:cNvSpPr>
          <p:nvPr/>
        </p:nvSpPr>
        <p:spPr bwMode="auto">
          <a:xfrm>
            <a:off x="4530725" y="14382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25291" name="Line 11"/>
          <p:cNvSpPr>
            <a:spLocks noChangeShapeType="1"/>
          </p:cNvSpPr>
          <p:nvPr/>
        </p:nvSpPr>
        <p:spPr bwMode="auto">
          <a:xfrm>
            <a:off x="2854325" y="22002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25292" name="Line 12"/>
          <p:cNvSpPr>
            <a:spLocks noChangeShapeType="1"/>
          </p:cNvSpPr>
          <p:nvPr/>
        </p:nvSpPr>
        <p:spPr bwMode="auto">
          <a:xfrm>
            <a:off x="4530725" y="22002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25293" name="Line 13"/>
          <p:cNvSpPr>
            <a:spLocks noChangeShapeType="1"/>
          </p:cNvSpPr>
          <p:nvPr/>
        </p:nvSpPr>
        <p:spPr bwMode="auto">
          <a:xfrm>
            <a:off x="2854325" y="2809875"/>
            <a:ext cx="762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25294" name="Line 14"/>
          <p:cNvSpPr>
            <a:spLocks noChangeShapeType="1"/>
          </p:cNvSpPr>
          <p:nvPr/>
        </p:nvSpPr>
        <p:spPr bwMode="auto">
          <a:xfrm>
            <a:off x="4530725" y="28098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25295" name="Text Box 15"/>
          <p:cNvSpPr txBox="1">
            <a:spLocks noChangeArrowheads="1"/>
          </p:cNvSpPr>
          <p:nvPr/>
        </p:nvSpPr>
        <p:spPr bwMode="auto">
          <a:xfrm>
            <a:off x="5127625" y="4029075"/>
            <a:ext cx="11398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libc.so</a:t>
            </a:r>
          </a:p>
        </p:txBody>
      </p:sp>
      <p:sp>
        <p:nvSpPr>
          <p:cNvPr id="225296" name="Line 16"/>
          <p:cNvSpPr>
            <a:spLocks noChangeShapeType="1"/>
          </p:cNvSpPr>
          <p:nvPr/>
        </p:nvSpPr>
        <p:spPr bwMode="auto">
          <a:xfrm flipH="1">
            <a:off x="4800600" y="4333875"/>
            <a:ext cx="860425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25297" name="Rectangle 17"/>
          <p:cNvSpPr>
            <a:spLocks noChangeArrowheads="1"/>
          </p:cNvSpPr>
          <p:nvPr/>
        </p:nvSpPr>
        <p:spPr bwMode="auto">
          <a:xfrm>
            <a:off x="3006725" y="3267075"/>
            <a:ext cx="2971800" cy="392113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Static Linker (ld)</a:t>
            </a:r>
          </a:p>
        </p:txBody>
      </p:sp>
      <p:sp>
        <p:nvSpPr>
          <p:cNvPr id="225298" name="Text Box 18"/>
          <p:cNvSpPr txBox="1">
            <a:spLocks noChangeArrowheads="1"/>
          </p:cNvSpPr>
          <p:nvPr/>
        </p:nvSpPr>
        <p:spPr bwMode="auto">
          <a:xfrm>
            <a:off x="4403725" y="4017963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p</a:t>
            </a:r>
          </a:p>
        </p:txBody>
      </p:sp>
      <p:sp>
        <p:nvSpPr>
          <p:cNvPr id="225299" name="Rectangle 19"/>
          <p:cNvSpPr>
            <a:spLocks noChangeArrowheads="1"/>
          </p:cNvSpPr>
          <p:nvPr/>
        </p:nvSpPr>
        <p:spPr bwMode="auto">
          <a:xfrm>
            <a:off x="2362200" y="4856163"/>
            <a:ext cx="4191000" cy="66675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Loader/Dynamic Linker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(ld-linux.so)</a:t>
            </a:r>
          </a:p>
        </p:txBody>
      </p:sp>
      <p:sp>
        <p:nvSpPr>
          <p:cNvPr id="225300" name="Line 20"/>
          <p:cNvSpPr>
            <a:spLocks noChangeShapeType="1"/>
          </p:cNvSpPr>
          <p:nvPr/>
        </p:nvSpPr>
        <p:spPr bwMode="auto">
          <a:xfrm>
            <a:off x="4508500" y="3724275"/>
            <a:ext cx="635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25301" name="Line 21"/>
          <p:cNvSpPr>
            <a:spLocks noChangeShapeType="1"/>
          </p:cNvSpPr>
          <p:nvPr/>
        </p:nvSpPr>
        <p:spPr bwMode="auto">
          <a:xfrm>
            <a:off x="4495800" y="44100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25302" name="Text Box 22"/>
          <p:cNvSpPr txBox="1">
            <a:spLocks noChangeArrowheads="1"/>
          </p:cNvSpPr>
          <p:nvPr/>
        </p:nvSpPr>
        <p:spPr bwMode="auto">
          <a:xfrm>
            <a:off x="5584825" y="2516188"/>
            <a:ext cx="19589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libwhatever.a</a:t>
            </a:r>
          </a:p>
        </p:txBody>
      </p:sp>
      <p:sp>
        <p:nvSpPr>
          <p:cNvPr id="225303" name="Line 23"/>
          <p:cNvSpPr>
            <a:spLocks noChangeShapeType="1"/>
          </p:cNvSpPr>
          <p:nvPr/>
        </p:nvSpPr>
        <p:spPr bwMode="auto">
          <a:xfrm flipH="1">
            <a:off x="5137150" y="2820988"/>
            <a:ext cx="8255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25304" name="Line 24"/>
          <p:cNvSpPr>
            <a:spLocks noChangeShapeType="1"/>
          </p:cNvSpPr>
          <p:nvPr/>
        </p:nvSpPr>
        <p:spPr bwMode="auto">
          <a:xfrm>
            <a:off x="4495800" y="54911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225305" name="Text Box 25"/>
          <p:cNvSpPr txBox="1">
            <a:spLocks noChangeArrowheads="1"/>
          </p:cNvSpPr>
          <p:nvPr/>
        </p:nvSpPr>
        <p:spPr bwMode="auto">
          <a:xfrm>
            <a:off x="4267200" y="5948363"/>
            <a:ext cx="457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p’</a:t>
            </a:r>
          </a:p>
        </p:txBody>
      </p:sp>
      <p:sp>
        <p:nvSpPr>
          <p:cNvPr id="225306" name="Text Box 26"/>
          <p:cNvSpPr txBox="1">
            <a:spLocks noChangeArrowheads="1"/>
          </p:cNvSpPr>
          <p:nvPr/>
        </p:nvSpPr>
        <p:spPr bwMode="auto">
          <a:xfrm>
            <a:off x="6327775" y="4029075"/>
            <a:ext cx="11398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libm.so</a:t>
            </a:r>
          </a:p>
        </p:txBody>
      </p:sp>
      <p:sp>
        <p:nvSpPr>
          <p:cNvPr id="225307" name="Line 27"/>
          <p:cNvSpPr>
            <a:spLocks noChangeShapeType="1"/>
          </p:cNvSpPr>
          <p:nvPr/>
        </p:nvSpPr>
        <p:spPr bwMode="auto">
          <a:xfrm flipH="1">
            <a:off x="5791200" y="4333875"/>
            <a:ext cx="1069975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0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Better Scheme Using a Linker</a:t>
            </a:r>
          </a:p>
        </p:txBody>
      </p:sp>
      <p:sp>
        <p:nvSpPr>
          <p:cNvPr id="194563" name="Line 3"/>
          <p:cNvSpPr>
            <a:spLocks noChangeShapeType="1"/>
          </p:cNvSpPr>
          <p:nvPr/>
        </p:nvSpPr>
        <p:spPr bwMode="auto">
          <a:xfrm>
            <a:off x="2819400" y="1981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2286000" y="3733800"/>
            <a:ext cx="2971800" cy="392113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Linker (ld)</a:t>
            </a: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2133600" y="2351088"/>
            <a:ext cx="1524000" cy="392112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Translators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2470150" y="16764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m.c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2546350" y="30480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m.o</a:t>
            </a:r>
          </a:p>
        </p:txBody>
      </p:sp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3962400" y="2351088"/>
            <a:ext cx="1524000" cy="392112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Helvetica" pitchFamily="34" charset="0"/>
              </a:rPr>
              <a:t>Translators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4298950" y="16764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a.c</a:t>
            </a:r>
          </a:p>
        </p:txBody>
      </p:sp>
      <p:sp>
        <p:nvSpPr>
          <p:cNvPr id="194570" name="Text Box 10"/>
          <p:cNvSpPr txBox="1">
            <a:spLocks noChangeArrowheads="1"/>
          </p:cNvSpPr>
          <p:nvPr/>
        </p:nvSpPr>
        <p:spPr bwMode="auto">
          <a:xfrm>
            <a:off x="4375150" y="30480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a.o</a:t>
            </a: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3641725" y="44196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p</a:t>
            </a:r>
          </a:p>
        </p:txBody>
      </p:sp>
      <p:sp>
        <p:nvSpPr>
          <p:cNvPr id="194572" name="Line 12"/>
          <p:cNvSpPr>
            <a:spLocks noChangeShapeType="1"/>
          </p:cNvSpPr>
          <p:nvPr/>
        </p:nvSpPr>
        <p:spPr bwMode="auto">
          <a:xfrm>
            <a:off x="4648200" y="1981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194573" name="Line 13"/>
          <p:cNvSpPr>
            <a:spLocks noChangeShapeType="1"/>
          </p:cNvSpPr>
          <p:nvPr/>
        </p:nvSpPr>
        <p:spPr bwMode="auto">
          <a:xfrm>
            <a:off x="2895600" y="2743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194574" name="Line 14"/>
          <p:cNvSpPr>
            <a:spLocks noChangeShapeType="1"/>
          </p:cNvSpPr>
          <p:nvPr/>
        </p:nvSpPr>
        <p:spPr bwMode="auto">
          <a:xfrm>
            <a:off x="4648200" y="2743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194575" name="Line 15"/>
          <p:cNvSpPr>
            <a:spLocks noChangeShapeType="1"/>
          </p:cNvSpPr>
          <p:nvPr/>
        </p:nvSpPr>
        <p:spPr bwMode="auto">
          <a:xfrm>
            <a:off x="4648200" y="3352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194576" name="Line 16"/>
          <p:cNvSpPr>
            <a:spLocks noChangeShapeType="1"/>
          </p:cNvSpPr>
          <p:nvPr/>
        </p:nvSpPr>
        <p:spPr bwMode="auto">
          <a:xfrm>
            <a:off x="3787775" y="41259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194577" name="Text Box 17"/>
          <p:cNvSpPr txBox="1">
            <a:spLocks noChangeArrowheads="1"/>
          </p:cNvSpPr>
          <p:nvPr/>
        </p:nvSpPr>
        <p:spPr bwMode="auto">
          <a:xfrm>
            <a:off x="5114925" y="2906713"/>
            <a:ext cx="2981325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i="1">
                <a:solidFill>
                  <a:srgbClr val="FF0000"/>
                </a:solidFill>
                <a:latin typeface="Helvetica" pitchFamily="34" charset="0"/>
              </a:rPr>
              <a:t>Separately compiled relocatable object files</a:t>
            </a:r>
            <a:endParaRPr lang="en-US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94578" name="Text Box 18"/>
          <p:cNvSpPr txBox="1">
            <a:spLocks noChangeArrowheads="1"/>
          </p:cNvSpPr>
          <p:nvPr/>
        </p:nvSpPr>
        <p:spPr bwMode="auto">
          <a:xfrm>
            <a:off x="4152900" y="4189413"/>
            <a:ext cx="4543425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i="1">
                <a:solidFill>
                  <a:srgbClr val="FF0000"/>
                </a:solidFill>
                <a:latin typeface="Helvetica" pitchFamily="34" charset="0"/>
              </a:rPr>
              <a:t>Executable object file  (contains code and data for all functions defined in </a:t>
            </a:r>
            <a:r>
              <a:rPr lang="en-US" i="1">
                <a:solidFill>
                  <a:srgbClr val="FF0000"/>
                </a:solidFill>
              </a:rPr>
              <a:t>m.c</a:t>
            </a:r>
            <a:r>
              <a:rPr lang="en-US" i="1">
                <a:solidFill>
                  <a:srgbClr val="FF0000"/>
                </a:solidFill>
                <a:latin typeface="Helvetica" pitchFamily="34" charset="0"/>
              </a:rPr>
              <a:t> and </a:t>
            </a:r>
            <a:r>
              <a:rPr lang="en-US" i="1">
                <a:solidFill>
                  <a:srgbClr val="FF0000"/>
                </a:solidFill>
              </a:rPr>
              <a:t>a.c</a:t>
            </a:r>
            <a:r>
              <a:rPr lang="en-US" i="1">
                <a:solidFill>
                  <a:srgbClr val="FF0000"/>
                </a:solidFill>
                <a:latin typeface="Helvetica" pitchFamily="34" charset="0"/>
              </a:rPr>
              <a:t>)</a:t>
            </a:r>
          </a:p>
        </p:txBody>
      </p:sp>
      <p:sp>
        <p:nvSpPr>
          <p:cNvPr id="194579" name="Line 19"/>
          <p:cNvSpPr>
            <a:spLocks noChangeShapeType="1"/>
          </p:cNvSpPr>
          <p:nvPr/>
        </p:nvSpPr>
        <p:spPr bwMode="auto">
          <a:xfrm>
            <a:off x="2895600" y="3352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Translating the Example Program 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solidFill>
                  <a:srgbClr val="FF0000"/>
                </a:solidFill>
              </a:rPr>
              <a:t>Compiler driver</a:t>
            </a:r>
            <a:r>
              <a:rPr lang="en-US"/>
              <a:t> coordinates all steps in the translation and linking process. </a:t>
            </a:r>
          </a:p>
          <a:p>
            <a:pPr lvl="1"/>
            <a:r>
              <a:rPr lang="en-US"/>
              <a:t>Typically included with each compilation system (e.g., </a:t>
            </a:r>
            <a:r>
              <a:rPr lang="en-US">
                <a:latin typeface="Courier New" pitchFamily="49" charset="0"/>
              </a:rPr>
              <a:t>gcc</a:t>
            </a:r>
            <a:r>
              <a:rPr lang="en-US"/>
              <a:t>)</a:t>
            </a:r>
          </a:p>
          <a:p>
            <a:pPr lvl="1"/>
            <a:r>
              <a:rPr lang="en-US"/>
              <a:t>Invokes preprocessor (</a:t>
            </a:r>
            <a:r>
              <a:rPr lang="en-US">
                <a:latin typeface="Courier New" pitchFamily="49" charset="0"/>
              </a:rPr>
              <a:t>cpp</a:t>
            </a:r>
            <a:r>
              <a:rPr lang="en-US"/>
              <a:t>), compiler (</a:t>
            </a:r>
            <a:r>
              <a:rPr lang="en-US">
                <a:latin typeface="Courier New" pitchFamily="49" charset="0"/>
              </a:rPr>
              <a:t>cc1</a:t>
            </a:r>
            <a:r>
              <a:rPr lang="en-US"/>
              <a:t>), assembler (</a:t>
            </a:r>
            <a:r>
              <a:rPr lang="en-US">
                <a:latin typeface="Courier New" pitchFamily="49" charset="0"/>
              </a:rPr>
              <a:t>as</a:t>
            </a:r>
            <a:r>
              <a:rPr lang="en-US"/>
              <a:t>),  and linker (</a:t>
            </a:r>
            <a:r>
              <a:rPr lang="en-US">
                <a:latin typeface="Courier New" pitchFamily="49" charset="0"/>
              </a:rPr>
              <a:t>ld</a:t>
            </a:r>
            <a:r>
              <a:rPr lang="en-US"/>
              <a:t>).</a:t>
            </a:r>
          </a:p>
          <a:p>
            <a:pPr lvl="1"/>
            <a:r>
              <a:rPr lang="en-US"/>
              <a:t>Passes command line arguments to appropriate phases </a:t>
            </a:r>
          </a:p>
          <a:p>
            <a:r>
              <a:rPr lang="en-US"/>
              <a:t>Example: create executable </a:t>
            </a:r>
            <a:r>
              <a:rPr lang="en-US">
                <a:latin typeface="Courier New" pitchFamily="49" charset="0"/>
              </a:rPr>
              <a:t>p</a:t>
            </a:r>
            <a:r>
              <a:rPr lang="en-US"/>
              <a:t> from </a:t>
            </a:r>
            <a:r>
              <a:rPr lang="en-US">
                <a:latin typeface="Courier New" pitchFamily="49" charset="0"/>
              </a:rPr>
              <a:t>m.c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a.c</a:t>
            </a:r>
            <a:r>
              <a:rPr lang="en-US"/>
              <a:t>: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381000" y="4144963"/>
            <a:ext cx="8515350" cy="201771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bass&gt; gcc -O2 -v -o p m.c a.c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cpp [args] m.c /tmp/cca07630.i 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cc1 /tmp/cca07630.i m.c -O2 [args] -o /tmp/cca07630.s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as [args] -o /tmp/cca076301.o /tmp/cca07630.s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&lt;similar process for a.c&gt;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ld -o p [system obj files] /tmp/cca076301.o /tmp/cca076302.o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bass&gt;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a Linker Do?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Merges object files</a:t>
            </a:r>
          </a:p>
          <a:p>
            <a:pPr lvl="1"/>
            <a:r>
              <a:rPr lang="en-US" sz="1800"/>
              <a:t>Merges multiple relocatable (.</a:t>
            </a:r>
            <a:r>
              <a:rPr lang="en-US" sz="1800">
                <a:latin typeface="Courier New" pitchFamily="49" charset="0"/>
              </a:rPr>
              <a:t>o</a:t>
            </a:r>
            <a:r>
              <a:rPr lang="en-US" sz="1800"/>
              <a:t>) object files into a single executable object file that can loaded and executed by the loader.</a:t>
            </a:r>
          </a:p>
          <a:p>
            <a:r>
              <a:rPr lang="en-US" sz="2000"/>
              <a:t>Resolves external references</a:t>
            </a:r>
          </a:p>
          <a:p>
            <a:pPr lvl="1"/>
            <a:r>
              <a:rPr lang="en-US" sz="1800"/>
              <a:t>As part of the merging process, resolves external references.</a:t>
            </a:r>
          </a:p>
          <a:p>
            <a:pPr lvl="2"/>
            <a:r>
              <a:rPr lang="en-US" sz="1600"/>
              <a:t> </a:t>
            </a:r>
            <a:r>
              <a:rPr lang="en-US" sz="1600" i="1">
                <a:solidFill>
                  <a:srgbClr val="FF0000"/>
                </a:solidFill>
              </a:rPr>
              <a:t>External reference</a:t>
            </a:r>
            <a:r>
              <a:rPr lang="en-US" sz="1600"/>
              <a:t>: reference to a symbol defined in another object file.</a:t>
            </a:r>
          </a:p>
          <a:p>
            <a:r>
              <a:rPr lang="en-US" sz="2000"/>
              <a:t>Relocates symbols</a:t>
            </a:r>
          </a:p>
          <a:p>
            <a:pPr lvl="1"/>
            <a:r>
              <a:rPr lang="en-US" sz="1800"/>
              <a:t>Relocates symbols from their relative locations in the </a:t>
            </a:r>
            <a:r>
              <a:rPr lang="en-US" sz="1800">
                <a:latin typeface="Courier New" pitchFamily="49" charset="0"/>
              </a:rPr>
              <a:t>.o</a:t>
            </a:r>
            <a:r>
              <a:rPr lang="en-US" sz="1800"/>
              <a:t> files to new absolute positions in the executable.</a:t>
            </a:r>
          </a:p>
          <a:p>
            <a:pPr lvl="1"/>
            <a:r>
              <a:rPr lang="en-US" sz="1800"/>
              <a:t>Updates all references to these symbols to reflect their new positions.</a:t>
            </a:r>
          </a:p>
          <a:p>
            <a:pPr lvl="2"/>
            <a:r>
              <a:rPr lang="en-US" sz="1600"/>
              <a:t>References can be in either code or data</a:t>
            </a:r>
          </a:p>
          <a:p>
            <a:pPr lvl="3"/>
            <a:r>
              <a:rPr lang="en-US" sz="1600"/>
              <a:t>code: </a:t>
            </a:r>
            <a:r>
              <a:rPr lang="en-US" sz="1600">
                <a:latin typeface="Courier New" pitchFamily="49" charset="0"/>
              </a:rPr>
              <a:t>a();         /* reference to symbol a */</a:t>
            </a:r>
          </a:p>
          <a:p>
            <a:pPr lvl="3"/>
            <a:r>
              <a:rPr lang="en-US" sz="1600"/>
              <a:t>data:  </a:t>
            </a:r>
            <a:r>
              <a:rPr lang="en-US" sz="1600">
                <a:latin typeface="Courier New" pitchFamily="49" charset="0"/>
              </a:rPr>
              <a:t>int *xp=&amp;x;  /* reference to symbol x */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Linkers?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Modularity</a:t>
            </a:r>
          </a:p>
          <a:p>
            <a:pPr lvl="1"/>
            <a:r>
              <a:rPr lang="en-US"/>
              <a:t>Program can be written as a collection of smaller source files, rather than one monolithic mass.</a:t>
            </a:r>
          </a:p>
          <a:p>
            <a:pPr lvl="1"/>
            <a:r>
              <a:rPr lang="en-US"/>
              <a:t>Can build libraries of common functions (more on this later)</a:t>
            </a:r>
          </a:p>
          <a:p>
            <a:pPr lvl="2"/>
            <a:r>
              <a:rPr lang="en-US"/>
              <a:t>e.g., Math library, standard C library</a:t>
            </a:r>
          </a:p>
          <a:p>
            <a:r>
              <a:rPr lang="en-US"/>
              <a:t>Efficiency</a:t>
            </a:r>
          </a:p>
          <a:p>
            <a:pPr lvl="1"/>
            <a:r>
              <a:rPr lang="en-US"/>
              <a:t>Time: </a:t>
            </a:r>
          </a:p>
          <a:p>
            <a:pPr lvl="2"/>
            <a:r>
              <a:rPr lang="en-US"/>
              <a:t>Change one source file, compile, and then relink.</a:t>
            </a:r>
          </a:p>
          <a:p>
            <a:pPr lvl="2"/>
            <a:r>
              <a:rPr lang="en-US"/>
              <a:t>No need to recompile other source files.</a:t>
            </a:r>
          </a:p>
          <a:p>
            <a:pPr lvl="1"/>
            <a:r>
              <a:rPr lang="en-US"/>
              <a:t>Space:</a:t>
            </a:r>
          </a:p>
          <a:p>
            <a:pPr lvl="2"/>
            <a:r>
              <a:rPr lang="en-US"/>
              <a:t> Libraries of common functions can be aggregated into a single file...</a:t>
            </a:r>
          </a:p>
          <a:p>
            <a:pPr lvl="2"/>
            <a:r>
              <a:rPr lang="en-US"/>
              <a:t> Yet executable files and running memory images contain only code for the functions they actually use.</a:t>
            </a:r>
          </a:p>
          <a:p>
            <a:pPr lvl="3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93713"/>
            <a:ext cx="8153400" cy="573087"/>
          </a:xfrm>
        </p:spPr>
        <p:txBody>
          <a:bodyPr/>
          <a:lstStyle/>
          <a:p>
            <a:r>
              <a:rPr lang="en-US"/>
              <a:t>Executable and Linkable Format (ELF)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255000" cy="3997325"/>
          </a:xfrm>
        </p:spPr>
        <p:txBody>
          <a:bodyPr/>
          <a:lstStyle/>
          <a:p>
            <a:r>
              <a:rPr lang="en-US" sz="2000"/>
              <a:t>Standard binary format for object files</a:t>
            </a:r>
          </a:p>
          <a:p>
            <a:r>
              <a:rPr lang="en-US" sz="2000"/>
              <a:t>Derives from AT&amp;T System V Unix</a:t>
            </a:r>
          </a:p>
          <a:p>
            <a:pPr lvl="1"/>
            <a:r>
              <a:rPr lang="en-US" sz="1800"/>
              <a:t>Later adopted by BSD Unix variants and Linux</a:t>
            </a:r>
          </a:p>
          <a:p>
            <a:r>
              <a:rPr lang="en-US" sz="2000"/>
              <a:t>One unified format for </a:t>
            </a:r>
          </a:p>
          <a:p>
            <a:pPr lvl="1"/>
            <a:r>
              <a:rPr lang="en-US" sz="1800">
                <a:solidFill>
                  <a:srgbClr val="000004"/>
                </a:solidFill>
              </a:rPr>
              <a:t>Relocatable object files (</a:t>
            </a:r>
            <a:r>
              <a:rPr lang="en-US" sz="1800">
                <a:solidFill>
                  <a:srgbClr val="000004"/>
                </a:solidFill>
                <a:latin typeface="Courier New" pitchFamily="49" charset="0"/>
              </a:rPr>
              <a:t>.o</a:t>
            </a:r>
            <a:r>
              <a:rPr lang="en-US" sz="1800">
                <a:solidFill>
                  <a:srgbClr val="000004"/>
                </a:solidFill>
              </a:rPr>
              <a:t>), </a:t>
            </a:r>
          </a:p>
          <a:p>
            <a:pPr lvl="1"/>
            <a:r>
              <a:rPr lang="en-US" sz="1800">
                <a:solidFill>
                  <a:srgbClr val="000004"/>
                </a:solidFill>
              </a:rPr>
              <a:t>Executable object files</a:t>
            </a:r>
          </a:p>
          <a:p>
            <a:pPr lvl="1"/>
            <a:r>
              <a:rPr lang="en-US" sz="1800">
                <a:solidFill>
                  <a:srgbClr val="000004"/>
                </a:solidFill>
              </a:rPr>
              <a:t>Shared object files (.</a:t>
            </a:r>
            <a:r>
              <a:rPr lang="en-US" sz="1800">
                <a:solidFill>
                  <a:srgbClr val="000004"/>
                </a:solidFill>
                <a:latin typeface="Courier New" pitchFamily="49" charset="0"/>
              </a:rPr>
              <a:t>so</a:t>
            </a:r>
            <a:r>
              <a:rPr lang="en-US" sz="1800">
                <a:solidFill>
                  <a:srgbClr val="000004"/>
                </a:solidFill>
              </a:rPr>
              <a:t>)</a:t>
            </a:r>
          </a:p>
          <a:p>
            <a:r>
              <a:rPr lang="en-US" sz="2000"/>
              <a:t>Generic name: ELF binaries</a:t>
            </a:r>
          </a:p>
          <a:p>
            <a:r>
              <a:rPr lang="en-US" sz="2000"/>
              <a:t>Better support for shared libraries than old </a:t>
            </a:r>
            <a:r>
              <a:rPr lang="en-US" sz="2000">
                <a:latin typeface="Courier New" pitchFamily="49" charset="0"/>
              </a:rPr>
              <a:t>a.out</a:t>
            </a:r>
            <a:r>
              <a:rPr lang="en-US" sz="2000"/>
              <a:t> formats.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9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ELF Object File Format</a:t>
            </a:r>
          </a:p>
        </p:txBody>
      </p:sp>
      <p:sp>
        <p:nvSpPr>
          <p:cNvPr id="19969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5576887" cy="522446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/>
              <a:t>Elf header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Magic number, type (.o, exec, .so), machine, byte ordering, etc.</a:t>
            </a:r>
          </a:p>
          <a:p>
            <a:pPr>
              <a:lnSpc>
                <a:spcPct val="85000"/>
              </a:lnSpc>
            </a:pPr>
            <a:r>
              <a:rPr lang="en-US" sz="2000"/>
              <a:t>Program header table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Page size, virtual addresses memory segments (sections), segment sizes.</a:t>
            </a:r>
          </a:p>
          <a:p>
            <a:pPr>
              <a:lnSpc>
                <a:spcPct val="85000"/>
              </a:lnSpc>
            </a:pPr>
            <a:r>
              <a:rPr lang="en-US" sz="2000">
                <a:latin typeface="Courier New" pitchFamily="49" charset="0"/>
              </a:rPr>
              <a:t>.text</a:t>
            </a:r>
            <a:r>
              <a:rPr lang="en-US" sz="2000"/>
              <a:t> section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Code</a:t>
            </a:r>
          </a:p>
          <a:p>
            <a:pPr>
              <a:lnSpc>
                <a:spcPct val="85000"/>
              </a:lnSpc>
            </a:pPr>
            <a:r>
              <a:rPr lang="en-US" sz="2000">
                <a:latin typeface="Courier New" pitchFamily="49" charset="0"/>
              </a:rPr>
              <a:t>.data</a:t>
            </a:r>
            <a:r>
              <a:rPr lang="en-US" sz="2000"/>
              <a:t> section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Initialized (static) data</a:t>
            </a:r>
          </a:p>
          <a:p>
            <a:pPr>
              <a:lnSpc>
                <a:spcPct val="85000"/>
              </a:lnSpc>
            </a:pPr>
            <a:r>
              <a:rPr lang="en-US" sz="2000">
                <a:latin typeface="Courier New" pitchFamily="49" charset="0"/>
              </a:rPr>
              <a:t>.bss</a:t>
            </a:r>
            <a:r>
              <a:rPr lang="en-US" sz="2000"/>
              <a:t> section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Uninitialized (static) data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“Block Started by Symbol”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rgbClr val="FF0000"/>
                </a:solidFill>
              </a:rPr>
              <a:t>“Better Save Space”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Has section header but occupies no space</a:t>
            </a:r>
          </a:p>
          <a:p>
            <a:pPr lvl="1">
              <a:lnSpc>
                <a:spcPct val="90000"/>
              </a:lnSpc>
            </a:pPr>
            <a:endParaRPr lang="en-US" sz="1800"/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5867400" y="1371600"/>
            <a:ext cx="2971800" cy="3810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ELF header</a:t>
            </a:r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5867400" y="1752600"/>
            <a:ext cx="2971800" cy="6096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Program header table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(required for executables)</a:t>
            </a: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5867400" y="2362200"/>
            <a:ext cx="2971800" cy="3810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.text</a:t>
            </a:r>
            <a:r>
              <a:rPr lang="en-US" sz="1600">
                <a:latin typeface="Helvetica" pitchFamily="34" charset="0"/>
              </a:rPr>
              <a:t> section</a:t>
            </a:r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5867400" y="2743200"/>
            <a:ext cx="2971800" cy="3810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.data</a:t>
            </a:r>
            <a:r>
              <a:rPr lang="en-US" sz="1600">
                <a:latin typeface="Helvetica" pitchFamily="34" charset="0"/>
              </a:rPr>
              <a:t> section</a:t>
            </a:r>
          </a:p>
        </p:txBody>
      </p:sp>
      <p:sp>
        <p:nvSpPr>
          <p:cNvPr id="199688" name="Rectangle 8"/>
          <p:cNvSpPr>
            <a:spLocks noChangeArrowheads="1"/>
          </p:cNvSpPr>
          <p:nvPr/>
        </p:nvSpPr>
        <p:spPr bwMode="auto">
          <a:xfrm>
            <a:off x="5867400" y="3124200"/>
            <a:ext cx="2971800" cy="3810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.bss</a:t>
            </a:r>
            <a:r>
              <a:rPr lang="en-US" sz="1600">
                <a:latin typeface="Helvetica" pitchFamily="34" charset="0"/>
              </a:rPr>
              <a:t> section</a:t>
            </a:r>
          </a:p>
        </p:txBody>
      </p:sp>
      <p:sp>
        <p:nvSpPr>
          <p:cNvPr id="199689" name="Rectangle 9"/>
          <p:cNvSpPr>
            <a:spLocks noChangeArrowheads="1"/>
          </p:cNvSpPr>
          <p:nvPr/>
        </p:nvSpPr>
        <p:spPr bwMode="auto">
          <a:xfrm>
            <a:off x="5867400" y="3505200"/>
            <a:ext cx="2971800" cy="3810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.symtab</a:t>
            </a:r>
          </a:p>
        </p:txBody>
      </p:sp>
      <p:sp>
        <p:nvSpPr>
          <p:cNvPr id="199690" name="Rectangle 10"/>
          <p:cNvSpPr>
            <a:spLocks noChangeArrowheads="1"/>
          </p:cNvSpPr>
          <p:nvPr/>
        </p:nvSpPr>
        <p:spPr bwMode="auto">
          <a:xfrm>
            <a:off x="5867400" y="3886200"/>
            <a:ext cx="2971800" cy="3810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.rel.txt</a:t>
            </a:r>
          </a:p>
        </p:txBody>
      </p:sp>
      <p:sp>
        <p:nvSpPr>
          <p:cNvPr id="199691" name="Rectangle 11"/>
          <p:cNvSpPr>
            <a:spLocks noChangeArrowheads="1"/>
          </p:cNvSpPr>
          <p:nvPr/>
        </p:nvSpPr>
        <p:spPr bwMode="auto">
          <a:xfrm>
            <a:off x="5867400" y="4267200"/>
            <a:ext cx="2971800" cy="3810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.rel.data</a:t>
            </a:r>
          </a:p>
        </p:txBody>
      </p:sp>
      <p:sp>
        <p:nvSpPr>
          <p:cNvPr id="199692" name="Rectangle 12"/>
          <p:cNvSpPr>
            <a:spLocks noChangeArrowheads="1"/>
          </p:cNvSpPr>
          <p:nvPr/>
        </p:nvSpPr>
        <p:spPr bwMode="auto">
          <a:xfrm>
            <a:off x="5867400" y="4648200"/>
            <a:ext cx="2971800" cy="3810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/>
              <a:t>.debug</a:t>
            </a:r>
          </a:p>
        </p:txBody>
      </p:sp>
      <p:sp>
        <p:nvSpPr>
          <p:cNvPr id="199693" name="Rectangle 13"/>
          <p:cNvSpPr>
            <a:spLocks noChangeArrowheads="1"/>
          </p:cNvSpPr>
          <p:nvPr/>
        </p:nvSpPr>
        <p:spPr bwMode="auto">
          <a:xfrm>
            <a:off x="5867400" y="5029200"/>
            <a:ext cx="2971800" cy="609600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Section header table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(required for relocatables)</a:t>
            </a:r>
          </a:p>
        </p:txBody>
      </p:sp>
      <p:sp>
        <p:nvSpPr>
          <p:cNvPr id="199694" name="Text Box 14"/>
          <p:cNvSpPr txBox="1">
            <a:spLocks noChangeArrowheads="1"/>
          </p:cNvSpPr>
          <p:nvPr/>
        </p:nvSpPr>
        <p:spPr bwMode="auto">
          <a:xfrm>
            <a:off x="8839200" y="1219200"/>
            <a:ext cx="2968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Helvetica" pitchFamily="34" charset="0"/>
              </a:rPr>
              <a:t>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11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1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folHlink"/>
          </a:outerShdw>
        </a:effectLst>
      </a:spPr>
      <a:bodyPr vert="horz" wrap="square" lIns="90487" tIns="44450" rIns="90487" bIns="4445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6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folHlink"/>
          </a:outerShdw>
        </a:effectLst>
      </a:spPr>
      <a:bodyPr vert="horz" wrap="square" lIns="90487" tIns="44450" rIns="90487" bIns="4445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6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lass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1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C:\cygwin\home\droh\class\213-f02\class11.ppt</Template>
  <TotalTime>7369</TotalTime>
  <Pages>20</Pages>
  <Words>2731</Words>
  <Application>Microsoft Office PowerPoint</Application>
  <PresentationFormat>Letter Paper (8.5x11 in)</PresentationFormat>
  <Paragraphs>607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Times</vt:lpstr>
      <vt:lpstr>Helvetica</vt:lpstr>
      <vt:lpstr>Times New Roman</vt:lpstr>
      <vt:lpstr>Wingdings</vt:lpstr>
      <vt:lpstr>Century Gothic</vt:lpstr>
      <vt:lpstr>Courier New</vt:lpstr>
      <vt:lpstr>class11</vt:lpstr>
      <vt:lpstr>Linking </vt:lpstr>
      <vt:lpstr>Linker Puzzles</vt:lpstr>
      <vt:lpstr>A Simplistic Program Translation Scheme</vt:lpstr>
      <vt:lpstr>A Better Scheme Using a Linker</vt:lpstr>
      <vt:lpstr>Translating the Example Program </vt:lpstr>
      <vt:lpstr>What Does a Linker Do?</vt:lpstr>
      <vt:lpstr>Why Linkers?</vt:lpstr>
      <vt:lpstr>Executable and Linkable Format (ELF)</vt:lpstr>
      <vt:lpstr>ELF Object File Format</vt:lpstr>
      <vt:lpstr>ELF Object File Format (cont)</vt:lpstr>
      <vt:lpstr>Example C Program</vt:lpstr>
      <vt:lpstr>Merging Relocatable Object Files into an Executable Object File</vt:lpstr>
      <vt:lpstr>Relocating Symbols and Resolving  External References</vt:lpstr>
      <vt:lpstr>m.o Relocation Info</vt:lpstr>
      <vt:lpstr>a.o Relocation Info (.text)</vt:lpstr>
      <vt:lpstr>a.o Relocation Info (.data)</vt:lpstr>
      <vt:lpstr>Executable After Relocation and  External Reference Resolution (.text)</vt:lpstr>
      <vt:lpstr>Executable After Relocation and  External Reference Resolution(.data)</vt:lpstr>
      <vt:lpstr>Strong and Weak Symbols</vt:lpstr>
      <vt:lpstr>Linker’s Symbol Rules</vt:lpstr>
      <vt:lpstr>Linker Puzzles</vt:lpstr>
      <vt:lpstr>Packaging  Commonly Used Functions</vt:lpstr>
      <vt:lpstr>Static Libraries (archives)</vt:lpstr>
      <vt:lpstr>Creating Static Libraries</vt:lpstr>
      <vt:lpstr>Commonly Used Libraries</vt:lpstr>
      <vt:lpstr>Using Static Libraries</vt:lpstr>
      <vt:lpstr>Loading Executable Binaries</vt:lpstr>
      <vt:lpstr>Shared Libraries</vt:lpstr>
      <vt:lpstr>Dynamically Linked Shared Libraries </vt:lpstr>
      <vt:lpstr>The Complete Picture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Linking</dc:title>
  <dc:creator>Randal E.  Bryant and David R. O'Hallaron</dc:creator>
  <cp:lastModifiedBy>Gary</cp:lastModifiedBy>
  <cp:revision>361</cp:revision>
  <cp:lastPrinted>2001-10-04T12:22:59Z</cp:lastPrinted>
  <dcterms:created xsi:type="dcterms:W3CDTF">1998-08-11T09:18:51Z</dcterms:created>
  <dcterms:modified xsi:type="dcterms:W3CDTF">2012-12-16T01:35:08Z</dcterms:modified>
</cp:coreProperties>
</file>