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15.png" ContentType="image/png"/>
  <Override PartName="/ppt/media/image13.png" ContentType="image/png"/>
  <Override PartName="/ppt/media/image12.png" ContentType="image/png"/>
  <Override PartName="/ppt/media/image11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7.png" ContentType="image/png"/>
  <Override PartName="/ppt/media/image8.jpeg" ContentType="image/jpeg"/>
  <Override PartName="/ppt/media/image16.jpeg" ContentType="image/jpe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4.png" ContentType="image/png"/>
  <Override PartName="/ppt/media/image10.jpeg" ContentType="image/jpe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400" cy="624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meltdownattack.com/meltdown.pdf" TargetMode="Externa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spectreattack.com/spectre.pdf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www.nytimes.com/2018/01/03/business/computer-flaws.html" TargetMode="External"/><Relationship Id="rId2" Type="http://schemas.openxmlformats.org/officeDocument/2006/relationships/hyperlink" Target="https://meltdownattack.com/meltdown.pdf" TargetMode="External"/><Relationship Id="rId3" Type="http://schemas.openxmlformats.org/officeDocument/2006/relationships/hyperlink" Target="https://spectreattack.com/spectre.pdf" TargetMode="External"/><Relationship Id="rId4" Type="http://schemas.openxmlformats.org/officeDocument/2006/relationships/hyperlink" Target="https://danielmiessler.com/blog/simple-explanation-difference-meltdown-spectre/" TargetMode="External"/><Relationship Id="rId5" Type="http://schemas.openxmlformats.org/officeDocument/2006/relationships/hyperlink" Target="https://security.googleblog.com/2018/01/todays-cpu-vulnerability-what-you-need.html" TargetMode="External"/><Relationship Id="rId6" Type="http://schemas.openxmlformats.org/officeDocument/2006/relationships/hyperlink" Target="https://googleprojectzero.blogspot.com/2018/01/reading-privileged-memory-with-side.html" TargetMode="External"/><Relationship Id="rId7" Type="http://schemas.openxmlformats.org/officeDocument/2006/relationships/hyperlink" Target="https://arstechnica.com/gadgets/2018/01/whats-behind-the-intel-design-flaw-forcing-numerous-patches/" TargetMode="External"/><Relationship Id="rId8" Type="http://schemas.openxmlformats.org/officeDocument/2006/relationships/hyperlink" Target="https://www.theregister.co.uk/2018/01/02/intel_cpu_design_flaw/" TargetMode="External"/><Relationship Id="rId9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danielmiessler.com/blog/simple-explanation-difference-meltdown-spectre/" TargetMode="Externa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73160" y="315000"/>
            <a:ext cx="8786880" cy="76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br/>
            <a:r>
              <a:rPr b="0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Meltdown &amp; Spectre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2182680" y="1330920"/>
            <a:ext cx="5017680" cy="167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Slides adapted from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Mark D. Hill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Computer Sciences Dept.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Univ. of Wisconsin-Madison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446480" y="3867120"/>
            <a:ext cx="64900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838080" y="4400640"/>
            <a:ext cx="738828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Prepared while on a sabbatical visit to Google with public information only and representing the author’s views only, not necessarily Google’s.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 More Realistic Out Of Order Pipeline (used since 1995)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188720" y="1314000"/>
            <a:ext cx="6669720" cy="353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9" dur="indefinite" restart="never" nodeType="tmRoot">
          <p:childTnLst>
            <p:seq>
              <p:cTn id="1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Pentium Pro Architecture (Intel 1995 and onwards)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49560" y="3291840"/>
            <a:ext cx="8519400" cy="127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Instructions are Issued in order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 execute in any order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ReOrder Buffer (ROB) ensures instructions are committed in order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3499560" y="1456920"/>
            <a:ext cx="456480" cy="380520"/>
          </a:xfrm>
          <a:prstGeom prst="rect">
            <a:avLst/>
          </a:prstGeom>
          <a:solidFill>
            <a:srgbClr val="cbbd83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MEM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984960" y="1609560"/>
            <a:ext cx="456480" cy="380160"/>
          </a:xfrm>
          <a:prstGeom prst="rect">
            <a:avLst/>
          </a:prstGeom>
          <a:solidFill>
            <a:srgbClr val="cbbd83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1442160" y="1609560"/>
            <a:ext cx="456480" cy="380160"/>
          </a:xfrm>
          <a:prstGeom prst="rect">
            <a:avLst/>
          </a:prstGeom>
          <a:solidFill>
            <a:srgbClr val="cbbd83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1899360" y="1609560"/>
            <a:ext cx="456480" cy="380160"/>
          </a:xfrm>
          <a:prstGeom prst="rect">
            <a:avLst/>
          </a:prstGeom>
          <a:solidFill>
            <a:srgbClr val="cbbd83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REN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7"/>
          <p:cNvSpPr/>
          <p:nvPr/>
        </p:nvSpPr>
        <p:spPr>
          <a:xfrm>
            <a:off x="3346920" y="1609560"/>
            <a:ext cx="456480" cy="380160"/>
          </a:xfrm>
          <a:prstGeom prst="rect">
            <a:avLst/>
          </a:prstGeom>
          <a:solidFill>
            <a:srgbClr val="cbbd83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Line 8"/>
          <p:cNvSpPr/>
          <p:nvPr/>
        </p:nvSpPr>
        <p:spPr>
          <a:xfrm>
            <a:off x="2813760" y="1761840"/>
            <a:ext cx="533160" cy="144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9"/>
          <p:cNvSpPr/>
          <p:nvPr/>
        </p:nvSpPr>
        <p:spPr>
          <a:xfrm>
            <a:off x="2737440" y="2523960"/>
            <a:ext cx="1742400" cy="370800"/>
          </a:xfrm>
          <a:prstGeom prst="rect">
            <a:avLst/>
          </a:prstGeom>
          <a:solidFill>
            <a:srgbClr val="3694b6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ROB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Line 10"/>
          <p:cNvSpPr/>
          <p:nvPr/>
        </p:nvSpPr>
        <p:spPr>
          <a:xfrm>
            <a:off x="2975400" y="2523960"/>
            <a:ext cx="360" cy="371520"/>
          </a:xfrm>
          <a:prstGeom prst="line">
            <a:avLst/>
          </a:prstGeom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Line 11"/>
          <p:cNvSpPr/>
          <p:nvPr/>
        </p:nvSpPr>
        <p:spPr>
          <a:xfrm>
            <a:off x="3215160" y="2523960"/>
            <a:ext cx="360" cy="371520"/>
          </a:xfrm>
          <a:prstGeom prst="line">
            <a:avLst/>
          </a:prstGeom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Line 12"/>
          <p:cNvSpPr/>
          <p:nvPr/>
        </p:nvSpPr>
        <p:spPr>
          <a:xfrm>
            <a:off x="4250160" y="2523960"/>
            <a:ext cx="360" cy="371520"/>
          </a:xfrm>
          <a:prstGeom prst="line">
            <a:avLst/>
          </a:prstGeom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Line 13"/>
          <p:cNvSpPr/>
          <p:nvPr/>
        </p:nvSpPr>
        <p:spPr>
          <a:xfrm>
            <a:off x="4012200" y="2523960"/>
            <a:ext cx="360" cy="371520"/>
          </a:xfrm>
          <a:prstGeom prst="line">
            <a:avLst/>
          </a:prstGeom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Line 14"/>
          <p:cNvSpPr/>
          <p:nvPr/>
        </p:nvSpPr>
        <p:spPr>
          <a:xfrm>
            <a:off x="3042360" y="1761840"/>
            <a:ext cx="1440" cy="76212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Line 15"/>
          <p:cNvSpPr/>
          <p:nvPr/>
        </p:nvSpPr>
        <p:spPr>
          <a:xfrm>
            <a:off x="3956760" y="1761840"/>
            <a:ext cx="22860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Line 16"/>
          <p:cNvSpPr/>
          <p:nvPr/>
        </p:nvSpPr>
        <p:spPr>
          <a:xfrm>
            <a:off x="4185360" y="1761840"/>
            <a:ext cx="1440" cy="76212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Line 17"/>
          <p:cNvSpPr/>
          <p:nvPr/>
        </p:nvSpPr>
        <p:spPr>
          <a:xfrm>
            <a:off x="4489920" y="2752560"/>
            <a:ext cx="152640" cy="1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18"/>
          <p:cNvSpPr/>
          <p:nvPr/>
        </p:nvSpPr>
        <p:spPr>
          <a:xfrm flipV="1">
            <a:off x="4642560" y="1752480"/>
            <a:ext cx="1440" cy="1009440"/>
          </a:xfrm>
          <a:prstGeom prst="line">
            <a:avLst/>
          </a:prstGeom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19"/>
          <p:cNvSpPr/>
          <p:nvPr/>
        </p:nvSpPr>
        <p:spPr>
          <a:xfrm>
            <a:off x="4642560" y="1761840"/>
            <a:ext cx="152280" cy="144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0"/>
          <p:cNvSpPr/>
          <p:nvPr/>
        </p:nvSpPr>
        <p:spPr>
          <a:xfrm>
            <a:off x="4794840" y="1609560"/>
            <a:ext cx="456480" cy="380160"/>
          </a:xfrm>
          <a:prstGeom prst="rect">
            <a:avLst/>
          </a:prstGeom>
          <a:solidFill>
            <a:srgbClr val="cbbd83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Line 21"/>
          <p:cNvSpPr/>
          <p:nvPr/>
        </p:nvSpPr>
        <p:spPr>
          <a:xfrm>
            <a:off x="5023440" y="1990440"/>
            <a:ext cx="1440" cy="533520"/>
          </a:xfrm>
          <a:prstGeom prst="line">
            <a:avLst/>
          </a:prstGeom>
          <a:ln w="2844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2"/>
          <p:cNvSpPr/>
          <p:nvPr/>
        </p:nvSpPr>
        <p:spPr>
          <a:xfrm>
            <a:off x="1686240" y="2070360"/>
            <a:ext cx="690480" cy="30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In-order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3"/>
          <p:cNvSpPr/>
          <p:nvPr/>
        </p:nvSpPr>
        <p:spPr>
          <a:xfrm>
            <a:off x="5011920" y="2066760"/>
            <a:ext cx="690480" cy="30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In-order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4"/>
          <p:cNvSpPr/>
          <p:nvPr/>
        </p:nvSpPr>
        <p:spPr>
          <a:xfrm>
            <a:off x="3383280" y="1155960"/>
            <a:ext cx="812520" cy="30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Any order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25"/>
          <p:cNvSpPr/>
          <p:nvPr/>
        </p:nvSpPr>
        <p:spPr>
          <a:xfrm>
            <a:off x="4794840" y="2523960"/>
            <a:ext cx="456480" cy="380160"/>
          </a:xfrm>
          <a:prstGeom prst="rect">
            <a:avLst/>
          </a:prstGeom>
          <a:solidFill>
            <a:srgbClr val="3694b6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ARF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6"/>
          <p:cNvSpPr/>
          <p:nvPr/>
        </p:nvSpPr>
        <p:spPr>
          <a:xfrm>
            <a:off x="2356560" y="1609560"/>
            <a:ext cx="456480" cy="380160"/>
          </a:xfrm>
          <a:prstGeom prst="rect">
            <a:avLst/>
          </a:prstGeom>
          <a:solidFill>
            <a:srgbClr val="cbbd83"/>
          </a:solidFill>
          <a:ln w="32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Narrow"/>
                <a:ea typeface="DejaVu Sans"/>
              </a:rPr>
              <a:t>Alloc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1" dur="indefinite" restart="never" nodeType="tmRoot">
          <p:childTnLst>
            <p:seq>
              <p:cTn id="1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Taking Advantage of Speculative Execution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258120" y="2504520"/>
            <a:ext cx="8519400" cy="243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What would happen if: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1) The branch predictor mis-predicted the branch as ‘not taken’.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2) And we set variable ‘train’ such that the load would be from an unauthorized area?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Result: The load would: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R1) Execute, bringing in the unauthorized information into the cache.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R2) The load would be flagged as segmentation error causing a fault.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R3) Instead of stopping the execution (as a fault usually does), the mis-predicted branch would squash the load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AND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the fault. (!!!)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666720" y="1280160"/>
            <a:ext cx="811080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branch (R1 &gt;= bound) goto error 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 Speculate branch not taken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load R2 ← memory[train+R1]     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 Speculate load &amp; speculate cache hit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and R3 ← R2 &amp;&amp; 0xffff          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 Speculate AND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load R4 ← memory[save+SIZE+R3] </a:t>
            </a:r>
            <a:r>
              <a:rPr b="1" lang="en-US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; Speculate load &amp; speculate cache hit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3" dur="indefinite" restart="never" nodeType="tmRoot">
          <p:childTnLst>
            <p:seq>
              <p:cTn id="1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Meltdown Step 2: Reading Unauthorized Information in the Cache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Now we have the unauthorized information in our cache.  How do we read it?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we do a load, that will cause a fault because our hardware has protection schemes to prevent us from reading where we shouldn’t.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Instead we are going to create a covert channel by using the Cache as a side channel.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Namely we are going to use the speed of our cache to determine the bits of our secret information.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5" dur="indefinite" restart="never" nodeType="tmRoot">
          <p:childTnLst>
            <p:seq>
              <p:cTn id="1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Caching Tutorial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11760" y="1152360"/>
            <a:ext cx="8519400" cy="184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Main Memory (DRAM) 1000x too slow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Hardware Cache(s): small, transparent hardware memory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Like a software cache: speculate near-term reuse (locality) is common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Like a hash table: an item (block or line) can go in one or few slots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11760" y="2981160"/>
            <a:ext cx="8519400" cy="4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E.g., 4-entry cache w/ slot picked with address (key) modulo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586800" y="36043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335160" y="35128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586800" y="38329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335160" y="37414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586800" y="40615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335160" y="39700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0"/>
          <p:cNvSpPr/>
          <p:nvPr/>
        </p:nvSpPr>
        <p:spPr>
          <a:xfrm>
            <a:off x="586800" y="429768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1"/>
          <p:cNvSpPr/>
          <p:nvPr/>
        </p:nvSpPr>
        <p:spPr>
          <a:xfrm>
            <a:off x="335160" y="420624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2"/>
          <p:cNvSpPr/>
          <p:nvPr/>
        </p:nvSpPr>
        <p:spPr>
          <a:xfrm>
            <a:off x="-228600" y="1341000"/>
            <a:ext cx="4388040" cy="51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3"/>
          <p:cNvSpPr/>
          <p:nvPr/>
        </p:nvSpPr>
        <p:spPr>
          <a:xfrm>
            <a:off x="1089720" y="3528000"/>
            <a:ext cx="102024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Insert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6" name="CustomShape 14"/>
          <p:cNvSpPr/>
          <p:nvPr/>
        </p:nvSpPr>
        <p:spPr>
          <a:xfrm>
            <a:off x="2263320" y="36043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7" name="CustomShape 15"/>
          <p:cNvSpPr/>
          <p:nvPr/>
        </p:nvSpPr>
        <p:spPr>
          <a:xfrm>
            <a:off x="2011680" y="35128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CustomShape 16"/>
          <p:cNvSpPr/>
          <p:nvPr/>
        </p:nvSpPr>
        <p:spPr>
          <a:xfrm>
            <a:off x="2263320" y="38329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17"/>
          <p:cNvSpPr/>
          <p:nvPr/>
        </p:nvSpPr>
        <p:spPr>
          <a:xfrm>
            <a:off x="2011680" y="37414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18"/>
          <p:cNvSpPr/>
          <p:nvPr/>
        </p:nvSpPr>
        <p:spPr>
          <a:xfrm>
            <a:off x="2263320" y="40615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9"/>
          <p:cNvSpPr/>
          <p:nvPr/>
        </p:nvSpPr>
        <p:spPr>
          <a:xfrm>
            <a:off x="2011680" y="39700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0"/>
          <p:cNvSpPr/>
          <p:nvPr/>
        </p:nvSpPr>
        <p:spPr>
          <a:xfrm>
            <a:off x="2263320" y="429768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1"/>
          <p:cNvSpPr/>
          <p:nvPr/>
        </p:nvSpPr>
        <p:spPr>
          <a:xfrm>
            <a:off x="2011680" y="420624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2"/>
          <p:cNvSpPr/>
          <p:nvPr/>
        </p:nvSpPr>
        <p:spPr>
          <a:xfrm>
            <a:off x="2765880" y="3528000"/>
            <a:ext cx="102024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07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Insert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3"/>
          <p:cNvSpPr/>
          <p:nvPr/>
        </p:nvSpPr>
        <p:spPr>
          <a:xfrm>
            <a:off x="3939480" y="36043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4"/>
          <p:cNvSpPr/>
          <p:nvPr/>
        </p:nvSpPr>
        <p:spPr>
          <a:xfrm>
            <a:off x="3688200" y="35128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5"/>
          <p:cNvSpPr/>
          <p:nvPr/>
        </p:nvSpPr>
        <p:spPr>
          <a:xfrm>
            <a:off x="3939480" y="38329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26"/>
          <p:cNvSpPr/>
          <p:nvPr/>
        </p:nvSpPr>
        <p:spPr>
          <a:xfrm>
            <a:off x="3688200" y="37414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27"/>
          <p:cNvSpPr/>
          <p:nvPr/>
        </p:nvSpPr>
        <p:spPr>
          <a:xfrm>
            <a:off x="3939480" y="40615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28"/>
          <p:cNvSpPr/>
          <p:nvPr/>
        </p:nvSpPr>
        <p:spPr>
          <a:xfrm>
            <a:off x="3688200" y="39700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9"/>
          <p:cNvSpPr/>
          <p:nvPr/>
        </p:nvSpPr>
        <p:spPr>
          <a:xfrm>
            <a:off x="3939480" y="429768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2" name="CustomShape 30"/>
          <p:cNvSpPr/>
          <p:nvPr/>
        </p:nvSpPr>
        <p:spPr>
          <a:xfrm>
            <a:off x="3688200" y="420624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CustomShape 31"/>
          <p:cNvSpPr/>
          <p:nvPr/>
        </p:nvSpPr>
        <p:spPr>
          <a:xfrm>
            <a:off x="4442400" y="3528000"/>
            <a:ext cx="102024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12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HIT!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changes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2"/>
          <p:cNvSpPr/>
          <p:nvPr/>
        </p:nvSpPr>
        <p:spPr>
          <a:xfrm>
            <a:off x="5616000" y="36043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3"/>
          <p:cNvSpPr/>
          <p:nvPr/>
        </p:nvSpPr>
        <p:spPr>
          <a:xfrm>
            <a:off x="5364360" y="35128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CustomShape 34"/>
          <p:cNvSpPr/>
          <p:nvPr/>
        </p:nvSpPr>
        <p:spPr>
          <a:xfrm>
            <a:off x="5616000" y="38329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5"/>
          <p:cNvSpPr/>
          <p:nvPr/>
        </p:nvSpPr>
        <p:spPr>
          <a:xfrm>
            <a:off x="5364360" y="37414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8" name="CustomShape 36"/>
          <p:cNvSpPr/>
          <p:nvPr/>
        </p:nvSpPr>
        <p:spPr>
          <a:xfrm>
            <a:off x="5616000" y="40615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37"/>
          <p:cNvSpPr/>
          <p:nvPr/>
        </p:nvSpPr>
        <p:spPr>
          <a:xfrm>
            <a:off x="5364360" y="39700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0" name="CustomShape 38"/>
          <p:cNvSpPr/>
          <p:nvPr/>
        </p:nvSpPr>
        <p:spPr>
          <a:xfrm>
            <a:off x="5616000" y="429768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9"/>
          <p:cNvSpPr/>
          <p:nvPr/>
        </p:nvSpPr>
        <p:spPr>
          <a:xfrm>
            <a:off x="5364360" y="420624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0"/>
          <p:cNvSpPr/>
          <p:nvPr/>
        </p:nvSpPr>
        <p:spPr>
          <a:xfrm>
            <a:off x="6118920" y="3528000"/>
            <a:ext cx="102024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16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Miss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Victim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Insert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1"/>
          <p:cNvSpPr/>
          <p:nvPr/>
        </p:nvSpPr>
        <p:spPr>
          <a:xfrm>
            <a:off x="7292520" y="36043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2"/>
          <p:cNvSpPr/>
          <p:nvPr/>
        </p:nvSpPr>
        <p:spPr>
          <a:xfrm>
            <a:off x="7040880" y="35128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3"/>
          <p:cNvSpPr/>
          <p:nvPr/>
        </p:nvSpPr>
        <p:spPr>
          <a:xfrm>
            <a:off x="7292520" y="38329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4"/>
          <p:cNvSpPr/>
          <p:nvPr/>
        </p:nvSpPr>
        <p:spPr>
          <a:xfrm>
            <a:off x="7040880" y="37414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5"/>
          <p:cNvSpPr/>
          <p:nvPr/>
        </p:nvSpPr>
        <p:spPr>
          <a:xfrm>
            <a:off x="7292520" y="406152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--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46"/>
          <p:cNvSpPr/>
          <p:nvPr/>
        </p:nvSpPr>
        <p:spPr>
          <a:xfrm>
            <a:off x="7040880" y="397008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9" name="CustomShape 47"/>
          <p:cNvSpPr/>
          <p:nvPr/>
        </p:nvSpPr>
        <p:spPr>
          <a:xfrm>
            <a:off x="7292520" y="4297680"/>
            <a:ext cx="486360" cy="235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07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CustomShape 48"/>
          <p:cNvSpPr/>
          <p:nvPr/>
        </p:nvSpPr>
        <p:spPr>
          <a:xfrm>
            <a:off x="7040880" y="4206240"/>
            <a:ext cx="2048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1" name="CustomShape 49"/>
          <p:cNvSpPr/>
          <p:nvPr/>
        </p:nvSpPr>
        <p:spPr>
          <a:xfrm>
            <a:off x="7795080" y="3528000"/>
            <a:ext cx="1200240" cy="95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12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victimized “early” due to “alias”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7" dur="indefinite" restart="never" nodeType="tmRoot">
          <p:childTnLst>
            <p:seq>
              <p:cTn id="168" dur="indefinite" nodeType="mainSeq">
                <p:childTnLst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3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8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3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Timing is Important!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use the cache as a side channel to determine which element of “data” is in the cache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Access both elements and time the difference in access (we previously flushed them)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412"/>
              </a:spcBef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640080" y="1793880"/>
            <a:ext cx="265104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ime = rdtsc();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maccess(&amp;data[0x300]);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delta3 = rdtsc() - 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time = rdtsc();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maccess(&amp;data[0x200]);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delta2 = rdtsc() - time;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931920" y="2377440"/>
            <a:ext cx="29253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Execution time taken for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instruction is proportional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whether it is in cache(s)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640080" y="4222080"/>
            <a:ext cx="81378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4" dur="indefinite" restart="never" nodeType="tmRoot">
          <p:childTnLst>
            <p:seq>
              <p:cTn id="2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11760" y="418320"/>
            <a:ext cx="851940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Timing Side Channel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737360"/>
            <a:ext cx="8595000" cy="13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(spec_cond) {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unsigned char value = *(unsigned char *)ptr;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unsigned long index2 = (((value&gt;&gt;bit)&amp;1)*0x100)+0x200;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maccess(&amp;data[index2]);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3"/>
          <p:cNvSpPr/>
          <p:nvPr/>
        </p:nvSpPr>
        <p:spPr>
          <a:xfrm>
            <a:off x="365760" y="1097280"/>
            <a:ext cx="841212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the following code, where ptr points to a secret (unauthorized) and data is within our cache (lets just say bit is 0):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365760" y="3421080"/>
            <a:ext cx="8412120" cy="162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if: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spec_cond was mis-predicted ‘not-taken’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Before the if, memory at ptr was in the 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memory at data+0x200 and data+0x300 are NOT in the 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After the squashing the branch, would data+0x200 or data+300 be in the cache?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6" dur="indefinite" restart="never" nodeType="tmRoot">
          <p:childTnLst>
            <p:seq>
              <p:cTn id="2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Side-Channel Attack: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Secret in Micro-Arch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311760" y="1152360"/>
            <a:ext cx="8519400" cy="160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When the right conditions exist, this branch of code will run speculatively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privilege check for “value” will fail, but only result in an entry tag in the ROB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access will occur although “value” will be discarded when speculation is undone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offset accessed in the “data” user array is dependent upon the value of privileged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can use this as a 1 bit counter between several possible entries of the user data array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Cache side channel timing analysis is used to measure which “data” location was accessed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• 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 access to “data” locations 0x200 and 0x300 to infer value of desired bit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8" dur="indefinite" restart="never" nodeType="tmRoot">
          <p:childTnLst>
            <p:seq>
              <p:cTn id="229" nodeType="mainSeq">
                <p:childTnLst>
                  <p:par>
                    <p:cTn id="230" fill="freeze">
                      <p:stCondLst>
                        <p:cond delay="indefinite"/>
                      </p:stCondLst>
                      <p:childTnLst>
                        <p:par>
                          <p:cTn id="231" fill="freeze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1000"/>
                                        <p:tgtEl>
                                          <p:spTgt spid="282">
                                            <p:txEl>
                                              <p:pRg st="0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freeze">
                      <p:stCondLst>
                        <p:cond delay="indefinite"/>
                      </p:stCondLst>
                      <p:childTnLst>
                        <p:par>
                          <p:cTn id="236" fill="freeze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21" end="6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1000"/>
                                        <p:tgtEl>
                                          <p:spTgt spid="282">
                                            <p:txEl>
                                              <p:pRg st="621" end="6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freeze">
                      <p:stCondLst>
                        <p:cond delay="indefinite"/>
                      </p:stCondLst>
                      <p:childTnLst>
                        <p:par>
                          <p:cTn id="241" fill="freeze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21" end="6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1000"/>
                                        <p:tgtEl>
                                          <p:spTgt spid="282">
                                            <p:txEl>
                                              <p:pRg st="621" end="6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freeze">
                      <p:stCondLst>
                        <p:cond delay="indefinite"/>
                      </p:stCondLst>
                      <p:childTnLst>
                        <p:par>
                          <p:cTn id="246" fill="freeze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21" end="6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1000"/>
                                        <p:tgtEl>
                                          <p:spTgt spid="282">
                                            <p:txEl>
                                              <p:pRg st="621" end="6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182520" y="444960"/>
            <a:ext cx="882252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Side-Channel Attack: </a:t>
            </a:r>
            <a:r>
              <a:rPr b="0" lang="en-US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RECALL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Secret from Micro-Arch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11760" y="1152360"/>
            <a:ext cx="8519400" cy="160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4: Probe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to access each element of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save[]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--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micro-architectural </a:t>
            </a:r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property;</a:t>
            </a:r>
            <a:br/>
            <a:r>
              <a:rPr b="0" lang="en-US" sz="18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accessing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save[foo]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slow due to cache miss, then SECRET is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foo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 A leak!  </a:t>
            </a:r>
            <a:br/>
            <a:br/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5: Repeat many times to obtain secret information at some bandwidth. (More shifting/masking needed to get all SECRET bits victimizing 64B cache lines)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5" name="Shape 275" descr=""/>
          <p:cNvPicPr/>
          <p:nvPr/>
        </p:nvPicPr>
        <p:blipFill>
          <a:blip r:embed="rId1"/>
          <a:stretch/>
        </p:blipFill>
        <p:spPr>
          <a:xfrm>
            <a:off x="6013800" y="3257640"/>
            <a:ext cx="2271960" cy="139464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>
            <a:off x="333000" y="2926080"/>
            <a:ext cx="8519400" cy="169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Well-known in 1983/85 DoD “Orange Book”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Covert timing channels include all vehicles that would allow one process to signal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information to another process by modulating its own use of system resources in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such a way that the change in response time observed by the second process would</a:t>
            </a:r>
            <a:br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provide information. --TRUSTED COMPUTER SYSTEM EVALUATION CRITERIA</a:t>
            </a:r>
            <a:endParaRPr b="0" lang="en-US" sz="11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 roots back to 1974 TENEX password attack</a:t>
            </a:r>
            <a:br/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But seemed fanciful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6013800" y="4653360"/>
            <a:ext cx="2271960" cy="2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Spy vs. Spy, Mad Magazine, 1960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0" dur="indefinite" restart="never" nodeType="tmRoot">
          <p:childTnLst>
            <p:seq>
              <p:cTn id="251" dur="indefinite" nodeType="mainSeq">
                <p:childTnLst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6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Meltdown (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https://meltdownattack.com/meltdown.pdf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leak the contents of kernel memory at up to 500KB/s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90" name="Shape 284" descr=""/>
          <p:cNvPicPr/>
          <p:nvPr/>
        </p:nvPicPr>
        <p:blipFill>
          <a:blip r:embed="rId2"/>
          <a:stretch/>
        </p:blipFill>
        <p:spPr>
          <a:xfrm>
            <a:off x="496080" y="1974600"/>
            <a:ext cx="3339360" cy="2680200"/>
          </a:xfrm>
          <a:prstGeom prst="rect">
            <a:avLst/>
          </a:prstGeom>
          <a:ln>
            <a:noFill/>
          </a:ln>
        </p:spPr>
      </p:pic>
      <p:pic>
        <p:nvPicPr>
          <p:cNvPr id="291" name="Shape 285" descr=""/>
          <p:cNvPicPr/>
          <p:nvPr/>
        </p:nvPicPr>
        <p:blipFill>
          <a:blip r:embed="rId3"/>
          <a:stretch/>
        </p:blipFill>
        <p:spPr>
          <a:xfrm>
            <a:off x="4341240" y="1910880"/>
            <a:ext cx="3989880" cy="2655360"/>
          </a:xfrm>
          <a:prstGeom prst="rect">
            <a:avLst/>
          </a:prstGeom>
          <a:ln>
            <a:noFill/>
          </a:ln>
        </p:spPr>
      </p:pic>
      <p:pic>
        <p:nvPicPr>
          <p:cNvPr id="292" name="Shape 286" descr=""/>
          <p:cNvPicPr/>
          <p:nvPr/>
        </p:nvPicPr>
        <p:blipFill>
          <a:blip r:embed="rId4"/>
          <a:stretch/>
        </p:blipFill>
        <p:spPr>
          <a:xfrm>
            <a:off x="7701840" y="151560"/>
            <a:ext cx="2961360" cy="1541880"/>
          </a:xfrm>
          <a:prstGeom prst="rect">
            <a:avLst/>
          </a:prstGeom>
          <a:ln>
            <a:noFill/>
          </a:ln>
        </p:spPr>
      </p:pic>
      <p:sp>
        <p:nvSpPr>
          <p:cNvPr id="293" name="CustomShape 3"/>
          <p:cNvSpPr/>
          <p:nvPr/>
        </p:nvSpPr>
        <p:spPr>
          <a:xfrm>
            <a:off x="6504480" y="2364480"/>
            <a:ext cx="2424600" cy="26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TRAP!! (not branch)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Under mis-speculation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6" dur="indefinite" restart="never" nodeType="tmRoot">
          <p:childTnLst>
            <p:seq>
              <p:cTn id="2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1760" y="91440"/>
            <a:ext cx="851940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Overview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Metldown and Spectre present multiple issues, at the core they are both privlege escalation vulnerabilities.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Namely, these two attacks allow a process to read information it is not authorized to read.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EX: Another user/process of the system can read the password you just typed in =(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To accomplish this goal the rogue processor takes advantage of: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Speculative Execution: In an Out of Order CPU (OOO) a branch mis-predict may execute instructions that shouldn’t.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Caching Architecture: Since a cache brings in multiple bytes (cache blocks), certain pieces of information (like passwords) may be brought in that shouldn’t.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 focus on Meltdown since it is easier to understand.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Meltdown &amp; Hardware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11760" y="1152360"/>
            <a:ext cx="8519400" cy="184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Demonstrated for many Intel x86-64 cores; NOT demonstrated for AMD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Key: When to suppress load with protection violation (user load to kernel memory)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EARLY: AMD appears to suppress early, e.g., at TLB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LATE: Intel appears to suppress at end after micro-arch state changes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311760" y="3070800"/>
            <a:ext cx="8519400" cy="171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Why?  A Guess: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shouldn’t matter as this case is supposed to be rare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 what’s easiest &amp; have luck that is good (AMD) or bad (Intel)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68" dur="indefinite" restart="never" nodeType="tmRoot">
          <p:childTnLst>
            <p:seq>
              <p:cTn id="269" dur="indefinite" nodeType="mainSeq">
                <p:childTnLst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4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Meltdown &amp; Software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11760" y="1152360"/>
            <a:ext cx="8519400" cy="147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Bad: Meltdown operates with bug-free OS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Good: Major commercial OSs patched for Meltdown ~January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Idea: Don’t map (much) of protected kernel address space in user process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328680" y="20829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Offending load now fails address translation &amp; does nothing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Patches quickly derived from KAISER developed for side-channel attacks of Kernel Address Space Layout Randomization (KASLR)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Performance impact 0-30% syscall frequency &amp; core model.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Future hardware can fix Meltdown (like AMD) so maybe we dodged a bullet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5" dur="indefinite" restart="never" nodeType="tmRoot">
          <p:childTnLst>
            <p:seq>
              <p:cTn id="276" dur="indefinite" nodeType="mainSeq">
                <p:childTnLst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1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Spectre (</a:t>
            </a:r>
            <a:r>
              <a:rPr b="0" lang="en-US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https://spectreattack.com/spectre.pdf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Classic side-channel attack w/ deep micro-arch 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 Attacker primes micro-architecture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E.g, branch predictor or branch target buffer for saving secret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1644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E.g., cache for recalling secret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2: Victim loads secret under mis-speculation utilizing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existing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library code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Instead of performing the load directly.  Hence we need understanding the target code.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Note: The code could be another user’s browser—where the password is stored.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3: Victim saves secret in micro-arch state, e.g., cache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4: Attacker recalls secret from micro-arch state; 4: repeat.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other words, Meltdown is like Spectre, except that it must know what branch to poison inside of the target code base.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2" name="Shape 308" descr=""/>
          <p:cNvPicPr/>
          <p:nvPr/>
        </p:nvPicPr>
        <p:blipFill>
          <a:blip r:embed="rId2"/>
          <a:stretch/>
        </p:blipFill>
        <p:spPr>
          <a:xfrm>
            <a:off x="5870160" y="254520"/>
            <a:ext cx="2961360" cy="154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2" dur="indefinite" restart="never" nodeType="tmRoot">
          <p:childTnLst>
            <p:seq>
              <p:cTn id="28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Spectre Applicability (Paper Sections 4, 5, &amp; 6)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11760" y="1152360"/>
            <a:ext cx="8519400" cy="138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4.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Exploit branch mis-prediction to let Javascript steal from Chrome browser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Demonstrated Intel Haswell/Skylake, AMD Ryzen, &amp; several ARM cores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Many other existing designs vulnerable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5" name="CustomShape 3"/>
          <p:cNvSpPr/>
          <p:nvPr/>
        </p:nvSpPr>
        <p:spPr>
          <a:xfrm>
            <a:off x="227160" y="249768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5.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Used indirect branches &amp; return-oriented programming to mis-train branch target buffer to obtain information from different hyper-thread on same core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6.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Many other known timing-channel exist, e.g., register file contention, functional unit occupancy,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but what about unknown timing channels?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84" dur="indefinite" restart="never" nodeType="tmRoot">
          <p:childTnLst>
            <p:seq>
              <p:cTn id="285" dur="indefinite" nodeType="mainSeq">
                <p:childTnLst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Spectre Mitigation (Section 7)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11760" y="1152360"/>
            <a:ext cx="8519400" cy="16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Branch 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SW: Suppress branch prediction “when important” with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mfence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 defined to work but appears to work--at a performance cost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HW could auto-magically suppress branch prediction when appropriate (???)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3"/>
          <p:cNvSpPr/>
          <p:nvPr/>
        </p:nvSpPr>
        <p:spPr>
          <a:xfrm>
            <a:off x="335520" y="2880720"/>
            <a:ext cx="8519400" cy="18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Branch Target Buffer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SW: Not clear. Disable hyper-threading, etc.?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HW: Make micro-architecture state private to thread (not core or processor)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generally: Hard to mitigate threats NOT YET DEFINED.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1" dur="indefinite" restart="never" nodeType="tmRoot">
          <p:childTnLst>
            <p:seq>
              <p:cTn id="292" dur="indefinite" nodeType="mainSeq">
                <p:childTnLst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Need Computer Architecture 2.0?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311760" y="100008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 Meltdown &amp; Spectre,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1.0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is inadequate to protect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Augment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1.0 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with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2.0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specification of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(Abstraction of) time-visible micro-architecture?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Bandwidth of known (unknown?) timing channels?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Enforced limits on user software behavior? (c.f., KAISER)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Change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Microarchitecture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to mitigate timing channel bandwidth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Suppress some speculation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Undo most changes on mis-speculation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this be (formally) solved or must it be managed like crime?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1" name="Shape 329" descr=""/>
          <p:cNvPicPr/>
          <p:nvPr/>
        </p:nvPicPr>
        <p:blipFill>
          <a:blip r:embed="rId1"/>
          <a:stretch/>
        </p:blipFill>
        <p:spPr>
          <a:xfrm>
            <a:off x="7046640" y="2051640"/>
            <a:ext cx="1778760" cy="266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8" dur="indefinite" restart="never" nodeType="tmRoot">
          <p:childTnLst>
            <p:seq>
              <p:cTn id="29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Need Computer Architecture 2.0?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11760" y="1152360"/>
            <a:ext cx="8519400" cy="2858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generally, can we reduce our dependence on SPECULATION?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Accelerators!! GPU, DSP, IPU, TPU, ... [Hennessy &amp; Patterson 2018 Taxonomy]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Dedicated Memories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More ALUs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Easy Parallelism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Lower precision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Domain Specific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4" name="Shape 337" descr=""/>
          <p:cNvPicPr/>
          <p:nvPr/>
        </p:nvPicPr>
        <p:blipFill>
          <a:blip r:embed="rId1"/>
          <a:stretch/>
        </p:blipFill>
        <p:spPr>
          <a:xfrm>
            <a:off x="5830560" y="2030400"/>
            <a:ext cx="3047040" cy="1980000"/>
          </a:xfrm>
          <a:prstGeom prst="rect">
            <a:avLst/>
          </a:prstGeom>
          <a:ln>
            <a:noFill/>
          </a:ln>
        </p:spPr>
      </p:pic>
      <p:sp>
        <p:nvSpPr>
          <p:cNvPr id="315" name="CustomShape 3"/>
          <p:cNvSpPr/>
          <p:nvPr/>
        </p:nvSpPr>
        <p:spPr>
          <a:xfrm>
            <a:off x="6891120" y="2209320"/>
            <a:ext cx="204120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Yavits et al. MultiAmdahl, 2017</a:t>
            </a:r>
            <a:endParaRPr b="0" lang="en-US" sz="1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6" name="CustomShape 4"/>
          <p:cNvSpPr/>
          <p:nvPr/>
        </p:nvSpPr>
        <p:spPr>
          <a:xfrm>
            <a:off x="3399480" y="2679480"/>
            <a:ext cx="2697120" cy="3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Speculation NOT a first-order feature!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311760" y="3935160"/>
            <a:ext cx="8519400" cy="95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 2005, Arvind said Speculation (w/ von Neumann model) killed Dataflow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2018, Dataflow-like Renaissance w/ Sea of Accelerators?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00" dur="indefinite" restart="never" nodeType="tmRoot">
          <p:childTnLst>
            <p:seq>
              <p:cTn id="301" dur="indefinite" nodeType="mainSeq">
                <p:childTnLst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Executive Summary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1.0: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timing-independent functional behavior of a computer</a:t>
            </a:r>
            <a:br/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Micro-architecture: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implementation techniques to improve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Question: What if a computer that is completely correct by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1.0</a:t>
            </a:r>
            <a:br/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be made to leak protected information via timing, a.k.a.,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Micro-Architecture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Implication: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</a:t>
            </a:r>
            <a:r>
              <a:rPr b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definition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Architecture 1.0 is inadequate to protect information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0" name="Shape 347" descr=""/>
          <p:cNvPicPr/>
          <p:nvPr/>
        </p:nvPicPr>
        <p:blipFill>
          <a:blip r:embed="rId1"/>
          <a:stretch/>
        </p:blipFill>
        <p:spPr>
          <a:xfrm>
            <a:off x="2991240" y="2799000"/>
            <a:ext cx="2305800" cy="1200600"/>
          </a:xfrm>
          <a:prstGeom prst="rect">
            <a:avLst/>
          </a:prstGeom>
          <a:ln>
            <a:noFill/>
          </a:ln>
        </p:spPr>
      </p:pic>
      <p:sp>
        <p:nvSpPr>
          <p:cNvPr id="321" name="CustomShape 3"/>
          <p:cNvSpPr/>
          <p:nvPr/>
        </p:nvSpPr>
        <p:spPr>
          <a:xfrm>
            <a:off x="300960" y="2844720"/>
            <a:ext cx="3212640" cy="10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Meltdown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leaks kernel memory, but software &amp; hardware fixes exist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5412240" y="2861280"/>
            <a:ext cx="3212640" cy="107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Spectre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leaks memory outside of bounds checks or sandboxes, and is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2" dur="indefinite" restart="never" nodeType="tmRoot">
          <p:childTnLst>
            <p:seq>
              <p:cTn id="3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Some References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York Times: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https://www.nytimes.com/2018/01/03/business/computer-flaws.html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br/>
            <a:br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Meltdown paper: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https://meltdownattack.com/meltdown.pdf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br/>
            <a:br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Spectre paper: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https://spectreattack.com/spectre.pdf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br/>
            <a:br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 blog separating the two bugs: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https://danielmiessler.com/blog/simple-explanation-difference-meltdown-spectre/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br/>
            <a:br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Google Blog: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5"/>
              </a:rPr>
              <a:t>https://security.googleblog.com/2018/01/todays-cpu-vulnerability-what-you-need.html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6"/>
              </a:rPr>
              <a:t>https://googleprojectzero.blogspot.com/2018/01/reading-privileged-memory-with-side.html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br/>
            <a:br/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Industry News Sources: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7"/>
              </a:rPr>
              <a:t>https://arstechnica.com/gadgets/2018/01/whats-behind-the-intel-design-flaw-forcing-numerous-patches/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and 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8"/>
              </a:rPr>
              <a:t>https://www.theregister.co.uk/2018/01/02/intel_cpu_design_flaw/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Backup Slides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Executive Summary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1.0: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timing-independent functional behavior of a computer</a:t>
            </a:r>
            <a:br/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Micro-architecture: </a:t>
            </a:r>
            <a:r>
              <a:rPr b="0" lang="en-US" sz="1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implementation techniques to improve performance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Question: What if a computer that is completely correct by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1.0</a:t>
            </a:r>
            <a:br/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can be made to leak protected information via timing, a.k.a., </a:t>
            </a: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Micro-Architecture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?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6" name="Shape 71" descr=""/>
          <p:cNvPicPr/>
          <p:nvPr/>
        </p:nvPicPr>
        <p:blipFill>
          <a:blip r:embed="rId1"/>
          <a:stretch/>
        </p:blipFill>
        <p:spPr>
          <a:xfrm>
            <a:off x="2991240" y="2799000"/>
            <a:ext cx="2305800" cy="120060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300960" y="2844720"/>
            <a:ext cx="3212640" cy="10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Meltdown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leaks kernel memory, but software &amp; hardware fixes exist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5412240" y="2861280"/>
            <a:ext cx="3212640" cy="10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Spectre</a:t>
            </a: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leaks memory outside of bounds checks or sandboxes, and is </a:t>
            </a:r>
            <a:r>
              <a:rPr b="1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scary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311760" y="4129200"/>
            <a:ext cx="8695800" cy="7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Implication: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</a:t>
            </a:r>
            <a:r>
              <a:rPr b="1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definition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of Architecture 1.0 is inadequate to protect information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Spectre Code Example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i="1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Listing 2: Exploiting Speculative Execution via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</a:t>
            </a:r>
            <a:r>
              <a:rPr b="0" lang="en-US" sz="1400" spc="-1" strike="noStrike">
                <a:solidFill>
                  <a:srgbClr val="2c7fb8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</a:t>
            </a: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(index &lt; simpleByteArray.length) {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 index = simpleByteArray[index | 0];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 index = (((index * TABLE1_STRIDE)|0) &amp; (TABLE1_BYTES-1))|0;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 localJunk ^= probeTable[index|0]|0;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5}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Listing 3: Disassembly of Speculative Execution in Listing 2 JavaScript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 cmpl r15,[rbp-0xe0] ; Compare index (r15) against simpleByteArray.length</a:t>
            </a: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 jnc 0x24dd099bb870 ; If index &gt;= length, branch to instruction after move below</a:t>
            </a: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 REX.W leaq rsi,[r12+rdx*1] ; Set rsi=r12+rdx=addr of first byte in simpleByteArray</a:t>
            </a: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 movzxbl rsi,[rsi+r15*1] ; Read byte from address rsi+r15 (= base address+index)</a:t>
            </a: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 shll rsi, 12 ; Multiply rsi by 4096 by shifting left 12 bits}\%\</a:t>
            </a: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 andl rsi,0x1ffffff ; AND reassures JIT that next operation is in-bounds </a:t>
            </a: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7 movzxbl rsi,[rsi+r8*1] ; Read from probeTable</a:t>
            </a: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8 xorl rsi,rdi ; XOR the read result onto localJunk</a:t>
            </a: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r>
              <a:rPr b="0" lang="en-US" sz="95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9 REX.W movq rdi,rsi ; Copy localJunk into rdi </a:t>
            </a: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</a:pP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96880" indent="-227520">
              <a:lnSpc>
                <a:spcPct val="100000"/>
              </a:lnSpc>
              <a:spcAft>
                <a:spcPts val="1599"/>
              </a:spcAft>
            </a:pPr>
            <a:endParaRPr b="0" lang="en-US" sz="95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Meltdown v. Spectre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311760" y="4239360"/>
            <a:ext cx="8519400" cy="32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Miessler Blog (</a:t>
            </a:r>
            <a:r>
              <a:rPr b="0" lang="en-US" sz="12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1"/>
              </a:rPr>
              <a:t>https://danielmiessler.com/blog/simple-explanation-difference-meltdown-spectre/</a:t>
            </a:r>
            <a:r>
              <a:rPr b="0" lang="en-US" sz="1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)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31" name="Shape 374" descr=""/>
          <p:cNvPicPr/>
          <p:nvPr/>
        </p:nvPicPr>
        <p:blipFill>
          <a:blip r:embed="rId2"/>
          <a:stretch/>
        </p:blipFill>
        <p:spPr>
          <a:xfrm>
            <a:off x="1981080" y="1017720"/>
            <a:ext cx="4370400" cy="322272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Outline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Computer Architecture &amp; Micro-Architecture Background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Timing Side-Channel Attack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Meltdown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Spectre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Wrap-Up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Computer Architecture 0.0 -- Pre-1964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30200" y="2607480"/>
            <a:ext cx="8519400" cy="21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Lagged 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new machine design was different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needed to be rewritten in assembly/machine language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Unimaginable today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Going forward: Need to separate HW interface from implementation</a:t>
            </a:r>
            <a:br/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Shape 87" descr=""/>
          <p:cNvPicPr/>
          <p:nvPr/>
        </p:nvPicPr>
        <p:blipFill>
          <a:blip r:embed="rId1"/>
          <a:stretch/>
        </p:blipFill>
        <p:spPr>
          <a:xfrm>
            <a:off x="5858640" y="1266840"/>
            <a:ext cx="3504240" cy="1303920"/>
          </a:xfrm>
          <a:prstGeom prst="rect">
            <a:avLst/>
          </a:prstGeom>
          <a:ln>
            <a:noFill/>
          </a:ln>
        </p:spPr>
      </p:pic>
      <p:sp>
        <p:nvSpPr>
          <p:cNvPr id="125" name="CustomShape 3"/>
          <p:cNvSpPr/>
          <p:nvPr/>
        </p:nvSpPr>
        <p:spPr>
          <a:xfrm>
            <a:off x="5397840" y="1017720"/>
            <a:ext cx="2998800" cy="29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464040" y="1305000"/>
            <a:ext cx="8519400" cy="14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Each Computer was New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Implemented machine (has mass) → hardware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Instructions for hardware (no mass) →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Computer Architecture 1.0 -- Born 1964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11760" y="1152360"/>
            <a:ext cx="8519400" cy="190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IBM System 360 defined an </a:t>
            </a: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instruction set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Stable interface across a family of implementations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Software did NOT have to be rewritten</a:t>
            </a:r>
            <a:br/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Shape 96" descr=""/>
          <p:cNvPicPr/>
          <p:nvPr/>
        </p:nvPicPr>
        <p:blipFill>
          <a:blip r:embed="rId1"/>
          <a:stretch/>
        </p:blipFill>
        <p:spPr>
          <a:xfrm>
            <a:off x="6141240" y="1152360"/>
            <a:ext cx="2846880" cy="16084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6521040" y="2284920"/>
            <a:ext cx="2998800" cy="299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311760" y="3578400"/>
            <a:ext cx="8519400" cy="124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Architecture 1.0: the timing-independent functional behavior of a computer</a:t>
            </a:r>
            <a:br/>
            <a:br/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Micro-architecture: implementation techniques that change timing to go fast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5"/>
          <p:cNvSpPr/>
          <p:nvPr/>
        </p:nvSpPr>
        <p:spPr>
          <a:xfrm>
            <a:off x="1078200" y="1562040"/>
            <a:ext cx="7216560" cy="100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branch (R1 &gt;= bound) goto error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load R2 ← memory[train+R1]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and R3 ← R2 &amp;&amp; 0xffff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load R4 ← memory[save+SIZE+R3]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6"/>
          <p:cNvSpPr/>
          <p:nvPr/>
        </p:nvSpPr>
        <p:spPr>
          <a:xfrm>
            <a:off x="838080" y="4670640"/>
            <a:ext cx="7388280" cy="3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  <a:spcAft>
                <a:spcPts val="1599"/>
              </a:spcAft>
            </a:pPr>
            <a:r>
              <a:rPr b="0" lang="en-US" sz="16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Note: The code is not IBM 360 assembly, but is the example used later. </a:t>
            </a:r>
            <a:endParaRPr b="0" lang="en-US" sz="1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6" dur="indefinite" restart="never" nodeType="tmRoot">
          <p:childTnLst>
            <p:seq>
              <p:cTn id="37" dur="indefinite" nodeType="mainSeq">
                <p:childTnLst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Micro-architecture Harvested Moore’s Law Bounty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87280" y="1132920"/>
            <a:ext cx="8519400" cy="163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decades, every ~2 years: 2x transistors, 1.4x faster &amp; 1x chip power possible;</a:t>
            </a:r>
            <a:br/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2300 transistors for Intel 4004 → millions per core &amp; billions for caches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(Micro-)architects took this ever doubling budget to make each processor core execute &gt; 100x than what it would otherwise.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287280" y="2832120"/>
            <a:ext cx="8519400" cy="18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 techniques w/ tutorial next: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spcBef>
                <a:spcPts val="1599"/>
              </a:spcBef>
              <a:buClr>
                <a:srgbClr val="ff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Instruction Speculation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000">
              <a:lnSpc>
                <a:spcPct val="100000"/>
              </a:lnSpc>
              <a:buClr>
                <a:srgbClr val="ff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Hardware Caching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US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Hidden by Architecture 1.0: timing-independent functional behavior unchanged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Meltdown Step 1: Caching Unauthorized Information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First step of both Metldown is to copy unauthorized information into our cache.  (Later we will try to read it.)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Naturally, our hardware has protection mechanisms that prevent us from reading that exact data or even data that is close to it.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How do we get around those protection schemes?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Take Advantage of Speculative Execution: Execute Instructions (loads) that will be squashed, but has the side effect of loading the unauthorized information into our cache (!!!)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Instruction Speculation Tutorial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19040" y="1080360"/>
            <a:ext cx="599580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Many steps (cycles) to execute one instruction; time flows left to right →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541080" y="1447920"/>
            <a:ext cx="8143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add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554480" y="154692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5"/>
          <p:cNvSpPr/>
          <p:nvPr/>
        </p:nvSpPr>
        <p:spPr>
          <a:xfrm>
            <a:off x="2011680" y="154692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2461320" y="154692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7"/>
          <p:cNvSpPr/>
          <p:nvPr/>
        </p:nvSpPr>
        <p:spPr>
          <a:xfrm>
            <a:off x="2910960" y="154692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3360240" y="154692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9"/>
          <p:cNvSpPr/>
          <p:nvPr/>
        </p:nvSpPr>
        <p:spPr>
          <a:xfrm>
            <a:off x="4747320" y="3162240"/>
            <a:ext cx="428904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Predict direction: target or fall thru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3840480" y="185148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1"/>
          <p:cNvSpPr/>
          <p:nvPr/>
        </p:nvSpPr>
        <p:spPr>
          <a:xfrm>
            <a:off x="4297680" y="185148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2"/>
          <p:cNvSpPr/>
          <p:nvPr/>
        </p:nvSpPr>
        <p:spPr>
          <a:xfrm>
            <a:off x="4747320" y="185148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3"/>
          <p:cNvSpPr/>
          <p:nvPr/>
        </p:nvSpPr>
        <p:spPr>
          <a:xfrm>
            <a:off x="5196960" y="185148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4"/>
          <p:cNvSpPr/>
          <p:nvPr/>
        </p:nvSpPr>
        <p:spPr>
          <a:xfrm>
            <a:off x="5646240" y="185148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5"/>
          <p:cNvSpPr/>
          <p:nvPr/>
        </p:nvSpPr>
        <p:spPr>
          <a:xfrm>
            <a:off x="419040" y="2223360"/>
            <a:ext cx="599580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Go Faster: Pipelining, branch prediction, &amp; instruction speculation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16"/>
          <p:cNvSpPr/>
          <p:nvPr/>
        </p:nvSpPr>
        <p:spPr>
          <a:xfrm>
            <a:off x="541080" y="2590920"/>
            <a:ext cx="8143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add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1554480" y="268992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8"/>
          <p:cNvSpPr/>
          <p:nvPr/>
        </p:nvSpPr>
        <p:spPr>
          <a:xfrm>
            <a:off x="2011680" y="268992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9"/>
          <p:cNvSpPr/>
          <p:nvPr/>
        </p:nvSpPr>
        <p:spPr>
          <a:xfrm>
            <a:off x="2461320" y="268992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0"/>
          <p:cNvSpPr/>
          <p:nvPr/>
        </p:nvSpPr>
        <p:spPr>
          <a:xfrm>
            <a:off x="2910960" y="268992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1"/>
          <p:cNvSpPr/>
          <p:nvPr/>
        </p:nvSpPr>
        <p:spPr>
          <a:xfrm>
            <a:off x="3360240" y="268992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2"/>
          <p:cNvSpPr/>
          <p:nvPr/>
        </p:nvSpPr>
        <p:spPr>
          <a:xfrm>
            <a:off x="541080" y="2895480"/>
            <a:ext cx="8143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load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3"/>
          <p:cNvSpPr/>
          <p:nvPr/>
        </p:nvSpPr>
        <p:spPr>
          <a:xfrm>
            <a:off x="2011680" y="299448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24"/>
          <p:cNvSpPr/>
          <p:nvPr/>
        </p:nvSpPr>
        <p:spPr>
          <a:xfrm>
            <a:off x="2468880" y="299448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25"/>
          <p:cNvSpPr/>
          <p:nvPr/>
        </p:nvSpPr>
        <p:spPr>
          <a:xfrm>
            <a:off x="2918520" y="299448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6"/>
          <p:cNvSpPr/>
          <p:nvPr/>
        </p:nvSpPr>
        <p:spPr>
          <a:xfrm>
            <a:off x="3368160" y="299448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27"/>
          <p:cNvSpPr/>
          <p:nvPr/>
        </p:nvSpPr>
        <p:spPr>
          <a:xfrm>
            <a:off x="3817440" y="2994480"/>
            <a:ext cx="37260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8"/>
          <p:cNvSpPr/>
          <p:nvPr/>
        </p:nvSpPr>
        <p:spPr>
          <a:xfrm>
            <a:off x="541080" y="3200400"/>
            <a:ext cx="87516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branch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9"/>
          <p:cNvSpPr/>
          <p:nvPr/>
        </p:nvSpPr>
        <p:spPr>
          <a:xfrm>
            <a:off x="2468880" y="3299400"/>
            <a:ext cx="37224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0"/>
          <p:cNvSpPr/>
          <p:nvPr/>
        </p:nvSpPr>
        <p:spPr>
          <a:xfrm>
            <a:off x="2926080" y="3299400"/>
            <a:ext cx="37224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1"/>
          <p:cNvSpPr/>
          <p:nvPr/>
        </p:nvSpPr>
        <p:spPr>
          <a:xfrm>
            <a:off x="3375720" y="3299400"/>
            <a:ext cx="37224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32"/>
          <p:cNvSpPr/>
          <p:nvPr/>
        </p:nvSpPr>
        <p:spPr>
          <a:xfrm>
            <a:off x="3825360" y="3299400"/>
            <a:ext cx="37224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3"/>
          <p:cNvSpPr/>
          <p:nvPr/>
        </p:nvSpPr>
        <p:spPr>
          <a:xfrm>
            <a:off x="4274640" y="3299400"/>
            <a:ext cx="372240" cy="1818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34"/>
          <p:cNvSpPr/>
          <p:nvPr/>
        </p:nvSpPr>
        <p:spPr>
          <a:xfrm>
            <a:off x="541080" y="3505320"/>
            <a:ext cx="8143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and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35"/>
          <p:cNvSpPr/>
          <p:nvPr/>
        </p:nvSpPr>
        <p:spPr>
          <a:xfrm>
            <a:off x="2926080" y="3604320"/>
            <a:ext cx="372240" cy="18180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6"/>
          <p:cNvSpPr/>
          <p:nvPr/>
        </p:nvSpPr>
        <p:spPr>
          <a:xfrm>
            <a:off x="3383280" y="3604320"/>
            <a:ext cx="372240" cy="18180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7"/>
          <p:cNvSpPr/>
          <p:nvPr/>
        </p:nvSpPr>
        <p:spPr>
          <a:xfrm>
            <a:off x="3832920" y="3604320"/>
            <a:ext cx="372240" cy="18180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8"/>
          <p:cNvSpPr/>
          <p:nvPr/>
        </p:nvSpPr>
        <p:spPr>
          <a:xfrm>
            <a:off x="4282560" y="3604320"/>
            <a:ext cx="372240" cy="18180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9"/>
          <p:cNvSpPr/>
          <p:nvPr/>
        </p:nvSpPr>
        <p:spPr>
          <a:xfrm>
            <a:off x="4731840" y="3604320"/>
            <a:ext cx="372240" cy="18180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40"/>
          <p:cNvSpPr/>
          <p:nvPr/>
        </p:nvSpPr>
        <p:spPr>
          <a:xfrm>
            <a:off x="5844600" y="3505320"/>
            <a:ext cx="249804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Speculate!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41"/>
          <p:cNvSpPr/>
          <p:nvPr/>
        </p:nvSpPr>
        <p:spPr>
          <a:xfrm>
            <a:off x="541080" y="3809880"/>
            <a:ext cx="8143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store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42"/>
          <p:cNvSpPr/>
          <p:nvPr/>
        </p:nvSpPr>
        <p:spPr>
          <a:xfrm>
            <a:off x="3360240" y="3908880"/>
            <a:ext cx="372240" cy="18180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43"/>
          <p:cNvSpPr/>
          <p:nvPr/>
        </p:nvSpPr>
        <p:spPr>
          <a:xfrm>
            <a:off x="3840480" y="3908880"/>
            <a:ext cx="372240" cy="18180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44"/>
          <p:cNvSpPr/>
          <p:nvPr/>
        </p:nvSpPr>
        <p:spPr>
          <a:xfrm>
            <a:off x="4290120" y="3908880"/>
            <a:ext cx="372240" cy="18180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5"/>
          <p:cNvSpPr/>
          <p:nvPr/>
        </p:nvSpPr>
        <p:spPr>
          <a:xfrm>
            <a:off x="4739760" y="3908880"/>
            <a:ext cx="372240" cy="18180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6"/>
          <p:cNvSpPr/>
          <p:nvPr/>
        </p:nvSpPr>
        <p:spPr>
          <a:xfrm>
            <a:off x="5189040" y="3908880"/>
            <a:ext cx="372240" cy="181800"/>
          </a:xfrm>
          <a:prstGeom prst="rect">
            <a:avLst/>
          </a:prstGeom>
          <a:solidFill>
            <a:srgbClr val="f4cccc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7"/>
          <p:cNvSpPr/>
          <p:nvPr/>
        </p:nvSpPr>
        <p:spPr>
          <a:xfrm>
            <a:off x="5844600" y="3809880"/>
            <a:ext cx="249804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Speculate more!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CustomShape 48"/>
          <p:cNvSpPr/>
          <p:nvPr/>
        </p:nvSpPr>
        <p:spPr>
          <a:xfrm>
            <a:off x="541080" y="1752480"/>
            <a:ext cx="8143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load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49"/>
          <p:cNvSpPr/>
          <p:nvPr/>
        </p:nvSpPr>
        <p:spPr>
          <a:xfrm>
            <a:off x="419040" y="4204440"/>
            <a:ext cx="78703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Speculation correct: Commit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changes of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and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register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&amp; </a:t>
            </a: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store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memory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go fast!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CustomShape 50"/>
          <p:cNvSpPr/>
          <p:nvPr/>
        </p:nvSpPr>
        <p:spPr>
          <a:xfrm>
            <a:off x="419040" y="4585680"/>
            <a:ext cx="8457120" cy="37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Mis-speculate: Abort 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architectural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changes (</a:t>
            </a:r>
            <a:r>
              <a:rPr b="0" lang="en-US" sz="14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registers, memory</a:t>
            </a: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 go in other branch direction  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8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8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3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1000"/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Application>LibreOffice/5.2.7.2$Linux_X86_64 LibreOffice_project/20m0$Build-2</Application>
  <Words>1714</Words>
  <Paragraphs>265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2018-04-18T09:20:42Z</dcterms:modified>
  <cp:revision>24</cp:revision>
  <dc:subject/>
  <dc:title>On the Meltdown &amp; Spectre Design Flaws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1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