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uli"/>
      <p:regular r:id="rId30"/>
      <p:bold r:id="rId31"/>
      <p:italic r:id="rId32"/>
      <p:boldItalic r:id="rId33"/>
    </p:embeddedFont>
    <p:embeddedFont>
      <p:font typeface="Nixie One"/>
      <p:regular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D0ED62-38BE-4000-95E9-E9D17FB9D50A}">
  <a:tblStyle styleId="{D8D0ED62-38BE-4000-95E9-E9D17FB9D5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-bold.fntdata"/><Relationship Id="rId30" Type="http://schemas.openxmlformats.org/officeDocument/2006/relationships/font" Target="fonts/Muli-regular.fntdata"/><Relationship Id="rId11" Type="http://schemas.openxmlformats.org/officeDocument/2006/relationships/slide" Target="slides/slide6.xml"/><Relationship Id="rId33" Type="http://schemas.openxmlformats.org/officeDocument/2006/relationships/font" Target="fonts/Muli-boldItalic.fntdata"/><Relationship Id="rId10" Type="http://schemas.openxmlformats.org/officeDocument/2006/relationships/slide" Target="slides/slide5.xml"/><Relationship Id="rId32" Type="http://schemas.openxmlformats.org/officeDocument/2006/relationships/font" Target="fonts/Muli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NixieOn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f0f134b2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f0f134b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f9ca9e88c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f9ca9e88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f0d27c11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f0d27c1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f0f134b2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f0f134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f02194cfb_8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f02194cfb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f02194cfb_8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f02194cfb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f02194cfb_1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f02194cf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f02194cfb_1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f02194cfb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f02194cfb_1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f02194cfb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f02194cfb_8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f02194cfb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f9ca9e88c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f9ca9e8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f9ca9e88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f9ca9e8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f9ca9e88c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f9ca9e8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f9ca9e88c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f9ca9e88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f9ca9e88c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f9ca9e88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>
  <p:cSld name="Title Slide with Imag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type="title"/>
          </p:nvPr>
        </p:nvSpPr>
        <p:spPr>
          <a:xfrm>
            <a:off x="526774" y="2260256"/>
            <a:ext cx="8090453" cy="62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6" name="Google Shape;336;p11"/>
          <p:cNvSpPr txBox="1"/>
          <p:nvPr>
            <p:ph idx="1" type="body"/>
          </p:nvPr>
        </p:nvSpPr>
        <p:spPr>
          <a:xfrm>
            <a:off x="2602706" y="2917968"/>
            <a:ext cx="3938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CURE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System Design</a:t>
            </a:r>
            <a:endParaRPr sz="4600"/>
          </a:p>
        </p:txBody>
      </p:sp>
      <p:sp>
        <p:nvSpPr>
          <p:cNvPr id="342" name="Google Shape;342;p12"/>
          <p:cNvSpPr txBox="1"/>
          <p:nvPr/>
        </p:nvSpPr>
        <p:spPr>
          <a:xfrm>
            <a:off x="812425" y="3582275"/>
            <a:ext cx="76326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Brian Gougnhour	                                   Nakava Kibunzi                                       Joshua Brown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Chauncey Davidson 										Charles S. Stamey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5" y="152400"/>
            <a:ext cx="6894401" cy="4838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13380000" dist="323850">
              <a:srgbClr val="000000">
                <a:alpha val="67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/>
        </p:nvSpPr>
        <p:spPr>
          <a:xfrm>
            <a:off x="1732700" y="1907650"/>
            <a:ext cx="6319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Generality</a:t>
            </a:r>
            <a:endParaRPr b="1"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Event-driven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Local events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Global message passing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Database Interface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API calls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Database Objects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22"/>
          <p:cNvSpPr txBox="1"/>
          <p:nvPr>
            <p:ph type="title"/>
          </p:nvPr>
        </p:nvSpPr>
        <p:spPr>
          <a:xfrm>
            <a:off x="2188450" y="301675"/>
            <a:ext cx="5792100" cy="13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Communication</a:t>
            </a:r>
            <a:endParaRPr/>
          </a:p>
        </p:txBody>
      </p:sp>
      <p:sp>
        <p:nvSpPr>
          <p:cNvPr id="410" name="Google Shape;410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970350" y="119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416" name="Google Shape;416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694250"/>
            <a:ext cx="7358552" cy="43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/>
          <p:nvPr>
            <p:ph type="title"/>
          </p:nvPr>
        </p:nvSpPr>
        <p:spPr>
          <a:xfrm>
            <a:off x="1732700" y="484100"/>
            <a:ext cx="67359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Model</a:t>
            </a:r>
            <a:endParaRPr/>
          </a:p>
        </p:txBody>
      </p:sp>
      <p:sp>
        <p:nvSpPr>
          <p:cNvPr id="423" name="Google Shape;423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82" y="1483300"/>
            <a:ext cx="3487900" cy="3487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2580000" dist="266700">
              <a:srgbClr val="000000">
                <a:alpha val="50000"/>
              </a:srgbClr>
            </a:outerShdw>
          </a:effectLst>
        </p:spPr>
      </p:pic>
      <p:pic>
        <p:nvPicPr>
          <p:cNvPr id="425" name="Google Shape;4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382" y="1483300"/>
            <a:ext cx="3313213" cy="3487899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3720000" dist="3238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1258776" y="-96350"/>
            <a:ext cx="7383233" cy="5336183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105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38" y="410250"/>
            <a:ext cx="6385900" cy="432297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5"/>
          <p:cNvSpPr txBox="1"/>
          <p:nvPr/>
        </p:nvSpPr>
        <p:spPr>
          <a:xfrm>
            <a:off x="3599450" y="3579625"/>
            <a:ext cx="2565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ER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Diagram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2179825" y="686800"/>
            <a:ext cx="598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Data Dictionary - Event 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440" name="Google Shape;440;p26"/>
          <p:cNvGraphicFramePr/>
          <p:nvPr/>
        </p:nvGraphicFramePr>
        <p:xfrm>
          <a:off x="446000" y="15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1696300"/>
                <a:gridCol w="1696300"/>
                <a:gridCol w="1696300"/>
                <a:gridCol w="1696300"/>
                <a:gridCol w="1696300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Measurement Unit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Allowed Values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Description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64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Identification Number (PK)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ID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00000-99999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ID number assigned to events in sequential order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48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Type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type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Displays what kind of event to expect 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Date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mm/dd/yyyy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01-12/1-31/2000-3000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Date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Time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time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0000-2359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Time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48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Location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location_name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event venue, from location table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2179825" y="686800"/>
            <a:ext cx="598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Data Dictionary - Location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447" name="Google Shape;447;p27"/>
          <p:cNvGraphicFramePr/>
          <p:nvPr/>
        </p:nvGraphicFramePr>
        <p:xfrm>
          <a:off x="339825" y="150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1715750"/>
                <a:gridCol w="1715750"/>
                <a:gridCol w="1715750"/>
                <a:gridCol w="1715750"/>
                <a:gridCol w="1715750"/>
              </a:tblGrid>
              <a:tr h="35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Measurement Unit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Allowed Values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Description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8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 Coordinates</a:t>
                      </a: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(PK)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location_lat_long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(double, double)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(0.0-9999.9,0.0-9999.9)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The location on the map so that Google Maps can find and place 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4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event location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4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Street Location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loc_name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street of the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4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State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char(2)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2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Two-character string showing state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City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city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city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 Code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00001-99999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 Code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28"/>
          <p:cNvSpPr/>
          <p:nvPr/>
        </p:nvSpPr>
        <p:spPr>
          <a:xfrm rot="-5400000">
            <a:off x="106950" y="1709775"/>
            <a:ext cx="2025600" cy="2239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2542325" y="4370175"/>
            <a:ext cx="4263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Agile Process Model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55" name="Google Shape;4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151625"/>
            <a:ext cx="8508601" cy="4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29"/>
          <p:cNvSpPr txBox="1"/>
          <p:nvPr>
            <p:ph idx="4294967295" type="body"/>
          </p:nvPr>
        </p:nvSpPr>
        <p:spPr>
          <a:xfrm>
            <a:off x="457200" y="1476375"/>
            <a:ext cx="3003000" cy="11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</a:rPr>
              <a:t>Goals</a:t>
            </a:r>
            <a:endParaRPr b="1" sz="3000">
              <a:solidFill>
                <a:srgbClr val="FFFFFF"/>
              </a:solidFill>
            </a:endParaRPr>
          </a:p>
        </p:txBody>
      </p:sp>
      <p:grpSp>
        <p:nvGrpSpPr>
          <p:cNvPr id="463" name="Google Shape;463;p29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64" name="Google Shape;464;p2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608100"/>
            <a:ext cx="4515000" cy="28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/>
          <p:nvPr/>
        </p:nvSpPr>
        <p:spPr>
          <a:xfrm>
            <a:off x="4775150" y="480275"/>
            <a:ext cx="3410600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30"/>
          <p:cNvSpPr txBox="1"/>
          <p:nvPr>
            <p:ph idx="4294967295" type="body"/>
          </p:nvPr>
        </p:nvSpPr>
        <p:spPr>
          <a:xfrm>
            <a:off x="457200" y="1476375"/>
            <a:ext cx="41019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Calendar</a:t>
            </a:r>
            <a:endParaRPr sz="3000"/>
          </a:p>
        </p:txBody>
      </p:sp>
      <p:sp>
        <p:nvSpPr>
          <p:cNvPr id="475" name="Google Shape;475;p30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125" y="834600"/>
            <a:ext cx="2944650" cy="3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Mockup</a:t>
            </a:r>
            <a:endParaRPr b="1" sz="3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</a:t>
            </a:r>
            <a:endParaRPr b="1" sz="3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48" name="Google Shape;3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25" y="572575"/>
            <a:ext cx="6362624" cy="3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/>
          <p:nvPr/>
        </p:nvSpPr>
        <p:spPr>
          <a:xfrm>
            <a:off x="3155676" y="87500"/>
            <a:ext cx="5386554" cy="4754482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31"/>
          <p:cNvSpPr txBox="1"/>
          <p:nvPr>
            <p:ph idx="4294967295" type="body"/>
          </p:nvPr>
        </p:nvSpPr>
        <p:spPr>
          <a:xfrm>
            <a:off x="423500" y="593100"/>
            <a:ext cx="3004500" cy="21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Settings</a:t>
            </a:r>
            <a:endParaRPr sz="3000"/>
          </a:p>
        </p:txBody>
      </p:sp>
      <p:sp>
        <p:nvSpPr>
          <p:cNvPr id="485" name="Google Shape;485;p31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7" name="Google Shape;4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0" y="593100"/>
            <a:ext cx="4640925" cy="3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2099850" y="306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CURE System</a:t>
            </a:r>
            <a:endParaRPr/>
          </a:p>
        </p:txBody>
      </p:sp>
      <p:sp>
        <p:nvSpPr>
          <p:cNvPr id="493" name="Google Shape;493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9900" y="1104025"/>
            <a:ext cx="6126025" cy="38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932750" y="397175"/>
            <a:ext cx="7612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Calendar &amp; Location Services</a:t>
            </a:r>
            <a:endParaRPr sz="3600"/>
          </a:p>
        </p:txBody>
      </p:sp>
      <p:sp>
        <p:nvSpPr>
          <p:cNvPr id="500" name="Google Shape;500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1" name="Google Shape;501;p33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14650" y="1013500"/>
            <a:ext cx="7438376" cy="39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799525" y="114875"/>
            <a:ext cx="6970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and Settings</a:t>
            </a:r>
            <a:endParaRPr/>
          </a:p>
        </p:txBody>
      </p:sp>
      <p:sp>
        <p:nvSpPr>
          <p:cNvPr id="507" name="Google Shape;50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34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875263" y="874525"/>
            <a:ext cx="6819026" cy="39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130029" y="4557821"/>
            <a:ext cx="883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https://github.com/stevieclean/UNCG-CSE-Senior_Proj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981512" y="4346183"/>
            <a:ext cx="143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 at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2859541" y="729842"/>
            <a:ext cx="34767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excited </a:t>
            </a:r>
            <a:r>
              <a:rPr lang="en" sz="1800">
                <a:solidFill>
                  <a:schemeClr val="lt1"/>
                </a:solidFill>
              </a:rPr>
              <a:t>for future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" sz="1800">
                <a:solidFill>
                  <a:schemeClr val="lt1"/>
                </a:solidFill>
              </a:rPr>
              <a:t>updates!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/>
          </a:p>
        </p:txBody>
      </p:sp>
      <p:sp>
        <p:nvSpPr>
          <p:cNvPr id="517" name="Google Shape;517;p35"/>
          <p:cNvSpPr txBox="1"/>
          <p:nvPr>
            <p:ph type="title"/>
          </p:nvPr>
        </p:nvSpPr>
        <p:spPr>
          <a:xfrm>
            <a:off x="526774" y="2318557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1100"/>
          </a:p>
        </p:txBody>
      </p:sp>
      <p:pic>
        <p:nvPicPr>
          <p:cNvPr descr="User" id="518" name="Google Shape;518;p35" title="Icon - Presenter Nam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247" y="4073452"/>
            <a:ext cx="418836" cy="41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1732700" y="1618900"/>
            <a:ext cx="63195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Calendar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Goal Tracker/Chronicles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Map/Location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Hot Dial</a:t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b="1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Subsystems</a:t>
            </a:r>
            <a:endParaRPr/>
          </a:p>
        </p:txBody>
      </p:sp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1732700" y="322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361" name="Google Shape;361;p15"/>
          <p:cNvSpPr txBox="1"/>
          <p:nvPr>
            <p:ph idx="1" type="body"/>
          </p:nvPr>
        </p:nvSpPr>
        <p:spPr>
          <a:xfrm>
            <a:off x="1380900" y="1348575"/>
            <a:ext cx="63822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Inputs received by Map/Location service when user signs up for an event; displays in cell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Message passing </a:t>
            </a:r>
            <a:r>
              <a:rPr lang="en" sz="1800"/>
              <a:t>to Goal Tracker/Chronicle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User modifies cells via tap-and-edit interaction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future calendar months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Tracking (Chronicle)</a:t>
            </a:r>
            <a:endParaRPr/>
          </a:p>
        </p:txBody>
      </p:sp>
      <p:sp>
        <p:nvSpPr>
          <p:cNvPr id="368" name="Google Shape;368;p16"/>
          <p:cNvSpPr txBox="1"/>
          <p:nvPr>
            <p:ph idx="1" type="body"/>
          </p:nvPr>
        </p:nvSpPr>
        <p:spPr>
          <a:xfrm>
            <a:off x="993250" y="1548650"/>
            <a:ext cx="63504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Goals agenda with requirements to complete goals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Event Goals are uneditabl</a:t>
            </a:r>
            <a:r>
              <a:rPr lang="en" sz="1800"/>
              <a:t>e, and are controlled through events through Location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Users have ability</a:t>
            </a:r>
            <a:r>
              <a:rPr lang="en" sz="1800"/>
              <a:t> to create new goals, manually</a:t>
            </a:r>
            <a:endParaRPr sz="1800"/>
          </a:p>
        </p:txBody>
      </p: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Location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943275" y="1358400"/>
            <a:ext cx="63504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Receives</a:t>
            </a:r>
            <a:r>
              <a:rPr lang="en" sz="1600"/>
              <a:t> events and map information from the database and maps them in a radius centered from user location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Uses Google Maps API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Touch menu shows event details and number of attendees under each event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Import chosen events to update Goal Tracking and Calendar when an event is scheduled, rescheduled, or cancelled</a:t>
            </a:r>
            <a:endParaRPr sz="1600"/>
          </a:p>
        </p:txBody>
      </p:sp>
      <p:sp>
        <p:nvSpPr>
          <p:cNvPr id="376" name="Google Shape;37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/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Dial</a:t>
            </a:r>
            <a:endParaRPr/>
          </a:p>
        </p:txBody>
      </p:sp>
      <p:sp>
        <p:nvSpPr>
          <p:cNvPr id="382" name="Google Shape;382;p18"/>
          <p:cNvSpPr txBox="1"/>
          <p:nvPr>
            <p:ph idx="1" type="body"/>
          </p:nvPr>
        </p:nvSpPr>
        <p:spPr>
          <a:xfrm>
            <a:off x="1086375" y="1378500"/>
            <a:ext cx="65112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Self-contained module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Large, colorful buttons</a:t>
            </a:r>
            <a:r>
              <a:rPr lang="en" sz="1800"/>
              <a:t> to contacts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a pop up window with their number when clicked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Adding/Removing new numbers</a:t>
            </a:r>
            <a:endParaRPr sz="1800"/>
          </a:p>
        </p:txBody>
      </p:sp>
      <p:sp>
        <p:nvSpPr>
          <p:cNvPr id="383" name="Google Shape;383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/>
          <p:nvPr>
            <p:ph type="title"/>
          </p:nvPr>
        </p:nvSpPr>
        <p:spPr>
          <a:xfrm>
            <a:off x="2875700" y="474675"/>
            <a:ext cx="306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389" name="Google Shape;389;p19"/>
          <p:cNvSpPr txBox="1"/>
          <p:nvPr>
            <p:ph idx="1" type="body"/>
          </p:nvPr>
        </p:nvSpPr>
        <p:spPr>
          <a:xfrm>
            <a:off x="1361700" y="1264825"/>
            <a:ext cx="70947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Interconnected via event system to other subsystems.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Contains security preferences such as: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P</a:t>
            </a:r>
            <a:r>
              <a:rPr lang="en" sz="1600"/>
              <a:t>assword Setup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App Icon Anonymity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Menu Customization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Choose theme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Font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Event scheduling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Radius changes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Automatic goal tracking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Notifications</a:t>
            </a:r>
            <a:endParaRPr sz="1600"/>
          </a:p>
        </p:txBody>
      </p:sp>
      <p:sp>
        <p:nvSpPr>
          <p:cNvPr id="390" name="Google Shape;39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Operation/Algorithm Analysis</a:t>
            </a:r>
            <a:endParaRPr sz="1800"/>
          </a:p>
        </p:txBody>
      </p:sp>
      <p:sp>
        <p:nvSpPr>
          <p:cNvPr id="396" name="Google Shape;396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7" name="Google Shape;397;p20"/>
          <p:cNvGraphicFramePr/>
          <p:nvPr/>
        </p:nvGraphicFramePr>
        <p:xfrm>
          <a:off x="877850" y="17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3619500"/>
                <a:gridCol w="3619500"/>
              </a:tblGrid>
              <a:tr h="46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Operation/Algorithm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Time Complexity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Application Operations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Event Attendance Query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Event/Location Loading from Database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