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73" r:id="rId4"/>
    <p:sldId id="284" r:id="rId5"/>
    <p:sldId id="270" r:id="rId6"/>
    <p:sldId id="268" r:id="rId7"/>
    <p:sldId id="285" r:id="rId8"/>
    <p:sldId id="279" r:id="rId9"/>
    <p:sldId id="288" r:id="rId10"/>
    <p:sldId id="287" r:id="rId11"/>
    <p:sldId id="278" r:id="rId12"/>
    <p:sldId id="286" r:id="rId13"/>
    <p:sldId id="281" r:id="rId14"/>
    <p:sldId id="282" r:id="rId15"/>
    <p:sldId id="289" r:id="rId16"/>
    <p:sldId id="283" r:id="rId17"/>
    <p:sldId id="267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5BAFF9-6DE9-4B92-B27C-F3B2A8E5BFE7}">
          <p14:sldIdLst>
            <p14:sldId id="257"/>
            <p14:sldId id="259"/>
            <p14:sldId id="273"/>
            <p14:sldId id="284"/>
            <p14:sldId id="270"/>
            <p14:sldId id="268"/>
            <p14:sldId id="285"/>
            <p14:sldId id="279"/>
            <p14:sldId id="288"/>
            <p14:sldId id="287"/>
            <p14:sldId id="278"/>
            <p14:sldId id="286"/>
            <p14:sldId id="281"/>
            <p14:sldId id="282"/>
            <p14:sldId id="289"/>
            <p14:sldId id="283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6C11F-349A-428B-9654-67912804B65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9412-9908-4ABB-8B6B-EBD9364B7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5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C03DA-20F4-4A9F-B203-5DEB93A1D62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7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3529-C849-4704-87BF-890C7869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7ED24-1AB8-4CC6-860F-04E307A9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BA148-635D-487D-A76A-94CDD22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2FE9E-F51B-4AE4-AF81-F40FAC1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AD80D-3B2E-4E3F-BE11-2B179AA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CF0D-8BB4-4521-B873-9EABD20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B905-2B53-4B01-8C62-B07FE313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F94F-D48B-4D6E-8000-FBCD3488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AF7F-A08C-4624-9859-C7617CC4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E32C8-7E74-40F0-BFCF-7BB48D1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ECA47-0B68-4451-A73C-72011F8A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E42F4-1CEC-4C35-903E-F28FD0EE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A2C94-7D25-4102-9E64-6422441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E7EB-16A2-455A-9D2B-6ABC0F71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330CD-784E-4B8D-A633-4A52AE2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9949-222E-4E8C-8A86-371BC0AF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6836C-24DF-41F9-85A6-AA73321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5EA9-FFF2-428D-9CFA-DA4B0CEF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04B1-EFB7-40C2-95F6-5EBDD06B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B5235-AAA4-4A41-89F9-67EA47B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A7292-C77C-427A-867E-D4E04421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66DA4-EE72-42EC-9CE2-18ADA164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82E60-3073-47BB-9090-5D1FCA9D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0300-5C18-4EE9-BE98-ACD8F9D5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3E849-5CDB-47F2-86CE-6A1947B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6B75-23D1-4416-9EF9-BC73DBF8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5F837-6C62-49D9-A5FE-B9030EB2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CE8F9-8DE2-486F-A3F4-FF662FC1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D1EAE-8A51-431D-A9F3-831A1A01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50257-8BB0-4E0A-9683-89EE237C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3E1E-873C-4F4B-9F74-6698A67B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57BF-0A1B-477A-81DE-B13FEC4B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7B31-7384-4AB7-9A37-1889F076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F1C65-ECB8-4585-9DCB-8D75BA49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6E40B0-A4DD-4B31-B099-C819BEA6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6BAE2-211E-4E88-967F-BA388C6D4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AC7AE-B385-4EC5-9B25-32BC2C85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0B73D-7D36-4635-B354-B460C71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9EB56-071F-446B-9AA6-1EDF1B1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C430-F776-4372-BC6B-D8C3B9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0DE0C-13BB-48A1-B1F3-06FABB6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10339-CDF4-4CCD-AD2A-FC0B1BE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C7A8F-3801-4FF0-888F-6B5925FC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A6A90-53BE-4100-A6F3-985AE25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64F03-34D1-4B2D-91CD-5EBCD59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BD7AC-8DD3-443F-801A-5D18996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790DD-D27B-4448-A37C-517C1408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7329-EDD6-42DA-8446-762D5241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689F9-D6CD-44EE-A240-F704FD9F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B1E4D-7A5D-40F4-959F-312D3E5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81D36-A6D5-4695-A7CC-2C51C55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76D94-C2C8-4A5B-97E8-450C1174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C1AF-99BE-4F2B-A826-C9EAB99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09748-B923-4A74-96E5-CE5B16EB2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7B5C3-EBE6-4F3A-AC5D-F5EEF562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0B7D6-4C2C-4BD8-9718-67EF9549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C5337-24D0-45C0-9D81-3DDAA052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B1FC5-2E2C-4F83-90BF-996E18C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0B266D-C1E2-4F85-846A-D3ACD63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7A72-FB71-4DA2-9A4C-1E4022B6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8C1CE-F13A-411E-AF34-590162B5D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4A3C9-4D55-4FDD-95C6-0EF1473B3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36DC5-5ED0-45EC-AAAD-ED856DFA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neb21.tistory.com/347" TargetMode="External"/><Relationship Id="rId2" Type="http://schemas.openxmlformats.org/officeDocument/2006/relationships/hyperlink" Target="https://www.devicemart.co.kr/goods/view?no=3785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604" y="1435632"/>
            <a:ext cx="675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err="1">
                <a:solidFill>
                  <a:schemeClr val="tx2"/>
                </a:solidFill>
                <a:latin typeface="+mj-lt"/>
              </a:rPr>
              <a:t>캡스톤디자인</a:t>
            </a:r>
            <a:r>
              <a:rPr lang="ko-KR" altLang="en-US" sz="4000" dirty="0">
                <a:solidFill>
                  <a:schemeClr val="tx2"/>
                </a:solidFill>
                <a:latin typeface="+mj-lt"/>
              </a:rPr>
              <a:t> 중간보고서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406" y="4360540"/>
            <a:ext cx="275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j-lt"/>
              </a:rPr>
              <a:t>201501126</a:t>
            </a:r>
            <a:r>
              <a:rPr lang="ko-KR" altLang="en-US" sz="2000" dirty="0">
                <a:latin typeface="+mj-lt"/>
              </a:rPr>
              <a:t> 반치영</a:t>
            </a:r>
            <a:endParaRPr lang="en-US" altLang="ko-KR" sz="2000" dirty="0">
              <a:latin typeface="+mj-lt"/>
            </a:endParaRPr>
          </a:p>
          <a:p>
            <a:pPr algn="r"/>
            <a:r>
              <a:rPr lang="en-US" altLang="ko-KR" sz="2000" dirty="0">
                <a:latin typeface="+mj-lt"/>
              </a:rPr>
              <a:t>201502670 </a:t>
            </a:r>
            <a:r>
              <a:rPr lang="ko-KR" altLang="en-US" sz="2000" dirty="0">
                <a:latin typeface="+mj-lt"/>
              </a:rPr>
              <a:t>김재민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3A35-DC9B-4379-90EE-676563D0E231}"/>
              </a:ext>
            </a:extLst>
          </p:cNvPr>
          <p:cNvSpPr txBox="1"/>
          <p:nvPr/>
        </p:nvSpPr>
        <p:spPr>
          <a:xfrm>
            <a:off x="9085277" y="3894266"/>
            <a:ext cx="14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  </a:t>
            </a:r>
            <a:r>
              <a:rPr lang="ko-KR" altLang="en-US" dirty="0" err="1"/>
              <a:t>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7503-56AF-40CB-B1D4-339F10208D5D}"/>
              </a:ext>
            </a:extLst>
          </p:cNvPr>
          <p:cNvSpPr txBox="1"/>
          <p:nvPr/>
        </p:nvSpPr>
        <p:spPr>
          <a:xfrm>
            <a:off x="1325460" y="2409737"/>
            <a:ext cx="66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46A"/>
                </a:solidFill>
              </a:rPr>
              <a:t>포토센서를 사용한 영양제 배출기능을 갖춘 스마트 알림이</a:t>
            </a: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48298-4BD0-4010-A813-BEFFF6448632}"/>
              </a:ext>
            </a:extLst>
          </p:cNvPr>
          <p:cNvSpPr txBox="1"/>
          <p:nvPr/>
        </p:nvSpPr>
        <p:spPr>
          <a:xfrm>
            <a:off x="1136934" y="1259811"/>
            <a:ext cx="29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기계적 안정성 예측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B48A5B-272A-41D2-91B2-5E65668E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74" y="1942491"/>
            <a:ext cx="3162742" cy="23482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EEB00C-46EE-4286-923A-C6BAE893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02" y="1942491"/>
            <a:ext cx="6527324" cy="1486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5E4003-1E31-46B6-A28C-81A837D82BB9}"/>
              </a:ext>
            </a:extLst>
          </p:cNvPr>
          <p:cNvSpPr txBox="1"/>
          <p:nvPr/>
        </p:nvSpPr>
        <p:spPr>
          <a:xfrm>
            <a:off x="1440091" y="4553710"/>
            <a:ext cx="905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기어박스를 이용해 </a:t>
            </a:r>
            <a:r>
              <a:rPr lang="en-US" altLang="ko-KR" dirty="0"/>
              <a:t>RPM</a:t>
            </a:r>
            <a:r>
              <a:rPr lang="ko-KR" altLang="en-US" dirty="0"/>
              <a:t>을 줄이고</a:t>
            </a:r>
            <a:r>
              <a:rPr lang="en-US" altLang="ko-KR" dirty="0"/>
              <a:t>, </a:t>
            </a:r>
            <a:r>
              <a:rPr lang="ko-KR" altLang="en-US" dirty="0"/>
              <a:t>토크를 높여 원하는 속도를 얻고</a:t>
            </a:r>
            <a:r>
              <a:rPr lang="en-US" altLang="ko-KR" dirty="0"/>
              <a:t>, </a:t>
            </a:r>
            <a:r>
              <a:rPr lang="ko-KR" altLang="en-US" dirty="0"/>
              <a:t>충분한 힘을 얻어</a:t>
            </a:r>
            <a:endParaRPr lang="en-US" altLang="ko-KR" dirty="0"/>
          </a:p>
          <a:p>
            <a:r>
              <a:rPr lang="ko-KR" altLang="en-US" dirty="0"/>
              <a:t>제품 동작 시 더욱 안정할 것으로 예상된다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F1F424-0D93-4C3B-B459-68D5E64CCA3E}"/>
              </a:ext>
            </a:extLst>
          </p:cNvPr>
          <p:cNvSpPr/>
          <p:nvPr/>
        </p:nvSpPr>
        <p:spPr>
          <a:xfrm>
            <a:off x="1404232" y="5027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보완점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71CBCB-99AF-4740-B50E-70896C19830F}"/>
              </a:ext>
            </a:extLst>
          </p:cNvPr>
          <p:cNvSpPr/>
          <p:nvPr/>
        </p:nvSpPr>
        <p:spPr>
          <a:xfrm>
            <a:off x="10621818" y="296733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5)</a:t>
            </a:r>
            <a:r>
              <a:rPr lang="en-US" altLang="ko-KR" sz="14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3733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04232" y="5027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보완점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385244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Software</a:t>
            </a:r>
            <a:r>
              <a:rPr lang="ko-KR" altLang="en-US" sz="2000" dirty="0"/>
              <a:t>적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9F8F7-BF65-4A89-A9D9-C2C77DB92C39}"/>
              </a:ext>
            </a:extLst>
          </p:cNvPr>
          <p:cNvSpPr txBox="1"/>
          <p:nvPr/>
        </p:nvSpPr>
        <p:spPr>
          <a:xfrm>
            <a:off x="1128713" y="2098702"/>
            <a:ext cx="10200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알고리즘 절차에 따른 코딩을 통해 </a:t>
            </a:r>
            <a:r>
              <a:rPr lang="en-US" altLang="ko-KR" dirty="0"/>
              <a:t>software</a:t>
            </a:r>
            <a:r>
              <a:rPr lang="ko-KR" altLang="en-US" dirty="0"/>
              <a:t>적 충돌이 일어나지 않도록 설계한다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있는 어플리케이션을 이용하여 간단하게 사용이 가능하게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평상시에는 온도</a:t>
            </a:r>
            <a:r>
              <a:rPr lang="en-US" altLang="ko-KR" dirty="0"/>
              <a:t>, </a:t>
            </a:r>
            <a:r>
              <a:rPr lang="ko-KR" altLang="en-US" dirty="0"/>
              <a:t>습도 측정 센서를 이용하여 </a:t>
            </a:r>
            <a:r>
              <a:rPr lang="en-US" altLang="ko-KR" dirty="0"/>
              <a:t>LCD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습도가 표시되고</a:t>
            </a:r>
            <a:r>
              <a:rPr lang="en-US" altLang="ko-KR" dirty="0"/>
              <a:t>, </a:t>
            </a:r>
            <a:r>
              <a:rPr lang="ko-KR" altLang="en-US" dirty="0"/>
              <a:t>기기 동작시에는 </a:t>
            </a:r>
            <a:endParaRPr lang="en-US" altLang="ko-KR" dirty="0"/>
          </a:p>
          <a:p>
            <a:r>
              <a:rPr lang="ko-KR" altLang="en-US" dirty="0"/>
              <a:t>    상태 변화에</a:t>
            </a:r>
            <a:r>
              <a:rPr lang="en-US" altLang="ko-KR" dirty="0"/>
              <a:t> </a:t>
            </a:r>
            <a:r>
              <a:rPr lang="ko-KR" altLang="en-US" dirty="0"/>
              <a:t>따른 알림이</a:t>
            </a:r>
            <a:r>
              <a:rPr lang="en-US" altLang="ko-KR" dirty="0"/>
              <a:t> LCD</a:t>
            </a:r>
            <a:r>
              <a:rPr lang="ko-KR" altLang="en-US" dirty="0"/>
              <a:t>에 표시되도록 </a:t>
            </a:r>
            <a:r>
              <a:rPr lang="en-US" altLang="ko-KR" dirty="0"/>
              <a:t>software</a:t>
            </a:r>
            <a:r>
              <a:rPr lang="ko-KR" altLang="en-US" dirty="0"/>
              <a:t>적 설계를 한다</a:t>
            </a:r>
            <a:r>
              <a:rPr lang="en-US" altLang="ko-KR" dirty="0"/>
              <a:t>. (</a:t>
            </a:r>
            <a:r>
              <a:rPr lang="ko-KR" altLang="en-US" dirty="0"/>
              <a:t>잔량 정보</a:t>
            </a:r>
            <a:r>
              <a:rPr lang="en-US" altLang="ko-KR" dirty="0"/>
              <a:t>, </a:t>
            </a:r>
            <a:r>
              <a:rPr lang="ko-KR" altLang="en-US" dirty="0"/>
              <a:t>배출 알림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48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128713" y="1973269"/>
            <a:ext cx="8501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영양제를 어떻게 한 알씩 배출되도록 할 것인지 효과적인 솔루션 구상 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주요기능에서 설명한 내용으로 보완</a:t>
            </a:r>
            <a:r>
              <a:rPr lang="en-US" altLang="ko-KR" dirty="0"/>
              <a:t>, </a:t>
            </a:r>
            <a:r>
              <a:rPr lang="ko-KR" altLang="en-US" dirty="0"/>
              <a:t>추후 문제발생 시 스프링을 활용한 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추가 보완 계획 중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보관통이 비었는지 확인을 못한다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초음파 센서로 보관통을 감지하여 보관통이 비었을 때 </a:t>
            </a:r>
            <a:r>
              <a:rPr lang="en-US" altLang="ko-KR" dirty="0"/>
              <a:t>LED</a:t>
            </a:r>
            <a:r>
              <a:rPr lang="ko-KR" altLang="en-US" dirty="0"/>
              <a:t>로 알림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외부에서 물리적인 </a:t>
            </a:r>
            <a:r>
              <a:rPr lang="ko-KR" altLang="en-US" dirty="0"/>
              <a:t>움직임을 주었을 때 영양제 배출이 되지 않도록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주요기능에서 설명한 방식으로 기술적 설계를 변경하여 구조적으로 배출이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  되지 않도록 하였다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259811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보완된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EA005-EB69-4E10-8ED0-3368A5EE7C91}"/>
              </a:ext>
            </a:extLst>
          </p:cNvPr>
          <p:cNvSpPr/>
          <p:nvPr/>
        </p:nvSpPr>
        <p:spPr>
          <a:xfrm>
            <a:off x="1404232" y="5027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보완점</a:t>
            </a:r>
          </a:p>
        </p:txBody>
      </p:sp>
    </p:spTree>
    <p:extLst>
      <p:ext uri="{BB962C8B-B14F-4D97-AF65-F5344CB8AC3E}">
        <p14:creationId xmlns:p14="http://schemas.microsoft.com/office/powerpoint/2010/main" val="26056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128713" y="1973269"/>
            <a:ext cx="8501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약을 먹지 못하는 상황일 경우에 대한 보완점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모바일 기기를 통해 배출설정을 제어할 수 있도록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배출 알림을 확인한후 모바일에서 제어 또는 </a:t>
            </a:r>
            <a:r>
              <a:rPr lang="en-US" altLang="ko-KR" dirty="0"/>
              <a:t>Push button</a:t>
            </a:r>
            <a:r>
              <a:rPr lang="ko-KR" altLang="en-US" dirty="0"/>
              <a:t>을 입력하여야 </a:t>
            </a:r>
            <a:endParaRPr lang="en-US" altLang="ko-KR" dirty="0"/>
          </a:p>
          <a:p>
            <a:r>
              <a:rPr lang="ko-KR" altLang="en-US" dirty="0"/>
              <a:t>        모터가 작동하도록 설계 변경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259811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보완된 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2AC175-0A0C-413F-9E1B-C41A5DB7E87B}"/>
              </a:ext>
            </a:extLst>
          </p:cNvPr>
          <p:cNvSpPr/>
          <p:nvPr/>
        </p:nvSpPr>
        <p:spPr>
          <a:xfrm>
            <a:off x="1404232" y="5027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보완점</a:t>
            </a:r>
          </a:p>
        </p:txBody>
      </p:sp>
    </p:spTree>
    <p:extLst>
      <p:ext uri="{BB962C8B-B14F-4D97-AF65-F5344CB8AC3E}">
        <p14:creationId xmlns:p14="http://schemas.microsoft.com/office/powerpoint/2010/main" val="416786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전체 진행사항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12783"/>
              </p:ext>
            </p:extLst>
          </p:nvPr>
        </p:nvGraphicFramePr>
        <p:xfrm>
          <a:off x="726280" y="1315225"/>
          <a:ext cx="5992019" cy="49546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74706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2417313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707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주제 선정 및 자료 조사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3/23 ~ 4/10 (</a:t>
                      </a:r>
                      <a:r>
                        <a:rPr lang="ko-KR" altLang="en-US" sz="1200" kern="0" spc="0" dirty="0">
                          <a:effectLst/>
                        </a:rPr>
                        <a:t>진행 완료</a:t>
                      </a:r>
                      <a:r>
                        <a:rPr lang="en-US" altLang="ko-KR" sz="1200" kern="0" spc="0" dirty="0"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707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</a:rPr>
                        <a:t>아두이노</a:t>
                      </a:r>
                      <a:r>
                        <a:rPr lang="ko-KR" altLang="en-US" sz="1200" kern="0" spc="0" dirty="0">
                          <a:effectLst/>
                        </a:rPr>
                        <a:t> 및 센서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코딩 공부 및 자료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3/30 ~ 5/15 (</a:t>
                      </a:r>
                      <a:r>
                        <a:rPr lang="ko-KR" altLang="en-US" sz="1200" kern="0" spc="0" dirty="0">
                          <a:effectLst/>
                        </a:rPr>
                        <a:t>진행 중</a:t>
                      </a:r>
                      <a:r>
                        <a:rPr lang="en-US" altLang="ko-KR" sz="1200" kern="0" spc="0" dirty="0"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707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아이디어 스케치 및 중간 보고서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4/6 ~ 4/25 (</a:t>
                      </a:r>
                      <a:r>
                        <a:rPr lang="ko-KR" altLang="en-US" sz="1200" kern="0" spc="0" dirty="0">
                          <a:effectLst/>
                        </a:rPr>
                        <a:t>진행 완료</a:t>
                      </a:r>
                      <a:r>
                        <a:rPr lang="en-US" altLang="ko-KR" sz="1200" kern="0" spc="0" dirty="0"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707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제품 제작 및 시스템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5/1 ~ 6/5</a:t>
                      </a:r>
                      <a:r>
                        <a:rPr lang="en-US" altLang="ko-KR" sz="1200" kern="0" spc="0" dirty="0">
                          <a:effectLst/>
                        </a:rPr>
                        <a:t>(</a:t>
                      </a:r>
                      <a:r>
                        <a:rPr lang="ko-KR" altLang="en-US" sz="1200" kern="0" spc="0" dirty="0">
                          <a:effectLst/>
                        </a:rPr>
                        <a:t>진행 중</a:t>
                      </a:r>
                      <a:r>
                        <a:rPr lang="en-US" altLang="ko-KR" sz="1200" kern="0" spc="0" dirty="0">
                          <a:effectLst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707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문제 해결 후 성능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6/5~6/12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707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최종 보고서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6/12 ~ 6/19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  <a:tr h="707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총 진행률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40%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3553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1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세부 진행사항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31A1C8FE-0166-4822-B73E-AC031CAB6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6716"/>
              </p:ext>
            </p:extLst>
          </p:nvPr>
        </p:nvGraphicFramePr>
        <p:xfrm>
          <a:off x="1128713" y="1315225"/>
          <a:ext cx="8983476" cy="448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4492">
                  <a:extLst>
                    <a:ext uri="{9D8B030D-6E8A-4147-A177-3AD203B41FA5}">
                      <a16:colId xmlns:a16="http://schemas.microsoft.com/office/drawing/2014/main" val="1457333884"/>
                    </a:ext>
                  </a:extLst>
                </a:gridCol>
                <a:gridCol w="2994492">
                  <a:extLst>
                    <a:ext uri="{9D8B030D-6E8A-4147-A177-3AD203B41FA5}">
                      <a16:colId xmlns:a16="http://schemas.microsoft.com/office/drawing/2014/main" val="1204868560"/>
                    </a:ext>
                  </a:extLst>
                </a:gridCol>
                <a:gridCol w="2994492">
                  <a:extLst>
                    <a:ext uri="{9D8B030D-6E8A-4147-A177-3AD203B41FA5}">
                      <a16:colId xmlns:a16="http://schemas.microsoft.com/office/drawing/2014/main" val="316318504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6304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기자재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4/29~5/8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100%(</a:t>
                      </a:r>
                      <a:r>
                        <a:rPr lang="ko-KR" altLang="en-US" dirty="0" err="1"/>
                        <a:t>배송중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5415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외형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3/23~5/10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1506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외형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5/1~5/31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6921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코딩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배출기능 설계 및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5/8~6/5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6897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코딩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부가기능 설계 및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5/8~6/5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3209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구현 후 보완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6/5~6/12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692231"/>
                  </a:ext>
                </a:extLst>
              </a:tr>
            </a:tbl>
          </a:graphicData>
        </a:graphic>
      </p:graphicFrame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520EC58E-8329-45B3-89BE-5CA55C79F78E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69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33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소모 기자재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04864"/>
              </p:ext>
            </p:extLst>
          </p:nvPr>
        </p:nvGraphicFramePr>
        <p:xfrm>
          <a:off x="726280" y="1315225"/>
          <a:ext cx="7941470" cy="4685882"/>
        </p:xfrm>
        <a:graphic>
          <a:graphicData uri="http://schemas.openxmlformats.org/drawingml/2006/table">
            <a:tbl>
              <a:tblPr/>
              <a:tblGrid>
                <a:gridCol w="4737705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3203765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소켓 점퍼 케이블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40P 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칼라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(M/M) 10cm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포토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인터럽터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센서모듈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[SEN030111]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 내경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길이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 내경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길이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52397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Arduino Uno (R3)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브레드보드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Half Size Breadboard [SZH-BBAD-005]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9V 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홀더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DC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커넥터 타입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[SZH-BH006]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1,600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어박스장착모터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(NP01D-288)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76612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십자형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버튼 모듈 레드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옐로우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그린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[ELB040645]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86268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I2C 1602 LCD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[SZH-EK101]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5882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블루투스 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HC-06 (DIP)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펌웨어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v3.0 [SZH-EK105]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47355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초음파 거리센서 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HC-SR04 [SZH-EK004] : 1300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5568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실습용납땜세트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677172"/>
                  </a:ext>
                </a:extLst>
              </a:tr>
              <a:tr h="15983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SunFounder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RTC-DS1302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시계 모듈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[TS0203]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080432"/>
                  </a:ext>
                </a:extLst>
              </a:tr>
              <a:tr h="159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총합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99,100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303965"/>
                  </a:ext>
                </a:extLst>
              </a:tr>
            </a:tbl>
          </a:graphicData>
        </a:graphic>
      </p:graphicFrame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CDD1EB05-8D5F-46CC-A408-E870E18C831C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174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역할분담</a:t>
            </a:r>
            <a:endParaRPr lang="ko-KR" altLang="en-US" sz="2400" dirty="0">
              <a:latin typeface="+mj-lt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AD206D1-5DDA-4439-A964-A74275B9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58827"/>
              </p:ext>
            </p:extLst>
          </p:nvPr>
        </p:nvGraphicFramePr>
        <p:xfrm>
          <a:off x="726280" y="1482380"/>
          <a:ext cx="10282380" cy="46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190">
                  <a:extLst>
                    <a:ext uri="{9D8B030D-6E8A-4147-A177-3AD203B41FA5}">
                      <a16:colId xmlns:a16="http://schemas.microsoft.com/office/drawing/2014/main" val="2041822878"/>
                    </a:ext>
                  </a:extLst>
                </a:gridCol>
                <a:gridCol w="5141190">
                  <a:extLst>
                    <a:ext uri="{9D8B030D-6E8A-4147-A177-3AD203B41FA5}">
                      <a16:colId xmlns:a16="http://schemas.microsoft.com/office/drawing/2014/main" val="2273439943"/>
                    </a:ext>
                  </a:extLst>
                </a:gridCol>
              </a:tblGrid>
              <a:tr h="678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반치영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김재민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51731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제품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HW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설계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3D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프로그램을 통한제품 모델링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, LCD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등 부가기능 외형적 설계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- 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기계적 안정성 예측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제품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SW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통신모듈과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연계되는 어플리케이션 조사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부가기능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SW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적 설계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모터 동작 코딩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필요 기자재 주문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선행기술 조사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중간보고서 제작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영양제 배출 아이디어 제공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영양제 배출 구조 설계 및 보완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일러스트를 통한 세부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 스케치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 순서도 제작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배출기능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 설계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타이머 표시 코딩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포토센서 감지 코딩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일정 계획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중간보고서 수정 후 검토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1481"/>
                  </a:ext>
                </a:extLst>
              </a:tr>
            </a:tbl>
          </a:graphicData>
        </a:graphic>
      </p:graphicFrame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A413A880-C740-4AC4-8ACB-18300C82444F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543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8DA74EB8-71FB-4778-8BA3-EA4F84D9EFA0}"/>
              </a:ext>
            </a:extLst>
          </p:cNvPr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양쪽 모서리가 둥근 사각형 3">
            <a:extLst>
              <a:ext uri="{FF2B5EF4-FFF2-40B4-BE49-F238E27FC236}">
                <a16:creationId xmlns:a16="http://schemas.microsoft.com/office/drawing/2014/main" id="{D8822F4A-CD1B-48E3-9F0C-2FCDD277F192}"/>
              </a:ext>
            </a:extLst>
          </p:cNvPr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560ED35E-9E4B-4423-B884-D668E0B5E923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6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B4B5E-013C-4614-956A-861A83B486FA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참고문헌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6BE61-2652-4E80-B3EA-E95548768B36}"/>
              </a:ext>
            </a:extLst>
          </p:cNvPr>
          <p:cNvSpPr txBox="1"/>
          <p:nvPr/>
        </p:nvSpPr>
        <p:spPr>
          <a:xfrm>
            <a:off x="1440091" y="1887006"/>
            <a:ext cx="762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ko-KR" altLang="en-US" sz="1600" dirty="0" err="1"/>
              <a:t>서병헌</a:t>
            </a:r>
            <a:r>
              <a:rPr lang="en-US" altLang="ko-KR" sz="1600" dirty="0"/>
              <a:t>.(2015).</a:t>
            </a:r>
            <a:r>
              <a:rPr lang="ko-KR" altLang="en-US" sz="1600" dirty="0" err="1"/>
              <a:t>특허출원제</a:t>
            </a:r>
            <a:r>
              <a:rPr lang="en-US" altLang="ko-KR" sz="1600" dirty="0"/>
              <a:t>10-2015-0126162.</a:t>
            </a:r>
            <a:r>
              <a:rPr lang="ko-KR" altLang="en-US" sz="1600" dirty="0"/>
              <a:t>대한민국</a:t>
            </a:r>
            <a:r>
              <a:rPr lang="en-US" altLang="ko-KR" sz="1600" dirty="0"/>
              <a:t>:</a:t>
            </a:r>
            <a:r>
              <a:rPr lang="ko-KR" altLang="en-US" sz="1600" dirty="0"/>
              <a:t>특허청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(</a:t>
            </a:r>
            <a:r>
              <a:rPr lang="ko-KR" altLang="en-US" sz="1600" dirty="0"/>
              <a:t>알람 기능을</a:t>
            </a:r>
            <a:r>
              <a:rPr lang="en-US" altLang="ko-KR" sz="1600" dirty="0"/>
              <a:t> </a:t>
            </a:r>
            <a:r>
              <a:rPr lang="ko-KR" altLang="en-US" sz="1600" dirty="0"/>
              <a:t>구비한 스마트 약통 및 세트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2BA89-3C66-4B50-87FC-ACB16AAD8437}"/>
              </a:ext>
            </a:extLst>
          </p:cNvPr>
          <p:cNvSpPr txBox="1"/>
          <p:nvPr/>
        </p:nvSpPr>
        <p:spPr>
          <a:xfrm>
            <a:off x="1440091" y="2457212"/>
            <a:ext cx="762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4)  </a:t>
            </a:r>
            <a:r>
              <a:rPr lang="ko-KR" altLang="en-US" sz="1600" dirty="0" err="1"/>
              <a:t>박두환</a:t>
            </a:r>
            <a:r>
              <a:rPr lang="en-US" altLang="ko-KR" sz="1600" dirty="0"/>
              <a:t>.(2015).</a:t>
            </a:r>
            <a:r>
              <a:rPr lang="ko-KR" altLang="en-US" sz="1600" dirty="0" err="1"/>
              <a:t>특허출원제</a:t>
            </a:r>
            <a:r>
              <a:rPr lang="en-US" altLang="ko-KR" sz="1600" dirty="0"/>
              <a:t>10-2008-0041315.</a:t>
            </a:r>
            <a:r>
              <a:rPr lang="ko-KR" altLang="en-US" sz="1600" dirty="0"/>
              <a:t>대한민국</a:t>
            </a:r>
            <a:r>
              <a:rPr lang="en-US" altLang="ko-KR" sz="1600" dirty="0"/>
              <a:t>:</a:t>
            </a:r>
            <a:r>
              <a:rPr lang="ko-KR" altLang="en-US" sz="1600" dirty="0"/>
              <a:t>특허청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(</a:t>
            </a:r>
            <a:r>
              <a:rPr lang="ko-KR" altLang="en-US" sz="1600" dirty="0"/>
              <a:t>자동 약 공급 및 투약시간 알림 장치 </a:t>
            </a:r>
            <a:r>
              <a:rPr lang="en-US" altLang="ko-KR" sz="16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ACF7C-B119-4564-8873-9E6069E18512}"/>
              </a:ext>
            </a:extLst>
          </p:cNvPr>
          <p:cNvSpPr txBox="1"/>
          <p:nvPr/>
        </p:nvSpPr>
        <p:spPr>
          <a:xfrm>
            <a:off x="1440091" y="3041987"/>
            <a:ext cx="9311818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5)</a:t>
            </a:r>
            <a:r>
              <a:rPr lang="en-US" altLang="ko-KR" sz="1200" dirty="0"/>
              <a:t>   </a:t>
            </a:r>
            <a:r>
              <a:rPr lang="ko-KR" altLang="en-US" sz="1600" dirty="0"/>
              <a:t>기어박스</a:t>
            </a:r>
            <a:r>
              <a:rPr lang="en-US" altLang="ko-KR" sz="1600" dirty="0"/>
              <a:t>MOTOR.</a:t>
            </a:r>
            <a:r>
              <a:rPr lang="ko-KR" altLang="en-US" sz="1600" dirty="0"/>
              <a:t>제품사양</a:t>
            </a:r>
            <a:r>
              <a:rPr lang="en-US" altLang="ko-KR" sz="1600" dirty="0"/>
              <a:t>.</a:t>
            </a:r>
            <a:r>
              <a:rPr lang="ko-KR" altLang="en-US" sz="1600" dirty="0" err="1"/>
              <a:t>디바이스마트</a:t>
            </a:r>
            <a:r>
              <a:rPr lang="en-US" altLang="ko-KR" sz="1600" dirty="0"/>
              <a:t> (URL : </a:t>
            </a:r>
            <a:r>
              <a:rPr lang="en-US" altLang="ko-KR" sz="1400" dirty="0">
                <a:hlinkClick r:id="rId2"/>
              </a:rPr>
              <a:t>https://www.devicemart.co.kr/goods/view?no=37853</a:t>
            </a:r>
            <a:r>
              <a:rPr lang="en-US" altLang="ko-KR" sz="1400" dirty="0"/>
              <a:t>)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EDAB0F-F1AD-418E-A651-EEB3D318A9D1}"/>
              </a:ext>
            </a:extLst>
          </p:cNvPr>
          <p:cNvSpPr txBox="1"/>
          <p:nvPr/>
        </p:nvSpPr>
        <p:spPr>
          <a:xfrm>
            <a:off x="1440091" y="3473239"/>
            <a:ext cx="6421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6) </a:t>
            </a:r>
            <a:r>
              <a:rPr lang="en-US" altLang="ko-KR" sz="1200" dirty="0"/>
              <a:t> </a:t>
            </a:r>
            <a:r>
              <a:rPr lang="ko-KR" altLang="en-US" sz="1600" dirty="0" err="1"/>
              <a:t>권은진</a:t>
            </a:r>
            <a:r>
              <a:rPr lang="en-US" altLang="ko-KR" sz="1600" dirty="0"/>
              <a:t>, </a:t>
            </a:r>
            <a:r>
              <a:rPr lang="ko-KR" altLang="en-US" sz="1600" dirty="0"/>
              <a:t>윤지완</a:t>
            </a:r>
            <a:r>
              <a:rPr lang="en-US" altLang="ko-KR" sz="1600" dirty="0"/>
              <a:t>, </a:t>
            </a:r>
            <a:r>
              <a:rPr lang="ko-KR" altLang="en-US" sz="1600" dirty="0"/>
              <a:t>임영진</a:t>
            </a:r>
            <a:r>
              <a:rPr lang="en-US" altLang="ko-KR" sz="1600" dirty="0"/>
              <a:t>, </a:t>
            </a:r>
            <a:r>
              <a:rPr lang="ko-KR" altLang="en-US" sz="1600" dirty="0"/>
              <a:t>최민영</a:t>
            </a:r>
            <a:r>
              <a:rPr lang="en-US" altLang="ko-KR" sz="1600" dirty="0"/>
              <a:t>, </a:t>
            </a:r>
            <a:r>
              <a:rPr lang="ko-KR" altLang="en-US" sz="1600" dirty="0"/>
              <a:t>김명희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(2015).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 err="1"/>
              <a:t>아두이노와</a:t>
            </a:r>
            <a:r>
              <a:rPr lang="ko-KR" altLang="en-US" sz="1600" dirty="0"/>
              <a:t> 어플리케이션을 이용한 블루투스 기반 약 상자 알람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 시스템 구현</a:t>
            </a:r>
            <a:r>
              <a:rPr lang="en-US" altLang="ko-KR" sz="1600" dirty="0"/>
              <a:t>. </a:t>
            </a:r>
            <a:r>
              <a:rPr lang="ko-KR" altLang="en-US" sz="1600" dirty="0"/>
              <a:t>한국 통신학회 학술대회논문집</a:t>
            </a:r>
            <a:r>
              <a:rPr lang="en-US" altLang="ko-KR" sz="1600" dirty="0"/>
              <a:t>, 414-415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801B8-A4BD-4B3F-AB4C-9AC1AC519712}"/>
              </a:ext>
            </a:extLst>
          </p:cNvPr>
          <p:cNvSpPr txBox="1"/>
          <p:nvPr/>
        </p:nvSpPr>
        <p:spPr>
          <a:xfrm>
            <a:off x="1440091" y="4304236"/>
            <a:ext cx="6421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7) [</a:t>
            </a:r>
            <a:r>
              <a:rPr lang="ko-KR" altLang="en-US" sz="1600" dirty="0" err="1"/>
              <a:t>아두이노</a:t>
            </a:r>
            <a:r>
              <a:rPr lang="en-US" altLang="ko-KR" sz="1600" dirty="0"/>
              <a:t>] </a:t>
            </a:r>
            <a:r>
              <a:rPr lang="ko-KR" altLang="en-US" sz="1600" dirty="0"/>
              <a:t>블루투스 모듈</a:t>
            </a:r>
            <a:r>
              <a:rPr lang="en-US" altLang="ko-KR" sz="1600" dirty="0"/>
              <a:t>(HC-06)</a:t>
            </a:r>
            <a:r>
              <a:rPr lang="ko-KR" altLang="en-US" sz="1600" dirty="0"/>
              <a:t>을 이용한 </a:t>
            </a:r>
            <a:r>
              <a:rPr lang="ko-KR" altLang="en-US" sz="1600" dirty="0" err="1"/>
              <a:t>서보모터</a:t>
            </a:r>
            <a:r>
              <a:rPr lang="en-US" altLang="ko-KR" sz="1600" dirty="0"/>
              <a:t>(SG90) </a:t>
            </a:r>
            <a:r>
              <a:rPr lang="ko-KR" altLang="en-US" sz="1600" dirty="0"/>
              <a:t>제어 </a:t>
            </a:r>
            <a:endParaRPr lang="en-US" altLang="ko-KR" sz="1600" dirty="0"/>
          </a:p>
          <a:p>
            <a:r>
              <a:rPr lang="en-US" altLang="ko-KR" sz="1200" dirty="0"/>
              <a:t>   (URL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400" dirty="0">
                <a:hlinkClick r:id="rId3"/>
              </a:rPr>
              <a:t>https://deneb21.tistory.com/347</a:t>
            </a:r>
            <a:r>
              <a:rPr lang="ko-KR" altLang="en-US" sz="1400" dirty="0"/>
              <a:t> </a:t>
            </a:r>
            <a:r>
              <a:rPr lang="en-US" altLang="ko-KR" sz="1400" dirty="0"/>
              <a:t>[Do It Yourself!] 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E42DA-5DFC-46E7-ACE0-8DCAFC43A945}"/>
              </a:ext>
            </a:extLst>
          </p:cNvPr>
          <p:cNvSpPr txBox="1"/>
          <p:nvPr/>
        </p:nvSpPr>
        <p:spPr>
          <a:xfrm>
            <a:off x="1440091" y="1003239"/>
            <a:ext cx="786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1) 2) </a:t>
            </a:r>
            <a:r>
              <a:rPr lang="ko-KR" altLang="en-US" sz="1600" dirty="0" err="1"/>
              <a:t>이여옥</a:t>
            </a:r>
            <a:r>
              <a:rPr lang="en-US" altLang="ko-KR" sz="1600" dirty="0"/>
              <a:t>, </a:t>
            </a:r>
            <a:r>
              <a:rPr lang="ko-KR" altLang="en-US" sz="1600" dirty="0"/>
              <a:t>송윤주</a:t>
            </a:r>
            <a:r>
              <a:rPr lang="en-US" altLang="ko-KR" sz="1600" dirty="0"/>
              <a:t>. (2010). </a:t>
            </a:r>
            <a:r>
              <a:rPr lang="ko-KR" altLang="en-US" sz="1600" dirty="0"/>
              <a:t>우리나라 성인의 </a:t>
            </a:r>
            <a:r>
              <a:rPr lang="ko-KR" altLang="en-US" sz="1600" dirty="0" err="1"/>
              <a:t>비타민ㆍ무기질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보충제</a:t>
            </a:r>
            <a:r>
              <a:rPr lang="ko-KR" altLang="en-US" sz="1600" dirty="0"/>
              <a:t> 섭취여부에 따른 </a:t>
            </a:r>
            <a:r>
              <a:rPr lang="ko-KR" altLang="en-US" sz="1600" dirty="0" err="1"/>
              <a:t>인구ㆍ사회학적</a:t>
            </a:r>
            <a:r>
              <a:rPr lang="en-US" altLang="ko-KR" sz="1600" dirty="0"/>
              <a:t>, </a:t>
            </a:r>
            <a:r>
              <a:rPr lang="ko-KR" altLang="en-US" sz="1600" dirty="0"/>
              <a:t>생활습관 및 영양섭취상태에 관한 연구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한국식생활문화학회지</a:t>
            </a:r>
            <a:r>
              <a:rPr lang="en-US" altLang="ko-KR" sz="1600" dirty="0"/>
              <a:t>, 25(4), 480-486.</a:t>
            </a:r>
          </a:p>
        </p:txBody>
      </p:sp>
    </p:spTree>
    <p:extLst>
      <p:ext uri="{BB962C8B-B14F-4D97-AF65-F5344CB8AC3E}">
        <p14:creationId xmlns:p14="http://schemas.microsoft.com/office/powerpoint/2010/main" val="35607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1111" y="315521"/>
            <a:ext cx="1391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목 차</a:t>
            </a:r>
            <a:endParaRPr lang="ko-KR" alt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03345" y="232399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7E5F9-138D-4DA3-B1C8-2DCB1E4602F4}"/>
              </a:ext>
            </a:extLst>
          </p:cNvPr>
          <p:cNvSpPr txBox="1"/>
          <p:nvPr/>
        </p:nvSpPr>
        <p:spPr>
          <a:xfrm>
            <a:off x="2722839" y="2178519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선행기술 및 유사제품</a:t>
            </a:r>
            <a:endParaRPr lang="en-US" altLang="ko-KR" sz="2400" dirty="0"/>
          </a:p>
        </p:txBody>
      </p: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D7F12E84-3987-4201-971E-A0CB322E02E1}"/>
              </a:ext>
            </a:extLst>
          </p:cNvPr>
          <p:cNvSpPr/>
          <p:nvPr/>
        </p:nvSpPr>
        <p:spPr>
          <a:xfrm>
            <a:off x="2403345" y="2861446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6B55-0615-42B7-8CA5-A6F6052355CE}"/>
              </a:ext>
            </a:extLst>
          </p:cNvPr>
          <p:cNvSpPr txBox="1"/>
          <p:nvPr/>
        </p:nvSpPr>
        <p:spPr>
          <a:xfrm>
            <a:off x="2722839" y="3253949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보완점</a:t>
            </a:r>
          </a:p>
        </p:txBody>
      </p:sp>
      <p:sp>
        <p:nvSpPr>
          <p:cNvPr id="14" name="모서리가 둥근 직사각형 39">
            <a:extLst>
              <a:ext uri="{FF2B5EF4-FFF2-40B4-BE49-F238E27FC236}">
                <a16:creationId xmlns:a16="http://schemas.microsoft.com/office/drawing/2014/main" id="{F9F36EEB-AC51-475E-A006-CE8BC67A0268}"/>
              </a:ext>
            </a:extLst>
          </p:cNvPr>
          <p:cNvSpPr/>
          <p:nvPr/>
        </p:nvSpPr>
        <p:spPr>
          <a:xfrm>
            <a:off x="2403345" y="339942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23FE7-A573-4669-9308-2EFA7DEBB1FA}"/>
              </a:ext>
            </a:extLst>
          </p:cNvPr>
          <p:cNvSpPr txBox="1"/>
          <p:nvPr/>
        </p:nvSpPr>
        <p:spPr>
          <a:xfrm>
            <a:off x="2722839" y="2718340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주요기능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91565-216E-4978-8BE1-E187B3EAB7D3}"/>
              </a:ext>
            </a:extLst>
          </p:cNvPr>
          <p:cNvSpPr txBox="1"/>
          <p:nvPr/>
        </p:nvSpPr>
        <p:spPr>
          <a:xfrm>
            <a:off x="2722839" y="371829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프로젝트 계획</a:t>
            </a:r>
            <a:endParaRPr lang="en-US" altLang="ko-KR" sz="2400" dirty="0"/>
          </a:p>
        </p:txBody>
      </p:sp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30327BE3-2017-4F7D-A368-6C4208E611C2}"/>
              </a:ext>
            </a:extLst>
          </p:cNvPr>
          <p:cNvSpPr/>
          <p:nvPr/>
        </p:nvSpPr>
        <p:spPr>
          <a:xfrm>
            <a:off x="2403345" y="386377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1BB7D-D836-47C2-8021-6CE80D8DB65B}"/>
              </a:ext>
            </a:extLst>
          </p:cNvPr>
          <p:cNvSpPr txBox="1"/>
          <p:nvPr/>
        </p:nvSpPr>
        <p:spPr>
          <a:xfrm>
            <a:off x="2722839" y="421781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참고문헌</a:t>
            </a:r>
          </a:p>
        </p:txBody>
      </p:sp>
      <p:sp>
        <p:nvSpPr>
          <p:cNvPr id="22" name="모서리가 둥근 직사각형 39">
            <a:extLst>
              <a:ext uri="{FF2B5EF4-FFF2-40B4-BE49-F238E27FC236}">
                <a16:creationId xmlns:a16="http://schemas.microsoft.com/office/drawing/2014/main" id="{3B626970-A515-48DB-88B3-BB033E837B84}"/>
              </a:ext>
            </a:extLst>
          </p:cNvPr>
          <p:cNvSpPr/>
          <p:nvPr/>
        </p:nvSpPr>
        <p:spPr>
          <a:xfrm>
            <a:off x="2403345" y="43632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6" name="모서리가 둥근 직사각형 39">
            <a:extLst>
              <a:ext uri="{FF2B5EF4-FFF2-40B4-BE49-F238E27FC236}">
                <a16:creationId xmlns:a16="http://schemas.microsoft.com/office/drawing/2014/main" id="{E4529170-061F-411D-BD4E-26CDC263B2E2}"/>
              </a:ext>
            </a:extLst>
          </p:cNvPr>
          <p:cNvSpPr/>
          <p:nvPr/>
        </p:nvSpPr>
        <p:spPr>
          <a:xfrm>
            <a:off x="2403345" y="1784176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06882-7930-44D9-901A-BD146FB170D2}"/>
              </a:ext>
            </a:extLst>
          </p:cNvPr>
          <p:cNvSpPr txBox="1"/>
          <p:nvPr/>
        </p:nvSpPr>
        <p:spPr>
          <a:xfrm>
            <a:off x="2722839" y="1638698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3706-FFCF-46CF-95C9-67BA8E45B117}"/>
              </a:ext>
            </a:extLst>
          </p:cNvPr>
          <p:cNvSpPr txBox="1"/>
          <p:nvPr/>
        </p:nvSpPr>
        <p:spPr>
          <a:xfrm>
            <a:off x="1018636" y="1420262"/>
            <a:ext cx="9818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건강 유지 및 관리에 대한 요구가 커짐에 따라 자신이 식품을 통해 건강을 유지하는데 필요한 영양소를 공급받지 못한다고 느끼는 사람들이 비타민</a:t>
            </a:r>
            <a:r>
              <a:rPr lang="en-US" altLang="ko-KR" dirty="0"/>
              <a:t>·</a:t>
            </a:r>
            <a:r>
              <a:rPr lang="ko-KR" altLang="en-US" dirty="0"/>
              <a:t>무기질 보충제를 통해 영양소를 섭취하려는 경향이 증가하고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baseline="30000" dirty="0"/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우리나라의 </a:t>
            </a:r>
            <a:r>
              <a:rPr lang="ko-KR" altLang="en-US" dirty="0" err="1"/>
              <a:t>식이보충제</a:t>
            </a:r>
            <a:r>
              <a:rPr lang="ko-KR" altLang="en-US" dirty="0"/>
              <a:t> 시장 규모의 확대와 소비자들의 비타민</a:t>
            </a:r>
            <a:r>
              <a:rPr lang="en-US" altLang="ko-KR" dirty="0"/>
              <a:t>, </a:t>
            </a:r>
            <a:r>
              <a:rPr lang="ko-KR" altLang="en-US" dirty="0"/>
              <a:t>무기질 </a:t>
            </a:r>
            <a:r>
              <a:rPr lang="ko-KR" altLang="en-US" dirty="0" err="1"/>
              <a:t>보충제</a:t>
            </a:r>
            <a:r>
              <a:rPr lang="ko-KR" altLang="en-US" dirty="0"/>
              <a:t> 복용이 점점 증가하는 추세이다</a:t>
            </a:r>
            <a:r>
              <a:rPr lang="en-US" altLang="ko-KR" dirty="0"/>
              <a:t>. </a:t>
            </a:r>
            <a:r>
              <a:rPr lang="en-US" altLang="ko-KR" baseline="30000" dirty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aseline="30000" dirty="0"/>
          </a:p>
        </p:txBody>
      </p:sp>
      <p:pic>
        <p:nvPicPr>
          <p:cNvPr id="13" name="그림 12" descr="장치이(가) 표시된 사진&#10;&#10;자동 생성된 설명">
            <a:extLst>
              <a:ext uri="{FF2B5EF4-FFF2-40B4-BE49-F238E27FC236}">
                <a16:creationId xmlns:a16="http://schemas.microsoft.com/office/drawing/2014/main" id="{970A493F-63B6-4B0A-8A79-85AEC81AD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2" y="3498747"/>
            <a:ext cx="3813737" cy="2540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FCE39F-3F09-4FFD-9F3C-82C7A674CDCB}"/>
              </a:ext>
            </a:extLst>
          </p:cNvPr>
          <p:cNvSpPr txBox="1"/>
          <p:nvPr/>
        </p:nvSpPr>
        <p:spPr>
          <a:xfrm>
            <a:off x="5463850" y="3498747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약이나 건강보조제를 매일 같은 시간에 복용하지 못하고 잊는 경우가 빈번하다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EDC28-FCA6-4238-9056-4990F56BA17B}"/>
              </a:ext>
            </a:extLst>
          </p:cNvPr>
          <p:cNvSpPr txBox="1"/>
          <p:nvPr/>
        </p:nvSpPr>
        <p:spPr>
          <a:xfrm>
            <a:off x="5463851" y="4649905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매일 챙겨 먹는 건강보조제를 잊지 않고 복용하기 위한 솔루션이 필요하다</a:t>
            </a:r>
          </a:p>
        </p:txBody>
      </p:sp>
    </p:spTree>
    <p:extLst>
      <p:ext uri="{BB962C8B-B14F-4D97-AF65-F5344CB8AC3E}">
        <p14:creationId xmlns:p14="http://schemas.microsoft.com/office/powerpoint/2010/main" val="541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4931329-E6DC-46E1-AE02-D99241DFA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90829"/>
              </p:ext>
            </p:extLst>
          </p:nvPr>
        </p:nvGraphicFramePr>
        <p:xfrm>
          <a:off x="1440090" y="1942491"/>
          <a:ext cx="10240921" cy="43148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26858">
                  <a:extLst>
                    <a:ext uri="{9D8B030D-6E8A-4147-A177-3AD203B41FA5}">
                      <a16:colId xmlns:a16="http://schemas.microsoft.com/office/drawing/2014/main" val="1068842956"/>
                    </a:ext>
                  </a:extLst>
                </a:gridCol>
                <a:gridCol w="3165354">
                  <a:extLst>
                    <a:ext uri="{9D8B030D-6E8A-4147-A177-3AD203B41FA5}">
                      <a16:colId xmlns:a16="http://schemas.microsoft.com/office/drawing/2014/main" val="2350461080"/>
                    </a:ext>
                  </a:extLst>
                </a:gridCol>
                <a:gridCol w="2674524">
                  <a:extLst>
                    <a:ext uri="{9D8B030D-6E8A-4147-A177-3AD203B41FA5}">
                      <a16:colId xmlns:a16="http://schemas.microsoft.com/office/drawing/2014/main" val="204042621"/>
                    </a:ext>
                  </a:extLst>
                </a:gridCol>
                <a:gridCol w="2474185">
                  <a:extLst>
                    <a:ext uri="{9D8B030D-6E8A-4147-A177-3AD203B41FA5}">
                      <a16:colId xmlns:a16="http://schemas.microsoft.com/office/drawing/2014/main" val="2157857021"/>
                    </a:ext>
                  </a:extLst>
                </a:gridCol>
              </a:tblGrid>
              <a:tr h="602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보완점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02652"/>
                  </a:ext>
                </a:extLst>
              </a:tr>
              <a:tr h="1237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알약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복용할 약을 통에 담아두고 정해진 시간마다 알람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회분 직접 분리 필요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타이머 알람 이외 기능 없음</a:t>
                      </a:r>
                      <a:endParaRPr lang="en-US" altLang="ko-K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회분 분리 필요 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영양제 자동배출</a:t>
                      </a:r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블루투스를 이용한  모바일 알림 기능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890383"/>
                  </a:ext>
                </a:extLst>
              </a:tr>
              <a:tr h="1237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알림 기능을  구비한 스마트 약통 및 세트</a:t>
                      </a:r>
                      <a:r>
                        <a:rPr lang="en-US" altLang="ko-KR" baseline="30000" dirty="0"/>
                        <a:t>3)</a:t>
                      </a:r>
                      <a:endParaRPr lang="ko-KR" alt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통신 모듈을 이용한 모바일 알람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회분 직접 분리 필요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배출 기능 없음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80565"/>
                  </a:ext>
                </a:extLst>
              </a:tr>
              <a:tr h="1237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자동 약 공급 및 투약시간 알림 장치</a:t>
                      </a:r>
                      <a:r>
                        <a:rPr lang="en-US" altLang="ko-KR" baseline="30000" dirty="0"/>
                        <a:t>4)</a:t>
                      </a:r>
                      <a:endParaRPr lang="ko-KR" alt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타이머에 맞춰 약 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회분 직접 분리 필요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모바일 알람 기능 없음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620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CB4E58-273D-47B8-974C-1A563E271301}"/>
              </a:ext>
            </a:extLst>
          </p:cNvPr>
          <p:cNvSpPr txBox="1"/>
          <p:nvPr/>
        </p:nvSpPr>
        <p:spPr>
          <a:xfrm>
            <a:off x="1440091" y="1259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선행기술 비교 요약</a:t>
            </a:r>
          </a:p>
        </p:txBody>
      </p:sp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1C5C1961-DA63-4264-84ED-0A58455E567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31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31B55838-D363-4075-BBC7-BE970999F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983" y1="81809" x2="31904" y2="66962"/>
                        <a14:foregroundMark x1="31904" y1="66962" x2="29864" y2="49656"/>
                        <a14:foregroundMark x1="29864" y1="49656" x2="30805" y2="34120"/>
                        <a14:foregroundMark x1="30805" y1="34120" x2="33473" y2="26844"/>
                        <a14:foregroundMark x1="33473" y1="26844" x2="50680" y2="22812"/>
                        <a14:foregroundMark x1="50680" y1="22812" x2="64749" y2="26450"/>
                        <a14:foregroundMark x1="64749" y1="26450" x2="68985" y2="33825"/>
                        <a14:foregroundMark x1="68985" y1="33825" x2="71600" y2="64995"/>
                        <a14:foregroundMark x1="71600" y1="64995" x2="66266" y2="82301"/>
                        <a14:foregroundMark x1="66266" y1="82301" x2="62291" y2="89184"/>
                        <a14:foregroundMark x1="62291" y1="89184" x2="38546" y2="87807"/>
                        <a14:foregroundMark x1="38546" y1="87807" x2="34205" y2="84267"/>
                        <a14:foregroundMark x1="34205" y1="84267" x2="33316" y2="76303"/>
                        <a14:foregroundMark x1="33316" y1="76303" x2="33630" y2="73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25784" r="32697" b="13028"/>
          <a:stretch/>
        </p:blipFill>
        <p:spPr>
          <a:xfrm>
            <a:off x="3444553" y="1307646"/>
            <a:ext cx="4306874" cy="396799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3825077D-5FDB-40AD-B379-1B85AB7C8F01}"/>
              </a:ext>
            </a:extLst>
          </p:cNvPr>
          <p:cNvCxnSpPr/>
          <p:nvPr/>
        </p:nvCxnSpPr>
        <p:spPr>
          <a:xfrm flipV="1">
            <a:off x="5813571" y="2758707"/>
            <a:ext cx="2499919" cy="532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5DE927A-71A0-4040-98E6-EE8C379553F4}"/>
              </a:ext>
            </a:extLst>
          </p:cNvPr>
          <p:cNvCxnSpPr/>
          <p:nvPr/>
        </p:nvCxnSpPr>
        <p:spPr>
          <a:xfrm>
            <a:off x="5402510" y="4462943"/>
            <a:ext cx="3355596" cy="812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43FAB29-89F4-4123-8345-FB941F800AB9}"/>
              </a:ext>
            </a:extLst>
          </p:cNvPr>
          <p:cNvCxnSpPr/>
          <p:nvPr/>
        </p:nvCxnSpPr>
        <p:spPr>
          <a:xfrm rot="10800000" flipV="1">
            <a:off x="2575420" y="2474751"/>
            <a:ext cx="1728132" cy="1761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00B6517-3040-4405-9F70-92758ABB9AA1}"/>
              </a:ext>
            </a:extLst>
          </p:cNvPr>
          <p:cNvCxnSpPr/>
          <p:nvPr/>
        </p:nvCxnSpPr>
        <p:spPr>
          <a:xfrm rot="10800000" flipV="1">
            <a:off x="2298584" y="3187817"/>
            <a:ext cx="1921079" cy="6795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94BDFC-2051-49A6-AC12-FD203C4D1F1A}"/>
              </a:ext>
            </a:extLst>
          </p:cNvPr>
          <p:cNvSpPr txBox="1"/>
          <p:nvPr/>
        </p:nvSpPr>
        <p:spPr>
          <a:xfrm>
            <a:off x="493059" y="2389375"/>
            <a:ext cx="206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</a:p>
          <a:p>
            <a:endParaRPr lang="en-US" altLang="ko-KR" sz="600" dirty="0"/>
          </a:p>
          <a:p>
            <a:r>
              <a:rPr lang="ko-KR" altLang="en-US" sz="1200" dirty="0"/>
              <a:t>약 잔량</a:t>
            </a:r>
            <a:r>
              <a:rPr lang="en-US" altLang="ko-KR" sz="1200" dirty="0"/>
              <a:t>, </a:t>
            </a:r>
            <a:r>
              <a:rPr lang="ko-KR" altLang="en-US" sz="1200" dirty="0"/>
              <a:t>온도</a:t>
            </a:r>
            <a:r>
              <a:rPr lang="en-US" altLang="ko-KR" sz="1200" dirty="0"/>
              <a:t>, </a:t>
            </a:r>
            <a:r>
              <a:rPr lang="ko-KR" altLang="en-US" sz="1200" dirty="0"/>
              <a:t>습도 등 표시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6772-CAAC-47CF-B5BF-F1B0A7702474}"/>
              </a:ext>
            </a:extLst>
          </p:cNvPr>
          <p:cNvSpPr txBox="1"/>
          <p:nvPr/>
        </p:nvSpPr>
        <p:spPr>
          <a:xfrm>
            <a:off x="831615" y="3681182"/>
            <a:ext cx="172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Speaker</a:t>
            </a:r>
          </a:p>
          <a:p>
            <a:endParaRPr lang="en-US" altLang="ko-KR" sz="600" dirty="0"/>
          </a:p>
          <a:p>
            <a:r>
              <a:rPr lang="ko-KR" altLang="en-US" sz="1200" dirty="0"/>
              <a:t>약 배출 시 알림 재생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EE5F1-6F95-42E8-96BF-FABB36242E0F}"/>
              </a:ext>
            </a:extLst>
          </p:cNvPr>
          <p:cNvSpPr txBox="1"/>
          <p:nvPr/>
        </p:nvSpPr>
        <p:spPr>
          <a:xfrm>
            <a:off x="8422547" y="2574041"/>
            <a:ext cx="19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button</a:t>
            </a:r>
          </a:p>
          <a:p>
            <a:endParaRPr lang="en-US" altLang="ko-KR" sz="600" dirty="0"/>
          </a:p>
          <a:p>
            <a:r>
              <a:rPr lang="ko-KR" altLang="en-US" sz="1200" dirty="0"/>
              <a:t>기기 조작을 위한 버튼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EDB98-E0B0-414A-AE8D-0C216E0AAFFD}"/>
              </a:ext>
            </a:extLst>
          </p:cNvPr>
          <p:cNvSpPr txBox="1"/>
          <p:nvPr/>
        </p:nvSpPr>
        <p:spPr>
          <a:xfrm>
            <a:off x="8846127" y="5090973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배출구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2AB68-5335-4FCD-9976-1E61176902C6}"/>
              </a:ext>
            </a:extLst>
          </p:cNvPr>
          <p:cNvSpPr txBox="1"/>
          <p:nvPr/>
        </p:nvSpPr>
        <p:spPr>
          <a:xfrm>
            <a:off x="4907560" y="5676623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정면 구상도</a:t>
            </a:r>
          </a:p>
        </p:txBody>
      </p:sp>
    </p:spTree>
    <p:extLst>
      <p:ext uri="{BB962C8B-B14F-4D97-AF65-F5344CB8AC3E}">
        <p14:creationId xmlns:p14="http://schemas.microsoft.com/office/powerpoint/2010/main" val="338225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954604-32AA-45C1-A751-FE5D4364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972" y="1304827"/>
            <a:ext cx="2802848" cy="4356847"/>
          </a:xfrm>
          <a:prstGeom prst="rect">
            <a:avLst/>
          </a:prstGeom>
        </p:spPr>
      </p:pic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82431-EB96-42BA-B973-5BF7FC77456F}"/>
              </a:ext>
            </a:extLst>
          </p:cNvPr>
          <p:cNvSpPr txBox="1"/>
          <p:nvPr/>
        </p:nvSpPr>
        <p:spPr>
          <a:xfrm>
            <a:off x="3567953" y="1905506"/>
            <a:ext cx="33617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보관통 내부에 두께가 있고</a:t>
            </a:r>
            <a:r>
              <a:rPr lang="en-US" altLang="ko-KR" sz="1600" dirty="0"/>
              <a:t>,    </a:t>
            </a:r>
            <a:r>
              <a:rPr lang="ko-KR" altLang="en-US" sz="1600" dirty="0"/>
              <a:t>구멍이 뚫린 원판이 존재한다</a:t>
            </a:r>
            <a:r>
              <a:rPr lang="en-US" altLang="ko-KR" sz="1600" dirty="0"/>
              <a:t>.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보관통 내부의 원판을 회전시킨다</a:t>
            </a:r>
            <a:r>
              <a:rPr lang="en-US" altLang="ko-KR" sz="1600" dirty="0"/>
              <a:t>.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영양제는 원판의 구멍에 걸려서 원판과 함께 회전한다</a:t>
            </a:r>
            <a:r>
              <a:rPr lang="en-US" altLang="ko-KR" sz="1600" dirty="0"/>
              <a:t>.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회전하는 원판의 구멍과 보관통의 구멍이 일치하게 되면 영양제가 배출이 된다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48298-4BD0-4010-A813-BEFFF6448632}"/>
              </a:ext>
            </a:extLst>
          </p:cNvPr>
          <p:cNvSpPr txBox="1"/>
          <p:nvPr/>
        </p:nvSpPr>
        <p:spPr>
          <a:xfrm>
            <a:off x="1136934" y="1345168"/>
            <a:ext cx="201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영양제 배출과정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5120D-69E3-4028-9969-2969E2C6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41" y="1714500"/>
            <a:ext cx="2842412" cy="3644118"/>
          </a:xfrm>
          <a:prstGeom prst="rect">
            <a:avLst/>
          </a:prstGeom>
        </p:spPr>
      </p:pic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3B390EC4-2BD1-49BB-9047-A7FC66EDBC97}"/>
              </a:ext>
            </a:extLst>
          </p:cNvPr>
          <p:cNvCxnSpPr>
            <a:cxnSpLocks/>
          </p:cNvCxnSpPr>
          <p:nvPr/>
        </p:nvCxnSpPr>
        <p:spPr>
          <a:xfrm rot="5400000">
            <a:off x="690127" y="5459660"/>
            <a:ext cx="556125" cy="17929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B575C807-F290-4D4D-A58B-CB58073595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0295" y="1192576"/>
            <a:ext cx="674516" cy="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284DC4-08CC-4335-9DDD-19DCF8AAC8C8}"/>
              </a:ext>
            </a:extLst>
          </p:cNvPr>
          <p:cNvSpPr txBox="1"/>
          <p:nvPr/>
        </p:nvSpPr>
        <p:spPr>
          <a:xfrm>
            <a:off x="8801820" y="2406032"/>
            <a:ext cx="280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포토센서에 영양제 배출이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 인식된다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원판이 회전을 멈춘다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936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8DBC0BD2-0673-4B49-8607-DA72DE81F152}"/>
              </a:ext>
            </a:extLst>
          </p:cNvPr>
          <p:cNvSpPr/>
          <p:nvPr/>
        </p:nvSpPr>
        <p:spPr>
          <a:xfrm>
            <a:off x="6448442" y="1149282"/>
            <a:ext cx="1169229" cy="506622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3" name="순서도: 준비 2">
            <a:extLst>
              <a:ext uri="{FF2B5EF4-FFF2-40B4-BE49-F238E27FC236}">
                <a16:creationId xmlns:a16="http://schemas.microsoft.com/office/drawing/2014/main" id="{03395180-9760-4D5E-914E-399BF36CE4D1}"/>
              </a:ext>
            </a:extLst>
          </p:cNvPr>
          <p:cNvSpPr/>
          <p:nvPr/>
        </p:nvSpPr>
        <p:spPr>
          <a:xfrm>
            <a:off x="6348568" y="2105727"/>
            <a:ext cx="1368978" cy="578706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타이머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3C757F3-BAF9-4C9C-B159-B54EF34D10BB}"/>
              </a:ext>
            </a:extLst>
          </p:cNvPr>
          <p:cNvSpPr/>
          <p:nvPr/>
        </p:nvSpPr>
        <p:spPr>
          <a:xfrm>
            <a:off x="6396563" y="5083207"/>
            <a:ext cx="1272988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스피커 알림</a:t>
            </a:r>
            <a:endParaRPr lang="en-US" altLang="ko-KR" sz="1200" dirty="0"/>
          </a:p>
          <a:p>
            <a:pPr algn="ctr"/>
            <a:r>
              <a:rPr lang="ko-KR" altLang="en-US" sz="1200" dirty="0"/>
              <a:t>스마트폰 알림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FFD21B23-8E0B-4510-A395-EE52E7B4FA05}"/>
              </a:ext>
            </a:extLst>
          </p:cNvPr>
          <p:cNvSpPr/>
          <p:nvPr/>
        </p:nvSpPr>
        <p:spPr>
          <a:xfrm>
            <a:off x="6249208" y="2924219"/>
            <a:ext cx="1567698" cy="7466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배출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시간이 되었는가</a:t>
            </a:r>
            <a:r>
              <a:rPr lang="en-US" altLang="ko-KR" sz="1100" b="1" dirty="0"/>
              <a:t>?</a:t>
            </a:r>
            <a:endParaRPr lang="ko-KR" altLang="en-US" sz="1100" b="1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E8F35214-D229-4CD4-904A-459D0618B46E}"/>
              </a:ext>
            </a:extLst>
          </p:cNvPr>
          <p:cNvSpPr/>
          <p:nvPr/>
        </p:nvSpPr>
        <p:spPr>
          <a:xfrm>
            <a:off x="3791857" y="4036871"/>
            <a:ext cx="1272988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LED</a:t>
            </a:r>
            <a:r>
              <a:rPr lang="ko-KR" altLang="en-US" sz="1200" dirty="0"/>
              <a:t>점등</a:t>
            </a:r>
            <a:endParaRPr lang="en-US" altLang="ko-KR" sz="1200" dirty="0"/>
          </a:p>
          <a:p>
            <a:pPr algn="ctr"/>
            <a:r>
              <a:rPr lang="ko-KR" altLang="en-US" sz="1200" dirty="0"/>
              <a:t>스마트폰 알림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BDC7EE1F-C646-4FF5-83F2-C3859FC7008B}"/>
              </a:ext>
            </a:extLst>
          </p:cNvPr>
          <p:cNvSpPr/>
          <p:nvPr/>
        </p:nvSpPr>
        <p:spPr>
          <a:xfrm>
            <a:off x="9148624" y="2995945"/>
            <a:ext cx="1272988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모터작동</a:t>
            </a: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E13EA1EB-2ADD-46EC-8790-DAFCCAAF7F61}"/>
              </a:ext>
            </a:extLst>
          </p:cNvPr>
          <p:cNvSpPr/>
          <p:nvPr/>
        </p:nvSpPr>
        <p:spPr>
          <a:xfrm>
            <a:off x="6249208" y="3969852"/>
            <a:ext cx="1567698" cy="7466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잔량이 있는가</a:t>
            </a:r>
            <a:r>
              <a:rPr lang="en-US" altLang="ko-KR" sz="1100" b="1" dirty="0"/>
              <a:t>?</a:t>
            </a:r>
            <a:endParaRPr lang="ko-KR" altLang="en-US" sz="1100" b="1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FA8924A8-B2D3-4574-A497-7393B6F4DA36}"/>
              </a:ext>
            </a:extLst>
          </p:cNvPr>
          <p:cNvSpPr/>
          <p:nvPr/>
        </p:nvSpPr>
        <p:spPr>
          <a:xfrm>
            <a:off x="3791857" y="5077797"/>
            <a:ext cx="1272988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중지</a:t>
            </a: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43D375A3-E184-4A52-BBD3-08F86E6DD3FD}"/>
              </a:ext>
            </a:extLst>
          </p:cNvPr>
          <p:cNvSpPr/>
          <p:nvPr/>
        </p:nvSpPr>
        <p:spPr>
          <a:xfrm>
            <a:off x="9001269" y="2021737"/>
            <a:ext cx="1567698" cy="7466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배출하겠는가</a:t>
            </a:r>
            <a:r>
              <a:rPr lang="en-US" altLang="ko-KR" sz="1100" b="1" dirty="0"/>
              <a:t>?</a:t>
            </a:r>
            <a:endParaRPr lang="ko-KR" altLang="en-US" sz="1100" b="1" dirty="0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14726096-FB7B-44DA-B7F8-A727620D40DA}"/>
              </a:ext>
            </a:extLst>
          </p:cNvPr>
          <p:cNvSpPr/>
          <p:nvPr/>
        </p:nvSpPr>
        <p:spPr>
          <a:xfrm>
            <a:off x="9001269" y="3970252"/>
            <a:ext cx="1567698" cy="7466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포토센서에 인식되었는가</a:t>
            </a:r>
            <a:r>
              <a:rPr lang="en-US" altLang="ko-KR" sz="1100" b="1" dirty="0"/>
              <a:t>?</a:t>
            </a:r>
            <a:endParaRPr lang="ko-KR" altLang="en-US" sz="11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6DBDC3-8C9F-4455-B861-2B26A7767B1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033057" y="1655904"/>
            <a:ext cx="0" cy="44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862F2D6-73EF-472A-9A60-3F7B3844D084}"/>
              </a:ext>
            </a:extLst>
          </p:cNvPr>
          <p:cNvCxnSpPr>
            <a:stCxn id="3" idx="2"/>
            <a:endCxn id="23" idx="0"/>
          </p:cNvCxnSpPr>
          <p:nvPr/>
        </p:nvCxnSpPr>
        <p:spPr>
          <a:xfrm>
            <a:off x="7033057" y="2684433"/>
            <a:ext cx="0" cy="23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E831EDE-6726-43A4-98F8-188411BEBB72}"/>
              </a:ext>
            </a:extLst>
          </p:cNvPr>
          <p:cNvCxnSpPr>
            <a:stCxn id="23" idx="2"/>
            <a:endCxn id="39" idx="0"/>
          </p:cNvCxnSpPr>
          <p:nvPr/>
        </p:nvCxnSpPr>
        <p:spPr>
          <a:xfrm>
            <a:off x="7033057" y="3670905"/>
            <a:ext cx="0" cy="29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25DD980-91F3-4BE4-9828-32443D8AB9DF}"/>
              </a:ext>
            </a:extLst>
          </p:cNvPr>
          <p:cNvCxnSpPr>
            <a:stCxn id="39" idx="2"/>
            <a:endCxn id="9" idx="0"/>
          </p:cNvCxnSpPr>
          <p:nvPr/>
        </p:nvCxnSpPr>
        <p:spPr>
          <a:xfrm>
            <a:off x="7033057" y="4716538"/>
            <a:ext cx="0" cy="36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21A5044-B7CE-48CC-AA93-4A7F38DF0854}"/>
              </a:ext>
            </a:extLst>
          </p:cNvPr>
          <p:cNvCxnSpPr>
            <a:stCxn id="39" idx="1"/>
            <a:endCxn id="36" idx="3"/>
          </p:cNvCxnSpPr>
          <p:nvPr/>
        </p:nvCxnSpPr>
        <p:spPr>
          <a:xfrm flipH="1">
            <a:off x="5064845" y="4343195"/>
            <a:ext cx="1184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7F50488-3890-4F89-9C74-A09C40E8A2A0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4428351" y="4649519"/>
            <a:ext cx="0" cy="42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65B05EA-5694-4AD8-B3FC-9D59E153A76A}"/>
              </a:ext>
            </a:extLst>
          </p:cNvPr>
          <p:cNvCxnSpPr>
            <a:stCxn id="9" idx="3"/>
            <a:endCxn id="41" idx="0"/>
          </p:cNvCxnSpPr>
          <p:nvPr/>
        </p:nvCxnSpPr>
        <p:spPr>
          <a:xfrm flipV="1">
            <a:off x="7669551" y="2021737"/>
            <a:ext cx="2115567" cy="3367794"/>
          </a:xfrm>
          <a:prstGeom prst="bentConnector4">
            <a:avLst>
              <a:gd name="adj1" fmla="val 31474"/>
              <a:gd name="adj2" fmla="val 106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8F1BD-D21A-4241-81C5-84864506AE89}"/>
              </a:ext>
            </a:extLst>
          </p:cNvPr>
          <p:cNvCxnSpPr>
            <a:stCxn id="41" idx="2"/>
            <a:endCxn id="38" idx="0"/>
          </p:cNvCxnSpPr>
          <p:nvPr/>
        </p:nvCxnSpPr>
        <p:spPr>
          <a:xfrm>
            <a:off x="9785118" y="2768423"/>
            <a:ext cx="0" cy="2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B3F811C6-0C39-490E-A784-F602583617DF}"/>
              </a:ext>
            </a:extLst>
          </p:cNvPr>
          <p:cNvSpPr/>
          <p:nvPr/>
        </p:nvSpPr>
        <p:spPr>
          <a:xfrm>
            <a:off x="9149893" y="5077797"/>
            <a:ext cx="1272988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모터중지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2404A3C-9836-44E4-AE3B-C96333588777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>
            <a:off x="9785118" y="3608593"/>
            <a:ext cx="0" cy="36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81F7F85-317A-4CF7-B24F-D6C64B246A8E}"/>
              </a:ext>
            </a:extLst>
          </p:cNvPr>
          <p:cNvCxnSpPr>
            <a:stCxn id="42" idx="2"/>
            <a:endCxn id="65" idx="0"/>
          </p:cNvCxnSpPr>
          <p:nvPr/>
        </p:nvCxnSpPr>
        <p:spPr>
          <a:xfrm>
            <a:off x="9785118" y="4716938"/>
            <a:ext cx="1269" cy="36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59EEE6C-2720-481D-8559-6C725EB1FB31}"/>
              </a:ext>
            </a:extLst>
          </p:cNvPr>
          <p:cNvCxnSpPr>
            <a:stCxn id="42" idx="3"/>
            <a:endCxn id="38" idx="3"/>
          </p:cNvCxnSpPr>
          <p:nvPr/>
        </p:nvCxnSpPr>
        <p:spPr>
          <a:xfrm flipH="1" flipV="1">
            <a:off x="10421612" y="3302269"/>
            <a:ext cx="147355" cy="1041326"/>
          </a:xfrm>
          <a:prstGeom prst="bentConnector3">
            <a:avLst>
              <a:gd name="adj1" fmla="val -15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195E2E9-1973-4607-980E-46C1AC165781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0422881" y="1401002"/>
            <a:ext cx="1330449" cy="39831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5138494-2164-4F49-9DDE-A1971DBED9D0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7717546" y="1401002"/>
            <a:ext cx="4035784" cy="994077"/>
          </a:xfrm>
          <a:prstGeom prst="bentConnector3">
            <a:avLst>
              <a:gd name="adj1" fmla="val 9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52FF4BA-0FAE-4D94-A30C-9117F3F5C2C3}"/>
              </a:ext>
            </a:extLst>
          </p:cNvPr>
          <p:cNvSpPr txBox="1"/>
          <p:nvPr/>
        </p:nvSpPr>
        <p:spPr>
          <a:xfrm>
            <a:off x="5968907" y="4036871"/>
            <a:ext cx="2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FBA931-A513-4371-8E5E-FDE7CCAF4173}"/>
              </a:ext>
            </a:extLst>
          </p:cNvPr>
          <p:cNvSpPr txBox="1"/>
          <p:nvPr/>
        </p:nvSpPr>
        <p:spPr>
          <a:xfrm>
            <a:off x="7107425" y="4679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223085-9B3C-4990-BF68-04758DBB6ACF}"/>
              </a:ext>
            </a:extLst>
          </p:cNvPr>
          <p:cNvSpPr txBox="1"/>
          <p:nvPr/>
        </p:nvSpPr>
        <p:spPr>
          <a:xfrm>
            <a:off x="9788855" y="4679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238357-5AEB-40F6-9219-3D508E379F0F}"/>
              </a:ext>
            </a:extLst>
          </p:cNvPr>
          <p:cNvSpPr txBox="1"/>
          <p:nvPr/>
        </p:nvSpPr>
        <p:spPr>
          <a:xfrm>
            <a:off x="10421611" y="3992354"/>
            <a:ext cx="2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51817D89-C461-4146-902A-88C67E94F984}"/>
              </a:ext>
            </a:extLst>
          </p:cNvPr>
          <p:cNvCxnSpPr>
            <a:stCxn id="23" idx="1"/>
            <a:endCxn id="3" idx="1"/>
          </p:cNvCxnSpPr>
          <p:nvPr/>
        </p:nvCxnSpPr>
        <p:spPr>
          <a:xfrm rot="10800000" flipH="1">
            <a:off x="6249208" y="2395080"/>
            <a:ext cx="99360" cy="902482"/>
          </a:xfrm>
          <a:prstGeom prst="bentConnector3">
            <a:avLst>
              <a:gd name="adj1" fmla="val -230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71F68DB-0A3E-45D0-9E1B-4F45A450FF87}"/>
              </a:ext>
            </a:extLst>
          </p:cNvPr>
          <p:cNvCxnSpPr>
            <a:stCxn id="41" idx="3"/>
          </p:cNvCxnSpPr>
          <p:nvPr/>
        </p:nvCxnSpPr>
        <p:spPr>
          <a:xfrm flipV="1">
            <a:off x="10568967" y="2395079"/>
            <a:ext cx="1184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94B9240-8221-4B6F-86FD-418326BC8069}"/>
              </a:ext>
            </a:extLst>
          </p:cNvPr>
          <p:cNvSpPr txBox="1"/>
          <p:nvPr/>
        </p:nvSpPr>
        <p:spPr>
          <a:xfrm>
            <a:off x="6085447" y="2925242"/>
            <a:ext cx="2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36E5A9-8C2C-4928-8D96-503BC607B6F2}"/>
              </a:ext>
            </a:extLst>
          </p:cNvPr>
          <p:cNvSpPr txBox="1"/>
          <p:nvPr/>
        </p:nvSpPr>
        <p:spPr>
          <a:xfrm>
            <a:off x="7077373" y="3583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300BE7-47DB-4DD8-98D1-673245D7320B}"/>
              </a:ext>
            </a:extLst>
          </p:cNvPr>
          <p:cNvSpPr txBox="1"/>
          <p:nvPr/>
        </p:nvSpPr>
        <p:spPr>
          <a:xfrm>
            <a:off x="9779548" y="2697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B800108-54C5-44A3-B29B-635CE8DA8DA6}"/>
              </a:ext>
            </a:extLst>
          </p:cNvPr>
          <p:cNvSpPr txBox="1"/>
          <p:nvPr/>
        </p:nvSpPr>
        <p:spPr>
          <a:xfrm>
            <a:off x="10429451" y="2039704"/>
            <a:ext cx="2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C8FDCA3-8D1A-4B51-B133-A8D22AC3B0A8}"/>
              </a:ext>
            </a:extLst>
          </p:cNvPr>
          <p:cNvSpPr/>
          <p:nvPr/>
        </p:nvSpPr>
        <p:spPr>
          <a:xfrm>
            <a:off x="5998157" y="576746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lt"/>
              </a:rPr>
              <a:t>알고리즘 순서도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CF194B-29A6-4B05-BD81-F18365DC1D00}"/>
              </a:ext>
            </a:extLst>
          </p:cNvPr>
          <p:cNvSpPr txBox="1"/>
          <p:nvPr/>
        </p:nvSpPr>
        <p:spPr>
          <a:xfrm>
            <a:off x="438670" y="1265521"/>
            <a:ext cx="4699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타이머 작동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배출 시간이 되면 잔량을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알람을 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배출 버튼을 누르면 모터가 작동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포토센서에 알약이 감지가 되면 모터가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멈추고 다시 타이머가 작동</a:t>
            </a:r>
          </a:p>
        </p:txBody>
      </p:sp>
    </p:spTree>
    <p:extLst>
      <p:ext uri="{BB962C8B-B14F-4D97-AF65-F5344CB8AC3E}">
        <p14:creationId xmlns:p14="http://schemas.microsoft.com/office/powerpoint/2010/main" val="248596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4835" y="1167478"/>
            <a:ext cx="322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Bluetooth </a:t>
            </a:r>
            <a:r>
              <a:rPr lang="ko-KR" altLang="en-US" sz="2000" dirty="0"/>
              <a:t>어플 활용 예시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04452-235E-4E26-8764-110AFC637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" y="1788603"/>
            <a:ext cx="3757613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BBEBF8-BF88-4B28-AF32-C000078D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63" y="1767431"/>
            <a:ext cx="3224214" cy="26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34E26-4466-4E8E-AB40-72AF0FA1A90D}"/>
              </a:ext>
            </a:extLst>
          </p:cNvPr>
          <p:cNvSpPr txBox="1"/>
          <p:nvPr/>
        </p:nvSpPr>
        <p:spPr>
          <a:xfrm>
            <a:off x="819943" y="1767431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7)</a:t>
            </a:r>
            <a:endParaRPr lang="ko-KR" altLang="en-US" sz="10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BDA0C4-3714-4AD4-8190-3FA8931B6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47" y="1767432"/>
            <a:ext cx="2474258" cy="34413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8B879A-3020-484A-8F5D-61911D4F0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970" y="1767431"/>
            <a:ext cx="2150655" cy="34413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92AA47-D9B7-49C7-A2F9-09D306D8B498}"/>
              </a:ext>
            </a:extLst>
          </p:cNvPr>
          <p:cNvSpPr/>
          <p:nvPr/>
        </p:nvSpPr>
        <p:spPr>
          <a:xfrm>
            <a:off x="726281" y="5104649"/>
            <a:ext cx="60016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setup</a:t>
            </a:r>
            <a:r>
              <a:rPr lang="ko-KR" altLang="en-US" sz="1600" dirty="0"/>
              <a:t>함수를 이용해 블루투스 통신 및 여러 모듈 사용을 위한 </a:t>
            </a:r>
            <a:r>
              <a:rPr lang="en-US" altLang="ko-KR" sz="1600" dirty="0"/>
              <a:t>pin </a:t>
            </a:r>
            <a:r>
              <a:rPr lang="ko-KR" altLang="en-US" sz="1600" dirty="0"/>
              <a:t>번호들을 세팅하며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initAlarm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이용하여 알람 값을 </a:t>
            </a:r>
            <a:br>
              <a:rPr lang="en-US" altLang="ko-KR" sz="1600" dirty="0"/>
            </a:br>
            <a:r>
              <a:rPr lang="ko-KR" altLang="en-US" sz="1600" dirty="0"/>
              <a:t>초기화 시킨다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compare_time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통해현재 시간과 </a:t>
            </a:r>
            <a:endParaRPr lang="en-US" altLang="ko-KR" sz="1600" dirty="0"/>
          </a:p>
          <a:p>
            <a:r>
              <a:rPr lang="ko-KR" altLang="en-US" sz="1600" dirty="0"/>
              <a:t>계속해서 비교되며 일치하면 알람이 울리게 된다</a:t>
            </a:r>
            <a:r>
              <a:rPr lang="en-US" altLang="ko-KR" sz="1600" dirty="0"/>
              <a:t>.</a:t>
            </a:r>
            <a:r>
              <a:rPr lang="en-US" altLang="ko-KR" sz="1600" baseline="30000" dirty="0"/>
              <a:t> 6)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8850B-A844-4010-B2D4-EE386E51E2B5}"/>
              </a:ext>
            </a:extLst>
          </p:cNvPr>
          <p:cNvSpPr txBox="1"/>
          <p:nvPr/>
        </p:nvSpPr>
        <p:spPr>
          <a:xfrm>
            <a:off x="726281" y="473531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함수 예시</a:t>
            </a:r>
          </a:p>
        </p:txBody>
      </p:sp>
    </p:spTree>
    <p:extLst>
      <p:ext uri="{BB962C8B-B14F-4D97-AF65-F5344CB8AC3E}">
        <p14:creationId xmlns:p14="http://schemas.microsoft.com/office/powerpoint/2010/main" val="20497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04232" y="5027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보완점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385244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개선이 필요했던 부분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9F8F7-BF65-4A89-A9D9-C2C77DB92C39}"/>
              </a:ext>
            </a:extLst>
          </p:cNvPr>
          <p:cNvSpPr txBox="1"/>
          <p:nvPr/>
        </p:nvSpPr>
        <p:spPr>
          <a:xfrm>
            <a:off x="1128713" y="2098702"/>
            <a:ext cx="6912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기계적 안정도 측정이 필요함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약을 먹을 수 없는 상황에도 약이 자동으로 배출되는 문제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약이 여러 알 배출되는 설계적 문제 해결 및 부품 간소화 필요 </a:t>
            </a:r>
          </a:p>
        </p:txBody>
      </p:sp>
    </p:spTree>
    <p:extLst>
      <p:ext uri="{BB962C8B-B14F-4D97-AF65-F5344CB8AC3E}">
        <p14:creationId xmlns:p14="http://schemas.microsoft.com/office/powerpoint/2010/main" val="175132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1157</Words>
  <Application>Microsoft Office PowerPoint</Application>
  <PresentationFormat>와이드스크린</PresentationFormat>
  <Paragraphs>273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반 치영</dc:creator>
  <cp:lastModifiedBy>반 치영</cp:lastModifiedBy>
  <cp:revision>89</cp:revision>
  <dcterms:created xsi:type="dcterms:W3CDTF">2020-04-06T10:45:51Z</dcterms:created>
  <dcterms:modified xsi:type="dcterms:W3CDTF">2020-05-22T09:06:37Z</dcterms:modified>
</cp:coreProperties>
</file>