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9" r:id="rId3"/>
    <p:sldId id="261" r:id="rId4"/>
    <p:sldId id="268" r:id="rId5"/>
    <p:sldId id="270" r:id="rId6"/>
    <p:sldId id="269" r:id="rId7"/>
    <p:sldId id="271" r:id="rId8"/>
    <p:sldId id="260" r:id="rId9"/>
    <p:sldId id="267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A6C11F-349A-428B-9654-67912804B65A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D79412-9908-4ABB-8B6B-EBD9364B74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057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7C03DA-20F4-4A9F-B203-5DEB93A1D62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7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7A3529-C849-4704-87BF-890C78697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D7ED24-1AB8-4CC6-860F-04E307A94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BA148-635D-487D-A76A-94CDD227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F2FE9E-F51B-4AE4-AF81-F40FAC1A9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3AD80D-3B2E-4E3F-BE11-2B179AA5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DCF0D-8BB4-4521-B873-9EABD20F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F6B905-2B53-4B01-8C62-B07FE3133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4F94F-D48B-4D6E-8000-FBCD34880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8FAF7F-A08C-4624-9859-C7617CC4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9E32C8-7E74-40F0-BFCF-7BB48D1AA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125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63ECA47-0B68-4451-A73C-72011F8A4C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CE42F4-1CEC-4C35-903E-F28FD0EE3C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7A2C94-7D25-4102-9E64-6422441DF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AEE7EB-16A2-455A-9D2B-6ABC0F718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1330CD-784E-4B8D-A633-4A52AE2D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8520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F9949-222E-4E8C-8A86-371BC0AF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6836C-24DF-41F9-85A6-AA733217A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5EA9-FFF2-428D-9CFA-DA4B0CEF8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3404B1-EFB7-40C2-95F6-5EBDD06BF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B5235-AAA4-4A41-89F9-67EA47BB5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94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8A7292-C77C-427A-867E-D4E04421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A66DA4-EE72-42EC-9CE2-18ADA164F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82E60-3073-47BB-9090-5D1FCA9D8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0F0300-5C18-4EE9-BE98-ACD8F9D5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43E849-5CDB-47F2-86CE-6A1947BC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38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56B75-23D1-4416-9EF9-BC73DBF81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5F837-6C62-49D9-A5FE-B9030EB26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CE8F9-8DE2-486F-A3F4-FF662FC16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D1EAE-8A51-431D-A9F3-831A1A01B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F50257-8BB0-4E0A-9683-89EE237C4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683E1E-873C-4F4B-9F74-6698A67B3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084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D857BF-0A1B-477A-81DE-B13FEC4B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AF7B31-7384-4AB7-9A37-1889F0761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FF1C65-ECB8-4585-9DCB-8D75BA49E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26E40B0-A4DD-4B31-B099-C819BEA62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6BAE2-211E-4E88-967F-BA388C6D4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79AC7AE-B385-4EC5-9B25-32BC2C85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90B73D-7D36-4635-B354-B460C71C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09EB56-071F-446B-9AA6-1EDF1B15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79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9C430-F776-4372-BC6B-D8C3B9A58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9F0DE0C-13BB-48A1-B1F3-06FABB66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010339-CDF4-4CCD-AD2A-FC0B1BEC1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9C7A8F-3801-4FF0-888F-6B5925FC3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13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FA6A90-53BE-4100-A6F3-985AE25E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A964F03-34D1-4B2D-91CD-5EBCD5970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EBD7AC-8DD3-443F-801A-5D18996E4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6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790DD-D27B-4448-A37C-517C1408A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FC7329-EDD6-42DA-8446-762D5241C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4689F9-D6CD-44EE-A240-F704FD9F76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2B1E4D-7A5D-40F4-959F-312D3E51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81D36-A6D5-4695-A7CC-2C51C55E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976D94-C2C8-4A5B-97E8-450C1174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09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3C1AF-99BE-4F2B-A826-C9EAB99C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409748-B923-4A74-96E5-CE5B16EB22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C7B5C3-EBE6-4F3A-AC5D-F5EEF5622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10B7D6-4C2C-4BD8-9718-67EF95496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CC5337-24D0-45C0-9D81-3DDAA052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1FC5-2E2C-4F83-90BF-996E18C60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197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0B266D-C1E2-4F85-846A-D3ACD632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8B7A72-FB71-4DA2-9A4C-1E4022B6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18C1CE-F13A-411E-AF34-590162B5D7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BE2BC-E8DC-42F3-AAD9-29856F135DB8}" type="datetimeFigureOut">
              <a:rPr lang="ko-KR" altLang="en-US" smtClean="0"/>
              <a:t>2020-04-06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4A3C9-4D55-4FDD-95C6-0EF1473B35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B36DC5-5ED0-45EC-AAAD-ED856DFA6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645903-470A-4A23-B44E-27255AACDC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39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0604" y="1435632"/>
            <a:ext cx="6758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ko-KR" altLang="en-US" sz="4000" dirty="0" err="1">
                <a:solidFill>
                  <a:schemeClr val="tx2"/>
                </a:solidFill>
                <a:latin typeface="+mj-lt"/>
              </a:rPr>
              <a:t>캡스톤디자인</a:t>
            </a:r>
            <a:r>
              <a:rPr lang="ko-KR" altLang="en-US" sz="4000" dirty="0">
                <a:solidFill>
                  <a:schemeClr val="tx2"/>
                </a:solidFill>
                <a:latin typeface="+mj-lt"/>
              </a:rPr>
              <a:t> 조별 진행사항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17406" y="4360540"/>
            <a:ext cx="27598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 dirty="0">
                <a:latin typeface="+mj-lt"/>
              </a:rPr>
              <a:t>201501126</a:t>
            </a:r>
            <a:r>
              <a:rPr lang="ko-KR" altLang="en-US" sz="2000" dirty="0">
                <a:latin typeface="+mj-lt"/>
              </a:rPr>
              <a:t> 반치영</a:t>
            </a:r>
            <a:endParaRPr lang="en-US" altLang="ko-KR" sz="2000" dirty="0">
              <a:latin typeface="+mj-lt"/>
            </a:endParaRPr>
          </a:p>
          <a:p>
            <a:pPr algn="r"/>
            <a:r>
              <a:rPr lang="en-US" altLang="ko-KR" sz="2000" dirty="0">
                <a:latin typeface="+mj-lt"/>
              </a:rPr>
              <a:t>201502670 </a:t>
            </a:r>
            <a:r>
              <a:rPr lang="ko-KR" altLang="en-US" sz="2000" dirty="0">
                <a:latin typeface="+mj-lt"/>
              </a:rPr>
              <a:t>김재민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823A35-DC9B-4379-90EE-676563D0E231}"/>
              </a:ext>
            </a:extLst>
          </p:cNvPr>
          <p:cNvSpPr txBox="1"/>
          <p:nvPr/>
        </p:nvSpPr>
        <p:spPr>
          <a:xfrm>
            <a:off x="8976221" y="3991208"/>
            <a:ext cx="662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반반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857503-56AF-40CB-B1D4-339F10208D5D}"/>
              </a:ext>
            </a:extLst>
          </p:cNvPr>
          <p:cNvSpPr txBox="1"/>
          <p:nvPr/>
        </p:nvSpPr>
        <p:spPr>
          <a:xfrm>
            <a:off x="1325460" y="2409737"/>
            <a:ext cx="6602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44546A"/>
                </a:solidFill>
              </a:rPr>
              <a:t>포토센서를 사용한 영양제 배출기능을 갖춘 스마트 알림이</a:t>
            </a:r>
          </a:p>
        </p:txBody>
      </p:sp>
    </p:spTree>
    <p:extLst>
      <p:ext uri="{BB962C8B-B14F-4D97-AF65-F5344CB8AC3E}">
        <p14:creationId xmlns:p14="http://schemas.microsoft.com/office/powerpoint/2010/main" val="57746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26894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4386263" y="1900238"/>
            <a:ext cx="3400425" cy="3057526"/>
          </a:xfrm>
          <a:prstGeom prst="roundRect">
            <a:avLst>
              <a:gd name="adj" fmla="val 2602"/>
            </a:avLst>
          </a:prstGeom>
          <a:solidFill>
            <a:schemeClr val="tx2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63972" y="3136611"/>
            <a:ext cx="266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3200" dirty="0">
                <a:solidFill>
                  <a:schemeClr val="tx2"/>
                </a:solidFill>
                <a:latin typeface="+mj-lt"/>
              </a:rPr>
              <a:t>The end</a:t>
            </a:r>
            <a:endParaRPr lang="ko-KR" altLang="en-US" sz="32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53496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128713" y="415856"/>
            <a:ext cx="13917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j-lt"/>
              </a:rPr>
              <a:t>목 차</a:t>
            </a:r>
            <a:endParaRPr lang="ko-KR" altLang="en-US" sz="4000" dirty="0">
              <a:solidFill>
                <a:schemeClr val="accent6">
                  <a:lumMod val="60000"/>
                  <a:lumOff val="40000"/>
                </a:schemeClr>
              </a:solidFill>
              <a:latin typeface="+mj-lt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2515340" y="1993364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67E5F9-138D-4DA3-B1C8-2DCB1E4602F4}"/>
              </a:ext>
            </a:extLst>
          </p:cNvPr>
          <p:cNvSpPr txBox="1"/>
          <p:nvPr/>
        </p:nvSpPr>
        <p:spPr>
          <a:xfrm>
            <a:off x="2834834" y="1847886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주제</a:t>
            </a:r>
          </a:p>
        </p:txBody>
      </p:sp>
      <p:sp>
        <p:nvSpPr>
          <p:cNvPr id="10" name="모서리가 둥근 직사각형 39">
            <a:extLst>
              <a:ext uri="{FF2B5EF4-FFF2-40B4-BE49-F238E27FC236}">
                <a16:creationId xmlns:a16="http://schemas.microsoft.com/office/drawing/2014/main" id="{D7F12E84-3987-4201-971E-A0CB322E02E1}"/>
              </a:ext>
            </a:extLst>
          </p:cNvPr>
          <p:cNvSpPr/>
          <p:nvPr/>
        </p:nvSpPr>
        <p:spPr>
          <a:xfrm>
            <a:off x="2515340" y="3003087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196B55-0615-42B7-8CA5-A6F6052355CE}"/>
              </a:ext>
            </a:extLst>
          </p:cNvPr>
          <p:cNvSpPr txBox="1"/>
          <p:nvPr/>
        </p:nvSpPr>
        <p:spPr>
          <a:xfrm>
            <a:off x="2834834" y="2857609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소요장비 및 소모품</a:t>
            </a:r>
            <a:endParaRPr lang="en-US" altLang="ko-KR" sz="2400" dirty="0">
              <a:latin typeface="+mj-lt"/>
            </a:endParaRPr>
          </a:p>
        </p:txBody>
      </p:sp>
      <p:sp>
        <p:nvSpPr>
          <p:cNvPr id="14" name="모서리가 둥근 직사각형 39">
            <a:extLst>
              <a:ext uri="{FF2B5EF4-FFF2-40B4-BE49-F238E27FC236}">
                <a16:creationId xmlns:a16="http://schemas.microsoft.com/office/drawing/2014/main" id="{F9F36EEB-AC51-475E-A006-CE8BC67A0268}"/>
              </a:ext>
            </a:extLst>
          </p:cNvPr>
          <p:cNvSpPr/>
          <p:nvPr/>
        </p:nvSpPr>
        <p:spPr>
          <a:xfrm>
            <a:off x="2515340" y="4012810"/>
            <a:ext cx="170710" cy="170710"/>
          </a:xfrm>
          <a:prstGeom prst="roundRect">
            <a:avLst>
              <a:gd name="adj" fmla="val 30281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623FE7-A573-4669-9308-2EFA7DEBB1FA}"/>
              </a:ext>
            </a:extLst>
          </p:cNvPr>
          <p:cNvSpPr txBox="1"/>
          <p:nvPr/>
        </p:nvSpPr>
        <p:spPr>
          <a:xfrm>
            <a:off x="2834834" y="3867332"/>
            <a:ext cx="5618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</a:t>
            </a: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1090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2544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주제 </a:t>
            </a: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필요성</a:t>
            </a:r>
            <a:endParaRPr lang="ko-KR" altLang="en-US" sz="24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1A3706-FFCF-46CF-95C9-67BA8E45B117}"/>
              </a:ext>
            </a:extLst>
          </p:cNvPr>
          <p:cNvSpPr txBox="1"/>
          <p:nvPr/>
        </p:nvSpPr>
        <p:spPr>
          <a:xfrm>
            <a:off x="726278" y="1741509"/>
            <a:ext cx="107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lt"/>
              </a:rPr>
              <a:t>-  </a:t>
            </a:r>
            <a:r>
              <a:rPr lang="ko-KR" altLang="en-US" dirty="0">
                <a:latin typeface="+mj-lt"/>
              </a:rPr>
              <a:t>바쁜 현대인들에게 건강보조제는 거의 필수가 되었다</a:t>
            </a:r>
            <a:r>
              <a:rPr lang="en-US" altLang="ko-KR" dirty="0">
                <a:latin typeface="+mj-lt"/>
              </a:rPr>
              <a:t>.</a:t>
            </a:r>
            <a:endParaRPr lang="ko-KR" altLang="en-US" dirty="0">
              <a:latin typeface="+mj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3B6C08-ADF7-4ECC-90FC-04E03B72FFC6}"/>
              </a:ext>
            </a:extLst>
          </p:cNvPr>
          <p:cNvSpPr txBox="1"/>
          <p:nvPr/>
        </p:nvSpPr>
        <p:spPr>
          <a:xfrm>
            <a:off x="726275" y="2478127"/>
            <a:ext cx="107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j-lt"/>
              </a:rPr>
              <a:t>-  </a:t>
            </a:r>
            <a:r>
              <a:rPr lang="ko-KR" altLang="en-US" spc="-150" dirty="0">
                <a:latin typeface="+mj-lt"/>
              </a:rPr>
              <a:t>건강보조제를 챙겨 먹으려고 사두었다가 깜빡하고 못 먹는 경우가 많다</a:t>
            </a:r>
            <a:r>
              <a:rPr lang="en-US" altLang="ko-KR" spc="-150" dirty="0">
                <a:latin typeface="+mj-lt"/>
              </a:rPr>
              <a:t>.</a:t>
            </a:r>
            <a:endParaRPr lang="ko-KR" altLang="en-US" spc="-15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8E4CB8-B10D-4151-837A-FD8C3C30095C}"/>
              </a:ext>
            </a:extLst>
          </p:cNvPr>
          <p:cNvSpPr txBox="1"/>
          <p:nvPr/>
        </p:nvSpPr>
        <p:spPr>
          <a:xfrm>
            <a:off x="726274" y="3198168"/>
            <a:ext cx="10708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pc="-150" dirty="0">
                <a:latin typeface="+mj-lt"/>
              </a:rPr>
              <a:t>-  </a:t>
            </a:r>
            <a:r>
              <a:rPr lang="ko-KR" altLang="en-US" spc="-150" dirty="0">
                <a:latin typeface="+mj-lt"/>
              </a:rPr>
              <a:t>기존 제품들은 타이머를 이용한 알람 기능만을 가지고 있다</a:t>
            </a:r>
            <a:r>
              <a:rPr lang="en-US" altLang="ko-KR" spc="-150" dirty="0">
                <a:latin typeface="+mj-lt"/>
              </a:rPr>
              <a:t>.</a:t>
            </a:r>
            <a:endParaRPr lang="ko-KR" altLang="en-US" spc="-15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58409-B11B-439A-8395-9530A202A66E}"/>
              </a:ext>
            </a:extLst>
          </p:cNvPr>
          <p:cNvSpPr txBox="1"/>
          <p:nvPr/>
        </p:nvSpPr>
        <p:spPr>
          <a:xfrm>
            <a:off x="904366" y="4323890"/>
            <a:ext cx="103520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rgbClr val="FF0000"/>
                </a:solidFill>
              </a:rPr>
              <a:t>단순한 </a:t>
            </a:r>
            <a:r>
              <a:rPr lang="ko-KR" altLang="en-US" sz="2400" dirty="0" err="1">
                <a:solidFill>
                  <a:srgbClr val="FF0000"/>
                </a:solidFill>
              </a:rPr>
              <a:t>알람기능</a:t>
            </a:r>
            <a:r>
              <a:rPr lang="ko-KR" altLang="en-US" sz="2400" dirty="0">
                <a:solidFill>
                  <a:srgbClr val="FF0000"/>
                </a:solidFill>
              </a:rPr>
              <a:t> 이외의 기능을 갖춘 영양제 복용 알림이 필요</a:t>
            </a:r>
          </a:p>
        </p:txBody>
      </p:sp>
    </p:spTree>
    <p:extLst>
      <p:ext uri="{BB962C8B-B14F-4D97-AF65-F5344CB8AC3E}">
        <p14:creationId xmlns:p14="http://schemas.microsoft.com/office/powerpoint/2010/main" val="1518871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주제 </a:t>
            </a:r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기능</a:t>
            </a:r>
            <a:endParaRPr lang="ko-KR" altLang="en-US" sz="2400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82431-EB96-42BA-B973-5BF7FC77456F}"/>
              </a:ext>
            </a:extLst>
          </p:cNvPr>
          <p:cNvSpPr txBox="1"/>
          <p:nvPr/>
        </p:nvSpPr>
        <p:spPr>
          <a:xfrm>
            <a:off x="7935985" y="2177176"/>
            <a:ext cx="37750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모터에 의해 회전하는 영양제 배출기가 영양제를  </a:t>
            </a:r>
            <a:r>
              <a:rPr lang="ko-KR" altLang="en-US" sz="1200" dirty="0" err="1"/>
              <a:t>한알씩</a:t>
            </a:r>
            <a:r>
              <a:rPr lang="ko-KR" altLang="en-US" sz="1200" dirty="0"/>
              <a:t> 배출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영양제는 배출라인을 따라 포토센서를 통과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포토센서에 입력이 감지되면 배출기 정지</a:t>
            </a:r>
            <a:endParaRPr lang="en-US" altLang="ko-KR" sz="1200" dirty="0"/>
          </a:p>
          <a:p>
            <a:pPr marL="228600" indent="-228600">
              <a:buAutoNum type="arabicPeriod"/>
            </a:pPr>
            <a:endParaRPr lang="en-US" altLang="ko-KR" sz="1200" dirty="0"/>
          </a:p>
          <a:p>
            <a:pPr marL="228600" indent="-228600">
              <a:buAutoNum type="arabicPeriod"/>
            </a:pPr>
            <a:r>
              <a:rPr lang="ko-KR" altLang="en-US" sz="1200" dirty="0"/>
              <a:t>여러 개를 병렬 연결하여 여러 종류의 영양제를  </a:t>
            </a:r>
            <a:r>
              <a:rPr lang="ko-KR" altLang="en-US" sz="1200" dirty="0" err="1"/>
              <a:t>한알씩</a:t>
            </a:r>
            <a:r>
              <a:rPr lang="ko-KR" altLang="en-US" sz="1200" dirty="0"/>
              <a:t> 배출</a:t>
            </a:r>
            <a:endParaRPr lang="en-US" altLang="ko-KR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71EE37-0BEB-478A-90F3-8EF5F1F68CD1}"/>
              </a:ext>
            </a:extLst>
          </p:cNvPr>
          <p:cNvSpPr txBox="1"/>
          <p:nvPr/>
        </p:nvSpPr>
        <p:spPr>
          <a:xfrm>
            <a:off x="1246159" y="5710186"/>
            <a:ext cx="1505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측면 투시도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D48298-4BD0-4010-A813-BEFFF6448632}"/>
              </a:ext>
            </a:extLst>
          </p:cNvPr>
          <p:cNvSpPr txBox="1"/>
          <p:nvPr/>
        </p:nvSpPr>
        <p:spPr>
          <a:xfrm>
            <a:off x="4716734" y="5766730"/>
            <a:ext cx="2019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영양제 </a:t>
            </a:r>
            <a:r>
              <a:rPr lang="ko-KR" altLang="en-US" dirty="0" err="1"/>
              <a:t>토출과정</a:t>
            </a:r>
            <a:endParaRPr lang="ko-KR" altLang="en-US" dirty="0"/>
          </a:p>
        </p:txBody>
      </p:sp>
      <p:pic>
        <p:nvPicPr>
          <p:cNvPr id="17" name="그림 16" descr="텍스트, 그리기이(가) 표시된 사진&#10;&#10;자동 생성된 설명">
            <a:extLst>
              <a:ext uri="{FF2B5EF4-FFF2-40B4-BE49-F238E27FC236}">
                <a16:creationId xmlns:a16="http://schemas.microsoft.com/office/drawing/2014/main" id="{02BC344A-66DE-49C4-860F-B6D8EA416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0" y="1446899"/>
            <a:ext cx="3862128" cy="3862128"/>
          </a:xfrm>
          <a:prstGeom prst="rect">
            <a:avLst/>
          </a:prstGeom>
        </p:spPr>
      </p:pic>
      <p:pic>
        <p:nvPicPr>
          <p:cNvPr id="20" name="그림 19" descr="텍스트이(가) 표시된 사진&#10;&#10;자동 생성된 설명">
            <a:extLst>
              <a:ext uri="{FF2B5EF4-FFF2-40B4-BE49-F238E27FC236}">
                <a16:creationId xmlns:a16="http://schemas.microsoft.com/office/drawing/2014/main" id="{70203CBC-761F-42C3-A580-909353FEB3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567" y="1647477"/>
            <a:ext cx="4036553" cy="403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362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1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9578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주제 </a:t>
            </a:r>
            <a:r>
              <a:rPr lang="en-US" altLang="ko-KR" sz="20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기능</a:t>
            </a:r>
            <a:endParaRPr lang="ko-KR" altLang="en-US" sz="2400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D1C41-7DA1-4CD2-9CA1-0A888F958E39}"/>
              </a:ext>
            </a:extLst>
          </p:cNvPr>
          <p:cNvSpPr txBox="1"/>
          <p:nvPr/>
        </p:nvSpPr>
        <p:spPr>
          <a:xfrm>
            <a:off x="5726883" y="2145589"/>
            <a:ext cx="5471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-LCD</a:t>
            </a:r>
            <a:r>
              <a:rPr lang="ko-KR" altLang="en-US" dirty="0"/>
              <a:t>에 영양제 </a:t>
            </a:r>
            <a:r>
              <a:rPr lang="ko-KR" altLang="en-US" dirty="0" err="1"/>
              <a:t>잔여량</a:t>
            </a:r>
            <a:r>
              <a:rPr lang="ko-KR" altLang="en-US" dirty="0"/>
              <a:t> 알림</a:t>
            </a:r>
            <a:r>
              <a:rPr lang="en-US" altLang="ko-KR" dirty="0"/>
              <a:t>, </a:t>
            </a:r>
            <a:r>
              <a:rPr lang="ko-KR" altLang="en-US" dirty="0"/>
              <a:t>온도 </a:t>
            </a:r>
            <a:r>
              <a:rPr lang="ko-KR" altLang="en-US" dirty="0" err="1"/>
              <a:t>습도등</a:t>
            </a:r>
            <a:r>
              <a:rPr lang="ko-KR" altLang="en-US" dirty="0"/>
              <a:t> 정보표시</a:t>
            </a:r>
            <a:endParaRPr lang="en-US" altLang="ko-KR" dirty="0"/>
          </a:p>
          <a:p>
            <a:r>
              <a:rPr lang="en-US" altLang="ko-KR" dirty="0"/>
              <a:t> (</a:t>
            </a:r>
            <a:r>
              <a:rPr lang="ko-KR" altLang="en-US" dirty="0"/>
              <a:t>추가 센서 활용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6EF593-4D93-4F2A-99D2-E5299B17CA53}"/>
              </a:ext>
            </a:extLst>
          </p:cNvPr>
          <p:cNvSpPr txBox="1"/>
          <p:nvPr/>
        </p:nvSpPr>
        <p:spPr>
          <a:xfrm>
            <a:off x="5726883" y="2944691"/>
            <a:ext cx="415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스마트폰 연결을 통해 문자 </a:t>
            </a:r>
            <a:r>
              <a:rPr lang="ko-KR" altLang="en-US" dirty="0" err="1"/>
              <a:t>알림기능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5751194" y="3466794"/>
            <a:ext cx="3919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여러 종류의 영양제를 하나씩 배출</a:t>
            </a:r>
          </a:p>
        </p:txBody>
      </p:sp>
      <p:pic>
        <p:nvPicPr>
          <p:cNvPr id="10" name="그림 9" descr="게임이(가) 표시된 사진&#10;&#10;자동 생성된 설명">
            <a:extLst>
              <a:ext uri="{FF2B5EF4-FFF2-40B4-BE49-F238E27FC236}">
                <a16:creationId xmlns:a16="http://schemas.microsoft.com/office/drawing/2014/main" id="{CE4C5BB6-0C23-42E7-976E-8F54607C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013" y="1167478"/>
            <a:ext cx="4560863" cy="51133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2CE723-B691-40D3-AD27-5AFA5153CB95}"/>
              </a:ext>
            </a:extLst>
          </p:cNvPr>
          <p:cNvSpPr txBox="1"/>
          <p:nvPr/>
        </p:nvSpPr>
        <p:spPr>
          <a:xfrm>
            <a:off x="5751194" y="3988897"/>
            <a:ext cx="5386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뒷면에 자석을 추가하여 냉장고에 부착하여 사용</a:t>
            </a:r>
          </a:p>
        </p:txBody>
      </p:sp>
    </p:spTree>
    <p:extLst>
      <p:ext uri="{BB962C8B-B14F-4D97-AF65-F5344CB8AC3E}">
        <p14:creationId xmlns:p14="http://schemas.microsoft.com/office/powerpoint/2010/main" val="338225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소모장비 및 소모품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1766375" y="4967210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ARDUINO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245A49-7CBB-4CAA-829B-776465F49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49" y="2024072"/>
            <a:ext cx="4106863" cy="2739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454083" y="4967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모터</a:t>
            </a:r>
          </a:p>
        </p:txBody>
      </p:sp>
      <p:pic>
        <p:nvPicPr>
          <p:cNvPr id="1026" name="Picture 2" descr="2.10 포토인터럽터 #1">
            <a:extLst>
              <a:ext uri="{FF2B5EF4-FFF2-40B4-BE49-F238E27FC236}">
                <a16:creationId xmlns:a16="http://schemas.microsoft.com/office/drawing/2014/main" id="{C6AF50CD-D2F8-45D9-A7E7-73727BDA1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90" y="1946040"/>
            <a:ext cx="30480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139874" y="4967210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포토 </a:t>
            </a:r>
            <a:r>
              <a:rPr lang="ko-KR" altLang="en-US" dirty="0" err="1"/>
              <a:t>인터럽터</a:t>
            </a:r>
            <a:r>
              <a:rPr lang="ko-KR" altLang="en-US" dirty="0"/>
              <a:t> 센서</a:t>
            </a:r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86EB2A4C-B93D-44B9-950F-15C169CD2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508" y="1890790"/>
            <a:ext cx="2500792" cy="289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11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2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28648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소모장비 및 소모품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26DE87-492B-4947-9BFD-350846464436}"/>
              </a:ext>
            </a:extLst>
          </p:cNvPr>
          <p:cNvSpPr txBox="1"/>
          <p:nvPr/>
        </p:nvSpPr>
        <p:spPr>
          <a:xfrm>
            <a:off x="2099010" y="4970795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LCD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A9A19-04D9-4BFA-B60D-5C121B3F9DD0}"/>
              </a:ext>
            </a:extLst>
          </p:cNvPr>
          <p:cNvSpPr txBox="1"/>
          <p:nvPr/>
        </p:nvSpPr>
        <p:spPr>
          <a:xfrm>
            <a:off x="9109007" y="49672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버튼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0D95E3-A671-4F70-98CA-6348D421BAA6}"/>
              </a:ext>
            </a:extLst>
          </p:cNvPr>
          <p:cNvSpPr txBox="1"/>
          <p:nvPr/>
        </p:nvSpPr>
        <p:spPr>
          <a:xfrm>
            <a:off x="5657416" y="496362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스피커</a:t>
            </a:r>
            <a:endParaRPr lang="ko-KR" altLang="en-US" dirty="0"/>
          </a:p>
        </p:txBody>
      </p:sp>
      <p:pic>
        <p:nvPicPr>
          <p:cNvPr id="2050" name="Picture 2" descr="아두이노 코딩">
            <a:extLst>
              <a:ext uri="{FF2B5EF4-FFF2-40B4-BE49-F238E27FC236}">
                <a16:creationId xmlns:a16="http://schemas.microsoft.com/office/drawing/2014/main" id="{4CA64584-38F4-4B8F-8921-CBE17EBAA84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84" y="1946041"/>
            <a:ext cx="3813694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아두이노 코딩">
            <a:extLst>
              <a:ext uri="{FF2B5EF4-FFF2-40B4-BE49-F238E27FC236}">
                <a16:creationId xmlns:a16="http://schemas.microsoft.com/office/drawing/2014/main" id="{9D46BB8C-CAAE-43D7-BFF8-59ADD3EF9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151" y="1942456"/>
            <a:ext cx="3456519" cy="3021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디바이스마트,MCU보드/전자키트 &gt; 버튼/스위치/제어/RTC &gt; 버튼/스위치/조이스틱,YwRobot,아두이노 버튼 모듈 5개 SET [ELB030635],아두이노, 라즈베리파이 호환 버튼 모듈 5개 세트 / 레드,옐로우,그린,블루,화이트">
            <a:extLst>
              <a:ext uri="{FF2B5EF4-FFF2-40B4-BE49-F238E27FC236}">
                <a16:creationId xmlns:a16="http://schemas.microsoft.com/office/drawing/2014/main" id="{392437DB-8FC6-4A43-9FBA-B46B8CD8B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670" y="2158156"/>
            <a:ext cx="2843139" cy="25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241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  <a:ea typeface="Adobe Heiti Std R" panose="020B0400000000000000" pitchFamily="34" charset="-128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B07DB6-D04D-4EC1-9D7D-EBF28F55920E}"/>
              </a:ext>
            </a:extLst>
          </p:cNvPr>
          <p:cNvSpPr txBox="1"/>
          <p:nvPr/>
        </p:nvSpPr>
        <p:spPr>
          <a:xfrm>
            <a:off x="1366886" y="414779"/>
            <a:ext cx="3327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</a:t>
            </a:r>
            <a:r>
              <a:rPr lang="ko-KR" altLang="en-US" sz="2000" dirty="0">
                <a:latin typeface="+mj-lt"/>
              </a:rPr>
              <a:t>일정</a:t>
            </a:r>
            <a:endParaRPr lang="ko-KR" altLang="en-US" dirty="0">
              <a:latin typeface="+mj-lt"/>
            </a:endParaRPr>
          </a:p>
        </p:txBody>
      </p:sp>
      <p:pic>
        <p:nvPicPr>
          <p:cNvPr id="8" name="table">
            <a:extLst>
              <a:ext uri="{FF2B5EF4-FFF2-40B4-BE49-F238E27FC236}">
                <a16:creationId xmlns:a16="http://schemas.microsoft.com/office/drawing/2014/main" id="{CCA153E8-6774-456D-A1C5-AC7BE4CD385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3848" y="1481561"/>
            <a:ext cx="11544299" cy="4795324"/>
          </a:xfrm>
          <a:prstGeom prst="rect">
            <a:avLst/>
          </a:prstGeom>
        </p:spPr>
      </p:pic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C80D33A-63CC-4A1B-9B59-851B9235F681}"/>
              </a:ext>
            </a:extLst>
          </p:cNvPr>
          <p:cNvSpPr/>
          <p:nvPr/>
        </p:nvSpPr>
        <p:spPr>
          <a:xfrm>
            <a:off x="2344916" y="2573271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3E09AF2E-1FBA-4173-B287-7D583BF35487}"/>
              </a:ext>
            </a:extLst>
          </p:cNvPr>
          <p:cNvSpPr/>
          <p:nvPr/>
        </p:nvSpPr>
        <p:spPr>
          <a:xfrm>
            <a:off x="3025320" y="320767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4045112E-6583-4293-BB90-9314674F5630}"/>
              </a:ext>
            </a:extLst>
          </p:cNvPr>
          <p:cNvSpPr/>
          <p:nvPr/>
        </p:nvSpPr>
        <p:spPr>
          <a:xfrm>
            <a:off x="3705724" y="3982433"/>
            <a:ext cx="675372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5442F48B-C0B2-41D5-8A85-7BD169BD27BF}"/>
              </a:ext>
            </a:extLst>
          </p:cNvPr>
          <p:cNvSpPr/>
          <p:nvPr/>
        </p:nvSpPr>
        <p:spPr>
          <a:xfrm>
            <a:off x="5721779" y="4757188"/>
            <a:ext cx="1360809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93B2D3D-DDA8-480B-A7A2-A66A61E2090C}"/>
              </a:ext>
            </a:extLst>
          </p:cNvPr>
          <p:cNvSpPr/>
          <p:nvPr/>
        </p:nvSpPr>
        <p:spPr>
          <a:xfrm>
            <a:off x="8497063" y="5610118"/>
            <a:ext cx="1962390" cy="44264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009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양쪽 모서리가 둥근 사각형 4"/>
          <p:cNvSpPr/>
          <p:nvPr/>
        </p:nvSpPr>
        <p:spPr>
          <a:xfrm rot="10800000">
            <a:off x="323850" y="0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4" name="양쪽 모서리가 둥근 사각형 3"/>
          <p:cNvSpPr/>
          <p:nvPr/>
        </p:nvSpPr>
        <p:spPr>
          <a:xfrm>
            <a:off x="323849" y="6686551"/>
            <a:ext cx="11544299" cy="171449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j-lt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23849" y="267032"/>
            <a:ext cx="804864" cy="804864"/>
          </a:xfrm>
          <a:prstGeom prst="roundRect">
            <a:avLst>
              <a:gd name="adj" fmla="val 14892"/>
            </a:avLst>
          </a:prstGeom>
          <a:solidFill>
            <a:schemeClr val="tx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dirty="0">
                <a:latin typeface="+mj-lt"/>
              </a:rPr>
              <a:t>3</a:t>
            </a:r>
            <a:endParaRPr lang="ko-KR" altLang="en-US" sz="36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800246-9FFE-4AD7-B4E4-6CEAF9B35B96}"/>
              </a:ext>
            </a:extLst>
          </p:cNvPr>
          <p:cNvSpPr/>
          <p:nvPr/>
        </p:nvSpPr>
        <p:spPr>
          <a:xfrm>
            <a:off x="1440091" y="484798"/>
            <a:ext cx="3510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+mj-lt"/>
              </a:rPr>
              <a:t>프로젝트 계획 </a:t>
            </a:r>
            <a:r>
              <a:rPr lang="en-US" altLang="ko-KR" sz="2400" dirty="0">
                <a:latin typeface="+mj-lt"/>
              </a:rPr>
              <a:t>- </a:t>
            </a:r>
            <a:r>
              <a:rPr lang="ko-KR" altLang="en-US" sz="2000" dirty="0">
                <a:latin typeface="+mj-lt"/>
              </a:rPr>
              <a:t>역할분담</a:t>
            </a:r>
            <a:endParaRPr lang="ko-KR" altLang="en-US" sz="2400" dirty="0">
              <a:latin typeface="+mj-lt"/>
            </a:endParaRPr>
          </a:p>
        </p:txBody>
      </p:sp>
      <p:graphicFrame>
        <p:nvGraphicFramePr>
          <p:cNvPr id="3" name="표 5">
            <a:extLst>
              <a:ext uri="{FF2B5EF4-FFF2-40B4-BE49-F238E27FC236}">
                <a16:creationId xmlns:a16="http://schemas.microsoft.com/office/drawing/2014/main" id="{2AD206D1-5DDA-4439-A964-A74275B9A13D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2294020"/>
          <a:ext cx="8128000" cy="2021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791">
                  <a:extLst>
                    <a:ext uri="{9D8B030D-6E8A-4147-A177-3AD203B41FA5}">
                      <a16:colId xmlns:a16="http://schemas.microsoft.com/office/drawing/2014/main" val="2041822878"/>
                    </a:ext>
                  </a:extLst>
                </a:gridCol>
                <a:gridCol w="5668209">
                  <a:extLst>
                    <a:ext uri="{9D8B030D-6E8A-4147-A177-3AD203B41FA5}">
                      <a16:colId xmlns:a16="http://schemas.microsoft.com/office/drawing/2014/main" val="2273439943"/>
                    </a:ext>
                  </a:extLst>
                </a:gridCol>
              </a:tblGrid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b="0" dirty="0">
                          <a:solidFill>
                            <a:schemeClr val="tx1"/>
                          </a:solidFill>
                          <a:latin typeface="+mn-lt"/>
                        </a:rPr>
                        <a:t>반치영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2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총괄 및 자료조사</a:t>
                      </a:r>
                      <a:endParaRPr lang="ko-KR" alt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651731"/>
                  </a:ext>
                </a:extLst>
              </a:tr>
              <a:tr h="101065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김재민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2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제품설계 및 시스템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9241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437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182</Words>
  <Application>Microsoft Office PowerPoint</Application>
  <PresentationFormat>와이드스크린</PresentationFormat>
  <Paragraphs>53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반 치영</dc:creator>
  <cp:lastModifiedBy>KIM JAEMIN</cp:lastModifiedBy>
  <cp:revision>17</cp:revision>
  <dcterms:created xsi:type="dcterms:W3CDTF">2020-04-06T10:45:51Z</dcterms:created>
  <dcterms:modified xsi:type="dcterms:W3CDTF">2020-04-06T13:16:23Z</dcterms:modified>
</cp:coreProperties>
</file>