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73" r:id="rId4"/>
    <p:sldId id="261" r:id="rId5"/>
    <p:sldId id="274" r:id="rId6"/>
    <p:sldId id="275" r:id="rId7"/>
    <p:sldId id="276" r:id="rId8"/>
    <p:sldId id="277" r:id="rId9"/>
    <p:sldId id="278" r:id="rId10"/>
    <p:sldId id="270" r:id="rId11"/>
    <p:sldId id="268" r:id="rId12"/>
    <p:sldId id="279" r:id="rId13"/>
    <p:sldId id="281" r:id="rId14"/>
    <p:sldId id="269" r:id="rId15"/>
    <p:sldId id="271" r:id="rId16"/>
    <p:sldId id="260" r:id="rId17"/>
    <p:sldId id="282" r:id="rId18"/>
    <p:sldId id="283" r:id="rId19"/>
    <p:sldId id="267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5BAFF9-6DE9-4B92-B27C-F3B2A8E5BFE7}">
          <p14:sldIdLst>
            <p14:sldId id="257"/>
            <p14:sldId id="259"/>
            <p14:sldId id="273"/>
            <p14:sldId id="261"/>
            <p14:sldId id="274"/>
            <p14:sldId id="275"/>
            <p14:sldId id="276"/>
            <p14:sldId id="277"/>
            <p14:sldId id="278"/>
            <p14:sldId id="270"/>
            <p14:sldId id="268"/>
            <p14:sldId id="279"/>
            <p14:sldId id="281"/>
            <p14:sldId id="269"/>
            <p14:sldId id="271"/>
            <p14:sldId id="260"/>
            <p14:sldId id="282"/>
            <p14:sldId id="283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6C11F-349A-428B-9654-67912804B65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9412-9908-4ABB-8B6B-EBD9364B7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5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C03DA-20F4-4A9F-B203-5DEB93A1D6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3529-C849-4704-87BF-890C78697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7ED24-1AB8-4CC6-860F-04E307A9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BA148-635D-487D-A76A-94CDD227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2FE9E-F51B-4AE4-AF81-F40FAC1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AD80D-3B2E-4E3F-BE11-2B179AA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CF0D-8BB4-4521-B873-9EABD20F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6B905-2B53-4B01-8C62-B07FE313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4F94F-D48B-4D6E-8000-FBCD3488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AF7F-A08C-4624-9859-C7617CC4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E32C8-7E74-40F0-BFCF-7BB48D1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ECA47-0B68-4451-A73C-72011F8A4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E42F4-1CEC-4C35-903E-F28FD0EE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A2C94-7D25-4102-9E64-6422441D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E7EB-16A2-455A-9D2B-6ABC0F71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330CD-784E-4B8D-A633-4A52AE2D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F9949-222E-4E8C-8A86-371BC0AF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6836C-24DF-41F9-85A6-AA73321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5EA9-FFF2-428D-9CFA-DA4B0CEF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04B1-EFB7-40C2-95F6-5EBDD06B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B5235-AAA4-4A41-89F9-67EA47B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4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A7292-C77C-427A-867E-D4E04421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66DA4-EE72-42EC-9CE2-18ADA164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82E60-3073-47BB-9090-5D1FCA9D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0300-5C18-4EE9-BE98-ACD8F9D5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3E849-5CDB-47F2-86CE-6A1947BC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6B75-23D1-4416-9EF9-BC73DBF8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5F837-6C62-49D9-A5FE-B9030EB2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CE8F9-8DE2-486F-A3F4-FF662FC1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D1EAE-8A51-431D-A9F3-831A1A01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50257-8BB0-4E0A-9683-89EE237C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83E1E-873C-4F4B-9F74-6698A67B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857BF-0A1B-477A-81DE-B13FEC4B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7B31-7384-4AB7-9A37-1889F076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F1C65-ECB8-4585-9DCB-8D75BA49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6E40B0-A4DD-4B31-B099-C819BEA62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6BAE2-211E-4E88-967F-BA388C6D4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AC7AE-B385-4EC5-9B25-32BC2C85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0B73D-7D36-4635-B354-B460C71C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9EB56-071F-446B-9AA6-1EDF1B15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9C430-F776-4372-BC6B-D8C3B9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0DE0C-13BB-48A1-B1F3-06FABB66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10339-CDF4-4CCD-AD2A-FC0B1BE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C7A8F-3801-4FF0-888F-6B5925FC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3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FA6A90-53BE-4100-A6F3-985AE25E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64F03-34D1-4B2D-91CD-5EBCD597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BD7AC-8DD3-443F-801A-5D18996E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790DD-D27B-4448-A37C-517C1408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C7329-EDD6-42DA-8446-762D5241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689F9-D6CD-44EE-A240-F704FD9F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B1E4D-7A5D-40F4-959F-312D3E5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81D36-A6D5-4695-A7CC-2C51C55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76D94-C2C8-4A5B-97E8-450C1174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3C1AF-99BE-4F2B-A826-C9EAB99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09748-B923-4A74-96E5-CE5B16EB2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7B5C3-EBE6-4F3A-AC5D-F5EEF562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0B7D6-4C2C-4BD8-9718-67EF9549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C5337-24D0-45C0-9D81-3DDAA052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B1FC5-2E2C-4F83-90BF-996E18C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0B266D-C1E2-4F85-846A-D3ACD632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B7A72-FB71-4DA2-9A4C-1E4022B6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8C1CE-F13A-411E-AF34-590162B5D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E2BC-E8DC-42F3-AAD9-29856F135DB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4A3C9-4D55-4FDD-95C6-0EF1473B3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36DC5-5ED0-45EC-AAAD-ED856DFA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604" y="1435632"/>
            <a:ext cx="6758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 err="1">
                <a:solidFill>
                  <a:schemeClr val="tx2"/>
                </a:solidFill>
                <a:latin typeface="+mj-lt"/>
              </a:rPr>
              <a:t>캡스톤디자인</a:t>
            </a:r>
            <a:r>
              <a:rPr lang="ko-KR" altLang="en-US" sz="4000" dirty="0">
                <a:solidFill>
                  <a:schemeClr val="tx2"/>
                </a:solidFill>
                <a:latin typeface="+mj-lt"/>
              </a:rPr>
              <a:t> 조별 진행사항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7406" y="4360540"/>
            <a:ext cx="275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j-lt"/>
              </a:rPr>
              <a:t>201501126</a:t>
            </a:r>
            <a:r>
              <a:rPr lang="ko-KR" altLang="en-US" sz="2000" dirty="0">
                <a:latin typeface="+mj-lt"/>
              </a:rPr>
              <a:t> 반치영</a:t>
            </a:r>
            <a:endParaRPr lang="en-US" altLang="ko-KR" sz="2000" dirty="0">
              <a:latin typeface="+mj-lt"/>
            </a:endParaRPr>
          </a:p>
          <a:p>
            <a:pPr algn="r"/>
            <a:r>
              <a:rPr lang="en-US" altLang="ko-KR" sz="2000" dirty="0">
                <a:latin typeface="+mj-lt"/>
              </a:rPr>
              <a:t>201502670 </a:t>
            </a:r>
            <a:r>
              <a:rPr lang="ko-KR" altLang="en-US" sz="2000" dirty="0">
                <a:latin typeface="+mj-lt"/>
              </a:rPr>
              <a:t>김재민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3A35-DC9B-4379-90EE-676563D0E231}"/>
              </a:ext>
            </a:extLst>
          </p:cNvPr>
          <p:cNvSpPr txBox="1"/>
          <p:nvPr/>
        </p:nvSpPr>
        <p:spPr>
          <a:xfrm>
            <a:off x="9085277" y="3894266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7503-56AF-40CB-B1D4-339F10208D5D}"/>
              </a:ext>
            </a:extLst>
          </p:cNvPr>
          <p:cNvSpPr txBox="1"/>
          <p:nvPr/>
        </p:nvSpPr>
        <p:spPr>
          <a:xfrm>
            <a:off x="1325460" y="2409737"/>
            <a:ext cx="66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46A"/>
                </a:solidFill>
              </a:rPr>
              <a:t>포토센서를 사용한 영양제 배출기능을 갖춘 스마트 알림이</a:t>
            </a: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C5A9DABA-0AFE-46E8-8853-CF3F7D0A773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061C91-AB04-449B-A438-D06BF7DAD347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31B55838-D363-4075-BBC7-BE970999F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983" y1="81809" x2="31904" y2="66962"/>
                        <a14:foregroundMark x1="31904" y1="66962" x2="29864" y2="49656"/>
                        <a14:foregroundMark x1="29864" y1="49656" x2="30805" y2="34120"/>
                        <a14:foregroundMark x1="30805" y1="34120" x2="33473" y2="26844"/>
                        <a14:foregroundMark x1="33473" y1="26844" x2="50680" y2="22812"/>
                        <a14:foregroundMark x1="50680" y1="22812" x2="64749" y2="26450"/>
                        <a14:foregroundMark x1="64749" y1="26450" x2="68985" y2="33825"/>
                        <a14:foregroundMark x1="68985" y1="33825" x2="71600" y2="64995"/>
                        <a14:foregroundMark x1="71600" y1="64995" x2="66266" y2="82301"/>
                        <a14:foregroundMark x1="66266" y1="82301" x2="62291" y2="89184"/>
                        <a14:foregroundMark x1="62291" y1="89184" x2="38546" y2="87807"/>
                        <a14:foregroundMark x1="38546" y1="87807" x2="34205" y2="84267"/>
                        <a14:foregroundMark x1="34205" y1="84267" x2="33316" y2="76303"/>
                        <a14:foregroundMark x1="33316" y1="76303" x2="33630" y2="73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25784" r="32697" b="13028"/>
          <a:stretch/>
        </p:blipFill>
        <p:spPr>
          <a:xfrm>
            <a:off x="3444553" y="1307646"/>
            <a:ext cx="4306874" cy="3967993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3825077D-5FDB-40AD-B379-1B85AB7C8F01}"/>
              </a:ext>
            </a:extLst>
          </p:cNvPr>
          <p:cNvCxnSpPr/>
          <p:nvPr/>
        </p:nvCxnSpPr>
        <p:spPr>
          <a:xfrm flipV="1">
            <a:off x="5813571" y="2758707"/>
            <a:ext cx="2499919" cy="532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5DE927A-71A0-4040-98E6-EE8C379553F4}"/>
              </a:ext>
            </a:extLst>
          </p:cNvPr>
          <p:cNvCxnSpPr/>
          <p:nvPr/>
        </p:nvCxnSpPr>
        <p:spPr>
          <a:xfrm>
            <a:off x="5402510" y="4462943"/>
            <a:ext cx="3355596" cy="8126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43FAB29-89F4-4123-8345-FB941F800AB9}"/>
              </a:ext>
            </a:extLst>
          </p:cNvPr>
          <p:cNvCxnSpPr/>
          <p:nvPr/>
        </p:nvCxnSpPr>
        <p:spPr>
          <a:xfrm rot="10800000" flipV="1">
            <a:off x="2575420" y="2474751"/>
            <a:ext cx="1728132" cy="1761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00B6517-3040-4405-9F70-92758ABB9AA1}"/>
              </a:ext>
            </a:extLst>
          </p:cNvPr>
          <p:cNvCxnSpPr/>
          <p:nvPr/>
        </p:nvCxnSpPr>
        <p:spPr>
          <a:xfrm rot="10800000" flipV="1">
            <a:off x="2298584" y="3187817"/>
            <a:ext cx="1921079" cy="6795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94BDFC-2051-49A6-AC12-FD203C4D1F1A}"/>
              </a:ext>
            </a:extLst>
          </p:cNvPr>
          <p:cNvSpPr txBox="1"/>
          <p:nvPr/>
        </p:nvSpPr>
        <p:spPr>
          <a:xfrm>
            <a:off x="1927807" y="2389375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F6772-CAAC-47CF-B5BF-F1B0A7702474}"/>
              </a:ext>
            </a:extLst>
          </p:cNvPr>
          <p:cNvSpPr txBox="1"/>
          <p:nvPr/>
        </p:nvSpPr>
        <p:spPr>
          <a:xfrm>
            <a:off x="1297781" y="3681182"/>
            <a:ext cx="110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Speaker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EE5F1-6F95-42E8-96BF-FABB36242E0F}"/>
              </a:ext>
            </a:extLst>
          </p:cNvPr>
          <p:cNvSpPr txBox="1"/>
          <p:nvPr/>
        </p:nvSpPr>
        <p:spPr>
          <a:xfrm>
            <a:off x="8422548" y="2574041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button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EDB98-E0B0-414A-AE8D-0C216E0AAFFD}"/>
              </a:ext>
            </a:extLst>
          </p:cNvPr>
          <p:cNvSpPr txBox="1"/>
          <p:nvPr/>
        </p:nvSpPr>
        <p:spPr>
          <a:xfrm>
            <a:off x="8846127" y="5090973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약 배출구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2AB68-5335-4FCD-9976-1E61176902C6}"/>
              </a:ext>
            </a:extLst>
          </p:cNvPr>
          <p:cNvSpPr txBox="1"/>
          <p:nvPr/>
        </p:nvSpPr>
        <p:spPr>
          <a:xfrm>
            <a:off x="4907560" y="5676623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정면 구상도</a:t>
            </a:r>
          </a:p>
        </p:txBody>
      </p:sp>
    </p:spTree>
    <p:extLst>
      <p:ext uri="{BB962C8B-B14F-4D97-AF65-F5344CB8AC3E}">
        <p14:creationId xmlns:p14="http://schemas.microsoft.com/office/powerpoint/2010/main" val="338225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82431-EB96-42BA-B973-5BF7FC77456F}"/>
              </a:ext>
            </a:extLst>
          </p:cNvPr>
          <p:cNvSpPr txBox="1"/>
          <p:nvPr/>
        </p:nvSpPr>
        <p:spPr>
          <a:xfrm>
            <a:off x="7717872" y="2181884"/>
            <a:ext cx="3816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dirty="0"/>
              <a:t>모터에 의해 회전하는 영양제 배출기가 영양제를  </a:t>
            </a:r>
            <a:r>
              <a:rPr lang="ko-KR" altLang="en-US" sz="1600" dirty="0" err="1"/>
              <a:t>한알씩</a:t>
            </a:r>
            <a:r>
              <a:rPr lang="ko-KR" altLang="en-US" sz="1600" dirty="0"/>
              <a:t> 배출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영양제는 배출라인을 따라 포토센서를 통과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포토센서에 입력이 감지되면 배출기 정지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여러 개를 병렬 연결하여 여러 종류의 영양제를  </a:t>
            </a:r>
            <a:r>
              <a:rPr lang="ko-KR" altLang="en-US" sz="1600" dirty="0" err="1"/>
              <a:t>한알씩</a:t>
            </a:r>
            <a:r>
              <a:rPr lang="ko-KR" altLang="en-US" sz="1600" dirty="0"/>
              <a:t> 배출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1EE37-0BEB-478A-90F3-8EF5F1F68CD1}"/>
              </a:ext>
            </a:extLst>
          </p:cNvPr>
          <p:cNvSpPr txBox="1"/>
          <p:nvPr/>
        </p:nvSpPr>
        <p:spPr>
          <a:xfrm>
            <a:off x="1246159" y="5710186"/>
            <a:ext cx="150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측면 투시도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48298-4BD0-4010-A813-BEFFF6448632}"/>
              </a:ext>
            </a:extLst>
          </p:cNvPr>
          <p:cNvSpPr txBox="1"/>
          <p:nvPr/>
        </p:nvSpPr>
        <p:spPr>
          <a:xfrm>
            <a:off x="4716734" y="5766730"/>
            <a:ext cx="201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영양제 배출과정</a:t>
            </a:r>
          </a:p>
        </p:txBody>
      </p:sp>
      <p:pic>
        <p:nvPicPr>
          <p:cNvPr id="17" name="그림 16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02BC344A-66DE-49C4-860F-B6D8EA41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" y="1446899"/>
            <a:ext cx="3862128" cy="3862128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0203CBC-761F-42C3-A580-909353FEB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67" y="1647477"/>
            <a:ext cx="4036553" cy="40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279714" y="2414115"/>
            <a:ext cx="8317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자석을 이용하여 냉장고나 정수기 등에 부착하여 사용하면 매일 잊지 않고 정해진 시간에 영양제 복용이 가능하다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미리 </a:t>
            </a:r>
            <a:r>
              <a:rPr lang="en-US" altLang="ko-KR" dirty="0"/>
              <a:t>1</a:t>
            </a:r>
            <a:r>
              <a:rPr lang="ko-KR" altLang="en-US" dirty="0"/>
              <a:t>회분을 분류할 필요없이 </a:t>
            </a:r>
            <a:r>
              <a:rPr lang="en-US" altLang="ko-KR" dirty="0"/>
              <a:t>2</a:t>
            </a:r>
            <a:r>
              <a:rPr lang="ko-KR" altLang="en-US" dirty="0"/>
              <a:t>종류 이상의 약이 한번에 배출되어 편리하다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약을 자동으로 배출함으로써 정해진 횟수이상 복용하는 것을 방지한다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9102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활용법 및 장점</a:t>
            </a:r>
          </a:p>
        </p:txBody>
      </p:sp>
    </p:spTree>
    <p:extLst>
      <p:ext uri="{BB962C8B-B14F-4D97-AF65-F5344CB8AC3E}">
        <p14:creationId xmlns:p14="http://schemas.microsoft.com/office/powerpoint/2010/main" val="20497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289239" y="2177482"/>
            <a:ext cx="8501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종류 이상의 영양제를 어떻게 </a:t>
            </a:r>
            <a:r>
              <a:rPr lang="ko-KR" altLang="en-US" dirty="0" err="1"/>
              <a:t>한알씩</a:t>
            </a:r>
            <a:r>
              <a:rPr lang="ko-KR" altLang="en-US" dirty="0"/>
              <a:t> 배출되도록 할 것인지 효과적인 솔루션 구상 </a:t>
            </a:r>
            <a:endParaRPr lang="en-US" altLang="ko-KR" dirty="0"/>
          </a:p>
          <a:p>
            <a:r>
              <a:rPr lang="en-US" altLang="ko-KR" dirty="0"/>
              <a:t>    → </a:t>
            </a:r>
            <a:r>
              <a:rPr lang="ko-KR" altLang="en-US" dirty="0"/>
              <a:t>배출 튜브가 점점 좁아지도록 설계한다 </a:t>
            </a:r>
            <a:r>
              <a:rPr lang="en-US" altLang="ko-KR" dirty="0"/>
              <a:t>or </a:t>
            </a:r>
            <a:r>
              <a:rPr lang="ko-KR" altLang="en-US" dirty="0"/>
              <a:t>모터를 두개를 쓴다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보관통이 비었는지 확인을 못한다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→ </a:t>
            </a:r>
            <a:r>
              <a:rPr lang="ko-KR" altLang="en-US" dirty="0"/>
              <a:t>초음파 센서로 보관통을 감지하여 보관통이 비었을 때 </a:t>
            </a:r>
            <a:r>
              <a:rPr lang="en-US" altLang="ko-KR" dirty="0"/>
              <a:t>LCD</a:t>
            </a:r>
            <a:r>
              <a:rPr lang="ko-KR" altLang="en-US" dirty="0"/>
              <a:t>로 알림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기기 작동을 멈추었을 때 영양제가 배출이 안되어야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→ </a:t>
            </a:r>
            <a:r>
              <a:rPr lang="ko-KR" altLang="en-US" dirty="0"/>
              <a:t>영양제 보관 통을 </a:t>
            </a:r>
            <a:r>
              <a:rPr lang="en-US" altLang="ko-KR" dirty="0"/>
              <a:t>2</a:t>
            </a:r>
            <a:r>
              <a:rPr lang="ko-KR" altLang="en-US" dirty="0"/>
              <a:t>중으로 한다 </a:t>
            </a:r>
            <a:r>
              <a:rPr lang="en-US" altLang="ko-KR" dirty="0"/>
              <a:t>or </a:t>
            </a:r>
            <a:r>
              <a:rPr lang="ko-KR" altLang="en-US" dirty="0"/>
              <a:t>배출 튜브의 입구를 막는 설계를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추가적으로 필요한 기능 구현</a:t>
            </a:r>
            <a:endParaRPr lang="en-US" altLang="ko-KR" dirty="0"/>
          </a:p>
          <a:p>
            <a:r>
              <a:rPr lang="en-US" altLang="ko-KR" dirty="0"/>
              <a:t>    → </a:t>
            </a:r>
            <a:r>
              <a:rPr lang="ko-KR" altLang="en-US" dirty="0"/>
              <a:t>알람이 </a:t>
            </a:r>
            <a:r>
              <a:rPr lang="ko-KR" altLang="en-US" dirty="0" err="1"/>
              <a:t>울렸어도</a:t>
            </a:r>
            <a:r>
              <a:rPr lang="ko-KR" altLang="en-US" dirty="0"/>
              <a:t> 약을 복용하지 못했을 때는 </a:t>
            </a:r>
            <a:r>
              <a:rPr lang="en-US" altLang="ko-KR" dirty="0"/>
              <a:t>1</a:t>
            </a:r>
            <a:r>
              <a:rPr lang="ko-KR" altLang="en-US" dirty="0"/>
              <a:t>시간마다 </a:t>
            </a:r>
            <a:r>
              <a:rPr lang="ko-KR" altLang="en-US" dirty="0" err="1"/>
              <a:t>재알람을</a:t>
            </a:r>
            <a:r>
              <a:rPr lang="ko-KR" altLang="en-US" dirty="0"/>
              <a:t> 한다</a:t>
            </a:r>
            <a:endParaRPr lang="en-US" altLang="ko-KR" dirty="0"/>
          </a:p>
          <a:p>
            <a:r>
              <a:rPr lang="en-US" altLang="ko-KR" dirty="0"/>
              <a:t>    → </a:t>
            </a:r>
            <a:r>
              <a:rPr lang="ko-KR" altLang="en-US" dirty="0"/>
              <a:t>모바일 기기를 통해 </a:t>
            </a:r>
            <a:r>
              <a:rPr lang="ko-KR" altLang="en-US"/>
              <a:t>배출설정을 제어할 수 </a:t>
            </a:r>
            <a:r>
              <a:rPr lang="ko-KR" altLang="en-US" dirty="0"/>
              <a:t>있도록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9102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기술적 보완점</a:t>
            </a:r>
          </a:p>
        </p:txBody>
      </p:sp>
    </p:spTree>
    <p:extLst>
      <p:ext uri="{BB962C8B-B14F-4D97-AF65-F5344CB8AC3E}">
        <p14:creationId xmlns:p14="http://schemas.microsoft.com/office/powerpoint/2010/main" val="416786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 소요장비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6DE87-492B-4947-9BFD-350846464436}"/>
              </a:ext>
            </a:extLst>
          </p:cNvPr>
          <p:cNvSpPr txBox="1"/>
          <p:nvPr/>
        </p:nvSpPr>
        <p:spPr>
          <a:xfrm>
            <a:off x="2108364" y="506784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ARDUINO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245A49-7CBB-4CAA-829B-776465F4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1" y="1908261"/>
            <a:ext cx="3417271" cy="2279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4A9A19-04D9-4BFA-B60D-5C121B3F9DD0}"/>
              </a:ext>
            </a:extLst>
          </p:cNvPr>
          <p:cNvSpPr txBox="1"/>
          <p:nvPr/>
        </p:nvSpPr>
        <p:spPr>
          <a:xfrm>
            <a:off x="9437305" y="50678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모터</a:t>
            </a:r>
          </a:p>
        </p:txBody>
      </p:sp>
      <p:pic>
        <p:nvPicPr>
          <p:cNvPr id="1026" name="Picture 2" descr="2.10 포토인터럽터 #1">
            <a:extLst>
              <a:ext uri="{FF2B5EF4-FFF2-40B4-BE49-F238E27FC236}">
                <a16:creationId xmlns:a16="http://schemas.microsoft.com/office/drawing/2014/main" id="{C6AF50CD-D2F8-45D9-A7E7-73727BDA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72" y="1729817"/>
            <a:ext cx="2687055" cy="255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0D95E3-A671-4F70-98CA-6348D421BAA6}"/>
              </a:ext>
            </a:extLst>
          </p:cNvPr>
          <p:cNvSpPr txBox="1"/>
          <p:nvPr/>
        </p:nvSpPr>
        <p:spPr>
          <a:xfrm>
            <a:off x="5109148" y="506784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포토 인터럽트 센서</a:t>
            </a:r>
          </a:p>
        </p:txBody>
      </p:sp>
      <p:pic>
        <p:nvPicPr>
          <p:cNvPr id="2050" name="Picture 2" descr="아두이노 코딩">
            <a:extLst>
              <a:ext uri="{FF2B5EF4-FFF2-40B4-BE49-F238E27FC236}">
                <a16:creationId xmlns:a16="http://schemas.microsoft.com/office/drawing/2014/main" id="{86EB2A4C-B93D-44B9-950F-15C169CD2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668" y="1571620"/>
            <a:ext cx="2613461" cy="302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1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소모장비 및 소모품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6DE87-492B-4947-9BFD-350846464436}"/>
              </a:ext>
            </a:extLst>
          </p:cNvPr>
          <p:cNvSpPr txBox="1"/>
          <p:nvPr/>
        </p:nvSpPr>
        <p:spPr>
          <a:xfrm>
            <a:off x="2099010" y="49707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A9A19-04D9-4BFA-B60D-5C121B3F9DD0}"/>
              </a:ext>
            </a:extLst>
          </p:cNvPr>
          <p:cNvSpPr txBox="1"/>
          <p:nvPr/>
        </p:nvSpPr>
        <p:spPr>
          <a:xfrm>
            <a:off x="9109007" y="4967210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 button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D95E3-A671-4F70-98CA-6348D421BAA6}"/>
              </a:ext>
            </a:extLst>
          </p:cNvPr>
          <p:cNvSpPr txBox="1"/>
          <p:nvPr/>
        </p:nvSpPr>
        <p:spPr>
          <a:xfrm>
            <a:off x="5665805" y="4963626"/>
            <a:ext cx="100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Speaker</a:t>
            </a:r>
            <a:endParaRPr lang="ko-KR" altLang="en-US" dirty="0"/>
          </a:p>
        </p:txBody>
      </p:sp>
      <p:pic>
        <p:nvPicPr>
          <p:cNvPr id="2050" name="Picture 2" descr="아두이노 코딩">
            <a:extLst>
              <a:ext uri="{FF2B5EF4-FFF2-40B4-BE49-F238E27FC236}">
                <a16:creationId xmlns:a16="http://schemas.microsoft.com/office/drawing/2014/main" id="{4CA64584-38F4-4B8F-8921-CBE17EBAA8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4" y="1946041"/>
            <a:ext cx="3813694" cy="30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아두이노 코딩">
            <a:extLst>
              <a:ext uri="{FF2B5EF4-FFF2-40B4-BE49-F238E27FC236}">
                <a16:creationId xmlns:a16="http://schemas.microsoft.com/office/drawing/2014/main" id="{9D46BB8C-CAAE-43D7-BFF8-59ADD3EF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51" y="1942456"/>
            <a:ext cx="3456519" cy="30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디바이스마트,MCU보드/전자키트 &gt; 버튼/스위치/제어/RTC &gt; 버튼/스위치/조이스틱,YwRobot,아두이노 버튼 모듈 5개 SET [ELB030635],아두이노, 라즈베리파이 호환 버튼 모듈 5개 세트 / 레드,옐로우,그린,블루,화이트">
            <a:extLst>
              <a:ext uri="{FF2B5EF4-FFF2-40B4-BE49-F238E27FC236}">
                <a16:creationId xmlns:a16="http://schemas.microsoft.com/office/drawing/2014/main" id="{392437DB-8FC6-4A43-9FBA-B46B8CD8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70" y="2158156"/>
            <a:ext cx="2843139" cy="258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4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6" y="414779"/>
            <a:ext cx="332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-</a:t>
            </a:r>
            <a:r>
              <a:rPr lang="ko-KR" altLang="en-US" sz="2000" dirty="0">
                <a:latin typeface="+mj-lt"/>
              </a:rPr>
              <a:t>일정</a:t>
            </a:r>
            <a:endParaRPr lang="ko-KR" altLang="en-US" dirty="0">
              <a:latin typeface="+mj-lt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CCA153E8-6774-456D-A1C5-AC7BE4CD3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848" y="1481561"/>
            <a:ext cx="11544299" cy="479532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C80D33A-63CC-4A1B-9B59-851B9235F681}"/>
              </a:ext>
            </a:extLst>
          </p:cNvPr>
          <p:cNvSpPr/>
          <p:nvPr/>
        </p:nvSpPr>
        <p:spPr>
          <a:xfrm>
            <a:off x="2344916" y="2573271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E09AF2E-1FBA-4173-B287-7D583BF35487}"/>
              </a:ext>
            </a:extLst>
          </p:cNvPr>
          <p:cNvSpPr/>
          <p:nvPr/>
        </p:nvSpPr>
        <p:spPr>
          <a:xfrm>
            <a:off x="3025320" y="3207678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45112E-6583-4293-BB90-9314674F5630}"/>
              </a:ext>
            </a:extLst>
          </p:cNvPr>
          <p:cNvSpPr/>
          <p:nvPr/>
        </p:nvSpPr>
        <p:spPr>
          <a:xfrm>
            <a:off x="3705724" y="3982433"/>
            <a:ext cx="675372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442F48B-C0B2-41D5-8A85-7BD169BD27BF}"/>
              </a:ext>
            </a:extLst>
          </p:cNvPr>
          <p:cNvSpPr/>
          <p:nvPr/>
        </p:nvSpPr>
        <p:spPr>
          <a:xfrm>
            <a:off x="5721779" y="4757188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93B2D3D-DDA8-480B-A7A2-A66A61E2090C}"/>
              </a:ext>
            </a:extLst>
          </p:cNvPr>
          <p:cNvSpPr/>
          <p:nvPr/>
        </p:nvSpPr>
        <p:spPr>
          <a:xfrm>
            <a:off x="8497063" y="5610118"/>
            <a:ext cx="1962390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0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5" y="414779"/>
            <a:ext cx="42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세부 진행사항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9E7BAD-261B-4938-8E17-FC10B8AE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1439"/>
              </p:ext>
            </p:extLst>
          </p:nvPr>
        </p:nvGraphicFramePr>
        <p:xfrm>
          <a:off x="726280" y="1315225"/>
          <a:ext cx="5992019" cy="4666334"/>
        </p:xfrm>
        <a:graphic>
          <a:graphicData uri="http://schemas.openxmlformats.org/drawingml/2006/table">
            <a:tbl>
              <a:tblPr/>
              <a:tblGrid>
                <a:gridCol w="3574706">
                  <a:extLst>
                    <a:ext uri="{9D8B030D-6E8A-4147-A177-3AD203B41FA5}">
                      <a16:colId xmlns:a16="http://schemas.microsoft.com/office/drawing/2014/main" val="346611313"/>
                    </a:ext>
                  </a:extLst>
                </a:gridCol>
                <a:gridCol w="2417313">
                  <a:extLst>
                    <a:ext uri="{9D8B030D-6E8A-4147-A177-3AD203B41FA5}">
                      <a16:colId xmlns:a16="http://schemas.microsoft.com/office/drawing/2014/main" val="1477699841"/>
                    </a:ext>
                  </a:extLst>
                </a:gridCol>
              </a:tblGrid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선정 및 자료 조사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3.23 ~ 4.10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완료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19603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및 센서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코딩 공부 및 자료 수집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3.30 ~ 5.15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2810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스케치 및 중간 보고서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4.06 ~ 4.25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진행 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96863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제작 및 시스템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4.28 ~ 5.22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2675"/>
                  </a:ext>
                </a:extLst>
              </a:tr>
              <a:tr h="7777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문제 해결 후 성능 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5.11 ~ 6.05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197154"/>
                  </a:ext>
                </a:extLst>
              </a:tr>
              <a:tr h="777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보고서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6.01 ~ 6.19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6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5" y="414779"/>
            <a:ext cx="433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기자재 구매 계획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9E7BAD-261B-4938-8E17-FC10B8AE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94337"/>
              </p:ext>
            </p:extLst>
          </p:nvPr>
        </p:nvGraphicFramePr>
        <p:xfrm>
          <a:off x="726280" y="1315225"/>
          <a:ext cx="7941470" cy="4470878"/>
        </p:xfrm>
        <a:graphic>
          <a:graphicData uri="http://schemas.openxmlformats.org/drawingml/2006/table">
            <a:tbl>
              <a:tblPr/>
              <a:tblGrid>
                <a:gridCol w="4737705">
                  <a:extLst>
                    <a:ext uri="{9D8B030D-6E8A-4147-A177-3AD203B41FA5}">
                      <a16:colId xmlns:a16="http://schemas.microsoft.com/office/drawing/2014/main" val="346611313"/>
                    </a:ext>
                  </a:extLst>
                </a:gridCol>
                <a:gridCol w="3203765">
                  <a:extLst>
                    <a:ext uri="{9D8B030D-6E8A-4147-A177-3AD203B41FA5}">
                      <a16:colId xmlns:a16="http://schemas.microsoft.com/office/drawing/2014/main" val="1477699841"/>
                    </a:ext>
                  </a:extLst>
                </a:gridCol>
              </a:tblGrid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소켓 점퍼 케이블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40P 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칼라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(M/M) 10cm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19603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포토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인터럽터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센서모듈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[SEN030111]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2810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실리콘 튜브 내경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외경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길이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96863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실리콘 튜브 내경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내경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외경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15mm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길이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2M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552397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Arduino Uno (R3)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2675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브레드보드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Half Size Breadboard [SZH-BBAD-005]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197154"/>
                  </a:ext>
                </a:extLst>
              </a:tr>
              <a:tr h="31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9V 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홀더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DC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커넥터 타입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[SZH-BH006]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1,600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68490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어박스장착모터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(NP01D-288)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5,400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76612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십자형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버튼 모듈 레드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옐로우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그린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블루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[ELB040645]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862684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I2C 1602 LCD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[SZH-EK101]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2,400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58821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블루투스 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HC-06 (DIP)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펌웨어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v3.0 [SZH-EK105]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47355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초음파 거리센서 모듈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HC-SR04 [SZH-EK004] : 1300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1,300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55687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실습용납땜세트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28,000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677172"/>
                  </a:ext>
                </a:extLst>
              </a:tr>
              <a:tr h="319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총합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95,700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08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74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51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역할분담</a:t>
            </a:r>
            <a:endParaRPr lang="ko-KR" altLang="en-US" sz="2400" dirty="0">
              <a:latin typeface="+mj-lt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AD206D1-5DDA-4439-A964-A74275B9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34142"/>
              </p:ext>
            </p:extLst>
          </p:nvPr>
        </p:nvGraphicFramePr>
        <p:xfrm>
          <a:off x="2031998" y="2294020"/>
          <a:ext cx="8128000" cy="2021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791">
                  <a:extLst>
                    <a:ext uri="{9D8B030D-6E8A-4147-A177-3AD203B41FA5}">
                      <a16:colId xmlns:a16="http://schemas.microsoft.com/office/drawing/2014/main" val="2041822878"/>
                    </a:ext>
                  </a:extLst>
                </a:gridCol>
                <a:gridCol w="5668209">
                  <a:extLst>
                    <a:ext uri="{9D8B030D-6E8A-4147-A177-3AD203B41FA5}">
                      <a16:colId xmlns:a16="http://schemas.microsoft.com/office/drawing/2014/main" val="2273439943"/>
                    </a:ext>
                  </a:extLst>
                </a:gridCol>
              </a:tblGrid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반치영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선행기술조사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제품 모델링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기자재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51731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김재민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데이터분석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기술적 문제의 해결책 제시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4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4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391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목 차</a:t>
            </a:r>
            <a:endParaRPr lang="ko-KR" alt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7E5F9-138D-4DA3-B1C8-2DCB1E4602F4}"/>
              </a:ext>
            </a:extLst>
          </p:cNvPr>
          <p:cNvSpPr txBox="1"/>
          <p:nvPr/>
        </p:nvSpPr>
        <p:spPr>
          <a:xfrm>
            <a:off x="2834834" y="1847886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개발배경</a:t>
            </a:r>
          </a:p>
        </p:txBody>
      </p:sp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D7F12E84-3987-4201-971E-A0CB322E02E1}"/>
              </a:ext>
            </a:extLst>
          </p:cNvPr>
          <p:cNvSpPr/>
          <p:nvPr/>
        </p:nvSpPr>
        <p:spPr>
          <a:xfrm>
            <a:off x="2515340" y="2530813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6B55-0615-42B7-8CA5-A6F6052355CE}"/>
              </a:ext>
            </a:extLst>
          </p:cNvPr>
          <p:cNvSpPr txBox="1"/>
          <p:nvPr/>
        </p:nvSpPr>
        <p:spPr>
          <a:xfrm>
            <a:off x="2834834" y="2923316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  <a:endParaRPr lang="en-US" altLang="ko-KR" sz="2400" dirty="0">
              <a:latin typeface="+mj-lt"/>
            </a:endParaRPr>
          </a:p>
        </p:txBody>
      </p:sp>
      <p:sp>
        <p:nvSpPr>
          <p:cNvPr id="14" name="모서리가 둥근 직사각형 39">
            <a:extLst>
              <a:ext uri="{FF2B5EF4-FFF2-40B4-BE49-F238E27FC236}">
                <a16:creationId xmlns:a16="http://schemas.microsoft.com/office/drawing/2014/main" id="{F9F36EEB-AC51-475E-A006-CE8BC67A0268}"/>
              </a:ext>
            </a:extLst>
          </p:cNvPr>
          <p:cNvSpPr/>
          <p:nvPr/>
        </p:nvSpPr>
        <p:spPr>
          <a:xfrm>
            <a:off x="2515340" y="306879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23FE7-A573-4669-9308-2EFA7DEBB1FA}"/>
              </a:ext>
            </a:extLst>
          </p:cNvPr>
          <p:cNvSpPr txBox="1"/>
          <p:nvPr/>
        </p:nvSpPr>
        <p:spPr>
          <a:xfrm>
            <a:off x="2834834" y="2387707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  <a:endParaRPr lang="en-US" altLang="ko-KR" sz="2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91565-216E-4978-8BE1-E187B3EAB7D3}"/>
              </a:ext>
            </a:extLst>
          </p:cNvPr>
          <p:cNvSpPr txBox="1"/>
          <p:nvPr/>
        </p:nvSpPr>
        <p:spPr>
          <a:xfrm>
            <a:off x="2834834" y="3387664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j-lt"/>
              </a:rPr>
              <a:t>소요장비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0" name="모서리가 둥근 직사각형 39">
            <a:extLst>
              <a:ext uri="{FF2B5EF4-FFF2-40B4-BE49-F238E27FC236}">
                <a16:creationId xmlns:a16="http://schemas.microsoft.com/office/drawing/2014/main" id="{30327BE3-2017-4F7D-A368-6C4208E611C2}"/>
              </a:ext>
            </a:extLst>
          </p:cNvPr>
          <p:cNvSpPr/>
          <p:nvPr/>
        </p:nvSpPr>
        <p:spPr>
          <a:xfrm>
            <a:off x="2515340" y="353314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C1BB7D-D836-47C2-8021-6CE80D8DB65B}"/>
              </a:ext>
            </a:extLst>
          </p:cNvPr>
          <p:cNvSpPr txBox="1"/>
          <p:nvPr/>
        </p:nvSpPr>
        <p:spPr>
          <a:xfrm>
            <a:off x="2834834" y="3887184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2" name="모서리가 둥근 직사각형 39">
            <a:extLst>
              <a:ext uri="{FF2B5EF4-FFF2-40B4-BE49-F238E27FC236}">
                <a16:creationId xmlns:a16="http://schemas.microsoft.com/office/drawing/2014/main" id="{3B626970-A515-48DB-88B3-BB033E837B84}"/>
              </a:ext>
            </a:extLst>
          </p:cNvPr>
          <p:cNvSpPr/>
          <p:nvPr/>
        </p:nvSpPr>
        <p:spPr>
          <a:xfrm>
            <a:off x="2515340" y="403266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DC8E3-6072-4036-AA86-CE94B30DE004}"/>
              </a:ext>
            </a:extLst>
          </p:cNvPr>
          <p:cNvSpPr txBox="1"/>
          <p:nvPr/>
        </p:nvSpPr>
        <p:spPr>
          <a:xfrm>
            <a:off x="2834834" y="4442627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참고문헌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A728C2C2-647C-4FC4-8D8A-96D2BAE43293}"/>
              </a:ext>
            </a:extLst>
          </p:cNvPr>
          <p:cNvSpPr/>
          <p:nvPr/>
        </p:nvSpPr>
        <p:spPr>
          <a:xfrm>
            <a:off x="2515340" y="458810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8DA74EB8-71FB-4778-8BA3-EA4F84D9EFA0}"/>
              </a:ext>
            </a:extLst>
          </p:cNvPr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양쪽 모서리가 둥근 사각형 3">
            <a:extLst>
              <a:ext uri="{FF2B5EF4-FFF2-40B4-BE49-F238E27FC236}">
                <a16:creationId xmlns:a16="http://schemas.microsoft.com/office/drawing/2014/main" id="{D8822F4A-CD1B-48E3-9F0C-2FCDD277F192}"/>
              </a:ext>
            </a:extLst>
          </p:cNvPr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560ED35E-9E4B-4423-B884-D668E0B5E923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6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4B4B5E-013C-4614-956A-861A83B486FA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+mj-lt"/>
              </a:rPr>
              <a:t>참고문헌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1786E-7CC1-43BA-B506-60036B655A02}"/>
              </a:ext>
            </a:extLst>
          </p:cNvPr>
          <p:cNvSpPr txBox="1"/>
          <p:nvPr/>
        </p:nvSpPr>
        <p:spPr>
          <a:xfrm>
            <a:off x="1440091" y="1455163"/>
            <a:ext cx="786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aseline="30000" dirty="0"/>
              <a:t>1) 2) </a:t>
            </a:r>
            <a:r>
              <a:rPr lang="ko-KR" altLang="en-US" sz="1600" dirty="0" err="1"/>
              <a:t>이여옥</a:t>
            </a:r>
            <a:r>
              <a:rPr lang="en-US" altLang="ko-KR" sz="1600" dirty="0"/>
              <a:t>, </a:t>
            </a:r>
            <a:r>
              <a:rPr lang="ko-KR" altLang="en-US" sz="1600" dirty="0"/>
              <a:t>송윤주</a:t>
            </a:r>
            <a:r>
              <a:rPr lang="en-US" altLang="ko-KR" sz="1600" dirty="0"/>
              <a:t>. (2010). </a:t>
            </a:r>
            <a:r>
              <a:rPr lang="ko-KR" altLang="en-US" sz="1600" dirty="0"/>
              <a:t>우리나라 성인의 </a:t>
            </a:r>
            <a:r>
              <a:rPr lang="ko-KR" altLang="en-US" sz="1600" dirty="0" err="1"/>
              <a:t>비타민ㆍ무기질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보충제</a:t>
            </a:r>
            <a:r>
              <a:rPr lang="ko-KR" altLang="en-US" sz="1600" dirty="0"/>
              <a:t> 섭취여부에 따른 </a:t>
            </a:r>
            <a:r>
              <a:rPr lang="ko-KR" altLang="en-US" sz="1600" dirty="0" err="1"/>
              <a:t>인구ㆍ사회학적</a:t>
            </a:r>
            <a:r>
              <a:rPr lang="en-US" altLang="ko-KR" sz="1600" dirty="0"/>
              <a:t>, </a:t>
            </a:r>
            <a:r>
              <a:rPr lang="ko-KR" altLang="en-US" sz="1600" dirty="0"/>
              <a:t>생활습관 및 영양섭취상태에 관한 연구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한국식생활문화학회지</a:t>
            </a:r>
            <a:r>
              <a:rPr lang="en-US" altLang="ko-KR" sz="1600" dirty="0"/>
              <a:t>, 25(4), 480-486.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0E442-0AD7-460D-A4C4-D4517F423DB6}"/>
              </a:ext>
            </a:extLst>
          </p:cNvPr>
          <p:cNvSpPr txBox="1"/>
          <p:nvPr/>
        </p:nvSpPr>
        <p:spPr>
          <a:xfrm>
            <a:off x="1445682" y="2384502"/>
            <a:ext cx="650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aseline="30000" dirty="0"/>
              <a:t>3) </a:t>
            </a:r>
            <a:r>
              <a:rPr lang="ko-KR" altLang="en-US" sz="1600" dirty="0" err="1"/>
              <a:t>리딩투자증권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한국건강기능식품협회</a:t>
            </a:r>
            <a:r>
              <a:rPr lang="ko-KR" altLang="en-US" sz="1600" dirty="0"/>
              <a:t> 보고서 재인용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94779-B2EE-4E7E-9F75-461985A442BD}"/>
              </a:ext>
            </a:extLst>
          </p:cNvPr>
          <p:cNvSpPr txBox="1"/>
          <p:nvPr/>
        </p:nvSpPr>
        <p:spPr>
          <a:xfrm>
            <a:off x="1440091" y="2821398"/>
            <a:ext cx="684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aseline="30000" dirty="0"/>
              <a:t>4) </a:t>
            </a:r>
            <a:r>
              <a:rPr lang="en-US" altLang="ko-KR" sz="1600" dirty="0"/>
              <a:t>Statista, Global functional food market revenue 2019-2025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6BE61-2652-4E80-B3EA-E95548768B36}"/>
              </a:ext>
            </a:extLst>
          </p:cNvPr>
          <p:cNvSpPr txBox="1"/>
          <p:nvPr/>
        </p:nvSpPr>
        <p:spPr>
          <a:xfrm>
            <a:off x="1440091" y="3257435"/>
            <a:ext cx="7628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5)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대한민국특허청</a:t>
            </a:r>
            <a:r>
              <a:rPr lang="ko-KR" altLang="en-US" sz="1600" dirty="0"/>
              <a:t>  특허 출원번호 </a:t>
            </a:r>
            <a:r>
              <a:rPr lang="en-US" altLang="ko-KR" sz="1600" dirty="0"/>
              <a:t>10-2015-0126162 </a:t>
            </a:r>
            <a:r>
              <a:rPr lang="ko-KR" altLang="en-US" sz="1600" dirty="0" err="1"/>
              <a:t>서병헌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2BA89-3C66-4B50-87FC-ACB16AAD8437}"/>
              </a:ext>
            </a:extLst>
          </p:cNvPr>
          <p:cNvSpPr txBox="1"/>
          <p:nvPr/>
        </p:nvSpPr>
        <p:spPr>
          <a:xfrm>
            <a:off x="1440091" y="3693472"/>
            <a:ext cx="621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6)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대한민국특허청</a:t>
            </a:r>
            <a:r>
              <a:rPr lang="ko-KR" altLang="en-US" sz="1600" dirty="0"/>
              <a:t>  특허 출원번호 </a:t>
            </a:r>
            <a:r>
              <a:rPr lang="en-US" altLang="ko-KR" sz="1600" dirty="0"/>
              <a:t>10-2008-0041315 </a:t>
            </a:r>
            <a:r>
              <a:rPr lang="ko-KR" altLang="en-US" sz="1600" dirty="0" err="1"/>
              <a:t>박두환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073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개발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3706-FFCF-46CF-95C9-67BA8E45B117}"/>
              </a:ext>
            </a:extLst>
          </p:cNvPr>
          <p:cNvSpPr txBox="1"/>
          <p:nvPr/>
        </p:nvSpPr>
        <p:spPr>
          <a:xfrm>
            <a:off x="1018636" y="1420262"/>
            <a:ext cx="9818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건강 유지 및 관리에 대한 요구가 커짐에 따라 자신이 식품을 통해 건강을 유지하는데 필요한 영양소를 공급받지 못한다고 느끼는 사람들이 비타민</a:t>
            </a:r>
            <a:r>
              <a:rPr lang="en-US" altLang="ko-KR" dirty="0"/>
              <a:t>·</a:t>
            </a:r>
            <a:r>
              <a:rPr lang="ko-KR" altLang="en-US" dirty="0"/>
              <a:t>무기질 보충제를 통해 영양소를 섭취하려는 경향이 증가하고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baseline="30000" dirty="0"/>
              <a:t>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우리나라의 </a:t>
            </a:r>
            <a:r>
              <a:rPr lang="ko-KR" altLang="en-US" dirty="0" err="1"/>
              <a:t>식이보충제</a:t>
            </a:r>
            <a:r>
              <a:rPr lang="ko-KR" altLang="en-US" dirty="0"/>
              <a:t> 시장 규모의 확대와 소비자들의 비타민</a:t>
            </a:r>
            <a:r>
              <a:rPr lang="en-US" altLang="ko-KR" dirty="0"/>
              <a:t>, </a:t>
            </a:r>
            <a:r>
              <a:rPr lang="ko-KR" altLang="en-US" dirty="0"/>
              <a:t>무기질 </a:t>
            </a:r>
            <a:r>
              <a:rPr lang="ko-KR" altLang="en-US" dirty="0" err="1"/>
              <a:t>보충제</a:t>
            </a:r>
            <a:r>
              <a:rPr lang="ko-KR" altLang="en-US" dirty="0"/>
              <a:t> 복용이 점점 증가하는 추세이다</a:t>
            </a:r>
            <a:r>
              <a:rPr lang="en-US" altLang="ko-KR" dirty="0"/>
              <a:t>. </a:t>
            </a:r>
            <a:r>
              <a:rPr lang="en-US" altLang="ko-KR" baseline="30000" dirty="0"/>
              <a:t>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aseline="300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8A1836C-B7D2-4DE5-9866-CF421A48A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05" y="3359254"/>
            <a:ext cx="3981204" cy="290965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E9B19C1-0518-4C95-BC36-7793530C5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91" y="3137949"/>
            <a:ext cx="3981204" cy="3235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534C3-4A9F-4FFE-9827-3AB7DC7BDCF9}"/>
              </a:ext>
            </a:extLst>
          </p:cNvPr>
          <p:cNvSpPr txBox="1"/>
          <p:nvPr/>
        </p:nvSpPr>
        <p:spPr>
          <a:xfrm>
            <a:off x="1377340" y="3395893"/>
            <a:ext cx="4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69DE0-E7D3-4699-B099-A647FED9ED31}"/>
              </a:ext>
            </a:extLst>
          </p:cNvPr>
          <p:cNvSpPr txBox="1"/>
          <p:nvPr/>
        </p:nvSpPr>
        <p:spPr>
          <a:xfrm>
            <a:off x="5935556" y="3429000"/>
            <a:ext cx="4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개발 배경</a:t>
            </a:r>
          </a:p>
        </p:txBody>
      </p:sp>
      <p:pic>
        <p:nvPicPr>
          <p:cNvPr id="9" name="그림 8" descr="장치이(가) 표시된 사진&#10;&#10;자동 생성된 설명">
            <a:extLst>
              <a:ext uri="{FF2B5EF4-FFF2-40B4-BE49-F238E27FC236}">
                <a16:creationId xmlns:a16="http://schemas.microsoft.com/office/drawing/2014/main" id="{216C29A2-29DB-4319-A2B4-D5CF4F6F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8" y="1827434"/>
            <a:ext cx="4808346" cy="3203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823A24-398A-4D97-A4F7-D82FE1DD8F2E}"/>
              </a:ext>
            </a:extLst>
          </p:cNvPr>
          <p:cNvSpPr txBox="1"/>
          <p:nvPr/>
        </p:nvSpPr>
        <p:spPr>
          <a:xfrm>
            <a:off x="5720523" y="2153699"/>
            <a:ext cx="55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약이나 건강보조제를 매일 같은 시간에 복용하지 못하고 잊는 경우가 빈번하다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51E4F-4C02-4176-856F-623C247FDF15}"/>
              </a:ext>
            </a:extLst>
          </p:cNvPr>
          <p:cNvSpPr txBox="1"/>
          <p:nvPr/>
        </p:nvSpPr>
        <p:spPr>
          <a:xfrm>
            <a:off x="5720524" y="3304857"/>
            <a:ext cx="55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매일 챙겨 먹는 건강보조제를 잊지 않고 복용하기 위한 솔루션이 필요하다</a:t>
            </a:r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C334F855-2C70-44BC-ADD4-D6CAFC1A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023208"/>
            <a:ext cx="3197052" cy="2397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2E541-F93D-47DA-8E1B-4493339A5732}"/>
              </a:ext>
            </a:extLst>
          </p:cNvPr>
          <p:cNvSpPr txBox="1"/>
          <p:nvPr/>
        </p:nvSpPr>
        <p:spPr>
          <a:xfrm>
            <a:off x="4783283" y="1829678"/>
            <a:ext cx="61659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알약 타이머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주요기능</a:t>
            </a:r>
            <a:endParaRPr lang="en-US" altLang="ko-KR" sz="16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시중에서 가장 흔하게 볼 수 있는 </a:t>
            </a:r>
            <a:r>
              <a:rPr lang="ko-KR" altLang="en-US" sz="1400" dirty="0" err="1"/>
              <a:t>알리미의</a:t>
            </a:r>
            <a:r>
              <a:rPr lang="ko-KR" altLang="en-US" sz="1400" dirty="0"/>
              <a:t> 형태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미리 복용할 약을 통에 담아두고 정해진 시간마다 타이머가 작동한다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600" dirty="0"/>
              <a:t>보완점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회 복용분의 약을 직접 분리하여 통에 보관해야 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타이머 이외의 기능은 가지고 있지 않다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약이 배출되는 기능은 가지고 있지 않다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85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EEA44C-558D-4513-A8E8-54EE7158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91" y="1533525"/>
            <a:ext cx="3981450" cy="3790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E3759-F069-4A7B-AC4D-FC4F0DB9C329}"/>
              </a:ext>
            </a:extLst>
          </p:cNvPr>
          <p:cNvSpPr txBox="1"/>
          <p:nvPr/>
        </p:nvSpPr>
        <p:spPr>
          <a:xfrm>
            <a:off x="5122877" y="1971413"/>
            <a:ext cx="60090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알림기능을</a:t>
            </a:r>
            <a:r>
              <a:rPr lang="ko-KR" altLang="en-US" dirty="0"/>
              <a:t> 구비한 스마트 약통 및 세트</a:t>
            </a:r>
            <a:r>
              <a:rPr lang="en-US" altLang="ko-KR" baseline="30000" dirty="0"/>
              <a:t>5)</a:t>
            </a:r>
            <a:endParaRPr lang="en-US" altLang="ko-KR" sz="1600" baseline="30000" dirty="0"/>
          </a:p>
          <a:p>
            <a:r>
              <a:rPr lang="ko-KR" altLang="en-US" sz="1600" dirty="0"/>
              <a:t>주요기능</a:t>
            </a:r>
            <a:endParaRPr lang="en-US" altLang="ko-KR" sz="1600" dirty="0"/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약을 제때 복용하기 위한 도구로써 </a:t>
            </a:r>
            <a:r>
              <a:rPr lang="ko-KR" altLang="en-US" sz="1400" dirty="0" err="1"/>
              <a:t>자체알람기능뿐만</a:t>
            </a:r>
            <a:r>
              <a:rPr lang="ko-KR" altLang="en-US" sz="1400" dirty="0"/>
              <a:t> 아니라 </a:t>
            </a:r>
            <a:r>
              <a:rPr lang="ko-KR" altLang="en-US" sz="1400" dirty="0" err="1"/>
              <a:t>통신모듈을</a:t>
            </a:r>
            <a:r>
              <a:rPr lang="ko-KR" altLang="en-US" sz="1400" dirty="0"/>
              <a:t> 이용하여 모바일 기기 </a:t>
            </a:r>
            <a:r>
              <a:rPr lang="ko-KR" altLang="en-US" sz="1400" dirty="0" err="1"/>
              <a:t>알람기능을</a:t>
            </a:r>
            <a:r>
              <a:rPr lang="ko-KR" altLang="en-US" sz="1400" dirty="0"/>
              <a:t> 가지고 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dirty="0"/>
              <a:t>보완점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400" dirty="0"/>
              <a:t>위 제품과 마찬가지로 약을 미리 분류하여 통에 보관하여야 한다</a:t>
            </a:r>
            <a:endParaRPr lang="en-US" altLang="ko-KR" sz="1400" dirty="0"/>
          </a:p>
          <a:p>
            <a:r>
              <a:rPr lang="ko-KR" altLang="en-US" sz="1400" dirty="0"/>
              <a:t>약이 배출되는 기능은 가지고 있지 않다</a:t>
            </a:r>
          </a:p>
        </p:txBody>
      </p:sp>
    </p:spTree>
    <p:extLst>
      <p:ext uri="{BB962C8B-B14F-4D97-AF65-F5344CB8AC3E}">
        <p14:creationId xmlns:p14="http://schemas.microsoft.com/office/powerpoint/2010/main" val="169358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E3759-F069-4A7B-AC4D-FC4F0DB9C329}"/>
              </a:ext>
            </a:extLst>
          </p:cNvPr>
          <p:cNvSpPr txBox="1"/>
          <p:nvPr/>
        </p:nvSpPr>
        <p:spPr>
          <a:xfrm>
            <a:off x="5122877" y="1971413"/>
            <a:ext cx="582475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 약 공급 및 투약시간 </a:t>
            </a:r>
            <a:r>
              <a:rPr lang="ko-KR" altLang="en-US" dirty="0" err="1"/>
              <a:t>알림장치</a:t>
            </a:r>
            <a:r>
              <a:rPr lang="en-US" altLang="ko-KR" baseline="30000" dirty="0"/>
              <a:t>6)</a:t>
            </a:r>
            <a:endParaRPr lang="en-US" altLang="ko-KR" sz="1600" baseline="30000" dirty="0"/>
          </a:p>
          <a:p>
            <a:r>
              <a:rPr lang="ko-KR" altLang="en-US" sz="1600" dirty="0"/>
              <a:t>주요기능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봉지약을 미리 낱개로 뜯어 통에 보관하면 타이머에 맞춰 배출된다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r>
              <a:rPr lang="ko-KR" altLang="en-US" sz="1600" dirty="0"/>
              <a:t>보완점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ko-KR" altLang="en-US" sz="1400" dirty="0"/>
              <a:t>미리 낱개로 </a:t>
            </a:r>
            <a:r>
              <a:rPr lang="ko-KR" altLang="en-US" sz="1400" dirty="0" err="1"/>
              <a:t>뜯어놓은</a:t>
            </a:r>
            <a:r>
              <a:rPr lang="ko-KR" altLang="en-US" sz="1400" dirty="0"/>
              <a:t> 봉지약을 하나씩 배출하는 형태로 약의 배출을 인식하는 센서 없이 작동한다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기기 </a:t>
            </a:r>
            <a:r>
              <a:rPr lang="ko-KR" altLang="en-US" sz="1400" dirty="0" err="1"/>
              <a:t>자체알람기능</a:t>
            </a:r>
            <a:r>
              <a:rPr lang="ko-KR" altLang="en-US" sz="1400" dirty="0"/>
              <a:t> 외의 </a:t>
            </a:r>
            <a:r>
              <a:rPr lang="ko-KR" altLang="en-US" sz="1400" dirty="0" err="1"/>
              <a:t>통신모듈을</a:t>
            </a:r>
            <a:r>
              <a:rPr lang="ko-KR" altLang="en-US" sz="1400" dirty="0"/>
              <a:t> 통한 모바일기기 </a:t>
            </a:r>
            <a:r>
              <a:rPr lang="ko-KR" altLang="en-US" sz="1400" dirty="0" err="1"/>
              <a:t>알람기능은</a:t>
            </a:r>
            <a:r>
              <a:rPr lang="ko-KR" altLang="en-US" sz="1400" dirty="0"/>
              <a:t> 없다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5A5582-69E2-4E7B-82D7-78B5E742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" y="1071896"/>
            <a:ext cx="3595172" cy="51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3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128713" y="2331158"/>
            <a:ext cx="9969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매일 복용하는 건강보조제를 위한 기기로써 약을 </a:t>
            </a:r>
            <a:r>
              <a:rPr lang="en-US" altLang="ko-KR" dirty="0"/>
              <a:t>1</a:t>
            </a:r>
            <a:r>
              <a:rPr lang="ko-KR" altLang="en-US" dirty="0"/>
              <a:t>회분으로 나누지 않고 다량 보관이 가능하도록 한다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종류 이상의 약이 지정된 시간에 한번에 </a:t>
            </a:r>
            <a:r>
              <a:rPr lang="ko-KR" altLang="en-US" dirty="0" err="1"/>
              <a:t>한알씩</a:t>
            </a:r>
            <a:r>
              <a:rPr lang="ko-KR" altLang="en-US" dirty="0"/>
              <a:t> 배출되도록 한다 </a:t>
            </a:r>
            <a:r>
              <a:rPr lang="en-US" altLang="ko-KR" dirty="0"/>
              <a:t>(</a:t>
            </a:r>
            <a:r>
              <a:rPr lang="ko-KR" altLang="en-US" dirty="0" err="1"/>
              <a:t>포토인터럽트</a:t>
            </a:r>
            <a:r>
              <a:rPr lang="en-US" altLang="ko-KR" dirty="0"/>
              <a:t>,</a:t>
            </a:r>
            <a:r>
              <a:rPr lang="ko-KR" altLang="en-US" dirty="0"/>
              <a:t> 모터 이용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통신 모듈을 이용하여 모바일 기기에서 알람 및 간단한 정보를 받아볼 수 있도록 한다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8306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핵심기능</a:t>
            </a:r>
          </a:p>
        </p:txBody>
      </p:sp>
    </p:spTree>
    <p:extLst>
      <p:ext uri="{BB962C8B-B14F-4D97-AF65-F5344CB8AC3E}">
        <p14:creationId xmlns:p14="http://schemas.microsoft.com/office/powerpoint/2010/main" val="250110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EFB8-BEA2-4E6C-A0D5-0A256FEE46E8}"/>
              </a:ext>
            </a:extLst>
          </p:cNvPr>
          <p:cNvSpPr txBox="1"/>
          <p:nvPr/>
        </p:nvSpPr>
        <p:spPr>
          <a:xfrm>
            <a:off x="1128713" y="2414115"/>
            <a:ext cx="9415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LCD</a:t>
            </a:r>
            <a:r>
              <a:rPr lang="ko-KR" altLang="en-US" dirty="0"/>
              <a:t>를 통해 간단한 정보를 표시한다</a:t>
            </a:r>
            <a:r>
              <a:rPr lang="en-US" altLang="ko-KR" dirty="0"/>
              <a:t> (</a:t>
            </a:r>
            <a:r>
              <a:rPr lang="ko-KR" altLang="en-US" dirty="0"/>
              <a:t>약통 </a:t>
            </a:r>
            <a:r>
              <a:rPr lang="ko-KR" altLang="en-US" dirty="0" err="1"/>
              <a:t>온ㆍ습도</a:t>
            </a:r>
            <a:r>
              <a:rPr lang="en-US" altLang="ko-KR" dirty="0"/>
              <a:t>, </a:t>
            </a:r>
            <a:r>
              <a:rPr lang="ko-KR" altLang="en-US" dirty="0"/>
              <a:t>영양제 잔량</a:t>
            </a:r>
            <a:r>
              <a:rPr lang="en-US" altLang="ko-KR" dirty="0"/>
              <a:t>, </a:t>
            </a:r>
            <a:r>
              <a:rPr lang="ko-KR" altLang="en-US" dirty="0"/>
              <a:t>알람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스피커 모듈을 이용하여 알람을 울린다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Push button </a:t>
            </a:r>
            <a:r>
              <a:rPr lang="ko-KR" altLang="en-US" dirty="0"/>
              <a:t>모듈을 통해 기기를 조작할 수 있도록 한다  </a:t>
            </a:r>
            <a:r>
              <a:rPr lang="en-US" altLang="ko-KR" dirty="0"/>
              <a:t>(</a:t>
            </a:r>
            <a:r>
              <a:rPr lang="ko-KR" altLang="en-US" dirty="0"/>
              <a:t>영양제 배출 주기 조정 등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25A3F-5727-4DA9-82F8-015C377C29FF}"/>
              </a:ext>
            </a:extLst>
          </p:cNvPr>
          <p:cNvSpPr txBox="1"/>
          <p:nvPr/>
        </p:nvSpPr>
        <p:spPr>
          <a:xfrm>
            <a:off x="1128713" y="1639102"/>
            <a:ext cx="28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부가기능</a:t>
            </a:r>
          </a:p>
        </p:txBody>
      </p:sp>
    </p:spTree>
    <p:extLst>
      <p:ext uri="{BB962C8B-B14F-4D97-AF65-F5344CB8AC3E}">
        <p14:creationId xmlns:p14="http://schemas.microsoft.com/office/powerpoint/2010/main" val="204248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831</Words>
  <Application>Microsoft Office PowerPoint</Application>
  <PresentationFormat>와이드스크린</PresentationFormat>
  <Paragraphs>189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반 치영</dc:creator>
  <cp:lastModifiedBy>반 치영</cp:lastModifiedBy>
  <cp:revision>46</cp:revision>
  <dcterms:created xsi:type="dcterms:W3CDTF">2020-04-06T10:45:51Z</dcterms:created>
  <dcterms:modified xsi:type="dcterms:W3CDTF">2020-05-22T08:48:58Z</dcterms:modified>
</cp:coreProperties>
</file>