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93" r:id="rId4"/>
    <p:sldId id="294" r:id="rId5"/>
    <p:sldId id="284" r:id="rId6"/>
    <p:sldId id="270" r:id="rId7"/>
    <p:sldId id="292" r:id="rId8"/>
    <p:sldId id="295" r:id="rId9"/>
    <p:sldId id="282" r:id="rId10"/>
    <p:sldId id="267" r:id="rId11"/>
    <p:sldId id="296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5BAFF9-6DE9-4B92-B27C-F3B2A8E5BFE7}">
          <p14:sldIdLst>
            <p14:sldId id="257"/>
            <p14:sldId id="259"/>
            <p14:sldId id="293"/>
            <p14:sldId id="294"/>
            <p14:sldId id="284"/>
            <p14:sldId id="270"/>
            <p14:sldId id="292"/>
            <p14:sldId id="295"/>
            <p14:sldId id="282"/>
            <p14:sldId id="267"/>
            <p14:sldId id="29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6C11F-349A-428B-9654-67912804B65A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9412-9908-4ABB-8B6B-EBD9364B7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5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C03DA-20F4-4A9F-B203-5DEB93A1D62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7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3529-C849-4704-87BF-890C7869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7ED24-1AB8-4CC6-860F-04E307A9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BA148-635D-487D-A76A-94CDD22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2FE9E-F51B-4AE4-AF81-F40FAC1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AD80D-3B2E-4E3F-BE11-2B179AA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CF0D-8BB4-4521-B873-9EABD20F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6B905-2B53-4B01-8C62-B07FE313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F94F-D48B-4D6E-8000-FBCD3488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AF7F-A08C-4624-9859-C7617CC4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E32C8-7E74-40F0-BFCF-7BB48D1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ECA47-0B68-4451-A73C-72011F8A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E42F4-1CEC-4C35-903E-F28FD0EE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A2C94-7D25-4102-9E64-6422441D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E7EB-16A2-455A-9D2B-6ABC0F71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330CD-784E-4B8D-A633-4A52AE2D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F9949-222E-4E8C-8A86-371BC0AF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6836C-24DF-41F9-85A6-AA73321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5EA9-FFF2-428D-9CFA-DA4B0CEF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04B1-EFB7-40C2-95F6-5EBDD06B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B5235-AAA4-4A41-89F9-67EA47B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A7292-C77C-427A-867E-D4E04421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66DA4-EE72-42EC-9CE2-18ADA164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82E60-3073-47BB-9090-5D1FCA9D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0300-5C18-4EE9-BE98-ACD8F9D5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3E849-5CDB-47F2-86CE-6A1947B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6B75-23D1-4416-9EF9-BC73DBF8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5F837-6C62-49D9-A5FE-B9030EB2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CE8F9-8DE2-486F-A3F4-FF662FC1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D1EAE-8A51-431D-A9F3-831A1A01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50257-8BB0-4E0A-9683-89EE237C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83E1E-873C-4F4B-9F74-6698A67B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857BF-0A1B-477A-81DE-B13FEC4B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7B31-7384-4AB7-9A37-1889F076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F1C65-ECB8-4585-9DCB-8D75BA49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6E40B0-A4DD-4B31-B099-C819BEA6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6BAE2-211E-4E88-967F-BA388C6D4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AC7AE-B385-4EC5-9B25-32BC2C85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0B73D-7D36-4635-B354-B460C71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9EB56-071F-446B-9AA6-1EDF1B1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C430-F776-4372-BC6B-D8C3B9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0DE0C-13BB-48A1-B1F3-06FABB6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10339-CDF4-4CCD-AD2A-FC0B1BE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C7A8F-3801-4FF0-888F-6B5925FC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A6A90-53BE-4100-A6F3-985AE25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64F03-34D1-4B2D-91CD-5EBCD597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BD7AC-8DD3-443F-801A-5D18996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790DD-D27B-4448-A37C-517C1408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7329-EDD6-42DA-8446-762D5241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689F9-D6CD-44EE-A240-F704FD9F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B1E4D-7A5D-40F4-959F-312D3E5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81D36-A6D5-4695-A7CC-2C51C55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76D94-C2C8-4A5B-97E8-450C1174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3C1AF-99BE-4F2B-A826-C9EAB99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09748-B923-4A74-96E5-CE5B16EB2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7B5C3-EBE6-4F3A-AC5D-F5EEF562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0B7D6-4C2C-4BD8-9718-67EF9549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C5337-24D0-45C0-9D81-3DDAA052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B1FC5-2E2C-4F83-90BF-996E18C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0B266D-C1E2-4F85-846A-D3ACD63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B7A72-FB71-4DA2-9A4C-1E4022B6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8C1CE-F13A-411E-AF34-590162B5D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E2BC-E8DC-42F3-AAD9-29856F135DB8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4A3C9-4D55-4FDD-95C6-0EF1473B3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36DC5-5ED0-45EC-AAAD-ED856DFA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icemart.co.kr/goods/view?no=3785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604" y="1435632"/>
            <a:ext cx="6758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err="1">
                <a:solidFill>
                  <a:schemeClr val="tx2"/>
                </a:solidFill>
                <a:latin typeface="+mj-lt"/>
              </a:rPr>
              <a:t>캡스톤디자인</a:t>
            </a:r>
            <a:r>
              <a:rPr lang="ko-KR" altLang="en-US" sz="4000" dirty="0">
                <a:solidFill>
                  <a:schemeClr val="tx2"/>
                </a:solidFill>
                <a:latin typeface="+mj-lt"/>
              </a:rPr>
              <a:t> 발표자료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7406" y="4360540"/>
            <a:ext cx="275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j-lt"/>
              </a:rPr>
              <a:t>201501126</a:t>
            </a:r>
            <a:r>
              <a:rPr lang="ko-KR" altLang="en-US" sz="2000" dirty="0">
                <a:latin typeface="+mj-lt"/>
              </a:rPr>
              <a:t> 반치영</a:t>
            </a:r>
            <a:endParaRPr lang="en-US" altLang="ko-KR" sz="2000" dirty="0">
              <a:latin typeface="+mj-lt"/>
            </a:endParaRPr>
          </a:p>
          <a:p>
            <a:pPr algn="r"/>
            <a:r>
              <a:rPr lang="en-US" altLang="ko-KR" sz="2000" dirty="0">
                <a:latin typeface="+mj-lt"/>
              </a:rPr>
              <a:t>201502670 </a:t>
            </a:r>
            <a:r>
              <a:rPr lang="ko-KR" altLang="en-US" sz="2000" dirty="0">
                <a:latin typeface="+mj-lt"/>
              </a:rPr>
              <a:t>김재민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3A35-DC9B-4379-90EE-676563D0E231}"/>
              </a:ext>
            </a:extLst>
          </p:cNvPr>
          <p:cNvSpPr txBox="1"/>
          <p:nvPr/>
        </p:nvSpPr>
        <p:spPr>
          <a:xfrm>
            <a:off x="9085277" y="3894266"/>
            <a:ext cx="14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  </a:t>
            </a:r>
            <a:r>
              <a:rPr lang="ko-KR" altLang="en-US" dirty="0" err="1"/>
              <a:t>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7503-56AF-40CB-B1D4-339F10208D5D}"/>
              </a:ext>
            </a:extLst>
          </p:cNvPr>
          <p:cNvSpPr txBox="1"/>
          <p:nvPr/>
        </p:nvSpPr>
        <p:spPr>
          <a:xfrm>
            <a:off x="1325460" y="2409737"/>
            <a:ext cx="66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46A"/>
                </a:solidFill>
              </a:rPr>
              <a:t>포토센서를 사용한 영양제 배출기능을 갖춘 스마트 알림이</a:t>
            </a: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– </a:t>
            </a:r>
            <a:r>
              <a:rPr lang="ko-KR" altLang="en-US" sz="2000" dirty="0">
                <a:latin typeface="+mj-lt"/>
              </a:rPr>
              <a:t>개별활동내용</a:t>
            </a:r>
            <a:endParaRPr lang="ko-KR" altLang="en-US" sz="2400" dirty="0">
              <a:latin typeface="+mj-lt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AD206D1-5DDA-4439-A964-A74275B9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89278"/>
              </p:ext>
            </p:extLst>
          </p:nvPr>
        </p:nvGraphicFramePr>
        <p:xfrm>
          <a:off x="726280" y="1482380"/>
          <a:ext cx="1028238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190">
                  <a:extLst>
                    <a:ext uri="{9D8B030D-6E8A-4147-A177-3AD203B41FA5}">
                      <a16:colId xmlns:a16="http://schemas.microsoft.com/office/drawing/2014/main" val="2041822878"/>
                    </a:ext>
                  </a:extLst>
                </a:gridCol>
                <a:gridCol w="5141190">
                  <a:extLst>
                    <a:ext uri="{9D8B030D-6E8A-4147-A177-3AD203B41FA5}">
                      <a16:colId xmlns:a16="http://schemas.microsoft.com/office/drawing/2014/main" val="2273439943"/>
                    </a:ext>
                  </a:extLst>
                </a:gridCol>
              </a:tblGrid>
              <a:tr h="316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반치영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김재민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51731"/>
                  </a:ext>
                </a:extLst>
              </a:tr>
              <a:tr h="41127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제품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HW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설계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3D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프로그램을 통한제품 모델링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, LCD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등 부가기능 외형적 설계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- 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기계적 안정성 예측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제품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SW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설계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통신모듈과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 연계되는 어플리케이션 조사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부가기능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SW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적 설계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모터 동작 코딩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타이머 알람 기능 코딩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버튼으로 시간 조절이 가능하게 코딩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필요 기자재 주문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예산정리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선행기술 조사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중간보고서 제작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최종보고서 제작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영양제 배출 아이디어 제공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영양제 배출 구조 설계 및 보완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일러스트를 통한 세부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 스케치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 순서도 제작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배출기능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 설계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타이머 표시 코딩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포토센서 감지 코딩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함수로 변경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기능 추가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초음파 센서 코딩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일정 계획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보고서 수정 후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41481"/>
                  </a:ext>
                </a:extLst>
              </a:tr>
            </a:tbl>
          </a:graphicData>
        </a:graphic>
      </p:graphicFrame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A413A880-C740-4AC4-8ACB-18300C82444F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543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C5A9DABA-0AFE-46E8-8853-CF3F7D0A773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61C91-AB04-449B-A438-D06BF7DAD347}"/>
              </a:ext>
            </a:extLst>
          </p:cNvPr>
          <p:cNvSpPr/>
          <p:nvPr/>
        </p:nvSpPr>
        <p:spPr>
          <a:xfrm>
            <a:off x="1440091" y="484798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작품 동작 시연</a:t>
            </a:r>
          </a:p>
        </p:txBody>
      </p:sp>
    </p:spTree>
    <p:extLst>
      <p:ext uri="{BB962C8B-B14F-4D97-AF65-F5344CB8AC3E}">
        <p14:creationId xmlns:p14="http://schemas.microsoft.com/office/powerpoint/2010/main" val="272901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8DA74EB8-71FB-4778-8BA3-EA4F84D9EFA0}"/>
              </a:ext>
            </a:extLst>
          </p:cNvPr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j-lt"/>
            </a:endParaRPr>
          </a:p>
        </p:txBody>
      </p:sp>
      <p:sp>
        <p:nvSpPr>
          <p:cNvPr id="5" name="양쪽 모서리가 둥근 사각형 3">
            <a:extLst>
              <a:ext uri="{FF2B5EF4-FFF2-40B4-BE49-F238E27FC236}">
                <a16:creationId xmlns:a16="http://schemas.microsoft.com/office/drawing/2014/main" id="{D8822F4A-CD1B-48E3-9F0C-2FCDD277F192}"/>
              </a:ext>
            </a:extLst>
          </p:cNvPr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j-lt"/>
            </a:endParaRPr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560ED35E-9E4B-4423-B884-D668E0B5E923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7</a:t>
            </a:r>
            <a:endParaRPr lang="ko-KR" altLang="en-US" sz="3600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B4B5E-013C-4614-956A-861A83B486FA}"/>
              </a:ext>
            </a:extLst>
          </p:cNvPr>
          <p:cNvSpPr/>
          <p:nvPr/>
        </p:nvSpPr>
        <p:spPr>
          <a:xfrm>
            <a:off x="1440091" y="4847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참고문헌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6BE61-2652-4E80-B3EA-E95548768B36}"/>
              </a:ext>
            </a:extLst>
          </p:cNvPr>
          <p:cNvSpPr txBox="1"/>
          <p:nvPr/>
        </p:nvSpPr>
        <p:spPr>
          <a:xfrm>
            <a:off x="1440091" y="2409453"/>
            <a:ext cx="762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  </a:t>
            </a:r>
            <a:r>
              <a:rPr lang="ko-KR" altLang="en-US" dirty="0" err="1"/>
              <a:t>서병헌</a:t>
            </a:r>
            <a:r>
              <a:rPr lang="en-US" altLang="ko-KR" dirty="0"/>
              <a:t>.(2015).</a:t>
            </a:r>
            <a:r>
              <a:rPr lang="ko-KR" altLang="en-US" dirty="0" err="1"/>
              <a:t>특허출원제</a:t>
            </a:r>
            <a:r>
              <a:rPr lang="en-US" altLang="ko-KR" dirty="0"/>
              <a:t>10-2015-0126162.</a:t>
            </a:r>
            <a:r>
              <a:rPr lang="ko-KR" altLang="en-US" dirty="0"/>
              <a:t>대한민국</a:t>
            </a:r>
            <a:r>
              <a:rPr lang="en-US" altLang="ko-KR" dirty="0"/>
              <a:t>:</a:t>
            </a:r>
            <a:r>
              <a:rPr lang="ko-KR" altLang="en-US" dirty="0"/>
              <a:t>특허청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(</a:t>
            </a:r>
            <a:r>
              <a:rPr lang="ko-KR" altLang="en-US" dirty="0"/>
              <a:t>알람 기능을</a:t>
            </a:r>
            <a:r>
              <a:rPr lang="en-US" altLang="ko-KR" dirty="0"/>
              <a:t> </a:t>
            </a:r>
            <a:r>
              <a:rPr lang="ko-KR" altLang="en-US" dirty="0"/>
              <a:t>구비한 스마트 약통 및 세트</a:t>
            </a:r>
            <a:r>
              <a:rPr lang="en-US" altLang="ko-KR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2BA89-3C66-4B50-87FC-ACB16AAD8437}"/>
              </a:ext>
            </a:extLst>
          </p:cNvPr>
          <p:cNvSpPr txBox="1"/>
          <p:nvPr/>
        </p:nvSpPr>
        <p:spPr>
          <a:xfrm>
            <a:off x="1440091" y="3112560"/>
            <a:ext cx="762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[5]  </a:t>
            </a:r>
            <a:r>
              <a:rPr lang="ko-KR" altLang="en-US" dirty="0" err="1"/>
              <a:t>박두환</a:t>
            </a:r>
            <a:r>
              <a:rPr lang="en-US" altLang="ko-KR" dirty="0"/>
              <a:t>.(2015).</a:t>
            </a:r>
            <a:r>
              <a:rPr lang="ko-KR" altLang="en-US" dirty="0" err="1"/>
              <a:t>특허출원제</a:t>
            </a:r>
            <a:r>
              <a:rPr lang="en-US" altLang="ko-KR" dirty="0"/>
              <a:t>10-2008-0041315.</a:t>
            </a:r>
            <a:r>
              <a:rPr lang="ko-KR" altLang="en-US" dirty="0"/>
              <a:t>대한민국</a:t>
            </a:r>
            <a:r>
              <a:rPr lang="en-US" altLang="ko-KR" dirty="0"/>
              <a:t>:</a:t>
            </a:r>
            <a:r>
              <a:rPr lang="ko-KR" altLang="en-US" dirty="0"/>
              <a:t>특허청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자동 약 공급 및 투약시간 알림 장치 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ACF7C-B119-4564-8873-9E6069E18512}"/>
              </a:ext>
            </a:extLst>
          </p:cNvPr>
          <p:cNvSpPr txBox="1"/>
          <p:nvPr/>
        </p:nvSpPr>
        <p:spPr>
          <a:xfrm>
            <a:off x="1440089" y="1983345"/>
            <a:ext cx="93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r>
              <a:rPr lang="en-US" altLang="ko-KR" sz="1400" dirty="0"/>
              <a:t>   </a:t>
            </a:r>
            <a:r>
              <a:rPr lang="ko-KR" altLang="en-US" dirty="0"/>
              <a:t>부품 사진</a:t>
            </a:r>
            <a:r>
              <a:rPr lang="en-US" altLang="ko-KR" dirty="0"/>
              <a:t>.</a:t>
            </a:r>
            <a:r>
              <a:rPr lang="ko-KR" altLang="en-US" dirty="0" err="1"/>
              <a:t>디바이스마트</a:t>
            </a:r>
            <a:r>
              <a:rPr lang="en-US" altLang="ko-KR" dirty="0"/>
              <a:t> (URL : </a:t>
            </a:r>
            <a:r>
              <a:rPr lang="en-US" altLang="ko-KR" sz="1600" dirty="0">
                <a:hlinkClick r:id="rId2"/>
              </a:rPr>
              <a:t>https://www.devicemart.co.kr/goods/view?no=37853</a:t>
            </a:r>
            <a:r>
              <a:rPr lang="en-US" altLang="ko-KR" sz="1600" dirty="0"/>
              <a:t>)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E42DA-5DFC-46E7-ACE0-8DCAFC43A945}"/>
              </a:ext>
            </a:extLst>
          </p:cNvPr>
          <p:cNvSpPr txBox="1"/>
          <p:nvPr/>
        </p:nvSpPr>
        <p:spPr>
          <a:xfrm>
            <a:off x="1440091" y="1003239"/>
            <a:ext cx="7868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30000" dirty="0"/>
              <a:t>[1] [2] </a:t>
            </a:r>
            <a:r>
              <a:rPr lang="ko-KR" altLang="en-US" dirty="0" err="1"/>
              <a:t>이여옥</a:t>
            </a:r>
            <a:r>
              <a:rPr lang="en-US" altLang="ko-KR" dirty="0"/>
              <a:t>, </a:t>
            </a:r>
            <a:r>
              <a:rPr lang="ko-KR" altLang="en-US" dirty="0"/>
              <a:t>송윤주</a:t>
            </a:r>
            <a:r>
              <a:rPr lang="en-US" altLang="ko-KR" dirty="0"/>
              <a:t>. (2010). </a:t>
            </a:r>
            <a:r>
              <a:rPr lang="ko-KR" altLang="en-US" dirty="0"/>
              <a:t>우리나라 성인의 </a:t>
            </a:r>
            <a:r>
              <a:rPr lang="ko-KR" altLang="en-US" dirty="0" err="1"/>
              <a:t>비타민ㆍ무기질</a:t>
            </a:r>
            <a:r>
              <a:rPr lang="ko-KR" altLang="en-US" dirty="0"/>
              <a:t> </a:t>
            </a:r>
            <a:r>
              <a:rPr lang="ko-KR" altLang="en-US" dirty="0" err="1"/>
              <a:t>보충제</a:t>
            </a:r>
            <a:r>
              <a:rPr lang="ko-KR" altLang="en-US" dirty="0"/>
              <a:t> 섭취여부에 따른 </a:t>
            </a:r>
            <a:r>
              <a:rPr lang="ko-KR" altLang="en-US" dirty="0" err="1"/>
              <a:t>인구ㆍ사회학적</a:t>
            </a:r>
            <a:r>
              <a:rPr lang="en-US" altLang="ko-KR" dirty="0"/>
              <a:t>, </a:t>
            </a:r>
            <a:r>
              <a:rPr lang="ko-KR" altLang="en-US" dirty="0"/>
              <a:t>생활습관 및 영양섭취상태에 관한 연구</a:t>
            </a:r>
            <a:r>
              <a:rPr lang="en-US" altLang="ko-KR" dirty="0"/>
              <a:t>. </a:t>
            </a:r>
            <a:r>
              <a:rPr lang="ko-KR" altLang="en-US" dirty="0" err="1"/>
              <a:t>한국식생활문화학회지</a:t>
            </a:r>
            <a:r>
              <a:rPr lang="en-US" altLang="ko-KR" dirty="0"/>
              <a:t>, 25(4), 480-486.</a:t>
            </a:r>
          </a:p>
        </p:txBody>
      </p:sp>
    </p:spTree>
    <p:extLst>
      <p:ext uri="{BB962C8B-B14F-4D97-AF65-F5344CB8AC3E}">
        <p14:creationId xmlns:p14="http://schemas.microsoft.com/office/powerpoint/2010/main" val="35607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31111" y="315521"/>
            <a:ext cx="1391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목 차</a:t>
            </a:r>
            <a:endParaRPr lang="ko-KR" alt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03345" y="2323997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7E5F9-138D-4DA3-B1C8-2DCB1E4602F4}"/>
              </a:ext>
            </a:extLst>
          </p:cNvPr>
          <p:cNvSpPr txBox="1"/>
          <p:nvPr/>
        </p:nvSpPr>
        <p:spPr>
          <a:xfrm>
            <a:off x="2722839" y="2178519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선행기술 및 유사제품</a:t>
            </a:r>
            <a:endParaRPr lang="en-US" altLang="ko-KR" sz="2400" dirty="0"/>
          </a:p>
        </p:txBody>
      </p: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D7F12E84-3987-4201-971E-A0CB322E02E1}"/>
              </a:ext>
            </a:extLst>
          </p:cNvPr>
          <p:cNvSpPr/>
          <p:nvPr/>
        </p:nvSpPr>
        <p:spPr>
          <a:xfrm>
            <a:off x="2403345" y="2861446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6B55-0615-42B7-8CA5-A6F6052355CE}"/>
              </a:ext>
            </a:extLst>
          </p:cNvPr>
          <p:cNvSpPr txBox="1"/>
          <p:nvPr/>
        </p:nvSpPr>
        <p:spPr>
          <a:xfrm>
            <a:off x="2722839" y="3756152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보완점</a:t>
            </a:r>
          </a:p>
        </p:txBody>
      </p:sp>
      <p:sp>
        <p:nvSpPr>
          <p:cNvPr id="14" name="모서리가 둥근 직사각형 39">
            <a:extLst>
              <a:ext uri="{FF2B5EF4-FFF2-40B4-BE49-F238E27FC236}">
                <a16:creationId xmlns:a16="http://schemas.microsoft.com/office/drawing/2014/main" id="{F9F36EEB-AC51-475E-A006-CE8BC67A0268}"/>
              </a:ext>
            </a:extLst>
          </p:cNvPr>
          <p:cNvSpPr/>
          <p:nvPr/>
        </p:nvSpPr>
        <p:spPr>
          <a:xfrm>
            <a:off x="2403345" y="390163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23FE7-A573-4669-9308-2EFA7DEBB1FA}"/>
              </a:ext>
            </a:extLst>
          </p:cNvPr>
          <p:cNvSpPr txBox="1"/>
          <p:nvPr/>
        </p:nvSpPr>
        <p:spPr>
          <a:xfrm>
            <a:off x="2722839" y="2718340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주요기능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91565-216E-4978-8BE1-E187B3EAB7D3}"/>
              </a:ext>
            </a:extLst>
          </p:cNvPr>
          <p:cNvSpPr txBox="1"/>
          <p:nvPr/>
        </p:nvSpPr>
        <p:spPr>
          <a:xfrm>
            <a:off x="2722839" y="4220500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프로젝트 계획</a:t>
            </a:r>
            <a:endParaRPr lang="en-US" altLang="ko-KR" sz="2400" dirty="0"/>
          </a:p>
        </p:txBody>
      </p:sp>
      <p:sp>
        <p:nvSpPr>
          <p:cNvPr id="20" name="모서리가 둥근 직사각형 39">
            <a:extLst>
              <a:ext uri="{FF2B5EF4-FFF2-40B4-BE49-F238E27FC236}">
                <a16:creationId xmlns:a16="http://schemas.microsoft.com/office/drawing/2014/main" id="{30327BE3-2017-4F7D-A368-6C4208E611C2}"/>
              </a:ext>
            </a:extLst>
          </p:cNvPr>
          <p:cNvSpPr/>
          <p:nvPr/>
        </p:nvSpPr>
        <p:spPr>
          <a:xfrm>
            <a:off x="2403345" y="4365977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1BB7D-D836-47C2-8021-6CE80D8DB65B}"/>
              </a:ext>
            </a:extLst>
          </p:cNvPr>
          <p:cNvSpPr txBox="1"/>
          <p:nvPr/>
        </p:nvSpPr>
        <p:spPr>
          <a:xfrm>
            <a:off x="2722839" y="4720020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참고문헌</a:t>
            </a:r>
          </a:p>
        </p:txBody>
      </p:sp>
      <p:sp>
        <p:nvSpPr>
          <p:cNvPr id="22" name="모서리가 둥근 직사각형 39">
            <a:extLst>
              <a:ext uri="{FF2B5EF4-FFF2-40B4-BE49-F238E27FC236}">
                <a16:creationId xmlns:a16="http://schemas.microsoft.com/office/drawing/2014/main" id="{3B626970-A515-48DB-88B3-BB033E837B84}"/>
              </a:ext>
            </a:extLst>
          </p:cNvPr>
          <p:cNvSpPr/>
          <p:nvPr/>
        </p:nvSpPr>
        <p:spPr>
          <a:xfrm>
            <a:off x="2403345" y="4865497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6" name="모서리가 둥근 직사각형 39">
            <a:extLst>
              <a:ext uri="{FF2B5EF4-FFF2-40B4-BE49-F238E27FC236}">
                <a16:creationId xmlns:a16="http://schemas.microsoft.com/office/drawing/2014/main" id="{E4529170-061F-411D-BD4E-26CDC263B2E2}"/>
              </a:ext>
            </a:extLst>
          </p:cNvPr>
          <p:cNvSpPr/>
          <p:nvPr/>
        </p:nvSpPr>
        <p:spPr>
          <a:xfrm>
            <a:off x="2403345" y="1784176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06882-7930-44D9-901A-BD146FB170D2}"/>
              </a:ext>
            </a:extLst>
          </p:cNvPr>
          <p:cNvSpPr txBox="1"/>
          <p:nvPr/>
        </p:nvSpPr>
        <p:spPr>
          <a:xfrm>
            <a:off x="2722839" y="1638698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개발배경</a:t>
            </a:r>
          </a:p>
        </p:txBody>
      </p:sp>
      <p:sp>
        <p:nvSpPr>
          <p:cNvPr id="23" name="모서리가 둥근 직사각형 39">
            <a:extLst>
              <a:ext uri="{FF2B5EF4-FFF2-40B4-BE49-F238E27FC236}">
                <a16:creationId xmlns:a16="http://schemas.microsoft.com/office/drawing/2014/main" id="{E0DA6652-96B0-4FDD-A210-2666D87FC18C}"/>
              </a:ext>
            </a:extLst>
          </p:cNvPr>
          <p:cNvSpPr/>
          <p:nvPr/>
        </p:nvSpPr>
        <p:spPr>
          <a:xfrm>
            <a:off x="2403345" y="3358703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CFBF6-A00E-47F9-B438-B66C0855F877}"/>
              </a:ext>
            </a:extLst>
          </p:cNvPr>
          <p:cNvSpPr txBox="1"/>
          <p:nvPr/>
        </p:nvSpPr>
        <p:spPr>
          <a:xfrm>
            <a:off x="2722839" y="3215597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프로젝트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개발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3706-FFCF-46CF-95C9-67BA8E45B117}"/>
              </a:ext>
            </a:extLst>
          </p:cNvPr>
          <p:cNvSpPr txBox="1"/>
          <p:nvPr/>
        </p:nvSpPr>
        <p:spPr>
          <a:xfrm>
            <a:off x="1018636" y="1420262"/>
            <a:ext cx="9818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건강 유지 및 관리에 대한 요구가 커짐에 따라 자신이 식품을 통해 건강을 유지하는데 필요한 영양소를 공급받지 못한다고 느끼는 사람들이 비타민</a:t>
            </a:r>
            <a:r>
              <a:rPr lang="en-US" altLang="ko-KR" dirty="0"/>
              <a:t>·</a:t>
            </a:r>
            <a:r>
              <a:rPr lang="ko-KR" altLang="en-US" dirty="0"/>
              <a:t>무기질 보충제를 통해 영양소를 섭취하려는 경향이 증가하고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baseline="30000" dirty="0"/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우리나라의 </a:t>
            </a:r>
            <a:r>
              <a:rPr lang="ko-KR" altLang="en-US" dirty="0" err="1"/>
              <a:t>식이보충제</a:t>
            </a:r>
            <a:r>
              <a:rPr lang="ko-KR" altLang="en-US" dirty="0"/>
              <a:t> 시장 규모의 확대와 소비자들의 비타민</a:t>
            </a:r>
            <a:r>
              <a:rPr lang="en-US" altLang="ko-KR" dirty="0"/>
              <a:t>, </a:t>
            </a:r>
            <a:r>
              <a:rPr lang="ko-KR" altLang="en-US" dirty="0"/>
              <a:t>무기질 </a:t>
            </a:r>
            <a:r>
              <a:rPr lang="ko-KR" altLang="en-US" dirty="0" err="1"/>
              <a:t>보충제</a:t>
            </a:r>
            <a:r>
              <a:rPr lang="ko-KR" altLang="en-US" dirty="0"/>
              <a:t> 복용이 점점 증가하는 추세이다</a:t>
            </a:r>
            <a:r>
              <a:rPr lang="en-US" altLang="ko-KR" dirty="0"/>
              <a:t>. </a:t>
            </a:r>
            <a:r>
              <a:rPr lang="en-US" altLang="ko-KR" baseline="30000" dirty="0"/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aseline="30000" dirty="0"/>
          </a:p>
        </p:txBody>
      </p:sp>
      <p:pic>
        <p:nvPicPr>
          <p:cNvPr id="13" name="그림 12" descr="장치이(가) 표시된 사진&#10;&#10;자동 생성된 설명">
            <a:extLst>
              <a:ext uri="{FF2B5EF4-FFF2-40B4-BE49-F238E27FC236}">
                <a16:creationId xmlns:a16="http://schemas.microsoft.com/office/drawing/2014/main" id="{970A493F-63B6-4B0A-8A79-85AEC81AD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2" y="3498747"/>
            <a:ext cx="3813737" cy="25405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FCE39F-3F09-4FFD-9F3C-82C7A674CDCB}"/>
              </a:ext>
            </a:extLst>
          </p:cNvPr>
          <p:cNvSpPr txBox="1"/>
          <p:nvPr/>
        </p:nvSpPr>
        <p:spPr>
          <a:xfrm>
            <a:off x="5463850" y="3498747"/>
            <a:ext cx="55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약이나 건강보조제를 매일 같은 시간에 복용하지 못하고 잊는 경우가 빈번하다</a:t>
            </a:r>
          </a:p>
        </p:txBody>
      </p:sp>
    </p:spTree>
    <p:extLst>
      <p:ext uri="{BB962C8B-B14F-4D97-AF65-F5344CB8AC3E}">
        <p14:creationId xmlns:p14="http://schemas.microsoft.com/office/powerpoint/2010/main" val="301427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개발 배경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해결하려는 문제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8B4C1-D776-4CD7-9D7C-4E7B462F87A5}"/>
              </a:ext>
            </a:extLst>
          </p:cNvPr>
          <p:cNvSpPr txBox="1"/>
          <p:nvPr/>
        </p:nvSpPr>
        <p:spPr>
          <a:xfrm>
            <a:off x="1440091" y="1259811"/>
            <a:ext cx="9147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매일 챙겨 먹는 건강보조제를 잊지 않고 복용하기 위한 솔루션이 필요하다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8" name="Picture 2" descr="2.10 포토인터럽터 #1">
            <a:extLst>
              <a:ext uri="{FF2B5EF4-FFF2-40B4-BE49-F238E27FC236}">
                <a16:creationId xmlns:a16="http://schemas.microsoft.com/office/drawing/2014/main" id="{61F3FCC6-4078-4D15-8868-268708B67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46" y="1890552"/>
            <a:ext cx="2290011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AFABE5-5077-429A-A893-B86B91E1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90" y="1914789"/>
            <a:ext cx="2795025" cy="2075221"/>
          </a:xfrm>
          <a:prstGeom prst="rect">
            <a:avLst/>
          </a:prstGeom>
        </p:spPr>
      </p:pic>
      <p:pic>
        <p:nvPicPr>
          <p:cNvPr id="1026" name="Picture 2" descr="디바이스마트,MCU보드/전자키트 &gt; 통신/네트워크 &gt; 블루투스/BLE,SZH,HM-10 블루투스 4.0 BLE 모듈 [SZH-EK108],2.5V ~ 3.3V / 최대 50mA 필요 / 블루투스 4.0 기반(BLE) / 직렬 UART 인터페이스">
            <a:extLst>
              <a:ext uri="{FF2B5EF4-FFF2-40B4-BE49-F238E27FC236}">
                <a16:creationId xmlns:a16="http://schemas.microsoft.com/office/drawing/2014/main" id="{F58F6B61-9A63-40B3-958F-935E5EE9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88" y="1729069"/>
            <a:ext cx="2406141" cy="24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C32E7E-F708-43D5-9014-6D9291F85015}"/>
              </a:ext>
            </a:extLst>
          </p:cNvPr>
          <p:cNvSpPr txBox="1"/>
          <p:nvPr/>
        </p:nvSpPr>
        <p:spPr>
          <a:xfrm>
            <a:off x="1440090" y="4776141"/>
            <a:ext cx="9340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모터</a:t>
            </a:r>
            <a:r>
              <a:rPr lang="en-US" altLang="ko-KR" sz="2000" dirty="0"/>
              <a:t>, </a:t>
            </a:r>
            <a:r>
              <a:rPr lang="ko-KR" altLang="en-US" sz="2000" dirty="0"/>
              <a:t>포토센서</a:t>
            </a:r>
            <a:r>
              <a:rPr lang="en-US" altLang="ko-KR" sz="2000" dirty="0"/>
              <a:t>, </a:t>
            </a:r>
            <a:r>
              <a:rPr lang="ko-KR" altLang="en-US" sz="2000" dirty="0"/>
              <a:t>블루투스 모듈을 이용한 영양제 배출이 가능한 스마트 </a:t>
            </a:r>
            <a:r>
              <a:rPr lang="ko-KR" altLang="en-US" sz="2000" dirty="0" err="1"/>
              <a:t>알리미</a:t>
            </a:r>
            <a:r>
              <a:rPr lang="ko-KR" altLang="en-US" sz="2000" dirty="0"/>
              <a:t> 시스템을 구현한다</a:t>
            </a:r>
            <a:r>
              <a:rPr lang="en-US" altLang="ko-KR" sz="20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1B7237-38F6-40C4-9B3A-18D97C7EACA6}"/>
              </a:ext>
            </a:extLst>
          </p:cNvPr>
          <p:cNvSpPr/>
          <p:nvPr/>
        </p:nvSpPr>
        <p:spPr>
          <a:xfrm>
            <a:off x="1440090" y="188093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3)</a:t>
            </a:r>
            <a:r>
              <a:rPr lang="en-US" altLang="ko-KR" sz="14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317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선행기술 및 유사제품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4931329-E6DC-46E1-AE02-D99241DFA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90657"/>
              </p:ext>
            </p:extLst>
          </p:nvPr>
        </p:nvGraphicFramePr>
        <p:xfrm>
          <a:off x="1128713" y="1271563"/>
          <a:ext cx="10240921" cy="43148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26858">
                  <a:extLst>
                    <a:ext uri="{9D8B030D-6E8A-4147-A177-3AD203B41FA5}">
                      <a16:colId xmlns:a16="http://schemas.microsoft.com/office/drawing/2014/main" val="1068842956"/>
                    </a:ext>
                  </a:extLst>
                </a:gridCol>
                <a:gridCol w="3165354">
                  <a:extLst>
                    <a:ext uri="{9D8B030D-6E8A-4147-A177-3AD203B41FA5}">
                      <a16:colId xmlns:a16="http://schemas.microsoft.com/office/drawing/2014/main" val="2350461080"/>
                    </a:ext>
                  </a:extLst>
                </a:gridCol>
                <a:gridCol w="2674524">
                  <a:extLst>
                    <a:ext uri="{9D8B030D-6E8A-4147-A177-3AD203B41FA5}">
                      <a16:colId xmlns:a16="http://schemas.microsoft.com/office/drawing/2014/main" val="204042621"/>
                    </a:ext>
                  </a:extLst>
                </a:gridCol>
                <a:gridCol w="2474185">
                  <a:extLst>
                    <a:ext uri="{9D8B030D-6E8A-4147-A177-3AD203B41FA5}">
                      <a16:colId xmlns:a16="http://schemas.microsoft.com/office/drawing/2014/main" val="2157857021"/>
                    </a:ext>
                  </a:extLst>
                </a:gridCol>
              </a:tblGrid>
              <a:tr h="602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보완점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차별점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02652"/>
                  </a:ext>
                </a:extLst>
              </a:tr>
              <a:tr h="1237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알약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복용할 약을 통에 담아두고 정해진 시간마다 알람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회분 직접 분리 필요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타이머 알람 이외 기능 없음</a:t>
                      </a:r>
                      <a:endParaRPr lang="en-US" altLang="ko-K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회분 분리 필요 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영양제 자동배출</a:t>
                      </a:r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블루투스를 이용한  모바일 알림 기능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890383"/>
                  </a:ext>
                </a:extLst>
              </a:tr>
              <a:tr h="1237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알림 기능을  구비한 스마트 약통 및 세트</a:t>
                      </a:r>
                      <a:r>
                        <a:rPr lang="en-US" altLang="ko-KR" baseline="30000" dirty="0"/>
                        <a:t>4)</a:t>
                      </a:r>
                      <a:endParaRPr lang="ko-KR" alt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통신 모듈을 이용한 모바일 알람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회분 직접 분리 필요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배출 기능 없음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80565"/>
                  </a:ext>
                </a:extLst>
              </a:tr>
              <a:tr h="1237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자동 약 공급 및 투약시간 알림 장치</a:t>
                      </a:r>
                      <a:r>
                        <a:rPr lang="en-US" altLang="ko-KR" baseline="30000" dirty="0"/>
                        <a:t>5)</a:t>
                      </a:r>
                      <a:endParaRPr lang="ko-KR" alt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타이머에 맞춰 약 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회분 직접 분리 필요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모바일 알람 기능 없음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62035"/>
                  </a:ext>
                </a:extLst>
              </a:tr>
            </a:tbl>
          </a:graphicData>
        </a:graphic>
      </p:graphicFrame>
      <p:sp>
        <p:nvSpPr>
          <p:cNvPr id="13" name="모서리가 둥근 직사각형 10">
            <a:extLst>
              <a:ext uri="{FF2B5EF4-FFF2-40B4-BE49-F238E27FC236}">
                <a16:creationId xmlns:a16="http://schemas.microsoft.com/office/drawing/2014/main" id="{1C5C1961-DA63-4264-84ED-0A58455E567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31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C5A9DABA-0AFE-46E8-8853-CF3F7D0A773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61C91-AB04-449B-A438-D06BF7DAD347}"/>
              </a:ext>
            </a:extLst>
          </p:cNvPr>
          <p:cNvSpPr/>
          <p:nvPr/>
        </p:nvSpPr>
        <p:spPr>
          <a:xfrm>
            <a:off x="1440091" y="484798"/>
            <a:ext cx="3191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시스템 구성도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31B55838-D363-4075-BBC7-BE970999F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983" y1="81809" x2="31904" y2="66962"/>
                        <a14:foregroundMark x1="31904" y1="66962" x2="29864" y2="49656"/>
                        <a14:foregroundMark x1="29864" y1="49656" x2="30805" y2="34120"/>
                        <a14:foregroundMark x1="30805" y1="34120" x2="33473" y2="26844"/>
                        <a14:foregroundMark x1="33473" y1="26844" x2="50680" y2="22812"/>
                        <a14:foregroundMark x1="50680" y1="22812" x2="64749" y2="26450"/>
                        <a14:foregroundMark x1="64749" y1="26450" x2="68985" y2="33825"/>
                        <a14:foregroundMark x1="68985" y1="33825" x2="71600" y2="64995"/>
                        <a14:foregroundMark x1="71600" y1="64995" x2="66266" y2="82301"/>
                        <a14:foregroundMark x1="66266" y1="82301" x2="62291" y2="89184"/>
                        <a14:foregroundMark x1="62291" y1="89184" x2="38546" y2="87807"/>
                        <a14:foregroundMark x1="38546" y1="87807" x2="34205" y2="84267"/>
                        <a14:foregroundMark x1="34205" y1="84267" x2="33316" y2="76303"/>
                        <a14:foregroundMark x1="33316" y1="76303" x2="33630" y2="73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25784" r="32697" b="13028"/>
          <a:stretch/>
        </p:blipFill>
        <p:spPr>
          <a:xfrm>
            <a:off x="1663481" y="1445004"/>
            <a:ext cx="2548385" cy="3420375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3825077D-5FDB-40AD-B379-1B85AB7C8F01}"/>
              </a:ext>
            </a:extLst>
          </p:cNvPr>
          <p:cNvCxnSpPr>
            <a:cxnSpLocks/>
          </p:cNvCxnSpPr>
          <p:nvPr/>
        </p:nvCxnSpPr>
        <p:spPr>
          <a:xfrm flipV="1">
            <a:off x="3098263" y="2978334"/>
            <a:ext cx="1059253" cy="20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5DE927A-71A0-4040-98E6-EE8C379553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6037" y="4040045"/>
            <a:ext cx="1084837" cy="4553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43FAB29-89F4-4123-8345-FB941F800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37615" y="2417687"/>
            <a:ext cx="969885" cy="174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94BDFC-2051-49A6-AC12-FD203C4D1F1A}"/>
              </a:ext>
            </a:extLst>
          </p:cNvPr>
          <p:cNvSpPr txBox="1"/>
          <p:nvPr/>
        </p:nvSpPr>
        <p:spPr>
          <a:xfrm>
            <a:off x="493059" y="2389375"/>
            <a:ext cx="206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</a:p>
          <a:p>
            <a:endParaRPr lang="en-US" altLang="ko-KR" sz="600" dirty="0"/>
          </a:p>
          <a:p>
            <a:r>
              <a:rPr lang="ko-KR" altLang="en-US" sz="1200" dirty="0"/>
              <a:t>현재 시간을 표시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EE5F1-6F95-42E8-96BF-FABB36242E0F}"/>
              </a:ext>
            </a:extLst>
          </p:cNvPr>
          <p:cNvSpPr txBox="1"/>
          <p:nvPr/>
        </p:nvSpPr>
        <p:spPr>
          <a:xfrm>
            <a:off x="4157516" y="2562835"/>
            <a:ext cx="172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button</a:t>
            </a:r>
          </a:p>
          <a:p>
            <a:endParaRPr lang="en-US" altLang="ko-KR" sz="600" dirty="0"/>
          </a:p>
          <a:p>
            <a:r>
              <a:rPr lang="ko-KR" altLang="en-US" sz="1200" dirty="0"/>
              <a:t>현재 시간과 </a:t>
            </a:r>
            <a:r>
              <a:rPr lang="ko-KR" altLang="en-US" sz="1200" dirty="0" err="1"/>
              <a:t>알람시간이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조정가능하다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EDB98-E0B0-414A-AE8D-0C216E0AAFFD}"/>
              </a:ext>
            </a:extLst>
          </p:cNvPr>
          <p:cNvSpPr txBox="1"/>
          <p:nvPr/>
        </p:nvSpPr>
        <p:spPr>
          <a:xfrm>
            <a:off x="62946" y="4263058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배출구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2AB68-5335-4FCD-9976-1E61176902C6}"/>
              </a:ext>
            </a:extLst>
          </p:cNvPr>
          <p:cNvSpPr txBox="1"/>
          <p:nvPr/>
        </p:nvSpPr>
        <p:spPr>
          <a:xfrm>
            <a:off x="2147977" y="5702097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정면 구상도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79A4139-0731-4EB7-9C03-46775E03C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051" y="1642110"/>
            <a:ext cx="2842412" cy="36441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DEC8C18-79E7-48FE-BFFD-37AE2F560366}"/>
              </a:ext>
            </a:extLst>
          </p:cNvPr>
          <p:cNvSpPr txBox="1"/>
          <p:nvPr/>
        </p:nvSpPr>
        <p:spPr>
          <a:xfrm>
            <a:off x="8374379" y="1445004"/>
            <a:ext cx="336176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보관통 내부에 두께가 있고</a:t>
            </a:r>
            <a:r>
              <a:rPr lang="en-US" altLang="ko-KR" sz="1600" dirty="0"/>
              <a:t>,    </a:t>
            </a:r>
            <a:r>
              <a:rPr lang="ko-KR" altLang="en-US" sz="1600" dirty="0"/>
              <a:t>구멍이 뚫린 원판이 존재한다</a:t>
            </a:r>
            <a:r>
              <a:rPr lang="en-US" altLang="ko-KR" sz="1600" dirty="0"/>
              <a:t>.</a:t>
            </a:r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보관통 내부의 원판을 회전시킨다</a:t>
            </a:r>
            <a:r>
              <a:rPr lang="en-US" altLang="ko-KR" sz="1600" dirty="0"/>
              <a:t>.</a:t>
            </a:r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영양제는 원판의 구멍에 걸려서 원판과 함께 회전한다</a:t>
            </a:r>
            <a:r>
              <a:rPr lang="en-US" altLang="ko-KR" sz="1600" dirty="0"/>
              <a:t>.</a:t>
            </a:r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회전하는 원판의 구멍과 보관통의 구멍이 일치하게 되면 영양제가 배출이 된다</a:t>
            </a:r>
            <a:r>
              <a:rPr lang="en-US" altLang="ko-KR" sz="1600" dirty="0"/>
              <a:t>.</a:t>
            </a:r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포토센서에 영양제 배출이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 인식된다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원판이 회전을 멈춘다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9CF5F84-6BDD-47DF-9A1A-48791FAC8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934" y="4632390"/>
            <a:ext cx="2802848" cy="16216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E662F17-BCEF-4200-82B1-3ED50402E092}"/>
              </a:ext>
            </a:extLst>
          </p:cNvPr>
          <p:cNvSpPr txBox="1"/>
          <p:nvPr/>
        </p:nvSpPr>
        <p:spPr>
          <a:xfrm>
            <a:off x="6869665" y="5550248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배출 구상도</a:t>
            </a:r>
          </a:p>
        </p:txBody>
      </p:sp>
    </p:spTree>
    <p:extLst>
      <p:ext uri="{BB962C8B-B14F-4D97-AF65-F5344CB8AC3E}">
        <p14:creationId xmlns:p14="http://schemas.microsoft.com/office/powerpoint/2010/main" val="338225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C5A9DABA-0AFE-46E8-8853-CF3F7D0A773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61C91-AB04-449B-A438-D06BF7DAD347}"/>
              </a:ext>
            </a:extLst>
          </p:cNvPr>
          <p:cNvSpPr/>
          <p:nvPr/>
        </p:nvSpPr>
        <p:spPr>
          <a:xfrm>
            <a:off x="1440091" y="484798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</a:t>
            </a:r>
            <a:r>
              <a:rPr lang="en-US" altLang="ko-KR" sz="24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작품 구현 주요 내용</a:t>
            </a:r>
            <a:endParaRPr lang="ko-KR" altLang="en-US" sz="2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4F7B0B-6687-46DF-8DD4-85F8327DB7E6}"/>
              </a:ext>
            </a:extLst>
          </p:cNvPr>
          <p:cNvSpPr txBox="1"/>
          <p:nvPr/>
        </p:nvSpPr>
        <p:spPr>
          <a:xfrm>
            <a:off x="1128713" y="1385244"/>
            <a:ext cx="4784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버튼을 눌러 </a:t>
            </a:r>
            <a:r>
              <a:rPr lang="ko-KR" altLang="en-US" dirty="0" err="1"/>
              <a:t>알람시간을</a:t>
            </a:r>
            <a:r>
              <a:rPr lang="ko-KR" altLang="en-US" dirty="0"/>
              <a:t>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알람 시간이 되면 잔량을 확인하고 알람을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울린다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배출 버튼을 누르면 모터가 작동된다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포토센서에 알약이 감지가 되면 모터가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멈추고 다시 타이머가 작동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알람시간</a:t>
            </a:r>
            <a:r>
              <a:rPr lang="ko-KR" altLang="en-US" dirty="0"/>
              <a:t> 설정과 배출 버튼은 블루투스를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통해 스마트폰으로도 조작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41A80D-E4C1-4513-8FCC-AE031DA2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7" y="1446836"/>
            <a:ext cx="5191463" cy="14086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1F7A87-8773-4005-8E15-E1139E2C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077362"/>
            <a:ext cx="2861511" cy="1495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A6E20D-05E2-4EF5-8B60-1C3E01BE2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4795019"/>
            <a:ext cx="2534656" cy="1209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31A7E0-BDA7-4CAA-B739-60A004AEACCA}"/>
              </a:ext>
            </a:extLst>
          </p:cNvPr>
          <p:cNvSpPr txBox="1"/>
          <p:nvPr/>
        </p:nvSpPr>
        <p:spPr>
          <a:xfrm>
            <a:off x="8957508" y="5635170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실제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코딩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73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C5A9DABA-0AFE-46E8-8853-CF3F7D0A7738}"/>
              </a:ext>
            </a:extLst>
          </p:cNvPr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61C91-AB04-449B-A438-D06BF7DAD347}"/>
              </a:ext>
            </a:extLst>
          </p:cNvPr>
          <p:cNvSpPr/>
          <p:nvPr/>
        </p:nvSpPr>
        <p:spPr>
          <a:xfrm>
            <a:off x="1440091" y="484798"/>
            <a:ext cx="3273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주요기능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동작 시험 결과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008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5" y="414779"/>
            <a:ext cx="42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일정 및 예산</a:t>
            </a:r>
            <a:r>
              <a:rPr lang="ko-KR" altLang="en-US" sz="2400" dirty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9E7BAD-261B-4938-8E17-FC10B8AE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19237"/>
              </p:ext>
            </p:extLst>
          </p:nvPr>
        </p:nvGraphicFramePr>
        <p:xfrm>
          <a:off x="726281" y="1167478"/>
          <a:ext cx="5241383" cy="526565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26893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2114490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744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주제 선정 및 자료 조사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3/23 ~ 4/10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(</a:t>
                      </a:r>
                      <a:r>
                        <a:rPr lang="ko-KR" altLang="en-US" sz="1600" kern="0" spc="0" dirty="0">
                          <a:effectLst/>
                        </a:rPr>
                        <a:t>진행 완료</a:t>
                      </a:r>
                      <a:r>
                        <a:rPr lang="en-US" altLang="ko-KR" sz="1600" kern="0" spc="0" dirty="0">
                          <a:effectLst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744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effectLst/>
                        </a:rPr>
                        <a:t>아두이노</a:t>
                      </a:r>
                      <a:r>
                        <a:rPr lang="ko-KR" altLang="en-US" sz="1600" kern="0" spc="0" dirty="0">
                          <a:effectLst/>
                        </a:rPr>
                        <a:t> 및 센서</a:t>
                      </a:r>
                      <a:r>
                        <a:rPr lang="en-US" altLang="ko-KR" sz="1600" kern="0" spc="0" dirty="0">
                          <a:effectLst/>
                        </a:rPr>
                        <a:t>, </a:t>
                      </a:r>
                      <a:r>
                        <a:rPr lang="ko-KR" altLang="en-US" sz="1600" kern="0" spc="0" dirty="0">
                          <a:effectLst/>
                        </a:rPr>
                        <a:t>코딩 공부 및 자료 수집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3/30 ~ 5/15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(</a:t>
                      </a:r>
                      <a:r>
                        <a:rPr lang="ko-KR" altLang="en-US" sz="1600" kern="0" spc="0" dirty="0">
                          <a:effectLst/>
                        </a:rPr>
                        <a:t>진행 완료</a:t>
                      </a:r>
                      <a:r>
                        <a:rPr lang="en-US" altLang="ko-KR" sz="1600" kern="0" spc="0" dirty="0">
                          <a:effectLst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744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아이디어 스케치 및 중간 보고서 작성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4/6 ~ 4/25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(</a:t>
                      </a:r>
                      <a:r>
                        <a:rPr lang="ko-KR" altLang="en-US" sz="1600" kern="0" spc="0" dirty="0">
                          <a:effectLst/>
                        </a:rPr>
                        <a:t>진행 완료</a:t>
                      </a:r>
                      <a:r>
                        <a:rPr lang="en-US" altLang="ko-KR" sz="1600" kern="0" spc="0" dirty="0">
                          <a:effectLst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744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제품 제작 및 시스템 구현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5/1 ~ 6/5</a:t>
                      </a:r>
                      <a:r>
                        <a:rPr lang="en-US" altLang="ko-KR" sz="1600" kern="0" spc="0" dirty="0">
                          <a:effectLst/>
                        </a:rPr>
                        <a:t>(</a:t>
                      </a:r>
                      <a:r>
                        <a:rPr lang="ko-KR" altLang="en-US" sz="1600" kern="0" spc="0" dirty="0">
                          <a:effectLst/>
                        </a:rPr>
                        <a:t>진행 중</a:t>
                      </a:r>
                      <a:r>
                        <a:rPr lang="en-US" altLang="ko-KR" sz="1600" kern="0" spc="0" dirty="0">
                          <a:effectLst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744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문제 해결 후 성능 분석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6/5~6/12 (</a:t>
                      </a:r>
                      <a:r>
                        <a:rPr lang="ko-KR" altLang="en-US" sz="1600" kern="0" spc="0" dirty="0">
                          <a:effectLst/>
                        </a:rPr>
                        <a:t>진행 중</a:t>
                      </a:r>
                      <a:r>
                        <a:rPr lang="en-US" altLang="ko-KR" sz="1600" kern="0" spc="0" dirty="0">
                          <a:effectLst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744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최종 보고서 작성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6/12 ~ 6/19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  <a:tr h="7444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</a:rPr>
                        <a:t>총 진행률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80%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3553862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B5FC86-A7EE-49B4-9469-8B7928FBB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82148"/>
              </p:ext>
            </p:extLst>
          </p:nvPr>
        </p:nvGraphicFramePr>
        <p:xfrm>
          <a:off x="6224338" y="1167479"/>
          <a:ext cx="4885954" cy="5211066"/>
        </p:xfrm>
        <a:graphic>
          <a:graphicData uri="http://schemas.openxmlformats.org/drawingml/2006/table">
            <a:tbl>
              <a:tblPr/>
              <a:tblGrid>
                <a:gridCol w="2914852">
                  <a:extLst>
                    <a:ext uri="{9D8B030D-6E8A-4147-A177-3AD203B41FA5}">
                      <a16:colId xmlns:a16="http://schemas.microsoft.com/office/drawing/2014/main" val="346611313"/>
                    </a:ext>
                  </a:extLst>
                </a:gridCol>
                <a:gridCol w="1971102">
                  <a:extLst>
                    <a:ext uri="{9D8B030D-6E8A-4147-A177-3AD203B41FA5}">
                      <a16:colId xmlns:a16="http://schemas.microsoft.com/office/drawing/2014/main" val="1477699841"/>
                    </a:ext>
                  </a:extLst>
                </a:gridCol>
              </a:tblGrid>
              <a:tr h="354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소켓 점퍼 케이블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19603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포토 센서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6,300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2810"/>
                  </a:ext>
                </a:extLst>
              </a:tr>
              <a:tr h="353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실리콘 튜브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15,000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96863"/>
                  </a:ext>
                </a:extLst>
              </a:tr>
              <a:tr h="353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Arduino Uno (R3)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21,000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552397"/>
                  </a:ext>
                </a:extLst>
              </a:tr>
              <a:tr h="353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브레드보드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2675"/>
                  </a:ext>
                </a:extLst>
              </a:tr>
              <a:tr h="353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9V L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홀더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1,600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197154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어박스장착모터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5,400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68490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십자형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3,300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766121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LCD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모듈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2,400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862684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블루투스모듈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3,700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58821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초음파 거리센서 모듈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+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1,300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473552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실습용납땜세트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28,000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55687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시계 모듈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3,400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677172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총합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99,100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원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08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719</Words>
  <Application>Microsoft Office PowerPoint</Application>
  <PresentationFormat>와이드스크린</PresentationFormat>
  <Paragraphs>182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반 치영</dc:creator>
  <cp:lastModifiedBy>반 치영</cp:lastModifiedBy>
  <cp:revision>104</cp:revision>
  <dcterms:created xsi:type="dcterms:W3CDTF">2020-04-06T10:45:51Z</dcterms:created>
  <dcterms:modified xsi:type="dcterms:W3CDTF">2020-06-07T08:15:43Z</dcterms:modified>
</cp:coreProperties>
</file>