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embeddedFontLst>
    <p:embeddedFont>
      <p:font typeface="KoPubWorld돋움체 Bold" panose="00000800000000000000" pitchFamily="2" charset="-127"/>
      <p:bold r:id="rId12"/>
    </p:embeddedFont>
    <p:embeddedFont>
      <p:font typeface="KoPubWorld돋움체 Light" panose="00000300000000000000" pitchFamily="2" charset="-127"/>
      <p:regular r:id="rId13"/>
    </p:embeddedFont>
    <p:embeddedFont>
      <p:font typeface="Traditional Arabic" panose="02020603050405020304" pitchFamily="18" charset="-78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010923" y="2659558"/>
            <a:ext cx="8869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hopping 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ata analysis 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roject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ko-KR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102673" y="2250453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2032693" y="2259448"/>
            <a:ext cx="309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SDP</a:t>
            </a:r>
            <a:endParaRPr lang="ko-KR" altLang="en-US" sz="24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8001984" y="3727937"/>
            <a:ext cx="327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조 박정연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반치영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aditional Arabic" panose="020B0604020202020204" pitchFamily="18" charset="-78"/>
                <a:ea typeface="KoPubWorld돋움체 Light" panose="00000300000000000000" pitchFamily="2" charset="-127"/>
                <a:cs typeface="Traditional Arabic" panose="020B0604020202020204" pitchFamily="18" charset="-78"/>
              </a:rPr>
              <a:t>이채림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raditional Arabic" panose="020B0604020202020204" pitchFamily="18" charset="-78"/>
              <a:ea typeface="KoPubWorld돋움체 Light" panose="00000300000000000000" pitchFamily="2" charset="-127"/>
              <a:cs typeface="Traditional Arabic" panose="020B0604020202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5920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경청해주셔서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430943" y="2598003"/>
            <a:ext cx="5107296" cy="830997"/>
            <a:chOff x="3403338" y="2598003"/>
            <a:chExt cx="5107296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1322425" cy="830997"/>
              <a:chOff x="3403338" y="2598003"/>
              <a:chExt cx="1322425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5437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주제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2056600" cy="830997"/>
              <a:chOff x="6454034" y="2598003"/>
              <a:chExt cx="2056600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2779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목표 및 동기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430943" y="3975509"/>
            <a:ext cx="5807809" cy="830997"/>
            <a:chOff x="3403338" y="2598003"/>
            <a:chExt cx="5807809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2495823" cy="830997"/>
              <a:chOff x="3403338" y="2598003"/>
              <a:chExt cx="2495823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7171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데이터 확보 방법</a:t>
                </a:r>
                <a:endPara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6454034" y="2598003"/>
              <a:ext cx="2757113" cy="830997"/>
              <a:chOff x="6454034" y="2598003"/>
              <a:chExt cx="2757113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9784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진행계획 및 결과 예측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주제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965295" y="1751632"/>
            <a:ext cx="10223905" cy="1469959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1002800" y="2009557"/>
            <a:ext cx="101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주제 </a:t>
            </a:r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>
                <a:solidFill>
                  <a:schemeClr val="bg1"/>
                </a:solidFill>
              </a:rPr>
              <a:t>합리적인 소비를 위한 온</a:t>
            </a:r>
            <a:r>
              <a:rPr lang="en-US" altLang="ko-KR" sz="2800" dirty="0">
                <a:solidFill>
                  <a:schemeClr val="bg1"/>
                </a:solidFill>
              </a:rPr>
              <a:t>/</a:t>
            </a:r>
            <a:r>
              <a:rPr lang="ko-KR" altLang="en-US" sz="2800" dirty="0">
                <a:solidFill>
                  <a:schemeClr val="bg1"/>
                </a:solidFill>
              </a:rPr>
              <a:t>오프라인 그리고 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브랜드별 물가 데이터 분석 프로젝트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CAB2E2-817D-488D-841E-E118B0F26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00" y="3429000"/>
            <a:ext cx="8279223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목표 및 동기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6EBC0DF-20CB-4055-85DE-7BA192534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624012"/>
            <a:ext cx="8553450" cy="3609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C4DC82-FFF9-406D-B9EA-9865A2D4793D}"/>
              </a:ext>
            </a:extLst>
          </p:cNvPr>
          <p:cNvSpPr txBox="1"/>
          <p:nvPr/>
        </p:nvSpPr>
        <p:spPr>
          <a:xfrm>
            <a:off x="4924044" y="5374257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최근 생활물가상승률</a:t>
            </a:r>
          </a:p>
        </p:txBody>
      </p:sp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B9F17E7-7A4E-40C1-89B7-E23CA95FFA44}"/>
              </a:ext>
            </a:extLst>
          </p:cNvPr>
          <p:cNvSpPr/>
          <p:nvPr/>
        </p:nvSpPr>
        <p:spPr>
          <a:xfrm>
            <a:off x="557400" y="4828169"/>
            <a:ext cx="10223905" cy="16394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목표 및 동기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054695-BA92-4A89-B6A1-310F1282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67" y="1300432"/>
            <a:ext cx="6607399" cy="324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ECA25D2-5077-4705-99EF-B21119DFC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641" y="1318432"/>
            <a:ext cx="4301592" cy="322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A11C66-AD21-4B7B-9D40-74C3C9661D98}"/>
              </a:ext>
            </a:extLst>
          </p:cNvPr>
          <p:cNvSpPr txBox="1"/>
          <p:nvPr/>
        </p:nvSpPr>
        <p:spPr>
          <a:xfrm>
            <a:off x="557400" y="4884520"/>
            <a:ext cx="97337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최근 생활 물가 상승률에 비해 최저임금 상승률은 떨어지는 추세이고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</a:rPr>
              <a:t>빅맥지수를</a:t>
            </a:r>
            <a:r>
              <a:rPr lang="ko-KR" altLang="en-US" dirty="0">
                <a:solidFill>
                  <a:schemeClr val="bg1"/>
                </a:solidFill>
              </a:rPr>
              <a:t> 통해 간단히 세계적 물가를 비교해본 결과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물가에 비해 최저임금이 낮은 수준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코로나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여파로 인해 임금상승률에 비해 물가상승률이 더 높아질 전망이다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</a:rPr>
              <a:t>합리적인 소비를 해야 할 필요가 있다</a:t>
            </a:r>
            <a:r>
              <a:rPr lang="en-US" altLang="ko-KR" sz="2800" b="1" dirty="0">
                <a:solidFill>
                  <a:schemeClr val="bg1"/>
                </a:solidFill>
              </a:rPr>
              <a:t>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FC138-8A99-4F0E-B459-C4200ECB34A8}"/>
              </a:ext>
            </a:extLst>
          </p:cNvPr>
          <p:cNvSpPr txBox="1"/>
          <p:nvPr/>
        </p:nvSpPr>
        <p:spPr>
          <a:xfrm>
            <a:off x="7496121" y="4551731"/>
            <a:ext cx="40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('The economist' 2021</a:t>
            </a:r>
            <a:r>
              <a:rPr lang="ko-KR" altLang="en-US" sz="1400" b="1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년 기준 </a:t>
            </a:r>
            <a:r>
              <a:rPr lang="ko-KR" altLang="en-US" sz="1400" b="1" i="0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빅맥지수</a:t>
            </a:r>
            <a:r>
              <a:rPr lang="en-US" altLang="ko-KR" sz="1400" b="1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4348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098293" cy="830997"/>
            <a:chOff x="3819245" y="188165"/>
            <a:chExt cx="409829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1" y="271010"/>
              <a:ext cx="331443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확보 방법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B7C6272-2574-45C6-8A67-792494547F61}"/>
              </a:ext>
            </a:extLst>
          </p:cNvPr>
          <p:cNvSpPr/>
          <p:nvPr/>
        </p:nvSpPr>
        <p:spPr>
          <a:xfrm>
            <a:off x="984047" y="1164539"/>
            <a:ext cx="10223905" cy="16394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722A41-0AE7-4799-B8E9-1FF0CB9FFE71}"/>
              </a:ext>
            </a:extLst>
          </p:cNvPr>
          <p:cNvSpPr txBox="1"/>
          <p:nvPr/>
        </p:nvSpPr>
        <p:spPr>
          <a:xfrm>
            <a:off x="1316525" y="1172724"/>
            <a:ext cx="5573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공공 데이터 포털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온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오프라인 생필품 가격 정보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국가 지표 체계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물가 상승률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인터넷 쇼핑몰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현재 판매중인 생필품 가격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B90D98C-8863-4CA4-A6CC-0FB25AAB4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14" y="3041619"/>
            <a:ext cx="5339711" cy="300037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471A8B-BB30-443F-B53A-7552FD373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921" y="3041619"/>
            <a:ext cx="4833031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5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FEBD59-CEA2-4FDF-A254-37953428C235}"/>
              </a:ext>
            </a:extLst>
          </p:cNvPr>
          <p:cNvSpPr/>
          <p:nvPr/>
        </p:nvSpPr>
        <p:spPr>
          <a:xfrm>
            <a:off x="3569487" y="2178412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B4FB42F-61AB-4ADA-879A-670D33F52DB2}"/>
              </a:ext>
            </a:extLst>
          </p:cNvPr>
          <p:cNvSpPr/>
          <p:nvPr/>
        </p:nvSpPr>
        <p:spPr>
          <a:xfrm>
            <a:off x="3020287" y="2133171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253569" cy="830997"/>
            <a:chOff x="3819245" y="188165"/>
            <a:chExt cx="425356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4697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진행계획 및 결과 예측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4545721" y="2431323"/>
            <a:ext cx="462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확보 및 </a:t>
            </a:r>
            <a:r>
              <a:rPr lang="ko-KR" alt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전처리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8FF7CF-D8B5-498D-94C7-188252370E53}"/>
              </a:ext>
            </a:extLst>
          </p:cNvPr>
          <p:cNvSpPr/>
          <p:nvPr/>
        </p:nvSpPr>
        <p:spPr>
          <a:xfrm>
            <a:off x="3569487" y="3525349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60B323-B658-4AFE-8D3D-E1D8D4538DE4}"/>
              </a:ext>
            </a:extLst>
          </p:cNvPr>
          <p:cNvSpPr txBox="1"/>
          <p:nvPr/>
        </p:nvSpPr>
        <p:spPr>
          <a:xfrm>
            <a:off x="4545720" y="3778260"/>
            <a:ext cx="462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분석 및 시각화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8D62FD-93E9-42E5-9A1B-AF97802BB6B2}"/>
              </a:ext>
            </a:extLst>
          </p:cNvPr>
          <p:cNvSpPr/>
          <p:nvPr/>
        </p:nvSpPr>
        <p:spPr>
          <a:xfrm>
            <a:off x="3020287" y="3466038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41F08B-C069-4545-B206-875162ED7E9E}"/>
              </a:ext>
            </a:extLst>
          </p:cNvPr>
          <p:cNvSpPr/>
          <p:nvPr/>
        </p:nvSpPr>
        <p:spPr>
          <a:xfrm>
            <a:off x="3569487" y="4847825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31294A-7DC5-47B9-AC90-66BBE0915C49}"/>
              </a:ext>
            </a:extLst>
          </p:cNvPr>
          <p:cNvSpPr txBox="1"/>
          <p:nvPr/>
        </p:nvSpPr>
        <p:spPr>
          <a:xfrm>
            <a:off x="4681976" y="5100736"/>
            <a:ext cx="4352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결론 도출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최종 검토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0ECF163-058E-4954-9C04-7029A48A2617}"/>
              </a:ext>
            </a:extLst>
          </p:cNvPr>
          <p:cNvSpPr/>
          <p:nvPr/>
        </p:nvSpPr>
        <p:spPr>
          <a:xfrm>
            <a:off x="3020287" y="4798905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D55E99-0CCF-4BAC-A056-DD8D48DD96A8}"/>
              </a:ext>
            </a:extLst>
          </p:cNvPr>
          <p:cNvSpPr txBox="1"/>
          <p:nvPr/>
        </p:nvSpPr>
        <p:spPr>
          <a:xfrm>
            <a:off x="3184703" y="249770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02/14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A665FF-4AAB-44D2-9A7D-3A8BD0A8F69B}"/>
              </a:ext>
            </a:extLst>
          </p:cNvPr>
          <p:cNvSpPr txBox="1"/>
          <p:nvPr/>
        </p:nvSpPr>
        <p:spPr>
          <a:xfrm>
            <a:off x="3184704" y="383057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02/15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6FC64F-C6C6-4E7D-969B-BA9FBD44AB50}"/>
              </a:ext>
            </a:extLst>
          </p:cNvPr>
          <p:cNvSpPr txBox="1"/>
          <p:nvPr/>
        </p:nvSpPr>
        <p:spPr>
          <a:xfrm>
            <a:off x="3184703" y="517768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02/16</a:t>
            </a:r>
          </a:p>
        </p:txBody>
      </p:sp>
    </p:spTree>
    <p:extLst>
      <p:ext uri="{BB962C8B-B14F-4D97-AF65-F5344CB8AC3E}">
        <p14:creationId xmlns:p14="http://schemas.microsoft.com/office/powerpoint/2010/main" val="275372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0FD50A-E637-469B-8E46-7F371D8E5C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0E2063-BD2C-4277-88FF-B16E9EA8ADE2}"/>
              </a:ext>
            </a:extLst>
          </p:cNvPr>
          <p:cNvSpPr txBox="1"/>
          <p:nvPr/>
        </p:nvSpPr>
        <p:spPr>
          <a:xfrm>
            <a:off x="752627" y="1507279"/>
            <a:ext cx="2291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 예측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20CBF4-01B1-4295-A450-DC73516C7A26}"/>
              </a:ext>
            </a:extLst>
          </p:cNvPr>
          <p:cNvSpPr txBox="1"/>
          <p:nvPr/>
        </p:nvSpPr>
        <p:spPr>
          <a:xfrm>
            <a:off x="497014" y="2828835"/>
            <a:ext cx="11077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특정 물품에 관해서는 오프라인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예를들면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이마트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에서 상품을 구매하는 것이 더 효율적이었다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다른 물품은 온라인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쿠팡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에서 상품을 구매하는 것이 효율적이었다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물가 상승률에 비해 가장 많이 물가가 오른 브랜드는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롯데마트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였다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94876-6F8D-4591-B9C1-08D4A8A52EBD}"/>
              </a:ext>
            </a:extLst>
          </p:cNvPr>
          <p:cNvSpPr/>
          <p:nvPr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0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13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8637704" y="4995951"/>
            <a:ext cx="34503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205</Words>
  <Application>Microsoft Office PowerPoint</Application>
  <PresentationFormat>와이드스크린</PresentationFormat>
  <Paragraphs>53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Arial</vt:lpstr>
      <vt:lpstr>맑은 고딕</vt:lpstr>
      <vt:lpstr>돋움</vt:lpstr>
      <vt:lpstr>KoPubWorld돋움체 Bold</vt:lpstr>
      <vt:lpstr>Traditional Arabic</vt:lpstr>
      <vt:lpstr>KoPubWorld돋움체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반치영</cp:lastModifiedBy>
  <cp:revision>21</cp:revision>
  <dcterms:created xsi:type="dcterms:W3CDTF">2020-01-03T14:16:53Z</dcterms:created>
  <dcterms:modified xsi:type="dcterms:W3CDTF">2022-02-13T07:52:02Z</dcterms:modified>
</cp:coreProperties>
</file>