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72" r:id="rId9"/>
    <p:sldId id="277" r:id="rId10"/>
    <p:sldId id="276" r:id="rId11"/>
    <p:sldId id="268" r:id="rId12"/>
    <p:sldId id="274" r:id="rId13"/>
    <p:sldId id="275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79707" autoAdjust="0"/>
  </p:normalViewPr>
  <p:slideViewPr>
    <p:cSldViewPr>
      <p:cViewPr varScale="1">
        <p:scale>
          <a:sx n="73" d="100"/>
          <a:sy n="73" d="100"/>
        </p:scale>
        <p:origin x="18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530AE-281E-4DE8-A940-68727ADD1BC5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AAC4F-F789-4E9B-99E9-E16648462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4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5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6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8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AAC4F-F789-4E9B-99E9-E1664846248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7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9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8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4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7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7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4C7BF-EA0D-4EF3-9BA6-A19356F8CCB9}" type="datetimeFigureOut">
              <a:rPr lang="ko-KR" altLang="en-US" smtClean="0"/>
              <a:t>2014-12-30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1BFB-1D16-4F1D-8C79-8D0677822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0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56176" y="47509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이진우 </a:t>
            </a:r>
            <a:r>
              <a:rPr lang="en-US" altLang="ko-KR" smtClean="0">
                <a:solidFill>
                  <a:schemeClr val="bg1"/>
                </a:solidFill>
              </a:rPr>
              <a:t>2011182059</a:t>
            </a:r>
          </a:p>
          <a:p>
            <a:r>
              <a:rPr lang="ko-KR" altLang="en-US" smtClean="0">
                <a:solidFill>
                  <a:schemeClr val="bg1"/>
                </a:solidFill>
              </a:rPr>
              <a:t>정상현 </a:t>
            </a:r>
            <a:r>
              <a:rPr lang="en-US" altLang="ko-KR" smtClean="0">
                <a:solidFill>
                  <a:schemeClr val="bg1"/>
                </a:solidFill>
              </a:rPr>
              <a:t>2011182061</a:t>
            </a:r>
          </a:p>
          <a:p>
            <a:r>
              <a:rPr lang="ko-KR" altLang="en-US" smtClean="0">
                <a:solidFill>
                  <a:schemeClr val="bg1"/>
                </a:solidFill>
              </a:rPr>
              <a:t>임치연 </a:t>
            </a:r>
            <a:r>
              <a:rPr lang="en-US" altLang="ko-KR" smtClean="0">
                <a:solidFill>
                  <a:schemeClr val="bg1"/>
                </a:solidFill>
              </a:rPr>
              <a:t>2007181035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순서도: 논리합 3"/>
          <p:cNvSpPr/>
          <p:nvPr/>
        </p:nvSpPr>
        <p:spPr>
          <a:xfrm>
            <a:off x="1975212" y="258378"/>
            <a:ext cx="864096" cy="814064"/>
          </a:xfrm>
          <a:prstGeom prst="flowChartOr">
            <a:avLst/>
          </a:prstGeom>
          <a:noFill/>
          <a:ln w="952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496" y="195279"/>
            <a:ext cx="2952328" cy="1754326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HY산B" pitchFamily="18" charset="-127"/>
                <a:ea typeface="HY산B" pitchFamily="18" charset="-127"/>
              </a:rPr>
              <a:t>Golden</a:t>
            </a:r>
          </a:p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HY산B" pitchFamily="18" charset="-127"/>
                <a:ea typeface="HY산B" pitchFamily="18" charset="-127"/>
              </a:rPr>
              <a:t>Beach`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332656"/>
            <a:ext cx="244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지도교수 서명</a:t>
            </a:r>
            <a:endParaRPr lang="ko-KR" altLang="en-US" sz="2800" b="1"/>
          </a:p>
        </p:txBody>
      </p:sp>
      <p:sp>
        <p:nvSpPr>
          <p:cNvPr id="7" name="빗면 6"/>
          <p:cNvSpPr/>
          <p:nvPr/>
        </p:nvSpPr>
        <p:spPr>
          <a:xfrm>
            <a:off x="6135873" y="823849"/>
            <a:ext cx="2664296" cy="916940"/>
          </a:xfrm>
          <a:prstGeom prst="bevel">
            <a:avLst>
              <a:gd name="adj" fmla="val 59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게임방법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553" y="1484784"/>
            <a:ext cx="792088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3200" smtClean="0">
                <a:solidFill>
                  <a:schemeClr val="bg1"/>
                </a:solidFill>
              </a:rPr>
              <a:t>게임모드 </a:t>
            </a: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 smtClean="0">
                <a:solidFill>
                  <a:schemeClr val="bg1"/>
                </a:solidFill>
              </a:rPr>
              <a:t>설명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en-US" altLang="ko-KR" b="1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헌팅모드 </a:t>
            </a:r>
            <a:r>
              <a:rPr lang="en-US" altLang="ko-KR" smtClean="0">
                <a:solidFill>
                  <a:schemeClr val="bg1"/>
                </a:solidFill>
              </a:rPr>
              <a:t>– </a:t>
            </a:r>
            <a:r>
              <a:rPr lang="ko-KR" altLang="en-US" smtClean="0">
                <a:solidFill>
                  <a:schemeClr val="bg1"/>
                </a:solidFill>
              </a:rPr>
              <a:t>다른 유저와 함께 월드맵을 이동하며 퀘스트와 지역공헌도를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                  </a:t>
            </a:r>
            <a:r>
              <a:rPr lang="ko-KR" altLang="en-US" smtClean="0">
                <a:solidFill>
                  <a:schemeClr val="bg1"/>
                </a:solidFill>
              </a:rPr>
              <a:t>높이는 경쟁모드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맵크기  </a:t>
            </a:r>
            <a:r>
              <a:rPr lang="en-US" altLang="ko-KR" smtClean="0">
                <a:solidFill>
                  <a:schemeClr val="bg1"/>
                </a:solidFill>
              </a:rPr>
              <a:t>500m x 500m</a:t>
            </a:r>
          </a:p>
          <a:p>
            <a:endParaRPr lang="en-US" altLang="ko-KR" b="1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스토리모드 </a:t>
            </a:r>
            <a:r>
              <a:rPr lang="en-US" altLang="ko-KR" smtClean="0">
                <a:solidFill>
                  <a:schemeClr val="bg1"/>
                </a:solidFill>
              </a:rPr>
              <a:t>– </a:t>
            </a:r>
            <a:r>
              <a:rPr lang="ko-KR" altLang="en-US" smtClean="0">
                <a:solidFill>
                  <a:schemeClr val="bg1"/>
                </a:solidFill>
              </a:rPr>
              <a:t>플레이어 혼자 특정퀘스트를 수행하며 진행하는 싱글모드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                   </a:t>
            </a:r>
            <a:r>
              <a:rPr lang="ko-KR" altLang="en-US" smtClean="0">
                <a:solidFill>
                  <a:schemeClr val="bg1"/>
                </a:solidFill>
              </a:rPr>
              <a:t>의 게임                                                                                               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맵크기 </a:t>
            </a:r>
            <a:r>
              <a:rPr lang="en-US" altLang="ko-KR" smtClean="0">
                <a:solidFill>
                  <a:schemeClr val="bg1"/>
                </a:solidFill>
              </a:rPr>
              <a:t>150m x 150m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 smtClean="0">
                <a:solidFill>
                  <a:schemeClr val="bg1"/>
                </a:solidFill>
              </a:rPr>
              <a:t>1unit = 1m , </a:t>
            </a:r>
            <a:r>
              <a:rPr lang="ko-KR" altLang="en-US" smtClean="0">
                <a:solidFill>
                  <a:schemeClr val="bg1"/>
                </a:solidFill>
              </a:rPr>
              <a:t>차량크기 </a:t>
            </a:r>
            <a:r>
              <a:rPr lang="en-US" altLang="ko-KR" smtClean="0">
                <a:solidFill>
                  <a:schemeClr val="bg1"/>
                </a:solidFill>
              </a:rPr>
              <a:t>3m </a:t>
            </a:r>
          </a:p>
        </p:txBody>
      </p:sp>
    </p:spTree>
    <p:extLst>
      <p:ext uri="{BB962C8B-B14F-4D97-AF65-F5344CB8AC3E}">
        <p14:creationId xmlns:p14="http://schemas.microsoft.com/office/powerpoint/2010/main" val="39709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9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게임방법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497" y="1428800"/>
            <a:ext cx="1152128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1326873" y="2467072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941" y="5116015"/>
            <a:ext cx="1184002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헌팅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5106685"/>
            <a:ext cx="1184002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스토리</a:t>
            </a:r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128925">
            <a:off x="979536" y="4293096"/>
            <a:ext cx="648072" cy="576064"/>
          </a:xfrm>
          <a:prstGeom prst="downArrow">
            <a:avLst>
              <a:gd name="adj1" fmla="val 187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6282641" y="2117034"/>
            <a:ext cx="64807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1682" y="1061676"/>
            <a:ext cx="2016224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게임플레이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32374" y="2553356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지역</a:t>
            </a:r>
            <a:endParaRPr lang="en-US" altLang="ko-KR" smtClean="0"/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스토리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07904" y="4005064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36296" y="4005064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스테이지</a:t>
            </a:r>
            <a:endParaRPr lang="en-US" altLang="ko-KR" smtClean="0"/>
          </a:p>
          <a:p>
            <a:pPr algn="ctr"/>
            <a:r>
              <a:rPr lang="ko-KR" altLang="en-US" smtClean="0"/>
              <a:t>이</a:t>
            </a:r>
            <a:r>
              <a:rPr lang="ko-KR" altLang="en-US"/>
              <a:t>동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430623" y="3392887"/>
            <a:ext cx="878306" cy="7108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상점및</a:t>
            </a:r>
            <a:endParaRPr lang="en-US" altLang="ko-KR" smtClean="0"/>
          </a:p>
          <a:p>
            <a:pPr algn="ctr"/>
            <a:r>
              <a:rPr lang="ko-KR" altLang="en-US" smtClean="0"/>
              <a:t>퀘스</a:t>
            </a:r>
            <a:r>
              <a:rPr lang="ko-KR" altLang="en-US"/>
              <a:t>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07904" y="5548063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2374" y="5548063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11841" y="116632"/>
            <a:ext cx="26548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플로우</a:t>
            </a:r>
            <a:r>
              <a:rPr lang="ko-KR" altLang="en-US" sz="36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ko-KR" altLang="en-US" sz="36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차트</a:t>
            </a:r>
            <a:endParaRPr lang="en-US" altLang="ko-KR" sz="36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아래쪽 화살표 2"/>
          <p:cNvSpPr/>
          <p:nvPr/>
        </p:nvSpPr>
        <p:spPr>
          <a:xfrm rot="19817735">
            <a:off x="1706619" y="4274795"/>
            <a:ext cx="622154" cy="576064"/>
          </a:xfrm>
          <a:prstGeom prst="downArrow">
            <a:avLst>
              <a:gd name="adj1" fmla="val 19693"/>
              <a:gd name="adj2" fmla="val 50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848685" y="3350464"/>
            <a:ext cx="1512168" cy="750911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모드선택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139941" y="4005064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28" name="순서도: 판단 27"/>
          <p:cNvSpPr/>
          <p:nvPr/>
        </p:nvSpPr>
        <p:spPr>
          <a:xfrm>
            <a:off x="4103793" y="2553881"/>
            <a:ext cx="1996312" cy="978509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월드맵</a:t>
            </a:r>
            <a:r>
              <a:rPr lang="en-US" altLang="ko-KR" smtClean="0"/>
              <a:t>(</a:t>
            </a:r>
            <a:r>
              <a:rPr lang="ko-KR" altLang="en-US" smtClean="0"/>
              <a:t>헌팅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2128925">
            <a:off x="4102949" y="3356474"/>
            <a:ext cx="648072" cy="576064"/>
          </a:xfrm>
          <a:prstGeom prst="downArrow">
            <a:avLst>
              <a:gd name="adj1" fmla="val 187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9817735">
            <a:off x="5376101" y="3366320"/>
            <a:ext cx="622154" cy="576064"/>
          </a:xfrm>
          <a:prstGeom prst="downArrow">
            <a:avLst>
              <a:gd name="adj1" fmla="val 19693"/>
              <a:gd name="adj2" fmla="val 50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23924" y="5548063"/>
            <a:ext cx="1256010" cy="8640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play</a:t>
            </a:r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4173891" y="5003758"/>
            <a:ext cx="324036" cy="4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5605928" y="4967157"/>
            <a:ext cx="324036" cy="4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702283" y="4967156"/>
            <a:ext cx="324036" cy="4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7740249" y="3511682"/>
            <a:ext cx="324036" cy="473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3131840" y="1925772"/>
            <a:ext cx="1204069" cy="29433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335909" y="1493724"/>
            <a:ext cx="888015" cy="4320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966"/>
            <a:ext cx="5298407" cy="321519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83539" y="416858"/>
            <a:ext cx="1904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비교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142" y="152795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피</a:t>
            </a:r>
            <a:r>
              <a:rPr lang="ko-KR" altLang="en-US">
                <a:solidFill>
                  <a:schemeClr val="bg1"/>
                </a:solidFill>
              </a:rPr>
              <a:t>싱</a:t>
            </a:r>
            <a:r>
              <a:rPr lang="ko-KR" altLang="en-US" smtClean="0">
                <a:solidFill>
                  <a:schemeClr val="bg1"/>
                </a:solidFill>
              </a:rPr>
              <a:t>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0059" y="2221618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1)</a:t>
            </a:r>
            <a:r>
              <a:rPr lang="ko-KR" altLang="en-US" smtClean="0">
                <a:solidFill>
                  <a:schemeClr val="bg1"/>
                </a:solidFill>
              </a:rPr>
              <a:t>기존 낚시게임은 단순히 릴을 감았다 풀어주는 단순한 패턴으로 진행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059" y="408908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골든비치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4279" y="4653136"/>
            <a:ext cx="8037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1)</a:t>
            </a:r>
            <a:r>
              <a:rPr lang="ko-KR" altLang="en-US" smtClean="0">
                <a:solidFill>
                  <a:schemeClr val="bg1"/>
                </a:solidFill>
              </a:rPr>
              <a:t> 동물특성에따라 소총과 저격총 마취총등을 사용하여 다양한 동작을 수행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4278" y="2811346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2)</a:t>
            </a:r>
            <a:r>
              <a:rPr lang="ko-KR" altLang="en-US" smtClean="0">
                <a:solidFill>
                  <a:schemeClr val="bg1"/>
                </a:solidFill>
              </a:rPr>
              <a:t>게임 플레이에서 실패시 물고기를 놓쳤다는 기회의 상실개념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1747" y="5157192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2)</a:t>
            </a:r>
            <a:r>
              <a:rPr lang="ko-KR" altLang="en-US" smtClean="0">
                <a:solidFill>
                  <a:schemeClr val="bg1"/>
                </a:solidFill>
              </a:rPr>
              <a:t>게임 플레이에서 실패시 부상또는 죽음인한 패널티로 긴장감부여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3400158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기존 많은 게임을통해 뻔한 낚시의 대상물과 진부한 게임진행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687" y="5596899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색다른 컨셉으로 기존 볼수 없었던 대상물과 진루하지 않은 진행 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865"/>
            <a:ext cx="5103795" cy="33963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83539" y="416858"/>
            <a:ext cx="1904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비교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127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디어헌터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713" y="382803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골든비치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0706" y="1840037"/>
            <a:ext cx="767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1)</a:t>
            </a:r>
            <a:r>
              <a:rPr lang="ko-KR" altLang="en-US" smtClean="0">
                <a:solidFill>
                  <a:schemeClr val="bg1"/>
                </a:solidFill>
              </a:rPr>
              <a:t>단계별 총기류로 일정 데미지와 정확도라는 단위로 일정 아이템 수준이 되지 않으면 아예 사냥불가능한 아이템의 성능중점으로 계단식 게임진행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713" y="4437112"/>
            <a:ext cx="767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1)</a:t>
            </a:r>
            <a:r>
              <a:rPr lang="ko-KR" altLang="en-US" smtClean="0">
                <a:solidFill>
                  <a:schemeClr val="bg1"/>
                </a:solidFill>
              </a:rPr>
              <a:t>약점이나 특성을 사용한 사냥방식으로 뇌</a:t>
            </a:r>
            <a:r>
              <a:rPr lang="en-US" altLang="ko-KR" smtClean="0">
                <a:solidFill>
                  <a:schemeClr val="bg1"/>
                </a:solidFill>
              </a:rPr>
              <a:t>,</a:t>
            </a:r>
            <a:r>
              <a:rPr lang="ko-KR" altLang="en-US" smtClean="0">
                <a:solidFill>
                  <a:schemeClr val="bg1"/>
                </a:solidFill>
              </a:rPr>
              <a:t>심장</a:t>
            </a:r>
            <a:r>
              <a:rPr lang="en-US" altLang="ko-KR" smtClean="0">
                <a:solidFill>
                  <a:schemeClr val="bg1"/>
                </a:solidFill>
              </a:rPr>
              <a:t>,</a:t>
            </a:r>
            <a:r>
              <a:rPr lang="ko-KR" altLang="en-US" smtClean="0">
                <a:solidFill>
                  <a:schemeClr val="bg1"/>
                </a:solidFill>
              </a:rPr>
              <a:t>다리등 아이템 성능에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기초한 계단식 플레이가 아닌 실력의 비중을 더높게 사용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4270" y="2564904"/>
            <a:ext cx="767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2)</a:t>
            </a:r>
            <a:r>
              <a:rPr lang="ko-KR" altLang="en-US" smtClean="0">
                <a:solidFill>
                  <a:schemeClr val="bg1"/>
                </a:solidFill>
              </a:rPr>
              <a:t>스테이지별 같은 종류의 몇마리 이상의 동물을 사냥한다는 형식의 반복적인 진행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712" y="5273583"/>
            <a:ext cx="767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2)</a:t>
            </a:r>
            <a:r>
              <a:rPr lang="ko-KR" altLang="en-US" smtClean="0">
                <a:solidFill>
                  <a:schemeClr val="bg1"/>
                </a:solidFill>
              </a:rPr>
              <a:t>습성을 파악하여 시간과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장소에 특정 동물의 출현으로 월드맵을 이동하며 사냥 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0705" y="3304906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단순히 동물이 사냥과 죽임을 대상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8446" y="5919915"/>
            <a:ext cx="767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식인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연구대상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돌연변이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등 사냥과 생포의 이유를 제시</a:t>
            </a:r>
            <a:endParaRPr lang="en-US" altLang="ko-KR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2962" y="332656"/>
            <a:ext cx="3111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개발환경</a:t>
            </a:r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4536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800" smtClean="0">
                <a:solidFill>
                  <a:schemeClr val="bg1"/>
                </a:solidFill>
              </a:rPr>
              <a:t>Visual Studio 2014</a:t>
            </a:r>
          </a:p>
          <a:p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800" smtClean="0">
                <a:solidFill>
                  <a:schemeClr val="bg1"/>
                </a:solidFill>
              </a:rPr>
              <a:t>Unity3D </a:t>
            </a:r>
          </a:p>
          <a:p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800" smtClean="0">
                <a:solidFill>
                  <a:schemeClr val="bg1"/>
                </a:solidFill>
              </a:rPr>
              <a:t>PhotoShop</a:t>
            </a:r>
          </a:p>
          <a:p>
            <a:endParaRPr lang="en-US" altLang="ko-KR" sz="2800">
              <a:solidFill>
                <a:schemeClr val="bg1"/>
              </a:solidFill>
            </a:endParaRPr>
          </a:p>
          <a:p>
            <a:r>
              <a:rPr lang="ko-KR" altLang="en-US" sz="28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800" smtClean="0">
                <a:solidFill>
                  <a:schemeClr val="bg1"/>
                </a:solidFill>
              </a:rPr>
              <a:t>3DsMax</a:t>
            </a:r>
          </a:p>
          <a:p>
            <a:endParaRPr lang="en-US" altLang="ko-KR" sz="2800" smtClean="0">
              <a:solidFill>
                <a:schemeClr val="bg1"/>
              </a:solidFill>
            </a:endParaRPr>
          </a:p>
          <a:p>
            <a:r>
              <a:rPr lang="ko-KR" altLang="en-US" sz="28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800" smtClean="0">
                <a:solidFill>
                  <a:schemeClr val="bg1"/>
                </a:solidFill>
              </a:rPr>
              <a:t>SVN</a:t>
            </a:r>
            <a:r>
              <a:rPr lang="en-US" altLang="ko-KR" sz="28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ko-KR" altLang="en-US" sz="24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네이버 </a:t>
            </a:r>
            <a:r>
              <a:rPr lang="ko-KR" altLang="en-US" sz="2400">
                <a:solidFill>
                  <a:schemeClr val="bg1">
                    <a:lumMod val="95000"/>
                    <a:lumOff val="5000"/>
                  </a:schemeClr>
                </a:solidFill>
              </a:rPr>
              <a:t>개발자 </a:t>
            </a:r>
            <a:r>
              <a:rPr lang="ko-KR" altLang="en-US" sz="24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센터 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16858"/>
            <a:ext cx="3624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기술적 요소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314" y="1340768"/>
            <a:ext cx="63367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서버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클라이언트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 IOCP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소켓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모델사용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충돌처리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게임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</a:rPr>
              <a:t>로직연산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최소화 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동물들의 이동경로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</a:rPr>
              <a:t>길찾기알고리즘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</a:rPr>
              <a:t>- 3DMAX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를 통한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</a:rPr>
              <a:t>제작및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</a:rPr>
              <a:t> 수집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</a:rPr>
              <a:t>사운드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050" y="416858"/>
            <a:ext cx="4137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중점연구분석 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75248" y="4560554"/>
            <a:ext cx="6768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Unity</a:t>
            </a:r>
            <a:r>
              <a:rPr lang="ko-KR" altLang="en-US" dirty="0">
                <a:solidFill>
                  <a:schemeClr val="bg1"/>
                </a:solidFill>
              </a:rPr>
              <a:t>엔진 자체 지원기능 숙달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렌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더링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라이팅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지형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물리엔진 </a:t>
            </a:r>
            <a:r>
              <a:rPr lang="ko-KR" altLang="en-US" sz="1600" dirty="0" smtClean="0">
                <a:solidFill>
                  <a:schemeClr val="bg1"/>
                </a:solidFill>
              </a:rPr>
              <a:t>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dirty="0" err="1" smtClean="0">
                <a:solidFill>
                  <a:schemeClr val="bg1"/>
                </a:solidFill>
              </a:rPr>
              <a:t>비전투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</a:rPr>
              <a:t>전투시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chemeClr val="bg1"/>
                </a:solidFill>
              </a:rPr>
              <a:t>-</a:t>
            </a:r>
            <a:r>
              <a:rPr lang="ko-KR" altLang="en-US" sz="1600" dirty="0">
                <a:solidFill>
                  <a:schemeClr val="bg1"/>
                </a:solidFill>
              </a:rPr>
              <a:t>소리와 체력감소에 따른 적의 반응</a:t>
            </a:r>
            <a:r>
              <a:rPr lang="en-US" altLang="ko-KR" sz="1600" dirty="0">
                <a:solidFill>
                  <a:schemeClr val="bg1"/>
                </a:solidFill>
              </a:rPr>
              <a:t>(AI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충돌 </a:t>
            </a:r>
            <a:r>
              <a:rPr lang="ko-KR" altLang="en-US" dirty="0">
                <a:solidFill>
                  <a:schemeClr val="bg1"/>
                </a:solidFill>
              </a:rPr>
              <a:t>체크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</a:rPr>
              <a:t>거리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시간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각도 검사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3" y="1356737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이진</a:t>
            </a:r>
            <a:r>
              <a:rPr lang="ko-KR" altLang="en-US" sz="20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우</a:t>
            </a:r>
            <a:endParaRPr lang="en-US" altLang="ko-KR" sz="2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5031775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임치연</a:t>
            </a:r>
            <a:endParaRPr lang="en-US" altLang="ko-KR" sz="2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167" y="2994201"/>
            <a:ext cx="1300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정상현</a:t>
            </a:r>
            <a:endParaRPr lang="en-US" altLang="ko-KR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8615" y="1356737"/>
            <a:ext cx="67305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IOCP </a:t>
            </a:r>
            <a:r>
              <a:rPr lang="ko-KR" altLang="en-US" dirty="0">
                <a:solidFill>
                  <a:schemeClr val="bg1"/>
                </a:solidFill>
              </a:rPr>
              <a:t>소켓 모델을 사용해서 서버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클라이언트 구축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</a:rPr>
              <a:t>스레드의</a:t>
            </a:r>
            <a:r>
              <a:rPr lang="ko-KR" altLang="en-US" sz="1600" dirty="0">
                <a:solidFill>
                  <a:schemeClr val="bg1"/>
                </a:solidFill>
              </a:rPr>
              <a:t> 효율적인 사용으로 많은 </a:t>
            </a:r>
            <a:r>
              <a:rPr lang="ko-KR" altLang="en-US" sz="1600" dirty="0" err="1">
                <a:solidFill>
                  <a:schemeClr val="bg1"/>
                </a:solidFill>
              </a:rPr>
              <a:t>접속자</a:t>
            </a:r>
            <a:r>
              <a:rPr lang="ko-KR" altLang="en-US" sz="1600" dirty="0">
                <a:solidFill>
                  <a:schemeClr val="bg1"/>
                </a:solidFill>
              </a:rPr>
              <a:t> 수용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서버 클라이언트 동기화 최적화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- </a:t>
            </a:r>
            <a:r>
              <a:rPr lang="ko-KR" altLang="en-US" sz="1600" dirty="0">
                <a:solidFill>
                  <a:schemeClr val="bg1"/>
                </a:solidFill>
              </a:rPr>
              <a:t>충돌 처리연산 최적화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8615" y="2994201"/>
            <a:ext cx="67277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 요소 설정 및 기획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dirty="0" smtClean="0">
                <a:solidFill>
                  <a:schemeClr val="bg1"/>
                </a:solidFill>
              </a:rPr>
              <a:t>게임디자인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게임시스템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게임 </a:t>
            </a:r>
            <a:r>
              <a:rPr lang="ko-KR" altLang="en-US" dirty="0" smtClean="0">
                <a:solidFill>
                  <a:schemeClr val="bg1"/>
                </a:solidFill>
              </a:rPr>
              <a:t>내적 요소 </a:t>
            </a:r>
            <a:r>
              <a:rPr lang="ko-KR" altLang="en-US" dirty="0" smtClean="0">
                <a:solidFill>
                  <a:schemeClr val="bg1"/>
                </a:solidFill>
              </a:rPr>
              <a:t>설정 및 기획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600" dirty="0" smtClean="0">
                <a:solidFill>
                  <a:schemeClr val="bg1"/>
                </a:solidFill>
              </a:rPr>
              <a:t>게임 내용 세부 설정 </a:t>
            </a:r>
            <a:r>
              <a:rPr lang="en-US" altLang="ko-KR" sz="1600" dirty="0" smtClean="0">
                <a:solidFill>
                  <a:schemeClr val="bg1"/>
                </a:solidFill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</a:rPr>
              <a:t>레벨 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밸런싱</a:t>
            </a:r>
            <a:r>
              <a:rPr lang="ko-KR" altLang="en-US" sz="1600" dirty="0" smtClean="0">
                <a:solidFill>
                  <a:schemeClr val="bg1"/>
                </a:solidFill>
              </a:rPr>
              <a:t> 및 흥미요소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055" y="360874"/>
            <a:ext cx="6038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개발일정및 역할 분담 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69269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목차</a:t>
            </a:r>
            <a:endParaRPr lang="en-US" altLang="ko-KR" sz="54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990260"/>
            <a:ext cx="3096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smtClean="0">
                <a:solidFill>
                  <a:schemeClr val="bg1"/>
                </a:solidFill>
              </a:rPr>
              <a:t>연구목적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 smtClean="0"/>
          </a:p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smtClean="0">
                <a:solidFill>
                  <a:schemeClr val="bg1"/>
                </a:solidFill>
              </a:rPr>
              <a:t>게임 소개 및 특징</a:t>
            </a:r>
            <a:endParaRPr lang="en-US" altLang="ko-KR" sz="2400" smtClean="0">
              <a:solidFill>
                <a:schemeClr val="bg1"/>
              </a:solidFill>
            </a:endParaRPr>
          </a:p>
          <a:p>
            <a:endParaRPr lang="en-US" altLang="ko-KR" sz="2400" smtClean="0">
              <a:solidFill>
                <a:schemeClr val="bg1"/>
              </a:solidFill>
            </a:endParaRPr>
          </a:p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smtClean="0">
                <a:solidFill>
                  <a:schemeClr val="bg1"/>
                </a:solidFill>
              </a:rPr>
              <a:t>게임방법</a:t>
            </a:r>
            <a:endParaRPr lang="en-US" altLang="ko-KR" sz="2400" smtClean="0">
              <a:solidFill>
                <a:schemeClr val="bg1"/>
              </a:solidFill>
            </a:endParaRPr>
          </a:p>
          <a:p>
            <a:endParaRPr lang="en-US" altLang="ko-KR" sz="2400" smtClean="0">
              <a:solidFill>
                <a:schemeClr val="bg1"/>
              </a:solidFill>
            </a:endParaRPr>
          </a:p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smtClean="0">
                <a:solidFill>
                  <a:schemeClr val="bg1"/>
                </a:solidFill>
              </a:rPr>
              <a:t>개발환경</a:t>
            </a:r>
            <a:endParaRPr lang="en-US" altLang="ko-KR" sz="2400" smtClean="0">
              <a:solidFill>
                <a:schemeClr val="bg1"/>
              </a:solidFill>
            </a:endParaRPr>
          </a:p>
          <a:p>
            <a:endParaRPr lang="en-US" altLang="ko-KR" sz="2400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51920" y="1990260"/>
            <a:ext cx="4599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/>
                </a:solidFill>
              </a:rPr>
              <a:t>기술적 요소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/>
                </a:solidFill>
              </a:rPr>
              <a:t>중점 연구분석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/>
                </a:solidFill>
              </a:rPr>
              <a:t>비교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z="2400" dirty="0" smtClean="0">
                <a:solidFill>
                  <a:schemeClr val="bg1"/>
                </a:solidFill>
              </a:rPr>
              <a:t>일정 및 구성원 역할분담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948264" y="2029008"/>
            <a:ext cx="0" cy="2230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4796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54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10937"/>
            <a:ext cx="9144000" cy="571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249" y="980728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연구목적</a:t>
            </a:r>
            <a:endParaRPr lang="en-US" altLang="ko-KR" sz="32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20180"/>
            <a:ext cx="626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헌팅시뮬레이션</a:t>
            </a:r>
            <a:r>
              <a:rPr lang="en-US" altLang="ko-KR" dirty="0" smtClean="0">
                <a:solidFill>
                  <a:schemeClr val="bg1"/>
                </a:solidFill>
              </a:rPr>
              <a:t>+FPS</a:t>
            </a:r>
            <a:r>
              <a:rPr lang="ko-KR" altLang="en-US" dirty="0" smtClean="0">
                <a:solidFill>
                  <a:schemeClr val="bg1"/>
                </a:solidFill>
              </a:rPr>
              <a:t>요소가 가미된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게임 개발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게임개발에 필요한 능력 배양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각 역할별 </a:t>
            </a:r>
            <a:r>
              <a:rPr lang="ko-KR" altLang="en-US" dirty="0" smtClean="0">
                <a:solidFill>
                  <a:schemeClr val="bg1"/>
                </a:solidFill>
              </a:rPr>
              <a:t>업무분담으로 </a:t>
            </a:r>
            <a:r>
              <a:rPr lang="ko-KR" altLang="en-US" dirty="0" smtClean="0">
                <a:solidFill>
                  <a:schemeClr val="bg1"/>
                </a:solidFill>
              </a:rPr>
              <a:t>팀 프로젝트 </a:t>
            </a:r>
            <a:r>
              <a:rPr lang="ko-KR" altLang="en-US" dirty="0" smtClean="0">
                <a:solidFill>
                  <a:schemeClr val="bg1"/>
                </a:solidFill>
              </a:rPr>
              <a:t>개발 경험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업무 교류로 인한 효율적인 커뮤니케이션 향상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게임엔진과 서버구</a:t>
            </a:r>
            <a:r>
              <a:rPr lang="ko-KR" altLang="en-US" dirty="0">
                <a:solidFill>
                  <a:schemeClr val="bg1"/>
                </a:solidFill>
              </a:rPr>
              <a:t>현</a:t>
            </a:r>
            <a:r>
              <a:rPr lang="ko-KR" altLang="en-US" dirty="0" smtClean="0">
                <a:solidFill>
                  <a:schemeClr val="bg1"/>
                </a:solidFill>
              </a:rPr>
              <a:t> 그래픽 툴의 숙달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>
                <a:solidFill>
                  <a:schemeClr val="bg1"/>
                </a:solidFill>
              </a:rPr>
              <a:t>기존에 없던 새로운 형태의 </a:t>
            </a:r>
            <a:r>
              <a:rPr lang="ko-KR" altLang="en-US" dirty="0" smtClean="0">
                <a:solidFill>
                  <a:schemeClr val="bg1"/>
                </a:solidFill>
              </a:rPr>
              <a:t>게임기획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게임소개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1556791"/>
            <a:ext cx="5817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명칭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골든 비치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장르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헌팅시뮬레이션 </a:t>
            </a:r>
            <a:r>
              <a:rPr lang="en-US" altLang="ko-KR" dirty="0" smtClean="0">
                <a:solidFill>
                  <a:schemeClr val="bg1"/>
                </a:solidFill>
              </a:rPr>
              <a:t>+ FPS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시점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인칭 </a:t>
            </a:r>
            <a:r>
              <a:rPr lang="en-US" altLang="ko-KR" dirty="0" smtClean="0">
                <a:solidFill>
                  <a:schemeClr val="bg1"/>
                </a:solidFill>
              </a:rPr>
              <a:t>+ 1</a:t>
            </a:r>
            <a:r>
              <a:rPr lang="ko-KR" altLang="en-US" dirty="0" smtClean="0">
                <a:solidFill>
                  <a:schemeClr val="bg1"/>
                </a:solidFill>
              </a:rPr>
              <a:t>인칭 시점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스토리 모드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헌팅모드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플랫폼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smtClean="0">
                <a:solidFill>
                  <a:schemeClr val="bg1"/>
                </a:solidFill>
              </a:rPr>
              <a:t>PC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9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게임특징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9" y="5363057"/>
            <a:ext cx="8389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err="1" smtClean="0">
                <a:solidFill>
                  <a:schemeClr val="bg1"/>
                </a:solidFill>
              </a:rPr>
              <a:t>낚시대를</a:t>
            </a:r>
            <a:r>
              <a:rPr lang="ko-KR" altLang="en-US" dirty="0" smtClean="0">
                <a:solidFill>
                  <a:schemeClr val="bg1"/>
                </a:solidFill>
              </a:rPr>
              <a:t> 대신해 차량에 </a:t>
            </a:r>
            <a:r>
              <a:rPr lang="ko-KR" altLang="en-US" dirty="0" err="1" smtClean="0">
                <a:solidFill>
                  <a:schemeClr val="bg1"/>
                </a:solidFill>
              </a:rPr>
              <a:t>탑제된</a:t>
            </a:r>
            <a:r>
              <a:rPr lang="ko-KR" altLang="en-US" dirty="0" smtClean="0">
                <a:solidFill>
                  <a:schemeClr val="bg1"/>
                </a:solidFill>
              </a:rPr>
              <a:t> 전기 작살을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배 대신 </a:t>
            </a:r>
            <a:r>
              <a:rPr lang="ko-KR" altLang="en-US" dirty="0" smtClean="0">
                <a:solidFill>
                  <a:schemeClr val="bg1"/>
                </a:solidFill>
              </a:rPr>
              <a:t>차량으로 </a:t>
            </a:r>
            <a:r>
              <a:rPr lang="ko-KR" altLang="en-US" dirty="0" err="1" smtClean="0">
                <a:solidFill>
                  <a:schemeClr val="bg1"/>
                </a:solidFill>
              </a:rPr>
              <a:t>맵을</a:t>
            </a:r>
            <a:r>
              <a:rPr lang="ko-KR" altLang="en-US" dirty="0" smtClean="0">
                <a:solidFill>
                  <a:schemeClr val="bg1"/>
                </a:solidFill>
              </a:rPr>
              <a:t> 이동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이동가능 지역 차별화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7" t="2051" r="897" b="16689"/>
          <a:stretch/>
        </p:blipFill>
        <p:spPr>
          <a:xfrm>
            <a:off x="5191370" y="1117954"/>
            <a:ext cx="2520280" cy="3277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6746" y="3784828"/>
            <a:ext cx="213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낚시게임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피싱온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9" y="1268760"/>
            <a:ext cx="2883948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9025" y="37848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FPS(</a:t>
            </a:r>
            <a:r>
              <a:rPr lang="ko-KR" altLang="en-US" dirty="0" err="1" smtClean="0">
                <a:solidFill>
                  <a:schemeClr val="bg1"/>
                </a:solidFill>
              </a:rPr>
              <a:t>디어헌터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덧셈 기호 11"/>
          <p:cNvSpPr/>
          <p:nvPr/>
        </p:nvSpPr>
        <p:spPr>
          <a:xfrm>
            <a:off x="3091713" y="3665566"/>
            <a:ext cx="557312" cy="607856"/>
          </a:xfrm>
          <a:prstGeom prst="mathPlus">
            <a:avLst>
              <a:gd name="adj1" fmla="val 34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2348" y="4621639"/>
            <a:ext cx="745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정적이고 지루한 낚시게임을 동적이고 </a:t>
            </a:r>
            <a:r>
              <a:rPr lang="ko-KR" altLang="en-US" dirty="0" err="1" smtClean="0">
                <a:solidFill>
                  <a:schemeClr val="bg1"/>
                </a:solidFill>
              </a:rPr>
              <a:t>액션감을</a:t>
            </a:r>
            <a:r>
              <a:rPr lang="ko-KR" altLang="en-US" dirty="0" smtClean="0">
                <a:solidFill>
                  <a:schemeClr val="bg1"/>
                </a:solidFill>
              </a:rPr>
              <a:t> 넣어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새로운 작품으로 설계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6567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디어헌터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9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게임특징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07" y="260648"/>
            <a:ext cx="3347864" cy="21928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62"/>
          <a:stretch/>
        </p:blipFill>
        <p:spPr>
          <a:xfrm>
            <a:off x="7236296" y="260648"/>
            <a:ext cx="1532312" cy="375501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8096" y="3060207"/>
            <a:ext cx="241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en-US" altLang="ko-KR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OLD -&gt;NEW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8096" y="4854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●아이템</a:t>
            </a:r>
            <a:endParaRPr lang="en-US" altLang="ko-KR" sz="24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48" y="3574097"/>
            <a:ext cx="500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smtClean="0">
                <a:solidFill>
                  <a:schemeClr val="bg1"/>
                </a:solidFill>
              </a:rPr>
              <a:t>배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차량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어류 포획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육지동물 사냥</a:t>
            </a:r>
            <a:endParaRPr lang="en-US" altLang="ko-K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dirty="0" err="1">
                <a:solidFill>
                  <a:schemeClr val="bg1"/>
                </a:solidFill>
              </a:rPr>
              <a:t>낚시대와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낚시줄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총기류와 작살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876" y="5429904"/>
            <a:ext cx="572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>
                <a:solidFill>
                  <a:schemeClr val="bg1"/>
                </a:solidFill>
              </a:rPr>
              <a:t>덫과 마취액 </a:t>
            </a:r>
            <a:r>
              <a:rPr lang="ko-KR" altLang="en-US" smtClean="0">
                <a:solidFill>
                  <a:schemeClr val="bg1"/>
                </a:solidFill>
              </a:rPr>
              <a:t>              </a:t>
            </a:r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smtClean="0">
                <a:solidFill>
                  <a:schemeClr val="bg1"/>
                </a:solidFill>
              </a:rPr>
              <a:t>차량의 </a:t>
            </a:r>
            <a:r>
              <a:rPr lang="ko-KR" altLang="en-US">
                <a:solidFill>
                  <a:schemeClr val="bg1"/>
                </a:solidFill>
              </a:rPr>
              <a:t>종류와 튜닝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>
                <a:solidFill>
                  <a:schemeClr val="bg1"/>
                </a:solidFill>
              </a:rPr>
              <a:t>미끼 건초 또는 </a:t>
            </a:r>
            <a:r>
              <a:rPr lang="ko-KR" altLang="en-US" smtClean="0">
                <a:solidFill>
                  <a:schemeClr val="bg1"/>
                </a:solidFill>
              </a:rPr>
              <a:t>고기     </a:t>
            </a:r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smtClean="0">
                <a:solidFill>
                  <a:schemeClr val="bg1"/>
                </a:solidFill>
              </a:rPr>
              <a:t>총기와 작살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야간투시경                </a:t>
            </a:r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smtClean="0">
                <a:solidFill>
                  <a:schemeClr val="bg1"/>
                </a:solidFill>
              </a:rPr>
              <a:t>지역입장 통행증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365104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출처 </a:t>
            </a:r>
            <a:r>
              <a:rPr lang="en-US" altLang="ko-KR" smtClean="0">
                <a:solidFill>
                  <a:schemeClr val="bg1"/>
                </a:solidFill>
              </a:rPr>
              <a:t>-</a:t>
            </a:r>
            <a:r>
              <a:rPr lang="ko-KR" altLang="en-US" smtClean="0">
                <a:solidFill>
                  <a:schemeClr val="bg1"/>
                </a:solidFill>
              </a:rPr>
              <a:t>디어헌터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674" y="127382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●수익성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9330" y="1988840"/>
            <a:ext cx="90151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dirty="0" smtClean="0">
                <a:solidFill>
                  <a:schemeClr val="bg1"/>
                </a:solidFill>
              </a:rPr>
              <a:t>아이템의 </a:t>
            </a:r>
            <a:r>
              <a:rPr lang="ko-KR" altLang="en-US" dirty="0" smtClean="0">
                <a:solidFill>
                  <a:schemeClr val="bg1"/>
                </a:solidFill>
              </a:rPr>
              <a:t>세분화로 구입목록이 </a:t>
            </a:r>
            <a:r>
              <a:rPr lang="ko-KR" altLang="en-US" dirty="0" smtClean="0">
                <a:solidFill>
                  <a:schemeClr val="bg1"/>
                </a:solidFill>
              </a:rPr>
              <a:t>많아 수익성을 기대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dirty="0" smtClean="0">
                <a:solidFill>
                  <a:schemeClr val="bg1"/>
                </a:solidFill>
              </a:rPr>
              <a:t>특정 대상 타깃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성인남성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dirty="0" smtClean="0">
                <a:solidFill>
                  <a:schemeClr val="bg1"/>
                </a:solidFill>
              </a:rPr>
              <a:t>실패요건에 따른 </a:t>
            </a:r>
            <a:r>
              <a:rPr lang="ko-KR" altLang="en-US" dirty="0" err="1" smtClean="0">
                <a:solidFill>
                  <a:schemeClr val="bg1"/>
                </a:solidFill>
              </a:rPr>
              <a:t>패널티</a:t>
            </a:r>
            <a:r>
              <a:rPr lang="ko-KR" altLang="en-US" dirty="0" smtClean="0">
                <a:solidFill>
                  <a:schemeClr val="bg1"/>
                </a:solidFill>
              </a:rPr>
              <a:t> 부여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</a:t>
            </a:r>
            <a:r>
              <a:rPr lang="ko-KR" altLang="en-US" dirty="0" smtClean="0">
                <a:solidFill>
                  <a:schemeClr val="bg1"/>
                </a:solidFill>
              </a:rPr>
              <a:t>추후 </a:t>
            </a:r>
            <a:r>
              <a:rPr lang="ko-KR" altLang="en-US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dirty="0" smtClean="0">
                <a:solidFill>
                  <a:schemeClr val="bg1"/>
                </a:solidFill>
              </a:rPr>
              <a:t> 이식으로 인한 시장의 확대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9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게임특징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5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332656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게임방법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특정 지역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ko-KR" altLang="en-US" smtClean="0">
                <a:solidFill>
                  <a:schemeClr val="bg1"/>
                </a:solidFill>
              </a:rPr>
              <a:t>사막</a:t>
            </a:r>
            <a:r>
              <a:rPr lang="en-US" altLang="ko-KR" smtClean="0">
                <a:solidFill>
                  <a:schemeClr val="bg1"/>
                </a:solidFill>
              </a:rPr>
              <a:t>,</a:t>
            </a:r>
            <a:r>
              <a:rPr lang="ko-KR" altLang="en-US" smtClean="0">
                <a:solidFill>
                  <a:schemeClr val="bg1"/>
                </a:solidFill>
              </a:rPr>
              <a:t>초원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등을 이동하며 차량에 탑제된 전기 작살로 대상 동물을 마취또는 전기충격으로 상태를 변화시켜 </a:t>
            </a:r>
            <a:r>
              <a:rPr lang="en-US" altLang="ko-KR" smtClean="0">
                <a:solidFill>
                  <a:schemeClr val="bg1"/>
                </a:solidFill>
              </a:rPr>
              <a:t>1</a:t>
            </a:r>
            <a:r>
              <a:rPr lang="ko-KR" altLang="en-US" smtClean="0">
                <a:solidFill>
                  <a:schemeClr val="bg1"/>
                </a:solidFill>
              </a:rPr>
              <a:t>인칭 </a:t>
            </a:r>
            <a:r>
              <a:rPr lang="en-US" altLang="ko-KR" smtClean="0">
                <a:solidFill>
                  <a:schemeClr val="bg1"/>
                </a:solidFill>
              </a:rPr>
              <a:t>FPS</a:t>
            </a:r>
            <a:r>
              <a:rPr lang="ko-KR" altLang="en-US" smtClean="0">
                <a:solidFill>
                  <a:schemeClr val="bg1"/>
                </a:solidFill>
              </a:rPr>
              <a:t>사냥 모드로 전환하여 동물을 사냥한다 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미끼투척</a:t>
            </a:r>
            <a:r>
              <a:rPr lang="en-US" altLang="ko-KR" smtClean="0">
                <a:solidFill>
                  <a:schemeClr val="bg1"/>
                </a:solidFill>
              </a:rPr>
              <a:t>-&gt;(</a:t>
            </a:r>
            <a:r>
              <a:rPr lang="ko-KR" altLang="en-US" smtClean="0">
                <a:solidFill>
                  <a:schemeClr val="bg1"/>
                </a:solidFill>
              </a:rPr>
              <a:t>접근시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 smtClean="0">
                <a:solidFill>
                  <a:schemeClr val="bg1"/>
                </a:solidFill>
              </a:rPr>
              <a:t> 작살 발사 </a:t>
            </a:r>
            <a:r>
              <a:rPr lang="en-US" altLang="ko-KR" smtClean="0">
                <a:solidFill>
                  <a:schemeClr val="bg1"/>
                </a:solidFill>
              </a:rPr>
              <a:t>-&gt; </a:t>
            </a:r>
            <a:r>
              <a:rPr lang="ko-KR" altLang="en-US" smtClean="0">
                <a:solidFill>
                  <a:schemeClr val="bg1"/>
                </a:solidFill>
              </a:rPr>
              <a:t>명중시 </a:t>
            </a:r>
            <a:r>
              <a:rPr lang="en-US" altLang="ko-KR" smtClean="0">
                <a:solidFill>
                  <a:schemeClr val="bg1"/>
                </a:solidFill>
              </a:rPr>
              <a:t>1</a:t>
            </a:r>
            <a:r>
              <a:rPr lang="ko-KR" altLang="en-US" smtClean="0">
                <a:solidFill>
                  <a:schemeClr val="bg1"/>
                </a:solidFill>
              </a:rPr>
              <a:t>인칭 시점 </a:t>
            </a:r>
            <a:r>
              <a:rPr lang="en-US" altLang="ko-KR" smtClean="0">
                <a:solidFill>
                  <a:schemeClr val="bg1"/>
                </a:solidFill>
              </a:rPr>
              <a:t>fps </a:t>
            </a:r>
            <a:r>
              <a:rPr lang="ko-KR" altLang="en-US" smtClean="0">
                <a:solidFill>
                  <a:schemeClr val="bg1"/>
                </a:solidFill>
              </a:rPr>
              <a:t>사냥 모드 시작 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b="1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전기작살로 충격을 가할시 근접하는 동물의 상태이상을 발생시킨다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b="1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전류 </a:t>
            </a:r>
            <a:r>
              <a:rPr lang="en-US" altLang="ko-KR" smtClean="0">
                <a:solidFill>
                  <a:schemeClr val="bg1"/>
                </a:solidFill>
              </a:rPr>
              <a:t>- </a:t>
            </a:r>
            <a:r>
              <a:rPr lang="ko-KR" altLang="en-US" smtClean="0">
                <a:solidFill>
                  <a:schemeClr val="bg1"/>
                </a:solidFill>
              </a:rPr>
              <a:t>이동속도를 늦추고 반짝이며 동물의 약점을 잠깐씩 노출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ko-KR" altLang="en-US" smtClean="0">
                <a:solidFill>
                  <a:schemeClr val="bg1"/>
                </a:solidFill>
              </a:rPr>
              <a:t>    신경독 </a:t>
            </a:r>
            <a:r>
              <a:rPr lang="en-US" altLang="ko-KR" smtClean="0">
                <a:solidFill>
                  <a:schemeClr val="bg1"/>
                </a:solidFill>
              </a:rPr>
              <a:t>- </a:t>
            </a:r>
            <a:r>
              <a:rPr lang="ko-KR" altLang="en-US" smtClean="0">
                <a:solidFill>
                  <a:schemeClr val="bg1"/>
                </a:solidFill>
              </a:rPr>
              <a:t>이동속도를 급격히 떨어뜨린다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b="1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r>
              <a:rPr lang="ko-KR" altLang="en-US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</a:t>
            </a:r>
            <a:r>
              <a:rPr lang="ko-KR" altLang="en-US" smtClean="0">
                <a:solidFill>
                  <a:schemeClr val="bg1"/>
                </a:solidFill>
              </a:rPr>
              <a:t>차량에따라 이동가능한 지역이 나뉘며 탑제가능한 </a:t>
            </a:r>
            <a:endParaRPr lang="en-US" altLang="ko-KR" smtClean="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   </a:t>
            </a:r>
            <a:r>
              <a:rPr lang="ko-KR" altLang="en-US" smtClean="0">
                <a:solidFill>
                  <a:schemeClr val="bg1"/>
                </a:solidFill>
              </a:rPr>
              <a:t>작살크기와 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smtClean="0">
                <a:solidFill>
                  <a:schemeClr val="bg1"/>
                </a:solidFill>
              </a:rPr>
              <a:t>종류도 나위게된다</a:t>
            </a:r>
            <a:endParaRPr lang="en-US" altLang="ko-KR" smtClean="0">
              <a:solidFill>
                <a:schemeClr val="bg1"/>
              </a:solidFill>
            </a:endParaRPr>
          </a:p>
          <a:p>
            <a:endParaRPr lang="en-US" altLang="ko-KR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36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8" y="3168592"/>
            <a:ext cx="5204009" cy="3093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4391"/>
            <a:ext cx="6205035" cy="37205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512" y="188640"/>
            <a:ext cx="2930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● 게임방법</a:t>
            </a:r>
            <a:endParaRPr lang="en-US" altLang="ko-KR" sz="4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344" y="3879589"/>
            <a:ext cx="19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ko-KR" altLang="en-US" smtClean="0">
                <a:solidFill>
                  <a:schemeClr val="bg1"/>
                </a:solidFill>
              </a:rPr>
              <a:t>약점노출</a:t>
            </a:r>
            <a:r>
              <a:rPr lang="en-US" altLang="ko-KR" smtClean="0">
                <a:solidFill>
                  <a:schemeClr val="bg1"/>
                </a:solidFill>
              </a:rPr>
              <a:t>&gt;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988" y="6237312"/>
            <a:ext cx="195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&lt;</a:t>
            </a:r>
            <a:r>
              <a:rPr lang="ko-KR" altLang="en-US" smtClean="0">
                <a:solidFill>
                  <a:schemeClr val="bg1"/>
                </a:solidFill>
              </a:rPr>
              <a:t>포경선 작살</a:t>
            </a:r>
            <a:r>
              <a:rPr lang="en-US" altLang="ko-KR" smtClean="0">
                <a:solidFill>
                  <a:schemeClr val="bg1"/>
                </a:solidFill>
              </a:rPr>
              <a:t>&gt;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1117" y="4241101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출처 </a:t>
            </a:r>
            <a:r>
              <a:rPr lang="en-US" altLang="ko-KR" smtClean="0">
                <a:solidFill>
                  <a:schemeClr val="bg1"/>
                </a:solidFill>
              </a:rPr>
              <a:t>-</a:t>
            </a:r>
            <a:r>
              <a:rPr lang="ko-KR" altLang="en-US" smtClean="0">
                <a:solidFill>
                  <a:schemeClr val="bg1"/>
                </a:solidFill>
              </a:rPr>
              <a:t>디어헌터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705</Words>
  <Application>Microsoft Office PowerPoint</Application>
  <PresentationFormat>화면 슬라이드 쇼(4:3)</PresentationFormat>
  <Paragraphs>198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HY산B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TopH</dc:creator>
  <cp:lastModifiedBy>Registered User</cp:lastModifiedBy>
  <cp:revision>58</cp:revision>
  <dcterms:created xsi:type="dcterms:W3CDTF">2014-12-15T07:53:30Z</dcterms:created>
  <dcterms:modified xsi:type="dcterms:W3CDTF">2014-12-30T09:39:25Z</dcterms:modified>
</cp:coreProperties>
</file>