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4" r:id="rId5"/>
    <p:sldMasterId id="2147483664" r:id="rId6"/>
    <p:sldMasterId id="2147483753" r:id="rId7"/>
    <p:sldMasterId id="2147483777" r:id="rId8"/>
    <p:sldMasterId id="2147483855" r:id="rId9"/>
    <p:sldMasterId id="2147483868" r:id="rId10"/>
    <p:sldMasterId id="2147483894" r:id="rId11"/>
  </p:sldMasterIdLst>
  <p:notesMasterIdLst>
    <p:notesMasterId r:id="rId31"/>
  </p:notesMasterIdLst>
  <p:handoutMasterIdLst>
    <p:handoutMasterId r:id="rId32"/>
  </p:handoutMasterIdLst>
  <p:sldIdLst>
    <p:sldId id="11494" r:id="rId12"/>
    <p:sldId id="11532" r:id="rId13"/>
    <p:sldId id="11524" r:id="rId14"/>
    <p:sldId id="11538" r:id="rId15"/>
    <p:sldId id="11539" r:id="rId16"/>
    <p:sldId id="11526" r:id="rId17"/>
    <p:sldId id="11537" r:id="rId18"/>
    <p:sldId id="11488" r:id="rId19"/>
    <p:sldId id="11495" r:id="rId20"/>
    <p:sldId id="11527" r:id="rId21"/>
    <p:sldId id="11500" r:id="rId22"/>
    <p:sldId id="11501" r:id="rId23"/>
    <p:sldId id="11502" r:id="rId24"/>
    <p:sldId id="11528" r:id="rId25"/>
    <p:sldId id="11529" r:id="rId26"/>
    <p:sldId id="11511" r:id="rId27"/>
    <p:sldId id="11512" r:id="rId28"/>
    <p:sldId id="11475" r:id="rId29"/>
    <p:sldId id="11476" r:id="rId30"/>
  </p:sldIdLst>
  <p:sldSz cx="9720263" cy="5143500"/>
  <p:notesSz cx="7010400" cy="9296400"/>
  <p:defaultTextStyle>
    <a:defPPr>
      <a:defRPr lang="es-CL"/>
    </a:defPPr>
    <a:lvl1pPr marL="0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541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3082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623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6164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705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9246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788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2329" algn="l" defTabSz="703082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740201890740017E-2"/>
          <c:y val="0"/>
          <c:w val="0.42340384532049408"/>
          <c:h val="0.783379747688521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0"/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11C-4363-8BA5-570C7064CD6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1C-4363-8BA5-570C7064CD6B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2-211C-4363-8BA5-570C7064CD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Deficiente</c:v>
                </c:pt>
                <c:pt idx="1">
                  <c:v>Regular</c:v>
                </c:pt>
                <c:pt idx="2">
                  <c:v>Satisfactorio</c:v>
                </c:pt>
                <c:pt idx="3">
                  <c:v>Efectivo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1C-4363-8BA5-570C7064C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axId val="114613632"/>
        <c:axId val="114694400"/>
      </c:barChart>
      <c:catAx>
        <c:axId val="11461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bg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L"/>
          </a:p>
        </c:txPr>
        <c:crossAx val="114694400"/>
        <c:crosses val="autoZero"/>
        <c:auto val="1"/>
        <c:lblAlgn val="ctr"/>
        <c:lblOffset val="100"/>
        <c:noMultiLvlLbl val="0"/>
      </c:catAx>
      <c:valAx>
        <c:axId val="114694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61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bg1"/>
          </a:solidFill>
        </a:defRPr>
      </a:pPr>
      <a:endParaRPr lang="es-CL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303E4-88D7-4ADE-9C51-68823AB0E3D2}" type="doc">
      <dgm:prSet loTypeId="urn:microsoft.com/office/officeart/2005/8/layout/venn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534F5E6-39DE-47AD-BE01-D482E911B451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25000"/>
          </a:schemeClr>
        </a:solidFill>
        <a:ln>
          <a:noFill/>
        </a:ln>
      </dgm:spPr>
      <dgm:t>
        <a:bodyPr/>
        <a:lstStyle/>
        <a:p>
          <a:r>
            <a:rPr lang="es-CL" sz="700" b="1" noProof="0" dirty="0">
              <a:solidFill>
                <a:schemeClr val="accent1"/>
              </a:solidFill>
              <a:latin typeface="Century Gothic" panose="020B0502020202020204" pitchFamily="34" charset="0"/>
            </a:rPr>
            <a:t>Evaluar Riesgo - Proceso Reactivo</a:t>
          </a:r>
        </a:p>
        <a:p>
          <a:r>
            <a:rPr lang="es-CL" sz="700" b="1" noProof="0" dirty="0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317E15C-FF69-41A2-B6BF-675604CBCA13}" type="parTrans" cxnId="{A57013AD-0CF6-4192-85E8-579145EDD529}">
      <dgm:prSet/>
      <dgm:spPr/>
      <dgm:t>
        <a:bodyPr/>
        <a:lstStyle/>
        <a:p>
          <a:endParaRPr lang="es-ES" b="1">
            <a:solidFill>
              <a:schemeClr val="accent3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9006E147-15F2-4B2A-9538-F516A94C902B}" type="sibTrans" cxnId="{A57013AD-0CF6-4192-85E8-579145EDD529}">
      <dgm:prSet/>
      <dgm:spPr/>
      <dgm:t>
        <a:bodyPr/>
        <a:lstStyle/>
        <a:p>
          <a:endParaRPr lang="es-ES" b="1">
            <a:solidFill>
              <a:schemeClr val="accent3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45EFA966-3ACC-4036-BD44-DEFADA1B88DE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noFill/>
        </a:ln>
      </dgm:spPr>
      <dgm:t>
        <a:bodyPr/>
        <a:lstStyle/>
        <a:p>
          <a:r>
            <a:rPr lang="es-CL" sz="500" b="1" dirty="0">
              <a:solidFill>
                <a:schemeClr val="accent1"/>
              </a:solidFill>
              <a:latin typeface="Century Gothic" panose="020B0502020202020204" pitchFamily="34" charset="0"/>
            </a:rPr>
            <a:t> </a:t>
          </a:r>
          <a:r>
            <a:rPr lang="es-CL" sz="700" b="1" dirty="0">
              <a:solidFill>
                <a:schemeClr val="accent1"/>
              </a:solidFill>
              <a:latin typeface="Century Gothic" panose="020B0502020202020204" pitchFamily="34" charset="0"/>
            </a:rPr>
            <a:t>Ofertar crédito comercial y evaluar clientes</a:t>
          </a:r>
        </a:p>
        <a:p>
          <a:r>
            <a:rPr lang="es-ES" sz="700" b="1" dirty="0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1F86E72D-DAEB-4EA1-ABFB-4F42447E5916}" type="parTrans" cxnId="{4AB456F4-46FA-4C48-9098-94B30302B693}">
      <dgm:prSet/>
      <dgm:spPr/>
      <dgm:t>
        <a:bodyPr/>
        <a:lstStyle/>
        <a:p>
          <a:endParaRPr lang="es-ES" b="1">
            <a:solidFill>
              <a:schemeClr val="accent3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764F29E4-FBE9-43C3-A18B-CA00ED4EBB8E}" type="sibTrans" cxnId="{4AB456F4-46FA-4C48-9098-94B30302B693}">
      <dgm:prSet/>
      <dgm:spPr/>
      <dgm:t>
        <a:bodyPr/>
        <a:lstStyle/>
        <a:p>
          <a:endParaRPr lang="es-ES" b="1">
            <a:solidFill>
              <a:schemeClr val="accent3">
                <a:lumMod val="50000"/>
              </a:schemeClr>
            </a:solidFill>
            <a:latin typeface="Century Gothic" panose="020B0502020202020204" pitchFamily="34" charset="0"/>
          </a:endParaRPr>
        </a:p>
      </dgm:t>
    </dgm:pt>
    <dgm:pt modelId="{0B661243-BD71-4E54-B747-1ABF32C05649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25000"/>
          </a:schemeClr>
        </a:solidFill>
        <a:ln>
          <a:noFill/>
        </a:ln>
      </dgm:spPr>
      <dgm:t>
        <a:bodyPr/>
        <a:lstStyle/>
        <a:p>
          <a:pPr algn="ctr"/>
          <a:endParaRPr lang="es-CL" sz="650" b="1" dirty="0">
            <a:solidFill>
              <a:schemeClr val="accent1"/>
            </a:solidFill>
            <a:latin typeface="Century Gothic" panose="020B0502020202020204" pitchFamily="34" charset="0"/>
          </a:endParaRPr>
        </a:p>
        <a:p>
          <a:pPr algn="ctr"/>
          <a:r>
            <a:rPr lang="es-CL" sz="650" b="1" dirty="0">
              <a:solidFill>
                <a:schemeClr val="accent1"/>
              </a:solidFill>
              <a:latin typeface="Century Gothic" panose="020B0502020202020204" pitchFamily="34" charset="0"/>
            </a:rPr>
            <a:t>Regularización excepciones</a:t>
          </a:r>
        </a:p>
        <a:p>
          <a:pPr algn="ctr"/>
          <a:endParaRPr lang="es-CL" sz="700" b="1" dirty="0">
            <a:solidFill>
              <a:schemeClr val="accent1"/>
            </a:solidFill>
            <a:latin typeface="Century Gothic" panose="020B0502020202020204" pitchFamily="34" charset="0"/>
          </a:endParaRPr>
        </a:p>
        <a:p>
          <a:pPr algn="ctr"/>
          <a:r>
            <a:rPr lang="es-CL" sz="700" b="1" dirty="0">
              <a:solidFill>
                <a:schemeClr val="accent1"/>
              </a:solidFill>
              <a:latin typeface="Century Gothic" panose="020B0502020202020204" pitchFamily="34" charset="0"/>
            </a:rPr>
            <a:t>2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7363F5F-0C20-4C81-B726-325BC2359C00}" type="parTrans" cxnId="{B889857A-7EDB-4CB3-B3C9-E59FFEFC4F16}">
      <dgm:prSet/>
      <dgm:spPr/>
      <dgm:t>
        <a:bodyPr/>
        <a:lstStyle/>
        <a:p>
          <a:endParaRPr lang="es-CL"/>
        </a:p>
      </dgm:t>
    </dgm:pt>
    <dgm:pt modelId="{32C8B2FC-F5C4-4C37-B6F5-6FEAB4CBE5EE}" type="sibTrans" cxnId="{B889857A-7EDB-4CB3-B3C9-E59FFEFC4F16}">
      <dgm:prSet/>
      <dgm:spPr/>
      <dgm:t>
        <a:bodyPr/>
        <a:lstStyle/>
        <a:p>
          <a:endParaRPr lang="es-CL"/>
        </a:p>
      </dgm:t>
    </dgm:pt>
    <dgm:pt modelId="{73F22573-1DD9-437C-811C-8B5C60F87248}">
      <dgm:prSet phldrT="[Texto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25000"/>
          </a:schemeClr>
        </a:solidFill>
        <a:ln>
          <a:noFill/>
        </a:ln>
      </dgm:spPr>
      <dgm:t>
        <a:bodyPr/>
        <a:lstStyle/>
        <a:p>
          <a:endParaRPr lang="es-ES" sz="700" b="1">
            <a:solidFill>
              <a:schemeClr val="accent1"/>
            </a:solidFill>
            <a:latin typeface="Century Gothic" panose="020B0502020202020204" pitchFamily="34" charset="0"/>
          </a:endParaRPr>
        </a:p>
        <a:p>
          <a:r>
            <a:rPr lang="es-ES" sz="700" b="1">
              <a:solidFill>
                <a:schemeClr val="accent1"/>
              </a:solidFill>
              <a:latin typeface="Century Gothic" panose="020B0502020202020204" pitchFamily="34" charset="0"/>
            </a:rPr>
            <a:t>Definir y aprobar políticas (Normativa)</a:t>
          </a:r>
        </a:p>
        <a:p>
          <a:r>
            <a:rPr lang="es-ES" sz="700" b="1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3AACF71-F033-4FC0-ADBA-F9DECC2A246E}" type="parTrans" cxnId="{9CDC8DFF-D477-4A82-A401-80539D3DC2B7}">
      <dgm:prSet/>
      <dgm:spPr/>
      <dgm:t>
        <a:bodyPr/>
        <a:lstStyle/>
        <a:p>
          <a:endParaRPr lang="es-CL"/>
        </a:p>
      </dgm:t>
    </dgm:pt>
    <dgm:pt modelId="{16758CB3-FB34-45D9-A01D-1A3CEB464E49}" type="sibTrans" cxnId="{9CDC8DFF-D477-4A82-A401-80539D3DC2B7}">
      <dgm:prSet/>
      <dgm:spPr/>
      <dgm:t>
        <a:bodyPr/>
        <a:lstStyle/>
        <a:p>
          <a:endParaRPr lang="es-CL"/>
        </a:p>
      </dgm:t>
    </dgm:pt>
    <dgm:pt modelId="{FB96FE0B-0816-4589-B239-63B0A1A57579}" type="pres">
      <dgm:prSet presAssocID="{E82303E4-88D7-4ADE-9C51-68823AB0E3D2}" presName="Name0" presStyleCnt="0">
        <dgm:presLayoutVars>
          <dgm:dir/>
          <dgm:resizeHandles val="exact"/>
        </dgm:presLayoutVars>
      </dgm:prSet>
      <dgm:spPr/>
    </dgm:pt>
    <dgm:pt modelId="{9EB24A73-EE47-46FA-A919-944950A0DCCB}" type="pres">
      <dgm:prSet presAssocID="{45EFA966-3ACC-4036-BD44-DEFADA1B88DE}" presName="Name5" presStyleLbl="vennNode1" presStyleIdx="0" presStyleCnt="4" custScaleX="99263" custScaleY="98586" custLinFactNeighborX="-19290" custLinFactNeighborY="107">
        <dgm:presLayoutVars>
          <dgm:bulletEnabled val="1"/>
        </dgm:presLayoutVars>
      </dgm:prSet>
      <dgm:spPr/>
    </dgm:pt>
    <dgm:pt modelId="{A7DA46B3-7D9A-409C-B630-92347725F7B8}" type="pres">
      <dgm:prSet presAssocID="{764F29E4-FBE9-43C3-A18B-CA00ED4EBB8E}" presName="space" presStyleCnt="0"/>
      <dgm:spPr/>
    </dgm:pt>
    <dgm:pt modelId="{0FEE9FB9-0FCD-4F87-BA63-D548D81CFD89}" type="pres">
      <dgm:prSet presAssocID="{6534F5E6-39DE-47AD-BE01-D482E911B451}" presName="Name5" presStyleLbl="vennNode1" presStyleIdx="1" presStyleCnt="4" custScaleX="99263" custScaleY="99263" custLinFactNeighborX="56808" custLinFactNeighborY="775">
        <dgm:presLayoutVars>
          <dgm:bulletEnabled val="1"/>
        </dgm:presLayoutVars>
      </dgm:prSet>
      <dgm:spPr/>
    </dgm:pt>
    <dgm:pt modelId="{09A6EFE4-2C13-48CF-801A-E20F456D79A1}" type="pres">
      <dgm:prSet presAssocID="{9006E147-15F2-4B2A-9538-F516A94C902B}" presName="space" presStyleCnt="0"/>
      <dgm:spPr/>
    </dgm:pt>
    <dgm:pt modelId="{1F1DD33F-8B99-432C-AD50-91758AC37920}" type="pres">
      <dgm:prSet presAssocID="{0B661243-BD71-4E54-B747-1ABF32C05649}" presName="Name5" presStyleLbl="vennNode1" presStyleIdx="2" presStyleCnt="4" custScaleX="99263" custScaleY="99263" custLinFactX="4731" custLinFactNeighborX="100000" custLinFactNeighborY="-1386">
        <dgm:presLayoutVars>
          <dgm:bulletEnabled val="1"/>
        </dgm:presLayoutVars>
      </dgm:prSet>
      <dgm:spPr/>
    </dgm:pt>
    <dgm:pt modelId="{D70972FB-E59C-4D18-B74F-6E0FC446928A}" type="pres">
      <dgm:prSet presAssocID="{32C8B2FC-F5C4-4C37-B6F5-6FEAB4CBE5EE}" presName="space" presStyleCnt="0"/>
      <dgm:spPr/>
    </dgm:pt>
    <dgm:pt modelId="{65B0A3BD-1C7D-409E-9828-F21630FFA3EA}" type="pres">
      <dgm:prSet presAssocID="{73F22573-1DD9-437C-811C-8B5C60F87248}" presName="Name5" presStyleLbl="vennNode1" presStyleIdx="3" presStyleCnt="4" custScaleX="99263" custScaleY="99263" custLinFactX="15926" custLinFactNeighborX="100000" custLinFactNeighborY="-1386">
        <dgm:presLayoutVars>
          <dgm:bulletEnabled val="1"/>
        </dgm:presLayoutVars>
      </dgm:prSet>
      <dgm:spPr/>
    </dgm:pt>
  </dgm:ptLst>
  <dgm:cxnLst>
    <dgm:cxn modelId="{C4C56908-EA66-4C7C-B780-32D9A590A8A8}" type="presOf" srcId="{E82303E4-88D7-4ADE-9C51-68823AB0E3D2}" destId="{FB96FE0B-0816-4589-B239-63B0A1A57579}" srcOrd="0" destOrd="0" presId="urn:microsoft.com/office/officeart/2005/8/layout/venn3"/>
    <dgm:cxn modelId="{CD491A23-E986-44AE-A3DB-422FFB506961}" type="presOf" srcId="{6534F5E6-39DE-47AD-BE01-D482E911B451}" destId="{0FEE9FB9-0FCD-4F87-BA63-D548D81CFD89}" srcOrd="0" destOrd="0" presId="urn:microsoft.com/office/officeart/2005/8/layout/venn3"/>
    <dgm:cxn modelId="{B889857A-7EDB-4CB3-B3C9-E59FFEFC4F16}" srcId="{E82303E4-88D7-4ADE-9C51-68823AB0E3D2}" destId="{0B661243-BD71-4E54-B747-1ABF32C05649}" srcOrd="2" destOrd="0" parTransId="{97363F5F-0C20-4C81-B726-325BC2359C00}" sibTransId="{32C8B2FC-F5C4-4C37-B6F5-6FEAB4CBE5EE}"/>
    <dgm:cxn modelId="{3D99B97E-01D9-4A1A-9238-FE5E06566724}" type="presOf" srcId="{73F22573-1DD9-437C-811C-8B5C60F87248}" destId="{65B0A3BD-1C7D-409E-9828-F21630FFA3EA}" srcOrd="0" destOrd="0" presId="urn:microsoft.com/office/officeart/2005/8/layout/venn3"/>
    <dgm:cxn modelId="{55694995-2EED-43EE-9099-DD4D224595FF}" type="presOf" srcId="{0B661243-BD71-4E54-B747-1ABF32C05649}" destId="{1F1DD33F-8B99-432C-AD50-91758AC37920}" srcOrd="0" destOrd="0" presId="urn:microsoft.com/office/officeart/2005/8/layout/venn3"/>
    <dgm:cxn modelId="{A57013AD-0CF6-4192-85E8-579145EDD529}" srcId="{E82303E4-88D7-4ADE-9C51-68823AB0E3D2}" destId="{6534F5E6-39DE-47AD-BE01-D482E911B451}" srcOrd="1" destOrd="0" parTransId="{C317E15C-FF69-41A2-B6BF-675604CBCA13}" sibTransId="{9006E147-15F2-4B2A-9538-F516A94C902B}"/>
    <dgm:cxn modelId="{67FBB7C1-ED09-4B74-860F-A4D535DD705D}" type="presOf" srcId="{45EFA966-3ACC-4036-BD44-DEFADA1B88DE}" destId="{9EB24A73-EE47-46FA-A919-944950A0DCCB}" srcOrd="0" destOrd="0" presId="urn:microsoft.com/office/officeart/2005/8/layout/venn3"/>
    <dgm:cxn modelId="{4AB456F4-46FA-4C48-9098-94B30302B693}" srcId="{E82303E4-88D7-4ADE-9C51-68823AB0E3D2}" destId="{45EFA966-3ACC-4036-BD44-DEFADA1B88DE}" srcOrd="0" destOrd="0" parTransId="{1F86E72D-DAEB-4EA1-ABFB-4F42447E5916}" sibTransId="{764F29E4-FBE9-43C3-A18B-CA00ED4EBB8E}"/>
    <dgm:cxn modelId="{9CDC8DFF-D477-4A82-A401-80539D3DC2B7}" srcId="{E82303E4-88D7-4ADE-9C51-68823AB0E3D2}" destId="{73F22573-1DD9-437C-811C-8B5C60F87248}" srcOrd="3" destOrd="0" parTransId="{E3AACF71-F033-4FC0-ADBA-F9DECC2A246E}" sibTransId="{16758CB3-FB34-45D9-A01D-1A3CEB464E49}"/>
    <dgm:cxn modelId="{CE058357-805A-495A-A75F-34D50A3F37CB}" type="presParOf" srcId="{FB96FE0B-0816-4589-B239-63B0A1A57579}" destId="{9EB24A73-EE47-46FA-A919-944950A0DCCB}" srcOrd="0" destOrd="0" presId="urn:microsoft.com/office/officeart/2005/8/layout/venn3"/>
    <dgm:cxn modelId="{7DB5F27A-9BE8-4EB0-825E-793F26AB11B4}" type="presParOf" srcId="{FB96FE0B-0816-4589-B239-63B0A1A57579}" destId="{A7DA46B3-7D9A-409C-B630-92347725F7B8}" srcOrd="1" destOrd="0" presId="urn:microsoft.com/office/officeart/2005/8/layout/venn3"/>
    <dgm:cxn modelId="{86389F10-EC25-4EEB-9BB5-F22C91048A05}" type="presParOf" srcId="{FB96FE0B-0816-4589-B239-63B0A1A57579}" destId="{0FEE9FB9-0FCD-4F87-BA63-D548D81CFD89}" srcOrd="2" destOrd="0" presId="urn:microsoft.com/office/officeart/2005/8/layout/venn3"/>
    <dgm:cxn modelId="{1D43A0D1-D660-4CD2-AADC-41829A5C4871}" type="presParOf" srcId="{FB96FE0B-0816-4589-B239-63B0A1A57579}" destId="{09A6EFE4-2C13-48CF-801A-E20F456D79A1}" srcOrd="3" destOrd="0" presId="urn:microsoft.com/office/officeart/2005/8/layout/venn3"/>
    <dgm:cxn modelId="{79CEE580-155B-4E97-8169-5C9090A336C1}" type="presParOf" srcId="{FB96FE0B-0816-4589-B239-63B0A1A57579}" destId="{1F1DD33F-8B99-432C-AD50-91758AC37920}" srcOrd="4" destOrd="0" presId="urn:microsoft.com/office/officeart/2005/8/layout/venn3"/>
    <dgm:cxn modelId="{E0363F24-C987-4C0B-BB9C-CEA3DE06015D}" type="presParOf" srcId="{FB96FE0B-0816-4589-B239-63B0A1A57579}" destId="{D70972FB-E59C-4D18-B74F-6E0FC446928A}" srcOrd="5" destOrd="0" presId="urn:microsoft.com/office/officeart/2005/8/layout/venn3"/>
    <dgm:cxn modelId="{80CC21F0-44E6-4616-BDD5-B58FF86AF8A7}" type="presParOf" srcId="{FB96FE0B-0816-4589-B239-63B0A1A57579}" destId="{65B0A3BD-1C7D-409E-9828-F21630FFA3EA}" srcOrd="6" destOrd="0" presId="urn:microsoft.com/office/officeart/2005/8/layout/ven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98742-2AA5-4D6A-B42D-7405924D5243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191D2440-4507-4283-85E3-9A88D2E4725C}">
      <dgm:prSet phldrT="[Texto]" custT="1"/>
      <dgm:spPr/>
      <dgm:t>
        <a:bodyPr/>
        <a:lstStyle/>
        <a:p>
          <a:r>
            <a:rPr lang="es-CL" sz="800" b="1" dirty="0">
              <a:latin typeface="Century Gothic" panose="020B0502020202020204" pitchFamily="34" charset="0"/>
            </a:rPr>
            <a:t>Ejecutivo</a:t>
          </a:r>
          <a:r>
            <a:rPr lang="es-CL" sz="800" b="0" dirty="0">
              <a:latin typeface="Century Gothic" panose="020B0502020202020204" pitchFamily="34" charset="0"/>
            </a:rPr>
            <a:t> obtiene información del cliente: activos, pasivos, Ingresos , gastos, comportamiento, relaciones patrimoniales, etc. </a:t>
          </a:r>
        </a:p>
      </dgm:t>
    </dgm:pt>
    <dgm:pt modelId="{B6BA9E87-79BF-4DC9-BA5E-4F2D2F00C9FD}" type="parTrans" cxnId="{DE5FF5F6-31BF-4371-946D-9FA58FE7A236}">
      <dgm:prSet/>
      <dgm:spPr/>
      <dgm:t>
        <a:bodyPr/>
        <a:lstStyle/>
        <a:p>
          <a:endParaRPr lang="es-CL"/>
        </a:p>
      </dgm:t>
    </dgm:pt>
    <dgm:pt modelId="{0AEC5C2C-A4AA-4D9E-B0A6-0E48E77CB7F9}" type="sibTrans" cxnId="{DE5FF5F6-31BF-4371-946D-9FA58FE7A236}">
      <dgm:prSet/>
      <dgm:spPr/>
      <dgm:t>
        <a:bodyPr/>
        <a:lstStyle/>
        <a:p>
          <a:endParaRPr lang="es-CL"/>
        </a:p>
      </dgm:t>
    </dgm:pt>
    <dgm:pt modelId="{DBED30AC-2A88-4797-AFDD-ECA60339193B}">
      <dgm:prSet phldrT="[Texto]" custT="1"/>
      <dgm:spPr/>
      <dgm:t>
        <a:bodyPr/>
        <a:lstStyle/>
        <a:p>
          <a:r>
            <a:rPr lang="es-ES" sz="800" b="0" dirty="0">
              <a:latin typeface="Century Gothic" panose="020B0502020202020204" pitchFamily="34" charset="0"/>
            </a:rPr>
            <a:t>Se presenta propuesta vía Mac en CDN.  Es evaluado y aprobado vía parametrización</a:t>
          </a:r>
          <a:endParaRPr lang="es-CL" sz="800" b="0" dirty="0">
            <a:latin typeface="Century Gothic" panose="020B0502020202020204" pitchFamily="34" charset="0"/>
          </a:endParaRPr>
        </a:p>
      </dgm:t>
    </dgm:pt>
    <dgm:pt modelId="{8A9B37F7-BF1D-408C-8C2D-CE0F1A5E77C2}" type="parTrans" cxnId="{2246294A-F1EE-4FDB-823D-B70E99765BBA}">
      <dgm:prSet/>
      <dgm:spPr/>
      <dgm:t>
        <a:bodyPr/>
        <a:lstStyle/>
        <a:p>
          <a:endParaRPr lang="es-CL"/>
        </a:p>
      </dgm:t>
    </dgm:pt>
    <dgm:pt modelId="{066FFE1C-2DE5-434B-A50F-8E95BDAB1C4F}" type="sibTrans" cxnId="{2246294A-F1EE-4FDB-823D-B70E99765BBA}">
      <dgm:prSet/>
      <dgm:spPr/>
      <dgm:t>
        <a:bodyPr/>
        <a:lstStyle/>
        <a:p>
          <a:endParaRPr lang="es-CL"/>
        </a:p>
      </dgm:t>
    </dgm:pt>
    <dgm:pt modelId="{27A6AF2C-297D-4A36-BB99-A9228C88463C}">
      <dgm:prSet phldrT="[Texto]" custT="1"/>
      <dgm:spPr/>
      <dgm:t>
        <a:bodyPr/>
        <a:lstStyle/>
        <a:p>
          <a:r>
            <a:rPr lang="es-ES" sz="800" b="1" dirty="0">
              <a:latin typeface="Century Gothic" panose="020B0502020202020204" pitchFamily="34" charset="0"/>
            </a:rPr>
            <a:t>Ejecutivo </a:t>
          </a:r>
          <a:r>
            <a:rPr lang="es-ES" sz="800" b="1" dirty="0">
              <a:solidFill>
                <a:schemeClr val="tx1"/>
              </a:solidFill>
              <a:latin typeface="Century Gothic" panose="020B0502020202020204" pitchFamily="34" charset="0"/>
            </a:rPr>
            <a:t>envía</a:t>
          </a:r>
          <a:r>
            <a:rPr lang="es-ES" sz="800" b="0" dirty="0">
              <a:latin typeface="Century Gothic" panose="020B0502020202020204" pitchFamily="34" charset="0"/>
            </a:rPr>
            <a:t> a </a:t>
          </a:r>
          <a:r>
            <a:rPr lang="es-ES" sz="800" b="1" dirty="0">
              <a:latin typeface="Century Gothic" panose="020B0502020202020204" pitchFamily="34" charset="0"/>
            </a:rPr>
            <a:t>visado</a:t>
          </a:r>
          <a:r>
            <a:rPr lang="es-ES" sz="800" b="0" dirty="0">
              <a:latin typeface="Century Gothic" panose="020B0502020202020204" pitchFamily="34" charset="0"/>
            </a:rPr>
            <a:t> documentación que respalda la operación  vía repositorio en CDN(respaldos, titulo ejecutivo , etc.). Se revisa, aprueba, rechaza o se genera excepción</a:t>
          </a:r>
          <a:endParaRPr lang="es-CL" sz="800" b="0" dirty="0">
            <a:latin typeface="Century Gothic" panose="020B0502020202020204" pitchFamily="34" charset="0"/>
          </a:endParaRPr>
        </a:p>
      </dgm:t>
    </dgm:pt>
    <dgm:pt modelId="{F7F5BB8B-11B4-433C-8A47-5D60D6E7AB91}" type="parTrans" cxnId="{AE06FD4D-5F59-40EA-8846-1BB590124E1E}">
      <dgm:prSet/>
      <dgm:spPr/>
      <dgm:t>
        <a:bodyPr/>
        <a:lstStyle/>
        <a:p>
          <a:endParaRPr lang="es-CL"/>
        </a:p>
      </dgm:t>
    </dgm:pt>
    <dgm:pt modelId="{A1134C8D-D08D-45D2-ABA1-678F5ACE0EA4}" type="sibTrans" cxnId="{AE06FD4D-5F59-40EA-8846-1BB590124E1E}">
      <dgm:prSet/>
      <dgm:spPr/>
      <dgm:t>
        <a:bodyPr/>
        <a:lstStyle/>
        <a:p>
          <a:endParaRPr lang="es-CL"/>
        </a:p>
      </dgm:t>
    </dgm:pt>
    <dgm:pt modelId="{00DB0C12-D9CE-41F7-A991-F4208BDAAF5B}">
      <dgm:prSet phldrT="[Texto]" custT="1"/>
      <dgm:spPr/>
      <dgm:t>
        <a:bodyPr/>
        <a:lstStyle/>
        <a:p>
          <a:r>
            <a:rPr lang="es-CL" sz="800" b="0" dirty="0">
              <a:latin typeface="Century Gothic" panose="020B0502020202020204" pitchFamily="34" charset="0"/>
            </a:rPr>
            <a:t>Si todo está correcto se cursa el producto solicitado</a:t>
          </a:r>
          <a:endParaRPr lang="es-CL" sz="800" b="1" dirty="0">
            <a:latin typeface="Century Gothic" panose="020B0502020202020204" pitchFamily="34" charset="0"/>
          </a:endParaRPr>
        </a:p>
      </dgm:t>
    </dgm:pt>
    <dgm:pt modelId="{30BE55DD-7E5D-48A7-A683-8BD7C81174E3}" type="parTrans" cxnId="{D74F27D7-3244-44E3-8E74-15370000271D}">
      <dgm:prSet/>
      <dgm:spPr/>
      <dgm:t>
        <a:bodyPr/>
        <a:lstStyle/>
        <a:p>
          <a:endParaRPr lang="es-CL"/>
        </a:p>
      </dgm:t>
    </dgm:pt>
    <dgm:pt modelId="{C82CFC11-D3BE-4C13-9FF8-ECD97447EFCD}" type="sibTrans" cxnId="{D74F27D7-3244-44E3-8E74-15370000271D}">
      <dgm:prSet/>
      <dgm:spPr/>
      <dgm:t>
        <a:bodyPr/>
        <a:lstStyle/>
        <a:p>
          <a:endParaRPr lang="es-CL"/>
        </a:p>
      </dgm:t>
    </dgm:pt>
    <dgm:pt modelId="{3A479DFA-B9D9-4C8F-B74D-6F7EBC61CBF8}">
      <dgm:prSet phldrT="[Texto]" custT="1"/>
      <dgm:spPr/>
      <dgm:t>
        <a:bodyPr/>
        <a:lstStyle/>
        <a:p>
          <a:r>
            <a:rPr lang="es-CL" sz="800" b="0" dirty="0">
              <a:latin typeface="Century Gothic" panose="020B0502020202020204" pitchFamily="34" charset="0"/>
              <a:ea typeface="+mn-ea"/>
              <a:cs typeface="+mn-cs"/>
            </a:rPr>
            <a:t>Ejecutivo es responsable administrar cartera de clientes. El Área Seguimiento Minorista  complementa con alertas de comportamiento. Normalización propone traspasos a Socofin</a:t>
          </a:r>
          <a:endParaRPr lang="es-CL" sz="800" b="1" dirty="0">
            <a:latin typeface="Century Gothic" panose="020B0502020202020204" pitchFamily="34" charset="0"/>
          </a:endParaRPr>
        </a:p>
      </dgm:t>
    </dgm:pt>
    <dgm:pt modelId="{13D4CD88-C27A-42F9-A7C0-2ECE7F77EA5C}" type="parTrans" cxnId="{86AB905C-3043-4BA7-AA08-6E22D938251C}">
      <dgm:prSet/>
      <dgm:spPr/>
      <dgm:t>
        <a:bodyPr/>
        <a:lstStyle/>
        <a:p>
          <a:endParaRPr lang="es-CL"/>
        </a:p>
      </dgm:t>
    </dgm:pt>
    <dgm:pt modelId="{F3E072E9-89D7-48AA-B819-F026A680D13E}" type="sibTrans" cxnId="{86AB905C-3043-4BA7-AA08-6E22D938251C}">
      <dgm:prSet/>
      <dgm:spPr/>
      <dgm:t>
        <a:bodyPr/>
        <a:lstStyle/>
        <a:p>
          <a:endParaRPr lang="es-CL"/>
        </a:p>
      </dgm:t>
    </dgm:pt>
    <dgm:pt modelId="{1A063B83-0B4D-4485-A0CC-8E7CE39C718F}" type="pres">
      <dgm:prSet presAssocID="{2B398742-2AA5-4D6A-B42D-7405924D524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F5620A9-1D60-4BC7-8EFB-95C66814717B}" type="pres">
      <dgm:prSet presAssocID="{3A479DFA-B9D9-4C8F-B74D-6F7EBC61CBF8}" presName="Accent5" presStyleCnt="0"/>
      <dgm:spPr/>
    </dgm:pt>
    <dgm:pt modelId="{BF69673E-8953-4D7D-A2A4-FD1E797285BC}" type="pres">
      <dgm:prSet presAssocID="{3A479DFA-B9D9-4C8F-B74D-6F7EBC61CBF8}" presName="Accent" presStyleLbl="node1" presStyleIdx="0" presStyleCnt="5"/>
      <dgm:spPr/>
    </dgm:pt>
    <dgm:pt modelId="{D827BE79-DDDE-488E-B798-49961ED08C0A}" type="pres">
      <dgm:prSet presAssocID="{3A479DFA-B9D9-4C8F-B74D-6F7EBC61CBF8}" presName="ParentBackground5" presStyleCnt="0"/>
      <dgm:spPr/>
    </dgm:pt>
    <dgm:pt modelId="{DF2B1D37-F63D-46B3-A786-EF8CB3D7A4A7}" type="pres">
      <dgm:prSet presAssocID="{3A479DFA-B9D9-4C8F-B74D-6F7EBC61CBF8}" presName="ParentBackground" presStyleLbl="fgAcc1" presStyleIdx="0" presStyleCnt="5"/>
      <dgm:spPr/>
    </dgm:pt>
    <dgm:pt modelId="{2BDDD529-92B3-4E15-8889-EFE9D51F1F03}" type="pres">
      <dgm:prSet presAssocID="{3A479DFA-B9D9-4C8F-B74D-6F7EBC61CBF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878EF97-6A5C-4F92-B68F-3053A1E9F858}" type="pres">
      <dgm:prSet presAssocID="{00DB0C12-D9CE-41F7-A991-F4208BDAAF5B}" presName="Accent4" presStyleCnt="0"/>
      <dgm:spPr/>
    </dgm:pt>
    <dgm:pt modelId="{DC579DB0-7F6A-49DB-A8CB-C32E186AEDF8}" type="pres">
      <dgm:prSet presAssocID="{00DB0C12-D9CE-41F7-A991-F4208BDAAF5B}" presName="Accent" presStyleLbl="node1" presStyleIdx="1" presStyleCnt="5"/>
      <dgm:spPr/>
    </dgm:pt>
    <dgm:pt modelId="{618D1000-9223-48E0-B6D2-162D2AE72F55}" type="pres">
      <dgm:prSet presAssocID="{00DB0C12-D9CE-41F7-A991-F4208BDAAF5B}" presName="ParentBackground4" presStyleCnt="0"/>
      <dgm:spPr/>
    </dgm:pt>
    <dgm:pt modelId="{71EEC043-9E12-47CC-8B00-AB854F1A2D5F}" type="pres">
      <dgm:prSet presAssocID="{00DB0C12-D9CE-41F7-A991-F4208BDAAF5B}" presName="ParentBackground" presStyleLbl="fgAcc1" presStyleIdx="1" presStyleCnt="5"/>
      <dgm:spPr/>
    </dgm:pt>
    <dgm:pt modelId="{F2B182F8-8B00-4A37-99EC-FE561BC5BECF}" type="pres">
      <dgm:prSet presAssocID="{00DB0C12-D9CE-41F7-A991-F4208BDAAF5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57A9966-569B-4A18-A2B2-5C6D6EC4D045}" type="pres">
      <dgm:prSet presAssocID="{27A6AF2C-297D-4A36-BB99-A9228C88463C}" presName="Accent3" presStyleCnt="0"/>
      <dgm:spPr/>
    </dgm:pt>
    <dgm:pt modelId="{CF4BB3F7-076F-40C5-8757-6064204B9CA4}" type="pres">
      <dgm:prSet presAssocID="{27A6AF2C-297D-4A36-BB99-A9228C88463C}" presName="Accent" presStyleLbl="node1" presStyleIdx="2" presStyleCnt="5"/>
      <dgm:spPr/>
    </dgm:pt>
    <dgm:pt modelId="{AAC1377C-505E-42ED-9746-8779E9C0362F}" type="pres">
      <dgm:prSet presAssocID="{27A6AF2C-297D-4A36-BB99-A9228C88463C}" presName="ParentBackground3" presStyleCnt="0"/>
      <dgm:spPr/>
    </dgm:pt>
    <dgm:pt modelId="{2687C12F-9A0F-4B3D-B8AA-06AC7617DA36}" type="pres">
      <dgm:prSet presAssocID="{27A6AF2C-297D-4A36-BB99-A9228C88463C}" presName="ParentBackground" presStyleLbl="fgAcc1" presStyleIdx="2" presStyleCnt="5"/>
      <dgm:spPr/>
    </dgm:pt>
    <dgm:pt modelId="{74B0D3E9-FFF9-44FC-A406-84F404D9DF37}" type="pres">
      <dgm:prSet presAssocID="{27A6AF2C-297D-4A36-BB99-A9228C88463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35A954-C8E0-47EC-BEE3-7307E8A8AC7D}" type="pres">
      <dgm:prSet presAssocID="{DBED30AC-2A88-4797-AFDD-ECA60339193B}" presName="Accent2" presStyleCnt="0"/>
      <dgm:spPr/>
    </dgm:pt>
    <dgm:pt modelId="{976DBC1B-4694-4A7B-8477-D1E3C2C3514B}" type="pres">
      <dgm:prSet presAssocID="{DBED30AC-2A88-4797-AFDD-ECA60339193B}" presName="Accent" presStyleLbl="node1" presStyleIdx="3" presStyleCnt="5"/>
      <dgm:spPr/>
    </dgm:pt>
    <dgm:pt modelId="{5D7FCB5F-DAA0-41D4-A9FE-7394A06A45D8}" type="pres">
      <dgm:prSet presAssocID="{DBED30AC-2A88-4797-AFDD-ECA60339193B}" presName="ParentBackground2" presStyleCnt="0"/>
      <dgm:spPr/>
    </dgm:pt>
    <dgm:pt modelId="{C2AB4BB1-093D-4EE1-A408-37E21CC5FDD3}" type="pres">
      <dgm:prSet presAssocID="{DBED30AC-2A88-4797-AFDD-ECA60339193B}" presName="ParentBackground" presStyleLbl="fgAcc1" presStyleIdx="3" presStyleCnt="5"/>
      <dgm:spPr/>
    </dgm:pt>
    <dgm:pt modelId="{4B637C27-44F3-4BE8-9307-4E599D4E7044}" type="pres">
      <dgm:prSet presAssocID="{DBED30AC-2A88-4797-AFDD-ECA60339193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DE8FB8-EB05-46C5-A673-9E89AECB60EC}" type="pres">
      <dgm:prSet presAssocID="{191D2440-4507-4283-85E3-9A88D2E4725C}" presName="Accent1" presStyleCnt="0"/>
      <dgm:spPr/>
    </dgm:pt>
    <dgm:pt modelId="{42825B24-2D78-4F74-AADD-5AD5AE5F172A}" type="pres">
      <dgm:prSet presAssocID="{191D2440-4507-4283-85E3-9A88D2E4725C}" presName="Accent" presStyleLbl="node1" presStyleIdx="4" presStyleCnt="5"/>
      <dgm:spPr/>
    </dgm:pt>
    <dgm:pt modelId="{08D6C879-578E-460B-A3B6-CBDC97F631C1}" type="pres">
      <dgm:prSet presAssocID="{191D2440-4507-4283-85E3-9A88D2E4725C}" presName="ParentBackground1" presStyleCnt="0"/>
      <dgm:spPr/>
    </dgm:pt>
    <dgm:pt modelId="{1D8CA3EB-A3C6-4B9A-AB38-AC6252F3B5FB}" type="pres">
      <dgm:prSet presAssocID="{191D2440-4507-4283-85E3-9A88D2E4725C}" presName="ParentBackground" presStyleLbl="fgAcc1" presStyleIdx="4" presStyleCnt="5"/>
      <dgm:spPr/>
    </dgm:pt>
    <dgm:pt modelId="{80867A8E-7A19-4B5A-98D2-BA88B6454765}" type="pres">
      <dgm:prSet presAssocID="{191D2440-4507-4283-85E3-9A88D2E4725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C60B006-9B2A-4E04-97ED-28D963723524}" type="presOf" srcId="{27A6AF2C-297D-4A36-BB99-A9228C88463C}" destId="{2687C12F-9A0F-4B3D-B8AA-06AC7617DA36}" srcOrd="0" destOrd="0" presId="urn:microsoft.com/office/officeart/2011/layout/CircleProcess"/>
    <dgm:cxn modelId="{EACC5934-E400-4DC6-BBDA-0BAB4DE37267}" type="presOf" srcId="{3A479DFA-B9D9-4C8F-B74D-6F7EBC61CBF8}" destId="{DF2B1D37-F63D-46B3-A786-EF8CB3D7A4A7}" srcOrd="0" destOrd="0" presId="urn:microsoft.com/office/officeart/2011/layout/CircleProcess"/>
    <dgm:cxn modelId="{EF60B85B-527B-4562-92A5-EA03A8578D0D}" type="presOf" srcId="{00DB0C12-D9CE-41F7-A991-F4208BDAAF5B}" destId="{71EEC043-9E12-47CC-8B00-AB854F1A2D5F}" srcOrd="0" destOrd="0" presId="urn:microsoft.com/office/officeart/2011/layout/CircleProcess"/>
    <dgm:cxn modelId="{86AB905C-3043-4BA7-AA08-6E22D938251C}" srcId="{2B398742-2AA5-4D6A-B42D-7405924D5243}" destId="{3A479DFA-B9D9-4C8F-B74D-6F7EBC61CBF8}" srcOrd="4" destOrd="0" parTransId="{13D4CD88-C27A-42F9-A7C0-2ECE7F77EA5C}" sibTransId="{F3E072E9-89D7-48AA-B819-F026A680D13E}"/>
    <dgm:cxn modelId="{B74B0165-0710-4C61-BAD3-FEEF9090D087}" type="presOf" srcId="{00DB0C12-D9CE-41F7-A991-F4208BDAAF5B}" destId="{F2B182F8-8B00-4A37-99EC-FE561BC5BECF}" srcOrd="1" destOrd="0" presId="urn:microsoft.com/office/officeart/2011/layout/CircleProcess"/>
    <dgm:cxn modelId="{2246294A-F1EE-4FDB-823D-B70E99765BBA}" srcId="{2B398742-2AA5-4D6A-B42D-7405924D5243}" destId="{DBED30AC-2A88-4797-AFDD-ECA60339193B}" srcOrd="1" destOrd="0" parTransId="{8A9B37F7-BF1D-408C-8C2D-CE0F1A5E77C2}" sibTransId="{066FFE1C-2DE5-434B-A50F-8E95BDAB1C4F}"/>
    <dgm:cxn modelId="{AE06FD4D-5F59-40EA-8846-1BB590124E1E}" srcId="{2B398742-2AA5-4D6A-B42D-7405924D5243}" destId="{27A6AF2C-297D-4A36-BB99-A9228C88463C}" srcOrd="2" destOrd="0" parTransId="{F7F5BB8B-11B4-433C-8A47-5D60D6E7AB91}" sibTransId="{A1134C8D-D08D-45D2-ABA1-678F5ACE0EA4}"/>
    <dgm:cxn modelId="{DAC59355-997E-4D63-AF40-1DCB9B7A6CFA}" type="presOf" srcId="{191D2440-4507-4283-85E3-9A88D2E4725C}" destId="{1D8CA3EB-A3C6-4B9A-AB38-AC6252F3B5FB}" srcOrd="0" destOrd="0" presId="urn:microsoft.com/office/officeart/2011/layout/CircleProcess"/>
    <dgm:cxn modelId="{A311D78D-6CCC-434E-9F9F-8E393A56D82D}" type="presOf" srcId="{2B398742-2AA5-4D6A-B42D-7405924D5243}" destId="{1A063B83-0B4D-4485-A0CC-8E7CE39C718F}" srcOrd="0" destOrd="0" presId="urn:microsoft.com/office/officeart/2011/layout/CircleProcess"/>
    <dgm:cxn modelId="{CEF95091-EA7E-42C6-9328-26ECEC8E6DEE}" type="presOf" srcId="{27A6AF2C-297D-4A36-BB99-A9228C88463C}" destId="{74B0D3E9-FFF9-44FC-A406-84F404D9DF37}" srcOrd="1" destOrd="0" presId="urn:microsoft.com/office/officeart/2011/layout/CircleProcess"/>
    <dgm:cxn modelId="{781178B4-EE36-4C23-842F-DA87B346C36A}" type="presOf" srcId="{3A479DFA-B9D9-4C8F-B74D-6F7EBC61CBF8}" destId="{2BDDD529-92B3-4E15-8889-EFE9D51F1F03}" srcOrd="1" destOrd="0" presId="urn:microsoft.com/office/officeart/2011/layout/CircleProcess"/>
    <dgm:cxn modelId="{31542BD1-80D5-40C1-AC68-8F1C7B1F520B}" type="presOf" srcId="{DBED30AC-2A88-4797-AFDD-ECA60339193B}" destId="{4B637C27-44F3-4BE8-9307-4E599D4E7044}" srcOrd="1" destOrd="0" presId="urn:microsoft.com/office/officeart/2011/layout/CircleProcess"/>
    <dgm:cxn modelId="{D74F27D7-3244-44E3-8E74-15370000271D}" srcId="{2B398742-2AA5-4D6A-B42D-7405924D5243}" destId="{00DB0C12-D9CE-41F7-A991-F4208BDAAF5B}" srcOrd="3" destOrd="0" parTransId="{30BE55DD-7E5D-48A7-A683-8BD7C81174E3}" sibTransId="{C82CFC11-D3BE-4C13-9FF8-ECD97447EFCD}"/>
    <dgm:cxn modelId="{3296C6DF-FEDD-4FBB-82C8-836108582CBD}" type="presOf" srcId="{DBED30AC-2A88-4797-AFDD-ECA60339193B}" destId="{C2AB4BB1-093D-4EE1-A408-37E21CC5FDD3}" srcOrd="0" destOrd="0" presId="urn:microsoft.com/office/officeart/2011/layout/CircleProcess"/>
    <dgm:cxn modelId="{E35556EB-BD7D-49AE-B99B-B4178E8199FE}" type="presOf" srcId="{191D2440-4507-4283-85E3-9A88D2E4725C}" destId="{80867A8E-7A19-4B5A-98D2-BA88B6454765}" srcOrd="1" destOrd="0" presId="urn:microsoft.com/office/officeart/2011/layout/CircleProcess"/>
    <dgm:cxn modelId="{DE5FF5F6-31BF-4371-946D-9FA58FE7A236}" srcId="{2B398742-2AA5-4D6A-B42D-7405924D5243}" destId="{191D2440-4507-4283-85E3-9A88D2E4725C}" srcOrd="0" destOrd="0" parTransId="{B6BA9E87-79BF-4DC9-BA5E-4F2D2F00C9FD}" sibTransId="{0AEC5C2C-A4AA-4D9E-B0A6-0E48E77CB7F9}"/>
    <dgm:cxn modelId="{3741CE76-8EB9-476B-BA33-6218377B5D2C}" type="presParOf" srcId="{1A063B83-0B4D-4485-A0CC-8E7CE39C718F}" destId="{1F5620A9-1D60-4BC7-8EFB-95C66814717B}" srcOrd="0" destOrd="0" presId="urn:microsoft.com/office/officeart/2011/layout/CircleProcess"/>
    <dgm:cxn modelId="{DF574A1E-EE56-4F1E-BD87-227E1396BF72}" type="presParOf" srcId="{1F5620A9-1D60-4BC7-8EFB-95C66814717B}" destId="{BF69673E-8953-4D7D-A2A4-FD1E797285BC}" srcOrd="0" destOrd="0" presId="urn:microsoft.com/office/officeart/2011/layout/CircleProcess"/>
    <dgm:cxn modelId="{2E7F13EC-CD50-4692-B718-0C22B62062D2}" type="presParOf" srcId="{1A063B83-0B4D-4485-A0CC-8E7CE39C718F}" destId="{D827BE79-DDDE-488E-B798-49961ED08C0A}" srcOrd="1" destOrd="0" presId="urn:microsoft.com/office/officeart/2011/layout/CircleProcess"/>
    <dgm:cxn modelId="{E2D324C0-F878-4C39-AE97-CF4655EB6916}" type="presParOf" srcId="{D827BE79-DDDE-488E-B798-49961ED08C0A}" destId="{DF2B1D37-F63D-46B3-A786-EF8CB3D7A4A7}" srcOrd="0" destOrd="0" presId="urn:microsoft.com/office/officeart/2011/layout/CircleProcess"/>
    <dgm:cxn modelId="{8CE30897-AD02-4F48-B078-9948D941A6D3}" type="presParOf" srcId="{1A063B83-0B4D-4485-A0CC-8E7CE39C718F}" destId="{2BDDD529-92B3-4E15-8889-EFE9D51F1F03}" srcOrd="2" destOrd="0" presId="urn:microsoft.com/office/officeart/2011/layout/CircleProcess"/>
    <dgm:cxn modelId="{FCB623D7-AC72-4329-9F4D-64DAFA0EC8F3}" type="presParOf" srcId="{1A063B83-0B4D-4485-A0CC-8E7CE39C718F}" destId="{C878EF97-6A5C-4F92-B68F-3053A1E9F858}" srcOrd="3" destOrd="0" presId="urn:microsoft.com/office/officeart/2011/layout/CircleProcess"/>
    <dgm:cxn modelId="{99B1C47A-7BE6-42C6-8504-EA552347A7EF}" type="presParOf" srcId="{C878EF97-6A5C-4F92-B68F-3053A1E9F858}" destId="{DC579DB0-7F6A-49DB-A8CB-C32E186AEDF8}" srcOrd="0" destOrd="0" presId="urn:microsoft.com/office/officeart/2011/layout/CircleProcess"/>
    <dgm:cxn modelId="{E36E1A9A-38EB-4B17-AE5A-B082F2EB03DB}" type="presParOf" srcId="{1A063B83-0B4D-4485-A0CC-8E7CE39C718F}" destId="{618D1000-9223-48E0-B6D2-162D2AE72F55}" srcOrd="4" destOrd="0" presId="urn:microsoft.com/office/officeart/2011/layout/CircleProcess"/>
    <dgm:cxn modelId="{2AF32178-7F41-443C-BDA1-83ECEB3B8BDC}" type="presParOf" srcId="{618D1000-9223-48E0-B6D2-162D2AE72F55}" destId="{71EEC043-9E12-47CC-8B00-AB854F1A2D5F}" srcOrd="0" destOrd="0" presId="urn:microsoft.com/office/officeart/2011/layout/CircleProcess"/>
    <dgm:cxn modelId="{3BF55840-1134-4F0E-8F15-9E7C9DB21CF2}" type="presParOf" srcId="{1A063B83-0B4D-4485-A0CC-8E7CE39C718F}" destId="{F2B182F8-8B00-4A37-99EC-FE561BC5BECF}" srcOrd="5" destOrd="0" presId="urn:microsoft.com/office/officeart/2011/layout/CircleProcess"/>
    <dgm:cxn modelId="{B94640F9-C71D-4619-82D5-0EA981431F8B}" type="presParOf" srcId="{1A063B83-0B4D-4485-A0CC-8E7CE39C718F}" destId="{F57A9966-569B-4A18-A2B2-5C6D6EC4D045}" srcOrd="6" destOrd="0" presId="urn:microsoft.com/office/officeart/2011/layout/CircleProcess"/>
    <dgm:cxn modelId="{C4A5FDBC-4FFB-44A0-95D8-F0DBE5F1A1B8}" type="presParOf" srcId="{F57A9966-569B-4A18-A2B2-5C6D6EC4D045}" destId="{CF4BB3F7-076F-40C5-8757-6064204B9CA4}" srcOrd="0" destOrd="0" presId="urn:microsoft.com/office/officeart/2011/layout/CircleProcess"/>
    <dgm:cxn modelId="{854F5018-3122-49DA-9CE2-3F7C70D3335E}" type="presParOf" srcId="{1A063B83-0B4D-4485-A0CC-8E7CE39C718F}" destId="{AAC1377C-505E-42ED-9746-8779E9C0362F}" srcOrd="7" destOrd="0" presId="urn:microsoft.com/office/officeart/2011/layout/CircleProcess"/>
    <dgm:cxn modelId="{FE5C7D11-FCAD-4E0B-BB46-60FC24EF2ABC}" type="presParOf" srcId="{AAC1377C-505E-42ED-9746-8779E9C0362F}" destId="{2687C12F-9A0F-4B3D-B8AA-06AC7617DA36}" srcOrd="0" destOrd="0" presId="urn:microsoft.com/office/officeart/2011/layout/CircleProcess"/>
    <dgm:cxn modelId="{F14F8A75-9C35-40A7-BFFD-9B171B3BC75B}" type="presParOf" srcId="{1A063B83-0B4D-4485-A0CC-8E7CE39C718F}" destId="{74B0D3E9-FFF9-44FC-A406-84F404D9DF37}" srcOrd="8" destOrd="0" presId="urn:microsoft.com/office/officeart/2011/layout/CircleProcess"/>
    <dgm:cxn modelId="{C6B787F2-20BA-4A50-92A1-E6DFE5383710}" type="presParOf" srcId="{1A063B83-0B4D-4485-A0CC-8E7CE39C718F}" destId="{FA35A954-C8E0-47EC-BEE3-7307E8A8AC7D}" srcOrd="9" destOrd="0" presId="urn:microsoft.com/office/officeart/2011/layout/CircleProcess"/>
    <dgm:cxn modelId="{3DCDFBB1-B6DD-4950-BB3D-929CF993F9EC}" type="presParOf" srcId="{FA35A954-C8E0-47EC-BEE3-7307E8A8AC7D}" destId="{976DBC1B-4694-4A7B-8477-D1E3C2C3514B}" srcOrd="0" destOrd="0" presId="urn:microsoft.com/office/officeart/2011/layout/CircleProcess"/>
    <dgm:cxn modelId="{8824CDF3-EDC0-4C35-B96B-969249379ED2}" type="presParOf" srcId="{1A063B83-0B4D-4485-A0CC-8E7CE39C718F}" destId="{5D7FCB5F-DAA0-41D4-A9FE-7394A06A45D8}" srcOrd="10" destOrd="0" presId="urn:microsoft.com/office/officeart/2011/layout/CircleProcess"/>
    <dgm:cxn modelId="{003AB2F8-4336-424F-8D6B-0D133094EB8C}" type="presParOf" srcId="{5D7FCB5F-DAA0-41D4-A9FE-7394A06A45D8}" destId="{C2AB4BB1-093D-4EE1-A408-37E21CC5FDD3}" srcOrd="0" destOrd="0" presId="urn:microsoft.com/office/officeart/2011/layout/CircleProcess"/>
    <dgm:cxn modelId="{FFAD2EAA-851F-4093-864A-D71439F54E8C}" type="presParOf" srcId="{1A063B83-0B4D-4485-A0CC-8E7CE39C718F}" destId="{4B637C27-44F3-4BE8-9307-4E599D4E7044}" srcOrd="11" destOrd="0" presId="urn:microsoft.com/office/officeart/2011/layout/CircleProcess"/>
    <dgm:cxn modelId="{686B7ED6-B3DE-471A-ADDA-BAE304FE6CF9}" type="presParOf" srcId="{1A063B83-0B4D-4485-A0CC-8E7CE39C718F}" destId="{58DE8FB8-EB05-46C5-A673-9E89AECB60EC}" srcOrd="12" destOrd="0" presId="urn:microsoft.com/office/officeart/2011/layout/CircleProcess"/>
    <dgm:cxn modelId="{2429D3A5-8FD2-46D0-95F1-0509D25AA6BE}" type="presParOf" srcId="{58DE8FB8-EB05-46C5-A673-9E89AECB60EC}" destId="{42825B24-2D78-4F74-AADD-5AD5AE5F172A}" srcOrd="0" destOrd="0" presId="urn:microsoft.com/office/officeart/2011/layout/CircleProcess"/>
    <dgm:cxn modelId="{A72C2AA5-A76A-4DAD-ADFC-87AEAD3AD955}" type="presParOf" srcId="{1A063B83-0B4D-4485-A0CC-8E7CE39C718F}" destId="{08D6C879-578E-460B-A3B6-CBDC97F631C1}" srcOrd="13" destOrd="0" presId="urn:microsoft.com/office/officeart/2011/layout/CircleProcess"/>
    <dgm:cxn modelId="{D2137585-8A64-4AB1-8C03-D8F49A96CD50}" type="presParOf" srcId="{08D6C879-578E-460B-A3B6-CBDC97F631C1}" destId="{1D8CA3EB-A3C6-4B9A-AB38-AC6252F3B5FB}" srcOrd="0" destOrd="0" presId="urn:microsoft.com/office/officeart/2011/layout/CircleProcess"/>
    <dgm:cxn modelId="{3FFFFB42-A573-47C6-BE65-FB134B4FE877}" type="presParOf" srcId="{1A063B83-0B4D-4485-A0CC-8E7CE39C718F}" destId="{80867A8E-7A19-4B5A-98D2-BA88B6454765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24A73-EE47-46FA-A919-944950A0DCCB}">
      <dsp:nvSpPr>
        <dsp:cNvPr id="0" name=""/>
        <dsp:cNvSpPr/>
      </dsp:nvSpPr>
      <dsp:spPr>
        <a:xfrm>
          <a:off x="619692" y="5050"/>
          <a:ext cx="1014924" cy="1008002"/>
        </a:xfrm>
        <a:prstGeom prst="ellipse">
          <a:avLst/>
        </a:prstGeom>
        <a:solidFill>
          <a:schemeClr val="accent1">
            <a:alpha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9" tIns="6350" rIns="56269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b="1" kern="1200" dirty="0">
              <a:solidFill>
                <a:schemeClr val="accent1"/>
              </a:solidFill>
              <a:latin typeface="Century Gothic" panose="020B0502020202020204" pitchFamily="34" charset="0"/>
            </a:rPr>
            <a:t> </a:t>
          </a:r>
          <a:r>
            <a:rPr lang="es-CL" sz="700" b="1" kern="1200" dirty="0">
              <a:solidFill>
                <a:schemeClr val="accent1"/>
              </a:solidFill>
              <a:latin typeface="Century Gothic" panose="020B0502020202020204" pitchFamily="34" charset="0"/>
            </a:rPr>
            <a:t>Ofertar crédito comercial y evaluar clientes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 dirty="0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sp:txBody>
      <dsp:txXfrm>
        <a:off x="768324" y="152668"/>
        <a:ext cx="717660" cy="712766"/>
      </dsp:txXfrm>
    </dsp:sp>
    <dsp:sp modelId="{0FEE9FB9-0FCD-4F87-BA63-D548D81CFD89}">
      <dsp:nvSpPr>
        <dsp:cNvPr id="0" name=""/>
        <dsp:cNvSpPr/>
      </dsp:nvSpPr>
      <dsp:spPr>
        <a:xfrm>
          <a:off x="1585739" y="989"/>
          <a:ext cx="1014924" cy="1014924"/>
        </a:xfrm>
        <a:prstGeom prst="ellipse">
          <a:avLst/>
        </a:prstGeom>
        <a:solidFill>
          <a:schemeClr val="accent5">
            <a:alpha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9" tIns="8890" rIns="56269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 noProof="0" dirty="0">
              <a:solidFill>
                <a:schemeClr val="accent1"/>
              </a:solidFill>
              <a:latin typeface="Century Gothic" panose="020B0502020202020204" pitchFamily="34" charset="0"/>
            </a:rPr>
            <a:t>Evaluar Riesgo - Proceso Reactivo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 noProof="0" dirty="0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sp:txBody>
      <dsp:txXfrm>
        <a:off x="1734371" y="149621"/>
        <a:ext cx="717660" cy="717660"/>
      </dsp:txXfrm>
    </dsp:sp>
    <dsp:sp modelId="{1F1DD33F-8B99-432C-AD50-91758AC37920}">
      <dsp:nvSpPr>
        <dsp:cNvPr id="0" name=""/>
        <dsp:cNvSpPr/>
      </dsp:nvSpPr>
      <dsp:spPr>
        <a:xfrm>
          <a:off x="2532868" y="0"/>
          <a:ext cx="1014924" cy="1014924"/>
        </a:xfrm>
        <a:prstGeom prst="ellipse">
          <a:avLst/>
        </a:prstGeom>
        <a:solidFill>
          <a:schemeClr val="accent3">
            <a:alpha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9" tIns="8890" rIns="56269" bIns="8890" numCol="1" spcCol="1270" anchor="ctr" anchorCtr="0">
          <a:noAutofit/>
        </a:bodyPr>
        <a:lstStyle/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650" b="1" kern="1200" dirty="0">
            <a:solidFill>
              <a:schemeClr val="accent1"/>
            </a:solidFill>
            <a:latin typeface="Century Gothic" panose="020B0502020202020204" pitchFamily="34" charset="0"/>
          </a:endParaRPr>
        </a:p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" b="1" kern="1200" dirty="0">
              <a:solidFill>
                <a:schemeClr val="accent1"/>
              </a:solidFill>
              <a:latin typeface="Century Gothic" panose="020B0502020202020204" pitchFamily="34" charset="0"/>
            </a:rPr>
            <a:t>Regularización excepciones</a:t>
          </a:r>
        </a:p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b="1" kern="1200" dirty="0">
            <a:solidFill>
              <a:schemeClr val="accent1"/>
            </a:solidFill>
            <a:latin typeface="Century Gothic" panose="020B0502020202020204" pitchFamily="34" charset="0"/>
          </a:endParaRPr>
        </a:p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1" kern="1200" dirty="0">
              <a:solidFill>
                <a:schemeClr val="accent1"/>
              </a:solidFill>
              <a:latin typeface="Century Gothic" panose="020B0502020202020204" pitchFamily="34" charset="0"/>
            </a:rPr>
            <a:t>2</a:t>
          </a:r>
        </a:p>
      </dsp:txBody>
      <dsp:txXfrm>
        <a:off x="2681500" y="148632"/>
        <a:ext cx="717660" cy="717660"/>
      </dsp:txXfrm>
    </dsp:sp>
    <dsp:sp modelId="{65B0A3BD-1C7D-409E-9828-F21630FFA3EA}">
      <dsp:nvSpPr>
        <dsp:cNvPr id="0" name=""/>
        <dsp:cNvSpPr/>
      </dsp:nvSpPr>
      <dsp:spPr>
        <a:xfrm>
          <a:off x="3457764" y="0"/>
          <a:ext cx="1014924" cy="1014924"/>
        </a:xfrm>
        <a:prstGeom prst="ellipse">
          <a:avLst/>
        </a:prstGeom>
        <a:solidFill>
          <a:schemeClr val="accent6">
            <a:alpha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69" tIns="8890" rIns="56269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1" kern="1200">
            <a:solidFill>
              <a:schemeClr val="accent1"/>
            </a:solidFill>
            <a:latin typeface="Century Gothic" panose="020B0502020202020204" pitchFamily="34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>
              <a:solidFill>
                <a:schemeClr val="accent1"/>
              </a:solidFill>
              <a:latin typeface="Century Gothic" panose="020B0502020202020204" pitchFamily="34" charset="0"/>
            </a:rPr>
            <a:t>Definir y aprobar políticas (Normativa)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b="1" kern="1200">
              <a:solidFill>
                <a:schemeClr val="accent1"/>
              </a:solidFill>
              <a:latin typeface="Century Gothic" panose="020B0502020202020204" pitchFamily="34" charset="0"/>
            </a:rPr>
            <a:t>1</a:t>
          </a:r>
        </a:p>
      </dsp:txBody>
      <dsp:txXfrm>
        <a:off x="3606396" y="148632"/>
        <a:ext cx="717660" cy="71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9673E-8953-4D7D-A2A4-FD1E797285BC}">
      <dsp:nvSpPr>
        <dsp:cNvPr id="0" name=""/>
        <dsp:cNvSpPr/>
      </dsp:nvSpPr>
      <dsp:spPr>
        <a:xfrm>
          <a:off x="7132654" y="928327"/>
          <a:ext cx="1626361" cy="162662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2B1D37-F63D-46B3-A786-EF8CB3D7A4A7}">
      <dsp:nvSpPr>
        <dsp:cNvPr id="0" name=""/>
        <dsp:cNvSpPr/>
      </dsp:nvSpPr>
      <dsp:spPr>
        <a:xfrm>
          <a:off x="7186318" y="982557"/>
          <a:ext cx="1518167" cy="1518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 dirty="0">
              <a:latin typeface="Century Gothic" panose="020B0502020202020204" pitchFamily="34" charset="0"/>
              <a:ea typeface="+mn-ea"/>
              <a:cs typeface="+mn-cs"/>
            </a:rPr>
            <a:t>Ejecutivo es responsable administrar cartera de clientes. El Área Seguimiento Minorista  complementa con alertas de comportamiento. Normalización propone traspasos a Socofin</a:t>
          </a:r>
          <a:endParaRPr lang="es-CL" sz="800" b="1" kern="1200" dirty="0">
            <a:latin typeface="Century Gothic" panose="020B0502020202020204" pitchFamily="34" charset="0"/>
          </a:endParaRPr>
        </a:p>
      </dsp:txBody>
      <dsp:txXfrm>
        <a:off x="7403570" y="1199479"/>
        <a:ext cx="1084529" cy="1084323"/>
      </dsp:txXfrm>
    </dsp:sp>
    <dsp:sp modelId="{DC579DB0-7F6A-49DB-A8CB-C32E186AEDF8}">
      <dsp:nvSpPr>
        <dsp:cNvPr id="0" name=""/>
        <dsp:cNvSpPr/>
      </dsp:nvSpPr>
      <dsp:spPr>
        <a:xfrm rot="2700000">
          <a:off x="5450992" y="928411"/>
          <a:ext cx="1626173" cy="16261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EC043-9E12-47CC-8B00-AB854F1A2D5F}">
      <dsp:nvSpPr>
        <dsp:cNvPr id="0" name=""/>
        <dsp:cNvSpPr/>
      </dsp:nvSpPr>
      <dsp:spPr>
        <a:xfrm>
          <a:off x="5506293" y="982557"/>
          <a:ext cx="1518167" cy="1518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 dirty="0">
              <a:latin typeface="Century Gothic" panose="020B0502020202020204" pitchFamily="34" charset="0"/>
            </a:rPr>
            <a:t>Si todo está correcto se cursa el producto solicitado</a:t>
          </a:r>
          <a:endParaRPr lang="es-CL" sz="800" b="1" kern="1200" dirty="0">
            <a:latin typeface="Century Gothic" panose="020B0502020202020204" pitchFamily="34" charset="0"/>
          </a:endParaRPr>
        </a:p>
      </dsp:txBody>
      <dsp:txXfrm>
        <a:off x="5722680" y="1199479"/>
        <a:ext cx="1084529" cy="1084323"/>
      </dsp:txXfrm>
    </dsp:sp>
    <dsp:sp modelId="{CF4BB3F7-076F-40C5-8757-6064204B9CA4}">
      <dsp:nvSpPr>
        <dsp:cNvPr id="0" name=""/>
        <dsp:cNvSpPr/>
      </dsp:nvSpPr>
      <dsp:spPr>
        <a:xfrm rot="2700000">
          <a:off x="3770967" y="928411"/>
          <a:ext cx="1626173" cy="16261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87C12F-9A0F-4B3D-B8AA-06AC7617DA36}">
      <dsp:nvSpPr>
        <dsp:cNvPr id="0" name=""/>
        <dsp:cNvSpPr/>
      </dsp:nvSpPr>
      <dsp:spPr>
        <a:xfrm>
          <a:off x="3825403" y="982557"/>
          <a:ext cx="1518167" cy="1518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b="1" kern="1200" dirty="0">
              <a:latin typeface="Century Gothic" panose="020B0502020202020204" pitchFamily="34" charset="0"/>
            </a:rPr>
            <a:t>Ejecutivo </a:t>
          </a:r>
          <a:r>
            <a:rPr lang="es-ES" sz="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envía</a:t>
          </a:r>
          <a:r>
            <a:rPr lang="es-ES" sz="800" b="0" kern="1200" dirty="0">
              <a:latin typeface="Century Gothic" panose="020B0502020202020204" pitchFamily="34" charset="0"/>
            </a:rPr>
            <a:t> a </a:t>
          </a:r>
          <a:r>
            <a:rPr lang="es-ES" sz="800" b="1" kern="1200" dirty="0">
              <a:latin typeface="Century Gothic" panose="020B0502020202020204" pitchFamily="34" charset="0"/>
            </a:rPr>
            <a:t>visado</a:t>
          </a:r>
          <a:r>
            <a:rPr lang="es-ES" sz="800" b="0" kern="1200" dirty="0">
              <a:latin typeface="Century Gothic" panose="020B0502020202020204" pitchFamily="34" charset="0"/>
            </a:rPr>
            <a:t> documentación que respalda la operación  vía repositorio en CDN(respaldos, titulo ejecutivo , etc.). Se revisa, aprueba, rechaza o se genera excepción</a:t>
          </a:r>
          <a:endParaRPr lang="es-CL" sz="800" b="0" kern="1200" dirty="0">
            <a:latin typeface="Century Gothic" panose="020B0502020202020204" pitchFamily="34" charset="0"/>
          </a:endParaRPr>
        </a:p>
      </dsp:txBody>
      <dsp:txXfrm>
        <a:off x="4041789" y="1199479"/>
        <a:ext cx="1084529" cy="1084323"/>
      </dsp:txXfrm>
    </dsp:sp>
    <dsp:sp modelId="{976DBC1B-4694-4A7B-8477-D1E3C2C3514B}">
      <dsp:nvSpPr>
        <dsp:cNvPr id="0" name=""/>
        <dsp:cNvSpPr/>
      </dsp:nvSpPr>
      <dsp:spPr>
        <a:xfrm rot="2700000">
          <a:off x="2090077" y="928411"/>
          <a:ext cx="1626173" cy="16261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AB4BB1-093D-4EE1-A408-37E21CC5FDD3}">
      <dsp:nvSpPr>
        <dsp:cNvPr id="0" name=""/>
        <dsp:cNvSpPr/>
      </dsp:nvSpPr>
      <dsp:spPr>
        <a:xfrm>
          <a:off x="2144512" y="982557"/>
          <a:ext cx="1518167" cy="1518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b="0" kern="1200" dirty="0">
              <a:latin typeface="Century Gothic" panose="020B0502020202020204" pitchFamily="34" charset="0"/>
            </a:rPr>
            <a:t>Se presenta propuesta vía Mac en CDN.  Es evaluado y aprobado vía parametrización</a:t>
          </a:r>
          <a:endParaRPr lang="es-CL" sz="800" b="0" kern="1200" dirty="0">
            <a:latin typeface="Century Gothic" panose="020B0502020202020204" pitchFamily="34" charset="0"/>
          </a:endParaRPr>
        </a:p>
      </dsp:txBody>
      <dsp:txXfrm>
        <a:off x="2361764" y="1199479"/>
        <a:ext cx="1084529" cy="1084323"/>
      </dsp:txXfrm>
    </dsp:sp>
    <dsp:sp modelId="{42825B24-2D78-4F74-AADD-5AD5AE5F172A}">
      <dsp:nvSpPr>
        <dsp:cNvPr id="0" name=""/>
        <dsp:cNvSpPr/>
      </dsp:nvSpPr>
      <dsp:spPr>
        <a:xfrm rot="2700000">
          <a:off x="409186" y="928411"/>
          <a:ext cx="1626173" cy="162617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8CA3EB-A3C6-4B9A-AB38-AC6252F3B5FB}">
      <dsp:nvSpPr>
        <dsp:cNvPr id="0" name=""/>
        <dsp:cNvSpPr/>
      </dsp:nvSpPr>
      <dsp:spPr>
        <a:xfrm>
          <a:off x="463622" y="982557"/>
          <a:ext cx="1518167" cy="15181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1" kern="1200" dirty="0">
              <a:latin typeface="Century Gothic" panose="020B0502020202020204" pitchFamily="34" charset="0"/>
            </a:rPr>
            <a:t>Ejecutivo</a:t>
          </a:r>
          <a:r>
            <a:rPr lang="es-CL" sz="800" b="0" kern="1200" dirty="0">
              <a:latin typeface="Century Gothic" panose="020B0502020202020204" pitchFamily="34" charset="0"/>
            </a:rPr>
            <a:t> obtiene información del cliente: activos, pasivos, Ingresos , gastos, comportamiento, relaciones patrimoniales, etc. </a:t>
          </a:r>
        </a:p>
      </dsp:txBody>
      <dsp:txXfrm>
        <a:off x="680874" y="1199479"/>
        <a:ext cx="1084529" cy="108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72B0C6-4413-42AA-9B5D-18ACC02795D5}" type="datetimeFigureOut">
              <a:rPr lang="es-CL" smtClean="0"/>
              <a:t>07/12/2023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94CF271-786E-4C6B-8CD8-075B33F976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4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744F90-33B2-4F89-A83A-F05B6CEB9E5E}" type="datetimeFigureOut">
              <a:rPr lang="es-CL" smtClean="0"/>
              <a:t>07/12/2023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1162050"/>
            <a:ext cx="5927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F9BCC1-73F4-4407-8C9E-AC1C3108B8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37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541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082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623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164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7705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246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0788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2329" algn="l" defTabSz="703082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76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1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542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72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9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21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45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45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BCC1-73F4-4407-8C9E-AC1C3108B8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926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60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5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06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12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1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66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6125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C7FA7-533F-4D9E-8F06-2BD6A9561FC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52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-115888" y="744538"/>
            <a:ext cx="7029451" cy="3721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C7FA7-533F-4D9E-8F06-2BD6A9561FC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030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1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548ACC3-2E9B-3847-B116-7D9BBD008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268" y="599419"/>
            <a:ext cx="4827225" cy="4004072"/>
          </a:xfrm>
        </p:spPr>
        <p:txBody>
          <a:bodyPr/>
          <a:lstStyle/>
          <a:p>
            <a:endParaRPr lang="es-CL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4600549D-24F3-F749-A34D-637D4AF5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466" y="599419"/>
            <a:ext cx="3345530" cy="1631403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D20E2DE-4437-A846-80C5-CAFD5005FC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857" y="2340769"/>
            <a:ext cx="3345138" cy="22621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3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944BBEA-6131-6D49-9A75-8E9FD18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10" name="Marcador de gráfico 9">
            <a:extLst>
              <a:ext uri="{FF2B5EF4-FFF2-40B4-BE49-F238E27FC236}">
                <a16:creationId xmlns:a16="http://schemas.microsoft.com/office/drawing/2014/main" id="{FF224D51-A3DE-1745-8554-A8E1E97634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8268" y="1876426"/>
            <a:ext cx="8383727" cy="277415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90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3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1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268" y="577454"/>
            <a:ext cx="3135038" cy="1200150"/>
          </a:xfrm>
        </p:spPr>
        <p:txBody>
          <a:bodyPr anchor="b"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2378" y="577454"/>
            <a:ext cx="4920883" cy="38183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9534" y="1891863"/>
            <a:ext cx="3135038" cy="250987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56064" y="273845"/>
            <a:ext cx="2095932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8269" y="273845"/>
            <a:ext cx="6166292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4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41772"/>
            <a:ext cx="7290197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701528"/>
            <a:ext cx="72901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74A0-61B2-452D-BB40-210B9CC789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1AE-7E2D-4B76-93F0-EF488AD850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14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8373" cy="5143500"/>
          </a:xfrm>
          <a:prstGeom prst="rect">
            <a:avLst/>
          </a:prstGeom>
        </p:spPr>
      </p:pic>
      <p:pic>
        <p:nvPicPr>
          <p:cNvPr id="3" name="Imagen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7" b="18025"/>
          <a:stretch/>
        </p:blipFill>
        <p:spPr>
          <a:xfrm>
            <a:off x="0" y="4374243"/>
            <a:ext cx="9718373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41772"/>
            <a:ext cx="7290197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701528"/>
            <a:ext cx="72901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8E2F-CD9A-47B8-AFDF-0A4DEB67D154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1CB9-B70D-4B50-BFF0-216699711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789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72527B-8622-0C4D-BE58-0728317182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269" y="1545023"/>
            <a:ext cx="8383727" cy="2727435"/>
          </a:xfrm>
        </p:spPr>
        <p:txBody>
          <a:bodyPr>
            <a:normAutofit/>
          </a:bodyPr>
          <a:lstStyle>
            <a:lvl1pPr marL="201610" indent="-201610">
              <a:buClr>
                <a:srgbClr val="002060"/>
              </a:buClr>
              <a:buFont typeface="Arial" panose="020B0604020202020204" pitchFamily="34" charset="0"/>
              <a:buChar char="•"/>
              <a:defRPr sz="1129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92C243A-67AB-E746-91DD-1CDBA4925B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8269" y="871049"/>
            <a:ext cx="8383727" cy="523751"/>
          </a:xfr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</a:defRPr>
            </a:lvl1pPr>
          </a:lstStyle>
          <a:p>
            <a:r>
              <a:rPr lang="es-ES"/>
              <a:t>Editar los estilos de texto del patrón
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711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548ACC3-2E9B-3847-B116-7D9BBD008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268" y="599419"/>
            <a:ext cx="4827225" cy="4004072"/>
          </a:xfrm>
        </p:spPr>
        <p:txBody>
          <a:bodyPr/>
          <a:lstStyle/>
          <a:p>
            <a:endParaRPr lang="es-CL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4600549D-24F3-F749-A34D-637D4AF5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466" y="599420"/>
            <a:ext cx="3345530" cy="1631403"/>
          </a:xfrm>
        </p:spPr>
        <p:txBody>
          <a:bodyPr>
            <a:normAutofit/>
          </a:bodyPr>
          <a:lstStyle>
            <a:lvl1pPr>
              <a:defRPr sz="1976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D20E2DE-4437-A846-80C5-CAFD5005FC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857" y="2340769"/>
            <a:ext cx="3345138" cy="2262188"/>
          </a:xfrm>
        </p:spPr>
        <p:txBody>
          <a:bodyPr>
            <a:normAutofit/>
          </a:bodyPr>
          <a:lstStyle>
            <a:lvl1pPr>
              <a:defRPr sz="1129"/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110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944BBEA-6131-6D49-9A75-8E9FD18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76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10" name="Marcador de gráfico 9">
            <a:extLst>
              <a:ext uri="{FF2B5EF4-FFF2-40B4-BE49-F238E27FC236}">
                <a16:creationId xmlns:a16="http://schemas.microsoft.com/office/drawing/2014/main" id="{FF224D51-A3DE-1745-8554-A8E1E97634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8269" y="1876426"/>
            <a:ext cx="8383727" cy="2774156"/>
          </a:xfrm>
        </p:spPr>
        <p:txBody>
          <a:bodyPr>
            <a:normAutofit/>
          </a:bodyPr>
          <a:lstStyle>
            <a:lvl1pPr marL="0" indent="0">
              <a:buNone/>
              <a:defRPr sz="1129"/>
            </a:lvl1pPr>
          </a:lstStyle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996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14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47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3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268" y="577454"/>
            <a:ext cx="3135038" cy="1200150"/>
          </a:xfrm>
        </p:spPr>
        <p:txBody>
          <a:bodyPr anchor="b">
            <a:normAutofit/>
          </a:bodyPr>
          <a:lstStyle>
            <a:lvl1pPr>
              <a:defRPr sz="1976">
                <a:latin typeface="+mn-lt"/>
              </a:defRPr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2379" y="577454"/>
            <a:ext cx="4920883" cy="3818334"/>
          </a:xfrm>
        </p:spPr>
        <p:txBody>
          <a:bodyPr/>
          <a:lstStyle>
            <a:lvl1pPr>
              <a:defRPr sz="2258"/>
            </a:lvl1pPr>
            <a:lvl2pPr>
              <a:defRPr sz="1976"/>
            </a:lvl2pPr>
            <a:lvl3pPr>
              <a:defRPr sz="1693"/>
            </a:lvl3pPr>
            <a:lvl4pPr>
              <a:defRPr sz="1411"/>
            </a:lvl4pPr>
            <a:lvl5pPr>
              <a:defRPr sz="1411"/>
            </a:lvl5pPr>
            <a:lvl6pPr>
              <a:defRPr sz="1411"/>
            </a:lvl6pPr>
            <a:lvl7pPr>
              <a:defRPr sz="1411"/>
            </a:lvl7pPr>
            <a:lvl8pPr>
              <a:defRPr sz="1411"/>
            </a:lvl8pPr>
            <a:lvl9pPr>
              <a:defRPr sz="1411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9534" y="1891864"/>
            <a:ext cx="3135038" cy="2509879"/>
          </a:xfrm>
        </p:spPr>
        <p:txBody>
          <a:bodyPr/>
          <a:lstStyle>
            <a:lvl1pPr marL="0" indent="0">
              <a:buNone/>
              <a:defRPr sz="1129"/>
            </a:lvl1pPr>
            <a:lvl2pPr marL="322574" indent="0">
              <a:buNone/>
              <a:defRPr sz="988"/>
            </a:lvl2pPr>
            <a:lvl3pPr marL="645149" indent="0">
              <a:buNone/>
              <a:defRPr sz="847"/>
            </a:lvl3pPr>
            <a:lvl4pPr marL="967724" indent="0">
              <a:buNone/>
              <a:defRPr sz="706"/>
            </a:lvl4pPr>
            <a:lvl5pPr marL="1290299" indent="0">
              <a:buNone/>
              <a:defRPr sz="706"/>
            </a:lvl5pPr>
            <a:lvl6pPr marL="1612873" indent="0">
              <a:buNone/>
              <a:defRPr sz="706"/>
            </a:lvl6pPr>
            <a:lvl7pPr marL="1935448" indent="0">
              <a:buNone/>
              <a:defRPr sz="706"/>
            </a:lvl7pPr>
            <a:lvl8pPr marL="2258022" indent="0">
              <a:buNone/>
              <a:defRPr sz="706"/>
            </a:lvl8pPr>
            <a:lvl9pPr marL="2580597" indent="0">
              <a:buNone/>
              <a:defRPr sz="70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8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5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56064" y="273846"/>
            <a:ext cx="2095932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8269" y="273846"/>
            <a:ext cx="6166292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89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841772"/>
            <a:ext cx="7290197" cy="1790700"/>
          </a:xfrm>
        </p:spPr>
        <p:txBody>
          <a:bodyPr anchor="b"/>
          <a:lstStyle>
            <a:lvl1pPr algn="ctr">
              <a:defRPr sz="42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2701528"/>
            <a:ext cx="7290197" cy="1241822"/>
          </a:xfrm>
        </p:spPr>
        <p:txBody>
          <a:bodyPr/>
          <a:lstStyle>
            <a:lvl1pPr marL="0" indent="0" algn="ctr">
              <a:buNone/>
              <a:defRPr sz="1693"/>
            </a:lvl1pPr>
            <a:lvl2pPr marL="322574" indent="0" algn="ctr">
              <a:buNone/>
              <a:defRPr sz="1411"/>
            </a:lvl2pPr>
            <a:lvl3pPr marL="645149" indent="0" algn="ctr">
              <a:buNone/>
              <a:defRPr sz="1270"/>
            </a:lvl3pPr>
            <a:lvl4pPr marL="967724" indent="0" algn="ctr">
              <a:buNone/>
              <a:defRPr sz="1129"/>
            </a:lvl4pPr>
            <a:lvl5pPr marL="1290299" indent="0" algn="ctr">
              <a:buNone/>
              <a:defRPr sz="1129"/>
            </a:lvl5pPr>
            <a:lvl6pPr marL="1612873" indent="0" algn="ctr">
              <a:buNone/>
              <a:defRPr sz="1129"/>
            </a:lvl6pPr>
            <a:lvl7pPr marL="1935448" indent="0" algn="ctr">
              <a:buNone/>
              <a:defRPr sz="1129"/>
            </a:lvl7pPr>
            <a:lvl8pPr marL="2258022" indent="0" algn="ctr">
              <a:buNone/>
              <a:defRPr sz="1129"/>
            </a:lvl8pPr>
            <a:lvl9pPr marL="2580597" indent="0" algn="ctr">
              <a:buNone/>
              <a:defRPr sz="112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74A0-61B2-452D-BB40-210B9CC789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E1AE-7E2D-4B76-93F0-EF488AD850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83714" y="70834"/>
            <a:ext cx="392804" cy="360608"/>
            <a:chOff x="83714" y="70834"/>
            <a:chExt cx="392804" cy="360608"/>
          </a:xfrm>
        </p:grpSpPr>
        <p:pic>
          <p:nvPicPr>
            <p:cNvPr id="7" name="Imagen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l="-14050" t="-12757" r="-15727" b="-6384"/>
            <a:stretch/>
          </p:blipFill>
          <p:spPr>
            <a:xfrm>
              <a:off x="83714" y="70834"/>
              <a:ext cx="392804" cy="360608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Elipse 4"/>
            <p:cNvSpPr/>
            <p:nvPr userDrawn="1"/>
          </p:nvSpPr>
          <p:spPr>
            <a:xfrm>
              <a:off x="125921" y="100587"/>
              <a:ext cx="297950" cy="308224"/>
            </a:xfrm>
            <a:prstGeom prst="ellipse">
              <a:avLst/>
            </a:prstGeom>
            <a:noFill/>
            <a:ln w="3492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77473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718373" cy="5143500"/>
          </a:xfrm>
          <a:prstGeom prst="rect">
            <a:avLst/>
          </a:prstGeom>
        </p:spPr>
      </p:pic>
      <p:pic>
        <p:nvPicPr>
          <p:cNvPr id="3" name="Imagen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7" b="18025"/>
          <a:stretch/>
        </p:blipFill>
        <p:spPr>
          <a:xfrm>
            <a:off x="1" y="4374243"/>
            <a:ext cx="9718373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6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089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5037" y="841776"/>
            <a:ext cx="7290197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5037" y="2701530"/>
            <a:ext cx="7290197" cy="124182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621"/>
            </a:lvl1pPr>
            <a:lvl2pPr marL="308593" indent="0" algn="ctr">
              <a:buNone/>
              <a:defRPr sz="1350"/>
            </a:lvl2pPr>
            <a:lvl3pPr marL="617184" indent="0" algn="ctr">
              <a:buNone/>
              <a:defRPr sz="1260"/>
            </a:lvl3pPr>
            <a:lvl4pPr marL="925777" indent="0" algn="ctr">
              <a:buNone/>
              <a:defRPr sz="1080"/>
            </a:lvl4pPr>
            <a:lvl5pPr marL="1234369" indent="0" algn="ctr">
              <a:buNone/>
              <a:defRPr sz="1080"/>
            </a:lvl5pPr>
            <a:lvl6pPr marL="1542959" indent="0" algn="ctr">
              <a:buNone/>
              <a:defRPr sz="1080"/>
            </a:lvl6pPr>
            <a:lvl7pPr marL="1851552" indent="0" algn="ctr">
              <a:buNone/>
              <a:defRPr sz="1080"/>
            </a:lvl7pPr>
            <a:lvl8pPr marL="2160144" indent="0" algn="ctr">
              <a:buNone/>
              <a:defRPr sz="1080"/>
            </a:lvl8pPr>
            <a:lvl9pPr marL="2468736" indent="0" algn="ctr">
              <a:buNone/>
              <a:defRPr sz="108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68281" y="4767267"/>
            <a:ext cx="218706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25E36B5-9936-4106-9E44-DE1343F9CE0D}" type="datetimeFigureOut">
              <a:rPr lang="es-CL" smtClean="0">
                <a:solidFill>
                  <a:prstClr val="black"/>
                </a:solidFill>
              </a:rPr>
              <a:pPr/>
              <a:t>07/12/2023</a:t>
            </a:fld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219843" y="4767267"/>
            <a:ext cx="3280589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s-CL" dirty="0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864950" y="4767267"/>
            <a:ext cx="218706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FC73C76-83F2-44CE-A965-978F85FA9697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3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718373" cy="51435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6193" y="4767265"/>
            <a:ext cx="2187060" cy="273844"/>
          </a:xfrm>
          <a:prstGeom prst="rect">
            <a:avLst/>
          </a:prstGeom>
        </p:spPr>
        <p:txBody>
          <a:bodyPr/>
          <a:lstStyle>
            <a:lvl1pPr>
              <a:defRPr sz="81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3968F0-9259-2A45-9F8A-690FB51C9F28}" type="slidenum">
              <a:rPr lang="es-ES_tradnl" smtClean="0">
                <a:solidFill>
                  <a:prstClr val="black"/>
                </a:solidFill>
              </a:rPr>
              <a:pPr/>
              <a:t>‹Nº›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A6811B1-CB6B-8D40-9759-1641D9385F78}"/>
              </a:ext>
            </a:extLst>
          </p:cNvPr>
          <p:cNvSpPr/>
          <p:nvPr userDrawn="1"/>
        </p:nvSpPr>
        <p:spPr>
          <a:xfrm>
            <a:off x="1" y="0"/>
            <a:ext cx="9720263" cy="5143500"/>
          </a:xfrm>
          <a:prstGeom prst="rect">
            <a:avLst/>
          </a:prstGeom>
          <a:solidFill>
            <a:srgbClr val="001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1DBCFA-F3E1-FF47-9560-13D8E3CB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34" y="1169894"/>
            <a:ext cx="7290197" cy="1018826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9AFBE-00EB-374B-9AB9-B5837DAE6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34" y="2328374"/>
            <a:ext cx="7290197" cy="75772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D5885-3F04-6241-94E7-3F50F680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899498-1E03-3045-B3D5-8D1055E75169}" type="datetimeFigureOut">
              <a:rPr lang="es-CL" smtClean="0"/>
              <a:pPr/>
              <a:t>07/12/2023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1A9BD-865E-534F-BEAA-6541BA96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780A6-AD1E-E741-B9AA-D6F51C6F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7DEE24-1BF1-1E49-8572-2B090BE74561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5449" y="1988967"/>
            <a:ext cx="3786852" cy="31527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D415F4-1691-354D-8931-7F0335E45E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1058" y="232532"/>
            <a:ext cx="1037573" cy="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5035" y="841772"/>
            <a:ext cx="7290197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5035" y="2701528"/>
            <a:ext cx="7290197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68268" y="4767264"/>
            <a:ext cx="218706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25E36B5-9936-4106-9E44-DE1343F9CE0D}" type="datetimeFigureOut">
              <a:rPr lang="es-CL" smtClean="0">
                <a:solidFill>
                  <a:prstClr val="black"/>
                </a:solidFill>
              </a:rPr>
              <a:pPr/>
              <a:t>07/12/2023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219839" y="4767264"/>
            <a:ext cx="3280589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864936" y="4767264"/>
            <a:ext cx="218706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FC73C76-83F2-44CE-A965-978F85FA9697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9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06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72527B-8622-0C4D-BE58-0728317182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268" y="1545023"/>
            <a:ext cx="8383727" cy="2727435"/>
          </a:xfrm>
        </p:spPr>
        <p:txBody>
          <a:bodyPr>
            <a:normAutofit/>
          </a:bodyPr>
          <a:lstStyle>
            <a:lvl1pPr marL="214313" indent="-214313">
              <a:buClr>
                <a:srgbClr val="002060"/>
              </a:buClr>
              <a:buFont typeface="Arial" panose="020B0604020202020204" pitchFamily="34" charset="0"/>
              <a:buChar char="•"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92C243A-67AB-E746-91DD-1CDBA4925B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8268" y="871048"/>
            <a:ext cx="8383727" cy="523751"/>
          </a:xfr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</a:defRPr>
            </a:lvl1pPr>
          </a:lstStyle>
          <a:p>
            <a:r>
              <a:rPr lang="es-ES"/>
              <a:t>Editar los estilos de texto del patrón
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99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26"/>
            <a:ext cx="6494940" cy="3592583"/>
          </a:xfrm>
          <a:prstGeom prst="rect">
            <a:avLst/>
          </a:prstGeom>
        </p:spPr>
      </p:pic>
      <p:sp>
        <p:nvSpPr>
          <p:cNvPr id="11" name="10 Rectángulo"/>
          <p:cNvSpPr/>
          <p:nvPr userDrawn="1"/>
        </p:nvSpPr>
        <p:spPr>
          <a:xfrm>
            <a:off x="2" y="4587975"/>
            <a:ext cx="9720263" cy="576064"/>
          </a:xfrm>
          <a:prstGeom prst="rect">
            <a:avLst/>
          </a:prstGeom>
          <a:solidFill>
            <a:srgbClr val="050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8 Rectángulo"/>
          <p:cNvSpPr/>
          <p:nvPr userDrawn="1"/>
        </p:nvSpPr>
        <p:spPr>
          <a:xfrm>
            <a:off x="6084868" y="1270"/>
            <a:ext cx="2526018" cy="5142230"/>
          </a:xfrm>
          <a:prstGeom prst="rect">
            <a:avLst/>
          </a:prstGeom>
          <a:pattFill prst="wdDnDiag">
            <a:fgClr>
              <a:schemeClr val="tx2">
                <a:lumMod val="50000"/>
              </a:schemeClr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CL" sz="1800"/>
          </a:p>
        </p:txBody>
      </p:sp>
      <p:sp>
        <p:nvSpPr>
          <p:cNvPr id="10" name="9 Rectángulo"/>
          <p:cNvSpPr/>
          <p:nvPr userDrawn="1"/>
        </p:nvSpPr>
        <p:spPr>
          <a:xfrm>
            <a:off x="8610889" y="1270"/>
            <a:ext cx="1113458" cy="357859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7 Rectángulo"/>
          <p:cNvSpPr/>
          <p:nvPr userDrawn="1"/>
        </p:nvSpPr>
        <p:spPr>
          <a:xfrm>
            <a:off x="2" y="3579864"/>
            <a:ext cx="9720263" cy="1008112"/>
          </a:xfrm>
          <a:prstGeom prst="rect">
            <a:avLst/>
          </a:prstGeom>
          <a:solidFill>
            <a:schemeClr val="tx2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4" name="7 Rectángulo"/>
          <p:cNvSpPr/>
          <p:nvPr userDrawn="1"/>
        </p:nvSpPr>
        <p:spPr>
          <a:xfrm>
            <a:off x="2" y="3393601"/>
            <a:ext cx="9720263" cy="186265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8" name="17 Elipse"/>
          <p:cNvSpPr/>
          <p:nvPr userDrawn="1"/>
        </p:nvSpPr>
        <p:spPr>
          <a:xfrm>
            <a:off x="190825" y="3297579"/>
            <a:ext cx="1530920" cy="1356658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7" name="16 Elipse"/>
          <p:cNvSpPr/>
          <p:nvPr userDrawn="1"/>
        </p:nvSpPr>
        <p:spPr>
          <a:xfrm>
            <a:off x="441176" y="3505010"/>
            <a:ext cx="1030221" cy="941803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21344D"/>
              </a:clrFrom>
              <a:clrTo>
                <a:srgbClr val="21344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7598" y="125773"/>
            <a:ext cx="1760558" cy="285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04" y="3661000"/>
            <a:ext cx="632367" cy="63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7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9" indent="-285742" algn="l" defTabSz="9143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4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0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7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1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8" indent="-228593" algn="l" defTabSz="9143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4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1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4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1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9143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73844"/>
            <a:ext cx="838372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69219"/>
            <a:ext cx="838372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767263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767263"/>
            <a:ext cx="328058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767263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6" r:id="rId2"/>
    <p:sldLayoutId id="2147483880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9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519679" y="4841820"/>
            <a:ext cx="2187059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marL="228588" indent="-228588" algn="r">
              <a:buFont typeface="+mj-lt"/>
              <a:buAutoNum type="arabicPeriod"/>
              <a:defRPr sz="11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78BE1A1C-3EC3-4FE2-AC4A-15788B37318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1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519680" y="4841821"/>
            <a:ext cx="2187059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marL="215039" indent="-215039" algn="r">
              <a:buFont typeface="+mj-lt"/>
              <a:buAutoNum type="arabicPeriod"/>
              <a:defRPr sz="1035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78BE1A1C-3EC3-4FE2-AC4A-15788B373186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18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xStyles>
    <p:titleStyle>
      <a:lvl1pPr algn="ctr" defTabSz="860156" rtl="0" eaLnBrk="1" latinLnBrk="0" hangingPunct="1">
        <a:spcBef>
          <a:spcPct val="0"/>
        </a:spcBef>
        <a:buNone/>
        <a:defRPr sz="41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2559" indent="-32255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1pPr>
      <a:lvl2pPr marL="698877" indent="-268799" algn="l" defTabSz="8601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634" kern="1200">
          <a:solidFill>
            <a:schemeClr val="tx1"/>
          </a:solidFill>
          <a:latin typeface="+mn-lt"/>
          <a:ea typeface="+mn-ea"/>
          <a:cs typeface="+mn-cs"/>
        </a:defRPr>
      </a:lvl2pPr>
      <a:lvl3pPr marL="1075196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505273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82" kern="1200">
          <a:solidFill>
            <a:schemeClr val="tx1"/>
          </a:solidFill>
          <a:latin typeface="+mn-lt"/>
          <a:ea typeface="+mn-ea"/>
          <a:cs typeface="+mn-cs"/>
        </a:defRPr>
      </a:lvl4pPr>
      <a:lvl5pPr marL="1935351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82" kern="1200">
          <a:solidFill>
            <a:schemeClr val="tx1"/>
          </a:solidFill>
          <a:latin typeface="+mn-lt"/>
          <a:ea typeface="+mn-ea"/>
          <a:cs typeface="+mn-cs"/>
        </a:defRPr>
      </a:lvl5pPr>
      <a:lvl6pPr marL="2365429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6pPr>
      <a:lvl7pPr marL="2795507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7pPr>
      <a:lvl8pPr marL="3225585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3" indent="-215039" algn="l" defTabSz="8601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30079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860156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290235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20313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50390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580469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3010546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440624" algn="l" defTabSz="860156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8268" y="802562"/>
            <a:ext cx="838372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8268" y="1931276"/>
            <a:ext cx="8383727" cy="270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8268" y="4767263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19837" y="4767263"/>
            <a:ext cx="328058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64936" y="4767263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0263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2060"/>
        </a:buClr>
        <a:buFont typeface="Arial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2060"/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2060"/>
        </a:buClr>
        <a:buFont typeface="Arial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2060"/>
        </a:buClr>
        <a:buFont typeface="Arial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2060"/>
        </a:buClr>
        <a:buFont typeface="Arial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8269" y="802563"/>
            <a:ext cx="838372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8269" y="1931277"/>
            <a:ext cx="8383727" cy="270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8268" y="4767264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97CF-077B-8C46-A955-9A6CE583A519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07/12/2023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19838" y="4767264"/>
            <a:ext cx="328058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64937" y="4767264"/>
            <a:ext cx="21870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B8B9-DFE1-3345-9B41-D49D58C6F859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720263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0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645149" rtl="0" eaLnBrk="1" latinLnBrk="0" hangingPunct="1">
        <a:lnSpc>
          <a:spcPct val="90000"/>
        </a:lnSpc>
        <a:spcBef>
          <a:spcPct val="0"/>
        </a:spcBef>
        <a:buNone/>
        <a:defRPr sz="3104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61288" indent="-161288" algn="l" defTabSz="645149" rtl="0" eaLnBrk="1" latinLnBrk="0" hangingPunct="1">
        <a:lnSpc>
          <a:spcPct val="90000"/>
        </a:lnSpc>
        <a:spcBef>
          <a:spcPts val="706"/>
        </a:spcBef>
        <a:buClr>
          <a:srgbClr val="002060"/>
        </a:buClr>
        <a:buFont typeface="Arial"/>
        <a:buChar char="•"/>
        <a:defRPr sz="19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83862" indent="-161288" algn="l" defTabSz="645149" rtl="0" eaLnBrk="1" latinLnBrk="0" hangingPunct="1">
        <a:lnSpc>
          <a:spcPct val="90000"/>
        </a:lnSpc>
        <a:spcBef>
          <a:spcPts val="353"/>
        </a:spcBef>
        <a:buClr>
          <a:srgbClr val="002060"/>
        </a:buClr>
        <a:buFont typeface="Arial"/>
        <a:buChar char="•"/>
        <a:defRPr sz="169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06437" indent="-161288" algn="l" defTabSz="645149" rtl="0" eaLnBrk="1" latinLnBrk="0" hangingPunct="1">
        <a:lnSpc>
          <a:spcPct val="90000"/>
        </a:lnSpc>
        <a:spcBef>
          <a:spcPts val="353"/>
        </a:spcBef>
        <a:buClr>
          <a:srgbClr val="002060"/>
        </a:buClr>
        <a:buFont typeface="Arial"/>
        <a:buChar char="•"/>
        <a:defRPr sz="14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29011" indent="-161288" algn="l" defTabSz="645149" rtl="0" eaLnBrk="1" latinLnBrk="0" hangingPunct="1">
        <a:lnSpc>
          <a:spcPct val="90000"/>
        </a:lnSpc>
        <a:spcBef>
          <a:spcPts val="353"/>
        </a:spcBef>
        <a:buClr>
          <a:srgbClr val="002060"/>
        </a:buClr>
        <a:buFont typeface="Arial"/>
        <a:buChar char="•"/>
        <a:defRPr sz="12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451586" indent="-161288" algn="l" defTabSz="645149" rtl="0" eaLnBrk="1" latinLnBrk="0" hangingPunct="1">
        <a:lnSpc>
          <a:spcPct val="90000"/>
        </a:lnSpc>
        <a:spcBef>
          <a:spcPts val="353"/>
        </a:spcBef>
        <a:buClr>
          <a:srgbClr val="002060"/>
        </a:buClr>
        <a:buFont typeface="Arial"/>
        <a:buChar char="•"/>
        <a:defRPr sz="12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74160" indent="-161288" algn="l" defTabSz="645149" rtl="0" eaLnBrk="1" latinLnBrk="0" hangingPunct="1">
        <a:lnSpc>
          <a:spcPct val="90000"/>
        </a:lnSpc>
        <a:spcBef>
          <a:spcPts val="353"/>
        </a:spcBef>
        <a:buFont typeface="Arial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096735" indent="-161288" algn="l" defTabSz="645149" rtl="0" eaLnBrk="1" latinLnBrk="0" hangingPunct="1">
        <a:lnSpc>
          <a:spcPct val="90000"/>
        </a:lnSpc>
        <a:spcBef>
          <a:spcPts val="353"/>
        </a:spcBef>
        <a:buFont typeface="Arial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19310" indent="-161288" algn="l" defTabSz="645149" rtl="0" eaLnBrk="1" latinLnBrk="0" hangingPunct="1">
        <a:lnSpc>
          <a:spcPct val="90000"/>
        </a:lnSpc>
        <a:spcBef>
          <a:spcPts val="353"/>
        </a:spcBef>
        <a:buFont typeface="Arial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1884" indent="-161288" algn="l" defTabSz="645149" rtl="0" eaLnBrk="1" latinLnBrk="0" hangingPunct="1">
        <a:lnSpc>
          <a:spcPct val="90000"/>
        </a:lnSpc>
        <a:spcBef>
          <a:spcPts val="353"/>
        </a:spcBef>
        <a:buFont typeface="Arial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2574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5149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7724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0299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2873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5448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58022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0597" algn="l" defTabSz="645149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08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</p:sldLayoutIdLst>
  <p:txStyles>
    <p:titleStyle>
      <a:lvl1pPr algn="ctr" defTabSz="822953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8" indent="-308608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3" algn="l" defTabSz="8229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1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7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5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21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8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73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8" indent="-205739" algn="l" defTabSz="8229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2953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8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6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7382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8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6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1812" algn="l" defTabSz="822953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5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microsoft.com/office/2007/relationships/diagramDrawing" Target="../diagrams/drawing2.xml"/><Relationship Id="rId5" Type="http://schemas.openxmlformats.org/officeDocument/2006/relationships/image" Target="../media/image17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6.png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3.xml"/><Relationship Id="rId7" Type="http://schemas.openxmlformats.org/officeDocument/2006/relationships/slide" Target="slide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5738196" y="26236"/>
            <a:ext cx="1320153" cy="36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6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Informe de Auditoría</a:t>
            </a:r>
          </a:p>
          <a:p>
            <a:pPr algn="ctr"/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N° 34 - Agosto 2022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286363" y="115614"/>
            <a:ext cx="2205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José Luis Vizcarra V. – Gerente División Comercial </a:t>
            </a:r>
          </a:p>
          <a:p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Esteban Kemp D. – Gerente División </a:t>
            </a:r>
            <a:r>
              <a:rPr lang="es-CL" sz="600" b="1" err="1">
                <a:solidFill>
                  <a:schemeClr val="bg1"/>
                </a:solidFill>
                <a:latin typeface="Century Gothic" panose="020B0502020202020204" pitchFamily="34" charset="0"/>
              </a:rPr>
              <a:t>Op</a:t>
            </a:r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. y Tecnología</a:t>
            </a:r>
          </a:p>
        </p:txBody>
      </p:sp>
      <p:cxnSp>
        <p:nvCxnSpPr>
          <p:cNvPr id="15" name="Conector recto 38"/>
          <p:cNvCxnSpPr/>
          <p:nvPr/>
        </p:nvCxnSpPr>
        <p:spPr>
          <a:xfrm>
            <a:off x="5883706" y="26236"/>
            <a:ext cx="0" cy="42325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38"/>
          <p:cNvCxnSpPr/>
          <p:nvPr/>
        </p:nvCxnSpPr>
        <p:spPr>
          <a:xfrm>
            <a:off x="6902524" y="26236"/>
            <a:ext cx="0" cy="42325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811451" y="129364"/>
            <a:ext cx="637752" cy="311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600" b="1">
                <a:solidFill>
                  <a:schemeClr val="bg1"/>
                </a:solidFill>
                <a:latin typeface="Century Gothic" panose="020B0502020202020204" pitchFamily="34" charset="0"/>
              </a:rPr>
              <a:t>Dirigido a:</a:t>
            </a:r>
          </a:p>
        </p:txBody>
      </p:sp>
      <p:graphicFrame>
        <p:nvGraphicFramePr>
          <p:cNvPr id="44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64386"/>
              </p:ext>
            </p:extLst>
          </p:nvPr>
        </p:nvGraphicFramePr>
        <p:xfrm>
          <a:off x="485873" y="-4334"/>
          <a:ext cx="9108703" cy="53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039">
                <a:tc>
                  <a:txBody>
                    <a:bodyPr/>
                    <a:lstStyle/>
                    <a:p>
                      <a:pPr defTabSz="914400"/>
                      <a:r>
                        <a:rPr lang="es-CL" sz="1400" b="1" dirty="0">
                          <a:solidFill>
                            <a:prstClr val="white"/>
                          </a:solidFill>
                        </a:rPr>
                        <a:t>ADM. PROC.</a:t>
                      </a:r>
                      <a:r>
                        <a:rPr lang="es-CL" sz="1400" b="1" baseline="0" dirty="0">
                          <a:solidFill>
                            <a:prstClr val="white"/>
                          </a:solidFill>
                        </a:rPr>
                        <a:t> CRED. BANCA PERSONAS (CARTERA GRUPAL) 2023</a:t>
                      </a:r>
                      <a:endParaRPr lang="es-CL" sz="1400" dirty="0">
                        <a:solidFill>
                          <a:prstClr val="white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" b="0" dirty="0"/>
                        <a:t>Informe Auditoría</a:t>
                      </a:r>
                      <a:endParaRPr lang="es-ES" sz="600" b="0" baseline="0" dirty="0"/>
                    </a:p>
                    <a:p>
                      <a:pPr algn="ctr"/>
                      <a:r>
                        <a:rPr lang="es-ES" sz="800" b="0" baseline="0" dirty="0"/>
                        <a:t>179 / 2023 </a:t>
                      </a:r>
                      <a:r>
                        <a:rPr lang="es-ES" sz="700" b="0" baseline="0" dirty="0"/>
                        <a:t>Noviembre 2023</a:t>
                      </a:r>
                      <a:endParaRPr lang="es-ES" sz="700" b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/>
                        <a:t>Dirigido</a:t>
                      </a:r>
                      <a:r>
                        <a:rPr lang="es-ES" sz="800" b="0" baseline="0" dirty="0"/>
                        <a:t> a:</a:t>
                      </a:r>
                    </a:p>
                    <a:p>
                      <a:pPr defTabSz="914400"/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Sr. José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Luis Vizcarra V.</a:t>
                      </a:r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– División Comercial</a:t>
                      </a:r>
                    </a:p>
                    <a:p>
                      <a:pPr defTabSz="914400"/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Sr.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Julio Cubillo N. </a:t>
                      </a:r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– División Riesgo Crédito Minorista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y C. G.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11 CuadroTexto"/>
          <p:cNvSpPr txBox="1"/>
          <p:nvPr/>
        </p:nvSpPr>
        <p:spPr>
          <a:xfrm>
            <a:off x="8463050" y="555526"/>
            <a:ext cx="1220903" cy="1216526"/>
          </a:xfrm>
          <a:prstGeom prst="rect">
            <a:avLst/>
          </a:prstGeom>
          <a:solidFill>
            <a:srgbClr val="F79646">
              <a:alpha val="86000"/>
            </a:srgbClr>
          </a:solidFill>
          <a:ln>
            <a:noFill/>
          </a:ln>
          <a:effectLst/>
        </p:spPr>
        <p:txBody>
          <a:bodyPr wrap="square" lIns="91434" tIns="45717" rIns="91434" bIns="45717" rtlCol="0">
            <a:no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Calificación Actual</a:t>
            </a:r>
          </a:p>
          <a:p>
            <a:pPr marL="0" marR="0" lvl="0" indent="177788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Efectivo</a:t>
            </a:r>
          </a:p>
          <a:p>
            <a:pPr marL="0" marR="0" lvl="0" indent="1777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Satisfactorio </a:t>
            </a:r>
            <a:endParaRPr kumimoji="0" lang="es-CL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1777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Regular  </a:t>
            </a:r>
          </a:p>
          <a:p>
            <a:pPr marL="0" marR="0" lvl="0" indent="1777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Deficiente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Calificación Anterior</a:t>
            </a:r>
          </a:p>
          <a:p>
            <a:pPr marL="179388" marR="0" lvl="0" indent="-825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Satisfactorio (2022)</a:t>
            </a:r>
          </a:p>
        </p:txBody>
      </p:sp>
      <p:sp>
        <p:nvSpPr>
          <p:cNvPr id="58" name="Triángulo isósceles 39"/>
          <p:cNvSpPr/>
          <p:nvPr/>
        </p:nvSpPr>
        <p:spPr>
          <a:xfrm rot="5400000">
            <a:off x="8613603" y="934188"/>
            <a:ext cx="118900" cy="7524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11 CuadroTexto"/>
          <p:cNvSpPr txBox="1"/>
          <p:nvPr/>
        </p:nvSpPr>
        <p:spPr>
          <a:xfrm>
            <a:off x="8492427" y="2199723"/>
            <a:ext cx="1205857" cy="772077"/>
          </a:xfrm>
          <a:prstGeom prst="roundRect">
            <a:avLst/>
          </a:prstGeom>
          <a:solidFill>
            <a:sysClr val="window" lastClr="FFFFFF">
              <a:lumMod val="65000"/>
              <a:alpha val="70000"/>
            </a:sys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87313" algn="ctr" defTabSz="10158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Período de Revisión: </a:t>
            </a:r>
          </a:p>
          <a:p>
            <a:pPr marL="0" marR="0" lvl="0" indent="0" algn="ctr" defTabSz="10158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s-CL" sz="8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octubre</a:t>
            </a: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 – noviembre</a:t>
            </a:r>
            <a:r>
              <a:rPr kumimoji="0" lang="es-CL" sz="8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2023</a:t>
            </a:r>
          </a:p>
        </p:txBody>
      </p:sp>
      <p:pic>
        <p:nvPicPr>
          <p:cNvPr id="63" name="Imagen 10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41131" y="2261139"/>
            <a:ext cx="216013" cy="239580"/>
          </a:xfrm>
          <a:prstGeom prst="rect">
            <a:avLst/>
          </a:prstGeom>
        </p:spPr>
      </p:pic>
      <p:sp>
        <p:nvSpPr>
          <p:cNvPr id="78" name="CuadroTexto 77"/>
          <p:cNvSpPr txBox="1"/>
          <p:nvPr/>
        </p:nvSpPr>
        <p:spPr>
          <a:xfrm>
            <a:off x="453656" y="566279"/>
            <a:ext cx="79953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89">
              <a:defRPr/>
            </a:pPr>
            <a:r>
              <a:rPr lang="es-CL" sz="1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Resultado</a:t>
            </a:r>
          </a:p>
          <a:p>
            <a:pPr algn="just" defTabSz="914389">
              <a:defRPr/>
            </a:pPr>
            <a:endParaRPr lang="es-CL" sz="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La revisión se focalizó en verificar: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Cumplimiento de la Política y Proceso de Crédito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,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Recálculo de los Parámetros,</a:t>
            </a:r>
            <a:r>
              <a:rPr lang="es-ES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Suficiencia de la Normativa del Proceso de Crédito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y estado de las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Excepciones de Visado Vencidas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de la Banca Personas, excluyendo a la Banca Nuevos Negocios.</a:t>
            </a:r>
          </a:p>
          <a:p>
            <a:pPr algn="just" defTabSz="914400"/>
            <a:endParaRPr lang="es-ES" sz="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La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muestra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fue de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30 oportunidades normal 3S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(cumplimiento de pilares Parámetros y Política) con aprobación a nivel de oficina al 07.2023. Lo anterior incluye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 Créditos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Renegociados y 4 Créditos Hipotecarios,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los que fueron aprobados en Riesgo; los casos hipotecarios y renegociados corresponden a aprobaciones de 04.2023 para tener certeza</a:t>
            </a:r>
            <a:r>
              <a:rPr lang="es-ES" sz="900" dirty="0">
                <a:solidFill>
                  <a:srgbClr val="FF000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 los créditos aprobados fueron finalmente cursados. El pilar de Score no fue revisado, ya que, el modelo no ha tenido modificaciones a la fecha, y en la revisión 2022 no presentó observaciones.</a:t>
            </a:r>
          </a:p>
          <a:p>
            <a:pPr algn="just" defTabSz="914400"/>
            <a:endParaRPr lang="es-ES" sz="4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Adicionalmente se seleccionó una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muestra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 oportunidades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asociadas a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Prospectos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(clientes nuevos)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 el objeto de revisar 4 puntos de control esenciales para la evaluación de estos clientes (recálculo de ingresos e impuesto, verificación domicilio particular y laboral; ambos de acuerdo a la normativa). Cabe señalar que, a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partir de 2022, CDN (Centro de Negocios), es la base de  las presentaciones a comité que entre otros factores, permite incluir los respaldos de los documentos utilizados para la evaluación, con la excepción de los renegociados, que siguen utilizando BPM como repositorio.</a:t>
            </a:r>
          </a:p>
          <a:p>
            <a:pPr algn="just" defTabSz="914400"/>
            <a:endParaRPr lang="es-CL" sz="9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En relación al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Proceso de Crédito de 30 oportunidades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, se observa un nivel de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Incumplimiento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estable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del Pilar </a:t>
            </a:r>
            <a:r>
              <a:rPr lang="es-ES" sz="9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Política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(4% en 2023 y 4,2% el 2022) los cuales no implicaron cambio de decisión de crédito (se destaca la validación del Carné de Identidad con 30%); además, en los casos de renegociados se detectó que a 2 deudores no se le realizó la verificación de dirección particular, considerado de suma importancia por eventual cobranza judicial. También señalar, que en 2 casos la documentación de evaluación, no se encontraba en CDN ni BPM.  En el Pilar </a:t>
            </a:r>
            <a:r>
              <a:rPr lang="es-ES" sz="9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Parámetros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no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se detectaron diferencias relevantes con nuestro recálculo. </a:t>
            </a:r>
          </a:p>
          <a:p>
            <a:pPr algn="just" defTabSz="914400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Respecto a la revisión de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Prospectos (20 casos)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el incumplimiento fue de </a:t>
            </a:r>
            <a:r>
              <a:rPr lang="es-ES" sz="900" b="1" dirty="0">
                <a:solidFill>
                  <a:schemeClr val="tx2"/>
                </a:solidFill>
                <a:latin typeface="Century Gothic" panose="020B0502020202020204" pitchFamily="34" charset="0"/>
              </a:rPr>
              <a:t>11,1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%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; destacando el punto de control Cálculo de Impuesto con 21,4% y verificación de domicilio particular con 10,5%; éste último cobra mayor relevancia considerando que se trata de clientes nuevos.</a:t>
            </a:r>
          </a:p>
          <a:p>
            <a:pPr algn="just" defTabSz="914400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En cuanto al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Marco Normativo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, en agosto de este año se publicó la nueva Norma de Admisión y Procedimientos Cap. 7.1; sin embargo las muestras para la revisión son de fechas anteriores a la actualización indicada.</a:t>
            </a:r>
          </a:p>
          <a:p>
            <a:pPr algn="just" defTabSz="914400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" sz="9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En el caso de las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Excepciones de Visado vencidas</a:t>
            </a:r>
            <a:r>
              <a:rPr lang="es-ES" sz="9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s-ES" sz="9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no se detectaron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 observaciones relevantes.</a:t>
            </a:r>
          </a:p>
          <a:p>
            <a:pPr algn="just" defTabSz="914400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2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9495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defTabSz="878924">
              <a:lnSpc>
                <a:spcPts val="2309"/>
              </a:lnSpc>
              <a:defRPr/>
            </a:pPr>
            <a:r>
              <a:rPr lang="es-CL" sz="1400" b="1" dirty="0">
                <a:solidFill>
                  <a:srgbClr val="4F81BD">
                    <a:lumMod val="50000"/>
                  </a:srgbClr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ADM. PROC. CRÉD. BANCA </a:t>
            </a:r>
            <a:r>
              <a:rPr lang="es-CL" sz="1400" b="1">
                <a:solidFill>
                  <a:srgbClr val="4F81BD">
                    <a:lumMod val="50000"/>
                  </a:srgbClr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PERSONAS (CARTERA </a:t>
            </a:r>
            <a:r>
              <a:rPr lang="es-CL" sz="1400" b="1" dirty="0">
                <a:solidFill>
                  <a:srgbClr val="4F81BD">
                    <a:lumMod val="50000"/>
                  </a:srgbClr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GRUPAL</a:t>
            </a:r>
            <a:r>
              <a:rPr lang="es-CL" sz="1400" b="1">
                <a:solidFill>
                  <a:srgbClr val="4F81BD">
                    <a:lumMod val="50000"/>
                  </a:srgbClr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2023</a:t>
            </a:r>
            <a:endParaRPr lang="es-CL" sz="1400" b="1" dirty="0">
              <a:solidFill>
                <a:srgbClr val="4F81BD">
                  <a:lumMod val="50000"/>
                </a:srgbClr>
              </a:solidFill>
              <a:latin typeface="Franklin Gothic Medium Cond" panose="020B06060304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10</a:t>
            </a:fld>
            <a:endParaRPr lang="es-CL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986311" y="839013"/>
            <a:ext cx="976253" cy="11327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Ofertar Crédito Consumo, Rotativos, Hipotecario y Renegociaciones- Proceso Reactivo</a:t>
            </a:r>
          </a:p>
          <a:p>
            <a:pPr algn="ctr" defTabSz="914333">
              <a:spcBef>
                <a:spcPct val="0"/>
              </a:spcBef>
              <a:defRPr/>
            </a:pPr>
            <a:r>
              <a:rPr lang="es-CL" sz="800" b="1" kern="0" dirty="0">
                <a:solidFill>
                  <a:srgbClr val="002060"/>
                </a:solidFill>
                <a:latin typeface="Century Gothic" panose="020B0502020202020204" pitchFamily="34" charset="0"/>
              </a:rPr>
              <a:t>Revisión especial a Prospectos</a:t>
            </a:r>
          </a:p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54261" y="901077"/>
            <a:ext cx="325090" cy="102927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987381" y="2082614"/>
            <a:ext cx="975814" cy="9189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Evaluar Riesgo Crédito Consumo, Rotativos, Hipotecario y Renegociaciones- Proceso Reactivo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54261" y="2082613"/>
            <a:ext cx="325090" cy="9189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54261" y="3186004"/>
            <a:ext cx="325090" cy="58676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1996" tIns="35997" rIns="71996" bIns="35997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987473" y="3186005"/>
            <a:ext cx="975091" cy="590941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1996" tIns="35997" rIns="71996" bIns="35997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Regularización de las excepciones de Visado 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4262" y="3957242"/>
            <a:ext cx="325089" cy="4500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987473" y="3957242"/>
            <a:ext cx="975091" cy="45007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Definir y aprobar políticas (Normativa)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2029150" y="609727"/>
            <a:ext cx="5836228" cy="233318"/>
          </a:xfrm>
          <a:prstGeom prst="rect">
            <a:avLst/>
          </a:prstGeom>
          <a:solidFill>
            <a:srgbClr val="002060"/>
          </a:solidFill>
          <a:ln>
            <a:solidFill>
              <a:sysClr val="windowText" lastClr="000000"/>
            </a:solidFill>
          </a:ln>
        </p:spPr>
        <p:txBody>
          <a:bodyPr wrap="square" lIns="91434" tIns="45717" rIns="91434" bIns="45717" rtlCol="0" anchor="ctr">
            <a:noAutofit/>
          </a:bodyPr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rPr>
              <a:t>Procesos y Pruebas de Auditoría</a:t>
            </a:r>
          </a:p>
        </p:txBody>
      </p:sp>
      <p:sp>
        <p:nvSpPr>
          <p:cNvPr id="31" name="Rectangle 12"/>
          <p:cNvSpPr/>
          <p:nvPr/>
        </p:nvSpPr>
        <p:spPr>
          <a:xfrm>
            <a:off x="554261" y="613046"/>
            <a:ext cx="325090" cy="225967"/>
          </a:xfrm>
          <a:prstGeom prst="rect">
            <a:avLst/>
          </a:prstGeom>
          <a:solidFill>
            <a:srgbClr val="002060"/>
          </a:solidFill>
          <a:ln>
            <a:solidFill>
              <a:sysClr val="windowText" lastClr="000000"/>
            </a:solidFill>
          </a:ln>
        </p:spPr>
        <p:txBody>
          <a:bodyPr wrap="square" lIns="91434" tIns="45717" rIns="91434" bIns="45717" rtlCol="0" anchor="ctr">
            <a:noAutofit/>
          </a:bodyPr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rPr>
              <a:t>N°</a:t>
            </a:r>
          </a:p>
        </p:txBody>
      </p:sp>
      <p:sp>
        <p:nvSpPr>
          <p:cNvPr id="32" name="Rectangle 9"/>
          <p:cNvSpPr/>
          <p:nvPr/>
        </p:nvSpPr>
        <p:spPr>
          <a:xfrm>
            <a:off x="985310" y="613046"/>
            <a:ext cx="992121" cy="225967"/>
          </a:xfrm>
          <a:prstGeom prst="rect">
            <a:avLst/>
          </a:prstGeom>
          <a:solidFill>
            <a:srgbClr val="002060"/>
          </a:solidFill>
          <a:ln>
            <a:solidFill>
              <a:sysClr val="windowText" lastClr="000000"/>
            </a:solidFill>
          </a:ln>
        </p:spPr>
        <p:txBody>
          <a:bodyPr wrap="square" lIns="35997" tIns="45717" rIns="35997" bIns="45717" rtlCol="0" anchor="ctr">
            <a:noAutofit/>
          </a:bodyPr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rPr>
              <a:t>Proceso Nivel 4</a:t>
            </a:r>
          </a:p>
        </p:txBody>
      </p:sp>
      <p:sp>
        <p:nvSpPr>
          <p:cNvPr id="33" name="Rectangle 12"/>
          <p:cNvSpPr/>
          <p:nvPr/>
        </p:nvSpPr>
        <p:spPr>
          <a:xfrm>
            <a:off x="7909942" y="609728"/>
            <a:ext cx="836240" cy="229285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3599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0" marR="0" lvl="0" indent="0" algn="ctr" defTabSz="9143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Observación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028912" y="901078"/>
            <a:ext cx="5831474" cy="102927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71996" tIns="35997" rIns="71996" bIns="35997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marR="0" lvl="0" indent="-22860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 documentación entregada por los clientes, se basan en las pautas definidas en la normativa respectiva.</a:t>
            </a:r>
          </a:p>
          <a:p>
            <a:pPr marL="228600" marR="0" lvl="0" indent="-22860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Validación a través de la documentación en la carpeta clientes, que se haya seguido las pautas definidas al respecto en la normativa.</a:t>
            </a:r>
          </a:p>
          <a:p>
            <a:pPr marL="228600" indent="-228600" algn="just" defTabSz="9144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sz="800" kern="0" dirty="0">
                <a:solidFill>
                  <a:srgbClr val="1F497D"/>
                </a:solidFill>
                <a:latin typeface="Century Gothic" panose="020B0502020202020204" pitchFamily="34" charset="0"/>
              </a:rPr>
              <a:t>Revisar comentarios de los comitentes respecto de alguna instrucción específica y que se hayan cumplido</a:t>
            </a:r>
            <a:endParaRPr lang="es-ES" sz="800" kern="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228600" marR="0" lvl="0" indent="-22860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800" kern="0" dirty="0">
                <a:solidFill>
                  <a:srgbClr val="1F497D"/>
                </a:solidFill>
                <a:latin typeface="Century Gothic" panose="020B0502020202020204" pitchFamily="34" charset="0"/>
              </a:rPr>
              <a:t>Verificar que la información ingresada al sistema cumpla con lo señalado en la normativa respecto a la 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configuración de la oferta por parte del ejecutivo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7909942" y="901078"/>
            <a:ext cx="836240" cy="102927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1100" b="1" i="0" u="none" strike="noStrike" kern="0" cap="none" spc="0" normalizeH="0" baseline="0" noProof="0" dirty="0">
                <a:ln>
                  <a:noFill/>
                </a:ln>
                <a:solidFill>
                  <a:srgbClr val="24406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7918949" y="2082613"/>
            <a:ext cx="826633" cy="91891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1100" b="1" i="0" u="none" strike="noStrike" kern="0" cap="none" spc="0" normalizeH="0" baseline="0" noProof="0" dirty="0">
                <a:ln>
                  <a:noFill/>
                </a:ln>
                <a:solidFill>
                  <a:srgbClr val="244062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028915" y="2082613"/>
            <a:ext cx="5831473" cy="91891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71996" tIns="35997" rIns="71996" bIns="35997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38" marR="0" lvl="0" indent="-171438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8" name="29 Rectángulo"/>
          <p:cNvSpPr/>
          <p:nvPr/>
        </p:nvSpPr>
        <p:spPr>
          <a:xfrm>
            <a:off x="2044867" y="2252344"/>
            <a:ext cx="581627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just" defTabSz="91433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sz="800" dirty="0">
                <a:solidFill>
                  <a:srgbClr val="1F497D"/>
                </a:solidFill>
                <a:latin typeface="Century Gothic" panose="020B0502020202020204" pitchFamily="34" charset="0"/>
              </a:rPr>
              <a:t>La documentación entregada por los clientes, se basan en las pautas definidas en la normativa respectiva.</a:t>
            </a:r>
          </a:p>
          <a:p>
            <a:pPr marL="171450" indent="-171450" algn="just" defTabSz="91433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s-CL" sz="800" dirty="0">
                <a:solidFill>
                  <a:srgbClr val="1F497D"/>
                </a:solidFill>
                <a:latin typeface="Century Gothic" panose="020B0502020202020204" pitchFamily="34" charset="0"/>
              </a:rPr>
              <a:t>Validar la efectividad de la Parametrización de atribuciones, verificando que  la aprobación  tenga la conformación de comité y último comitente tenga las atribuciones  suficientes.</a:t>
            </a:r>
          </a:p>
          <a:p>
            <a:pPr algn="just" defTabSz="914333">
              <a:spcBef>
                <a:spcPct val="0"/>
              </a:spcBef>
              <a:defRPr/>
            </a:pPr>
            <a:endParaRPr lang="es-ES" sz="800" dirty="0">
              <a:solidFill>
                <a:srgbClr val="1F497D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1 Rectángulo"/>
          <p:cNvSpPr/>
          <p:nvPr/>
        </p:nvSpPr>
        <p:spPr>
          <a:xfrm>
            <a:off x="2045864" y="3211497"/>
            <a:ext cx="5836222" cy="21544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square">
            <a:spAutoFit/>
          </a:bodyPr>
          <a:lstStyle/>
          <a:p>
            <a:pPr marL="285750" marR="0" lvl="0" indent="-285750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7918949" y="3194637"/>
            <a:ext cx="826633" cy="57813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11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</a:t>
            </a:r>
            <a:r>
              <a:rPr kumimoji="0" lang="es-AR" altLang="es-AR" sz="1100" b="1" i="0" u="none" strike="noStrike" kern="0" cap="none" spc="0" normalizeH="0" baseline="0" noProof="0" dirty="0">
                <a:ln>
                  <a:noFill/>
                </a:ln>
                <a:solidFill>
                  <a:srgbClr val="2440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       </a:t>
            </a:r>
            <a:endParaRPr kumimoji="0" lang="es-AR" altLang="es-AR" sz="700" b="1" i="0" u="none" strike="noStrike" kern="0" cap="none" spc="0" normalizeH="0" baseline="0" noProof="0" dirty="0">
              <a:ln>
                <a:noFill/>
              </a:ln>
              <a:solidFill>
                <a:srgbClr val="244062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028911" y="3194637"/>
            <a:ext cx="5831474" cy="57813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71996" tIns="35997" rIns="71996" bIns="35997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171438" marR="0" lvl="0" indent="-171438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Revisar stock de excepciones de visado del mes correspondiente a la auditoria.</a:t>
            </a:r>
          </a:p>
          <a:p>
            <a:pPr marL="171438" marR="0" lvl="0" indent="-171438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Verificar si existen excepciones no regularizadas dentro de los plazos establecidos según normativa.</a:t>
            </a:r>
          </a:p>
          <a:p>
            <a:pPr marL="171438" marR="0" lvl="0" indent="-171438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7918949" y="3957244"/>
            <a:ext cx="826633" cy="4553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sz="1100" b="1" kern="0" dirty="0">
                <a:solidFill>
                  <a:srgbClr val="244062"/>
                </a:solidFill>
                <a:latin typeface="Century Gothic" panose="020B0502020202020204" pitchFamily="34" charset="0"/>
              </a:rPr>
              <a:t>NO</a:t>
            </a:r>
            <a:endParaRPr kumimoji="0" lang="es-AR" altLang="es-AR" sz="1100" b="1" i="0" u="none" strike="noStrike" kern="0" cap="none" spc="0" normalizeH="0" baseline="0" noProof="0" dirty="0">
              <a:ln>
                <a:noFill/>
              </a:ln>
              <a:solidFill>
                <a:srgbClr val="244062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2017162" y="3957243"/>
            <a:ext cx="5842664" cy="45534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lIns="71996" tIns="35997" rIns="71996" bIns="35997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38" marR="0" lvl="0" indent="-171438" algn="just" defTabSz="91433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Revisión de las políticas, normativas y procedimientos atingentes al área auditada a fin de verificar suficiencia y consistencia con las normativas externas y su aplicación por las áreas auditadas. </a:t>
            </a:r>
          </a:p>
        </p:txBody>
      </p:sp>
    </p:spTree>
    <p:extLst>
      <p:ext uri="{BB962C8B-B14F-4D97-AF65-F5344CB8AC3E}">
        <p14:creationId xmlns:p14="http://schemas.microsoft.com/office/powerpoint/2010/main" val="34504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18086" y="555526"/>
            <a:ext cx="8507691" cy="252000"/>
          </a:xfrm>
          <a:prstGeom prst="rect">
            <a:avLst/>
          </a:prstGeom>
          <a:solidFill>
            <a:srgbClr val="002060"/>
          </a:solidFill>
        </p:spPr>
        <p:txBody>
          <a:bodyPr wrap="square" lIns="91434" tIns="45717" rIns="91434" bIns="45717" rtlCol="0" anchor="ctr">
            <a:noAutofit/>
          </a:bodyPr>
          <a:lstStyle/>
          <a:p>
            <a:pPr algn="ctr" defTabSz="914333">
              <a:defRPr/>
            </a:pPr>
            <a:r>
              <a:rPr lang="es-ES" sz="1000" b="1" ker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Procesos Fuera de Alcance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31767" y="915566"/>
            <a:ext cx="8494011" cy="3456384"/>
          </a:xfrm>
          <a:prstGeom prst="rect">
            <a:avLst/>
          </a:prstGeom>
          <a:noFill/>
          <a:ln w="9525">
            <a:solidFill>
              <a:srgbClr val="646464"/>
            </a:solidFill>
          </a:ln>
          <a:effectLst/>
        </p:spPr>
        <p:txBody>
          <a:bodyPr lIns="71996" tIns="35997" rIns="71996" bIns="35997" anchor="t" anchorCtr="0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333" fontAlgn="t">
              <a:defRPr/>
            </a:pPr>
            <a:endParaRPr lang="es-CL" sz="11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marL="171450" indent="-171450" defTabSz="914333" fontAlgn="t">
              <a:buFont typeface="Arial" panose="020B0604020202020204" pitchFamily="34" charset="0"/>
              <a:buChar char="•"/>
              <a:defRPr/>
            </a:pPr>
            <a:endParaRPr lang="es-ES" sz="11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914333" fontAlgn="t">
              <a:defRPr/>
            </a:pPr>
            <a:r>
              <a:rPr lang="es-ES" sz="11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1. </a:t>
            </a:r>
            <a:r>
              <a:rPr lang="es-CL" sz="11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Revisar documentación y autorizar desembolso </a:t>
            </a:r>
            <a:r>
              <a:rPr lang="es-CL" sz="11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(pagarés, solicitudes de crédito, poderes)</a:t>
            </a:r>
            <a:endParaRPr lang="es-CL" sz="11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defTabSz="914333" fontAlgn="t">
              <a:defRPr/>
            </a:pPr>
            <a:endParaRPr lang="es-CL" sz="11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defTabSz="914333" fontAlgn="t">
              <a:defRPr/>
            </a:pPr>
            <a:r>
              <a:rPr lang="es-ES" sz="11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Esta función, realizada por Visado, no se encuentra contemplada dentro del alcance de esta auditoría.</a:t>
            </a:r>
          </a:p>
          <a:p>
            <a:pPr defTabSz="914333" fontAlgn="t">
              <a:defRPr/>
            </a:pPr>
            <a:endParaRPr lang="es-ES" sz="11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defTabSz="914333" fontAlgn="t">
              <a:defRPr/>
            </a:pPr>
            <a:r>
              <a:rPr lang="es-ES" sz="11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2. </a:t>
            </a:r>
            <a:r>
              <a:rPr lang="es-ES" sz="11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Registrar títulos ejecutivos y custodiar documentos</a:t>
            </a:r>
          </a:p>
          <a:p>
            <a:pPr defTabSz="914333" fontAlgn="t">
              <a:defRPr/>
            </a:pPr>
            <a:endParaRPr lang="es-CL" sz="11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defTabSz="914333" fontAlgn="t">
              <a:defRPr/>
            </a:pPr>
            <a:r>
              <a:rPr lang="es-ES" sz="11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Revisión efectuada por el Área Auditoría Procesos Operacionales</a:t>
            </a:r>
          </a:p>
        </p:txBody>
      </p:sp>
      <p:sp>
        <p:nvSpPr>
          <p:cNvPr id="6" name="11 CuadroTexto"/>
          <p:cNvSpPr txBox="1"/>
          <p:nvPr/>
        </p:nvSpPr>
        <p:spPr>
          <a:xfrm>
            <a:off x="548264" y="27926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34">
              <a:tabLst>
                <a:tab pos="3753853" algn="l"/>
                <a:tab pos="3946298" algn="l"/>
              </a:tabLst>
              <a:defRPr/>
            </a:pPr>
            <a:r>
              <a:rPr lang="es-CL" sz="1539" b="1">
                <a:solidFill>
                  <a:prstClr val="white"/>
                </a:solidFill>
                <a:latin typeface="Century Gothic" panose="020B0502020202020204" pitchFamily="34" charset="0"/>
              </a:rPr>
              <a:t>Anexo 2 - </a:t>
            </a:r>
            <a:r>
              <a:rPr lang="es-CL" sz="1539" b="1">
                <a:solidFill>
                  <a:schemeClr val="bg1"/>
                </a:solidFill>
                <a:latin typeface="Century Gothic" panose="020B0502020202020204" pitchFamily="34" charset="0"/>
              </a:rPr>
              <a:t>Procesos y pruebas de Auditoría</a:t>
            </a:r>
            <a:endParaRPr lang="es-CL" sz="1539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11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564029" y="20043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34">
              <a:tabLst>
                <a:tab pos="3753853" algn="l"/>
                <a:tab pos="3946298" algn="l"/>
              </a:tabLst>
              <a:defRPr/>
            </a:pPr>
            <a:r>
              <a:rPr lang="es-CL" sz="1539" b="1">
                <a:solidFill>
                  <a:prstClr val="white"/>
                </a:solidFill>
                <a:latin typeface="Century Gothic" panose="020B0502020202020204" pitchFamily="34" charset="0"/>
              </a:rPr>
              <a:t>Anexo 3 – Evaluación de los Controles</a:t>
            </a:r>
            <a:endParaRPr lang="es-CL" sz="1539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12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ítulo 3"/>
          <p:cNvSpPr txBox="1">
            <a:spLocks/>
          </p:cNvSpPr>
          <p:nvPr/>
        </p:nvSpPr>
        <p:spPr>
          <a:xfrm>
            <a:off x="509227" y="557740"/>
            <a:ext cx="8229600" cy="561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400">
              <a:solidFill>
                <a:srgbClr val="002060"/>
              </a:solidFill>
              <a:latin typeface="Arial (cuerpo)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594716" y="950990"/>
            <a:ext cx="1086926" cy="1078705"/>
          </a:xfrm>
          <a:prstGeom prst="rect">
            <a:avLst/>
          </a:prstGeom>
          <a:solidFill>
            <a:srgbClr val="4F81BD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Ofertar Crédito Consumo, Rotativos, Hipotecario y Renegociaciones- Proceso Reactivo. Revisión especial</a:t>
            </a:r>
            <a:r>
              <a:rPr kumimoji="0" lang="es-CL" sz="800" b="1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 Prospectos</a:t>
            </a:r>
            <a:endParaRPr kumimoji="0" lang="es-CL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594716" y="568277"/>
            <a:ext cx="1086926" cy="309289"/>
          </a:xfrm>
          <a:prstGeom prst="rect">
            <a:avLst/>
          </a:prstGeom>
          <a:solidFill>
            <a:srgbClr val="002060"/>
          </a:solidFill>
        </p:spPr>
        <p:txBody>
          <a:bodyPr wrap="square" lIns="32400" rIns="32400" rtlCol="0" anchor="ctr">
            <a:noAutofit/>
          </a:bodyPr>
          <a:lstStyle/>
          <a:p>
            <a:pPr algn="ctr" defTabSz="822942">
              <a:defRPr/>
            </a:pPr>
            <a:r>
              <a:rPr lang="es-CL" sz="800" b="1" kern="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Proceso Nivel 4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1741566" y="950990"/>
            <a:ext cx="1000916" cy="1078705"/>
          </a:xfrm>
          <a:prstGeom prst="rect">
            <a:avLst/>
          </a:prstGeom>
          <a:solidFill>
            <a:srgbClr val="4F81BD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1750073" y="573125"/>
            <a:ext cx="1011689" cy="30444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822942">
              <a:defRPr/>
            </a:pPr>
            <a:r>
              <a:rPr lang="es-CL" sz="800" b="1" kern="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 del Control</a:t>
            </a:r>
          </a:p>
        </p:txBody>
      </p:sp>
      <p:sp>
        <p:nvSpPr>
          <p:cNvPr id="42" name="6 CuadroTexto"/>
          <p:cNvSpPr txBox="1"/>
          <p:nvPr/>
        </p:nvSpPr>
        <p:spPr>
          <a:xfrm>
            <a:off x="1731250" y="1237606"/>
            <a:ext cx="101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42">
              <a:defRPr/>
            </a:pPr>
            <a:r>
              <a:rPr lang="es-CL" sz="800" dirty="0">
                <a:solidFill>
                  <a:srgbClr val="002060"/>
                </a:solidFill>
                <a:latin typeface="Century Gothic" panose="020B0502020202020204" pitchFamily="34" charset="0"/>
              </a:rPr>
              <a:t>No existe en Matriz RO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594716" y="2137375"/>
            <a:ext cx="1086926" cy="828897"/>
          </a:xfrm>
          <a:prstGeom prst="rect">
            <a:avLst/>
          </a:prstGeom>
          <a:solidFill>
            <a:srgbClr val="4BACC6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Evaluar Riesgo Crédito Consumo, Rotativos, Hipotecario y Renegociaciones- Proceso Reactivo</a:t>
            </a:r>
            <a:endParaRPr kumimoji="0" lang="es-ES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1750071" y="2132461"/>
            <a:ext cx="992205" cy="833087"/>
          </a:xfrm>
          <a:prstGeom prst="rect">
            <a:avLst/>
          </a:prstGeom>
          <a:solidFill>
            <a:srgbClr val="4BACC6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5" name="55 CuadroTexto"/>
          <p:cNvSpPr txBox="1"/>
          <p:nvPr/>
        </p:nvSpPr>
        <p:spPr>
          <a:xfrm>
            <a:off x="1721239" y="2389734"/>
            <a:ext cx="100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42">
              <a:defRPr/>
            </a:pPr>
            <a:r>
              <a:rPr lang="es-CL" sz="800" dirty="0">
                <a:solidFill>
                  <a:srgbClr val="002060"/>
                </a:solidFill>
                <a:latin typeface="Century Gothic" panose="020B0502020202020204" pitchFamily="34" charset="0"/>
              </a:rPr>
              <a:t>No existe en Matriz RO</a:t>
            </a:r>
            <a:endParaRPr lang="es-CL" sz="800" i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731249" y="3101440"/>
            <a:ext cx="1000916" cy="304699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7" name="45 CuadroTexto"/>
          <p:cNvSpPr txBox="1"/>
          <p:nvPr/>
        </p:nvSpPr>
        <p:spPr>
          <a:xfrm>
            <a:off x="1750070" y="3101440"/>
            <a:ext cx="99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42">
              <a:defRPr/>
            </a:pPr>
            <a:r>
              <a:rPr lang="es-CL" sz="800" dirty="0">
                <a:solidFill>
                  <a:srgbClr val="002060"/>
                </a:solidFill>
                <a:latin typeface="Century Gothic" panose="020B0502020202020204" pitchFamily="34" charset="0"/>
              </a:rPr>
              <a:t>No existe en Matriz RO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1741358" y="3546029"/>
            <a:ext cx="1000916" cy="361480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4716" y="3070838"/>
            <a:ext cx="1086926" cy="836672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Regularización de excepciones de visado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94716" y="4012077"/>
            <a:ext cx="1086926" cy="556104"/>
          </a:xfrm>
          <a:prstGeom prst="rect">
            <a:avLst/>
          </a:prstGeom>
          <a:solidFill>
            <a:srgbClr val="F79646">
              <a:alpha val="25000"/>
            </a:srgbClr>
          </a:solidFill>
          <a:ln>
            <a:noFill/>
          </a:ln>
          <a:effectLst/>
        </p:spPr>
        <p:txBody>
          <a:bodyPr lIns="6480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Definir y aprobar política (Normativa)</a:t>
            </a:r>
          </a:p>
        </p:txBody>
      </p:sp>
      <p:sp>
        <p:nvSpPr>
          <p:cNvPr id="51" name="48 CuadroTexto"/>
          <p:cNvSpPr txBox="1"/>
          <p:nvPr/>
        </p:nvSpPr>
        <p:spPr>
          <a:xfrm>
            <a:off x="1741358" y="3547021"/>
            <a:ext cx="100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42">
              <a:defRPr/>
            </a:pPr>
            <a:r>
              <a:rPr lang="es-CL" sz="800" dirty="0">
                <a:solidFill>
                  <a:srgbClr val="002060"/>
                </a:solidFill>
                <a:latin typeface="Century Gothic" panose="020B0502020202020204" pitchFamily="34" charset="0"/>
              </a:rPr>
              <a:t>No existe en Matriz RO</a:t>
            </a: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730156" y="4010423"/>
            <a:ext cx="1003103" cy="557758"/>
          </a:xfrm>
          <a:prstGeom prst="rect">
            <a:avLst/>
          </a:prstGeom>
          <a:solidFill>
            <a:srgbClr val="F79646">
              <a:alpha val="25000"/>
            </a:srgbClr>
          </a:solidFill>
          <a:ln>
            <a:noFill/>
          </a:ln>
          <a:effectLst/>
        </p:spPr>
        <p:txBody>
          <a:bodyPr lIns="64800" tIns="32400" rIns="64800" bIns="3240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defTabSz="822942">
              <a:defRPr/>
            </a:pPr>
            <a:r>
              <a:rPr lang="es-CL" sz="800">
                <a:solidFill>
                  <a:srgbClr val="002060"/>
                </a:solidFill>
                <a:latin typeface="Century Gothic" panose="020B0502020202020204" pitchFamily="34" charset="0"/>
              </a:rPr>
              <a:t>No existe en Matriz RO</a:t>
            </a:r>
            <a:endParaRPr lang="es-CL" sz="800" i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2830176" y="577431"/>
            <a:ext cx="5043814" cy="30013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 defTabSz="822942">
              <a:defRPr/>
            </a:pPr>
            <a:r>
              <a:rPr lang="es-CL" sz="800" b="1" kern="0" dirty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Descripción General del Control</a:t>
            </a: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2832203" y="955299"/>
            <a:ext cx="5041885" cy="1075330"/>
          </a:xfrm>
          <a:prstGeom prst="rect">
            <a:avLst/>
          </a:prstGeom>
          <a:solidFill>
            <a:srgbClr val="4F81BD">
              <a:alpha val="25000"/>
            </a:srgbClr>
          </a:solidFill>
          <a:ln>
            <a:noFill/>
          </a:ln>
          <a:effectLst/>
        </p:spPr>
        <p:txBody>
          <a:bodyPr lIns="64800" tIns="32400" rIns="64800" bIns="3240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Revisión de los documentos que acreditan la operación de crédito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Revisión de las liquidaciones de sueldo, cálculo del impuesto de la renta, chequear verificación de domicilio etc.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Ejecutivo envía a supervisor o agente para que revise la oportunidad y la patrocine.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Supervisor o agente revisa el vaciado de la información, valida que los documentos estén acordes con la oportunidad en CDN , además de chequear que se haya realizado la Verificación Particular y  Laboral etc.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 revisa la calidad de información que depuró e ingresó en CDN. 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5" name="Rectangle 12"/>
          <p:cNvSpPr/>
          <p:nvPr/>
        </p:nvSpPr>
        <p:spPr>
          <a:xfrm>
            <a:off x="7942759" y="570078"/>
            <a:ext cx="1083698" cy="30748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324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152" marR="0" lvl="0" indent="0" algn="ctr" defTabSz="8229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Evaluación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7944397" y="950990"/>
            <a:ext cx="1082060" cy="1078705"/>
          </a:xfrm>
          <a:prstGeom prst="rect">
            <a:avLst/>
          </a:prstGeom>
          <a:solidFill>
            <a:srgbClr val="4F81BD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lvl="0" algn="ctr" defTabSz="822942">
              <a:spcBef>
                <a:spcPct val="0"/>
              </a:spcBef>
              <a:defRPr/>
            </a:pPr>
            <a:r>
              <a:rPr lang="es-AR" altLang="es-AR" sz="800" b="1" kern="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Regular</a:t>
            </a:r>
            <a:endParaRPr lang="es-AR" altLang="es-AR" sz="800" kern="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7942759" y="2134164"/>
            <a:ext cx="1080119" cy="811624"/>
          </a:xfrm>
          <a:prstGeom prst="rect">
            <a:avLst/>
          </a:prstGeom>
          <a:solidFill>
            <a:srgbClr val="4BACC6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altLang="es-AR" sz="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Efectivo</a:t>
            </a: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830176" y="2134164"/>
            <a:ext cx="5043814" cy="831634"/>
          </a:xfrm>
          <a:prstGeom prst="rect">
            <a:avLst/>
          </a:prstGeom>
          <a:solidFill>
            <a:srgbClr val="4BACC6">
              <a:alpha val="25000"/>
            </a:srgbClr>
          </a:solidFill>
          <a:ln>
            <a:noFill/>
          </a:ln>
          <a:effectLst/>
        </p:spPr>
        <p:txBody>
          <a:bodyPr lIns="64800" tIns="32400" rIns="64800" bIns="3240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Valida las atribuciones del aprobador. Visador a través de la plataforma de consulta de atribuciones, valida que quién aprobó la operación cuente con las atribuciones suficientes de acuerdo a las características de la operación, es decir, que cumpla con Scoring, Parámetros y Política.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El Departamento de Revisión de Créditos periódicamente envía informes por cada Unidad de evaluación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 realiza análisis y retroalimentación con jefaturas y analistas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2837283" y="3549325"/>
            <a:ext cx="5037047" cy="358184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64800" tIns="32400" rIns="64800" bIns="3240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0" name="2 Rectángulo"/>
          <p:cNvSpPr/>
          <p:nvPr/>
        </p:nvSpPr>
        <p:spPr>
          <a:xfrm>
            <a:off x="2825578" y="3101440"/>
            <a:ext cx="5048195" cy="338554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Verifican que la </a:t>
            </a:r>
            <a:r>
              <a:rPr lang="es-CL" sz="800" kern="0" noProof="0" dirty="0">
                <a:solidFill>
                  <a:srgbClr val="002060"/>
                </a:solidFill>
                <a:latin typeface="Century Gothic" panose="020B0502020202020204" pitchFamily="34" charset="0"/>
              </a:rPr>
              <a:t>Línea Comercial </a:t>
            </a:r>
            <a:r>
              <a:rPr kumimoji="0" lang="es-CL" sz="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cumpla con las regularizaciones de las excepciones de visado dentro de los plazos definidos en la normativa vigente.</a:t>
            </a: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1" name="3 Rectángulo"/>
          <p:cNvSpPr/>
          <p:nvPr/>
        </p:nvSpPr>
        <p:spPr>
          <a:xfrm>
            <a:off x="2811077" y="3618964"/>
            <a:ext cx="4619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spcBef>
                <a:spcPct val="0"/>
              </a:spcBef>
              <a:defRPr/>
            </a:pPr>
            <a:r>
              <a:rPr lang="es-CL" sz="800" dirty="0">
                <a:solidFill>
                  <a:srgbClr val="002060"/>
                </a:solidFill>
                <a:latin typeface="Century Gothic" panose="020B0502020202020204" pitchFamily="34" charset="0"/>
              </a:rPr>
              <a:t>Se envía mensualmente el estado de las excepciones de visado vencidas a la Línea Comercial</a:t>
            </a:r>
            <a:endParaRPr lang="es-ES" sz="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7942758" y="3103884"/>
            <a:ext cx="1080119" cy="303934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sz="800" b="1" kern="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Efectivo</a:t>
            </a: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7942757" y="3547291"/>
            <a:ext cx="1080119" cy="360219"/>
          </a:xfrm>
          <a:prstGeom prst="rect">
            <a:avLst/>
          </a:prstGeom>
          <a:solidFill>
            <a:srgbClr val="9BBB59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sz="800" b="1" kern="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Efectivo</a:t>
            </a:r>
            <a:endParaRPr kumimoji="0" lang="es-AR" altLang="es-AR" sz="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2832202" y="4016044"/>
            <a:ext cx="5041885" cy="552137"/>
          </a:xfrm>
          <a:prstGeom prst="rect">
            <a:avLst/>
          </a:prstGeom>
          <a:solidFill>
            <a:srgbClr val="F79646">
              <a:alpha val="25000"/>
            </a:srgbClr>
          </a:solidFill>
          <a:ln>
            <a:noFill/>
          </a:ln>
          <a:effectLst/>
        </p:spPr>
        <p:txBody>
          <a:bodyPr lIns="64800" tIns="32400" rIns="64800" bIns="32400" anchor="ctr"/>
          <a:lstStyle>
            <a:lvl1pPr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Realizar sesiones de comité respectivos, revisión de los principales hitos, políticas, etc.. (según MRO)</a:t>
            </a:r>
            <a:endParaRPr kumimoji="0" lang="es-ES" sz="800" b="0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7973383" y="4009320"/>
            <a:ext cx="1049493" cy="558860"/>
          </a:xfrm>
          <a:prstGeom prst="rect">
            <a:avLst/>
          </a:prstGeom>
          <a:solidFill>
            <a:srgbClr val="F79646">
              <a:alpha val="25000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822942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s-AR" sz="800" b="1" kern="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Efectivo</a:t>
            </a:r>
          </a:p>
        </p:txBody>
      </p:sp>
    </p:spTree>
    <p:extLst>
      <p:ext uri="{BB962C8B-B14F-4D97-AF65-F5344CB8AC3E}">
        <p14:creationId xmlns:p14="http://schemas.microsoft.com/office/powerpoint/2010/main" val="425219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564033" y="12160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34">
              <a:tabLst>
                <a:tab pos="3753853" algn="l"/>
                <a:tab pos="3946298" algn="l"/>
              </a:tabLst>
              <a:defRPr/>
            </a:pPr>
            <a:r>
              <a:rPr lang="es-CL" sz="1539" b="1" dirty="0">
                <a:solidFill>
                  <a:prstClr val="white"/>
                </a:solidFill>
                <a:latin typeface="Century Gothic" panose="020B0502020202020204" pitchFamily="34" charset="0"/>
              </a:rPr>
              <a:t>Anexo 4a - Otros antecedentes: Flujo del Proceso</a:t>
            </a:r>
            <a:endParaRPr lang="es-CL" sz="1539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1" name="48 Grupo"/>
          <p:cNvGrpSpPr/>
          <p:nvPr/>
        </p:nvGrpSpPr>
        <p:grpSpPr>
          <a:xfrm>
            <a:off x="2483867" y="3926186"/>
            <a:ext cx="1530182" cy="1152128"/>
            <a:chOff x="414202" y="0"/>
            <a:chExt cx="1530182" cy="1152128"/>
          </a:xfrm>
          <a:scene3d>
            <a:camera prst="orthographicFront"/>
            <a:lightRig rig="flat" dir="t"/>
          </a:scene3d>
        </p:grpSpPr>
        <p:sp>
          <p:nvSpPr>
            <p:cNvPr id="112" name="49 Rectángulo"/>
            <p:cNvSpPr/>
            <p:nvPr/>
          </p:nvSpPr>
          <p:spPr>
            <a:xfrm>
              <a:off x="414202" y="0"/>
              <a:ext cx="1530182" cy="1152128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3" name="50 Rectángulo"/>
            <p:cNvSpPr/>
            <p:nvPr/>
          </p:nvSpPr>
          <p:spPr>
            <a:xfrm>
              <a:off x="414202" y="0"/>
              <a:ext cx="1530182" cy="11521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27432" rIns="0" bIns="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defRPr/>
              </a:pPr>
              <a:endParaRPr lang="es-CL" sz="8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4" name="54 Grupo"/>
          <p:cNvGrpSpPr/>
          <p:nvPr/>
        </p:nvGrpSpPr>
        <p:grpSpPr>
          <a:xfrm>
            <a:off x="809669" y="3998194"/>
            <a:ext cx="1530182" cy="1165844"/>
            <a:chOff x="414202" y="0"/>
            <a:chExt cx="1530182" cy="1165844"/>
          </a:xfrm>
          <a:scene3d>
            <a:camera prst="orthographicFront"/>
            <a:lightRig rig="flat" dir="t"/>
          </a:scene3d>
        </p:grpSpPr>
        <p:sp>
          <p:nvSpPr>
            <p:cNvPr id="115" name="55 Rectángulo"/>
            <p:cNvSpPr/>
            <p:nvPr/>
          </p:nvSpPr>
          <p:spPr>
            <a:xfrm>
              <a:off x="414202" y="0"/>
              <a:ext cx="1530182" cy="1152128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6" name="56 Rectángulo"/>
            <p:cNvSpPr/>
            <p:nvPr/>
          </p:nvSpPr>
          <p:spPr>
            <a:xfrm>
              <a:off x="414202" y="0"/>
              <a:ext cx="1530182" cy="11658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27432" rIns="0" bIns="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defRPr/>
              </a:pPr>
              <a:endParaRPr lang="es-CL" sz="800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s-CL" sz="8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1" name="61 Rectángulo"/>
          <p:cNvSpPr/>
          <p:nvPr/>
        </p:nvSpPr>
        <p:spPr>
          <a:xfrm>
            <a:off x="5922237" y="392618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24" name="64 Rectángulo"/>
          <p:cNvSpPr/>
          <p:nvPr/>
        </p:nvSpPr>
        <p:spPr>
          <a:xfrm>
            <a:off x="7596435" y="392618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41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13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66 CuadroTexto">
            <a:extLst>
              <a:ext uri="{FF2B5EF4-FFF2-40B4-BE49-F238E27FC236}">
                <a16:creationId xmlns:a16="http://schemas.microsoft.com/office/drawing/2014/main" id="{86BC3E0F-316E-FF48-B8F8-1076B32692CF}"/>
              </a:ext>
            </a:extLst>
          </p:cNvPr>
          <p:cNvSpPr txBox="1"/>
          <p:nvPr/>
        </p:nvSpPr>
        <p:spPr>
          <a:xfrm>
            <a:off x="1228317" y="931903"/>
            <a:ext cx="1281120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Análisis y Evaluación</a:t>
            </a:r>
            <a:endParaRPr lang="es-CL" sz="7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66 CuadroTexto">
            <a:extLst>
              <a:ext uri="{FF2B5EF4-FFF2-40B4-BE49-F238E27FC236}">
                <a16:creationId xmlns:a16="http://schemas.microsoft.com/office/drawing/2014/main" id="{31EA018F-F96E-9D41-9AF4-FE1B144084CD}"/>
              </a:ext>
            </a:extLst>
          </p:cNvPr>
          <p:cNvSpPr txBox="1"/>
          <p:nvPr/>
        </p:nvSpPr>
        <p:spPr>
          <a:xfrm>
            <a:off x="2778400" y="923235"/>
            <a:ext cx="1409232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Aprobación</a:t>
            </a:r>
          </a:p>
        </p:txBody>
      </p:sp>
      <p:sp>
        <p:nvSpPr>
          <p:cNvPr id="44" name="66 CuadroTexto">
            <a:extLst>
              <a:ext uri="{FF2B5EF4-FFF2-40B4-BE49-F238E27FC236}">
                <a16:creationId xmlns:a16="http://schemas.microsoft.com/office/drawing/2014/main" id="{B990EBC3-C3E1-B340-BBC8-6A31DF23DD7F}"/>
              </a:ext>
            </a:extLst>
          </p:cNvPr>
          <p:cNvSpPr txBox="1"/>
          <p:nvPr/>
        </p:nvSpPr>
        <p:spPr>
          <a:xfrm>
            <a:off x="4669682" y="910232"/>
            <a:ext cx="1058777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CDP Visado</a:t>
            </a:r>
          </a:p>
        </p:txBody>
      </p:sp>
      <p:sp>
        <p:nvSpPr>
          <p:cNvPr id="45" name="66 CuadroTexto">
            <a:extLst>
              <a:ext uri="{FF2B5EF4-FFF2-40B4-BE49-F238E27FC236}">
                <a16:creationId xmlns:a16="http://schemas.microsoft.com/office/drawing/2014/main" id="{E9DDF0AD-AC99-734A-B755-4FEB72371199}"/>
              </a:ext>
            </a:extLst>
          </p:cNvPr>
          <p:cNvSpPr txBox="1"/>
          <p:nvPr/>
        </p:nvSpPr>
        <p:spPr>
          <a:xfrm>
            <a:off x="6419211" y="897231"/>
            <a:ext cx="1058778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Curse Créditos</a:t>
            </a:r>
          </a:p>
        </p:txBody>
      </p:sp>
      <p:grpSp>
        <p:nvGrpSpPr>
          <p:cNvPr id="46" name="Group 44">
            <a:extLst>
              <a:ext uri="{FF2B5EF4-FFF2-40B4-BE49-F238E27FC236}">
                <a16:creationId xmlns:a16="http://schemas.microsoft.com/office/drawing/2014/main" id="{BECE1209-9A84-5D4B-A330-EFD4A43241BA}"/>
              </a:ext>
            </a:extLst>
          </p:cNvPr>
          <p:cNvGrpSpPr/>
          <p:nvPr/>
        </p:nvGrpSpPr>
        <p:grpSpPr>
          <a:xfrm>
            <a:off x="1616573" y="3686857"/>
            <a:ext cx="261239" cy="291502"/>
            <a:chOff x="3563938" y="719138"/>
            <a:chExt cx="960438" cy="1160462"/>
          </a:xfrm>
          <a:solidFill>
            <a:srgbClr val="0070C0"/>
          </a:solidFill>
          <a:effectLst/>
        </p:grpSpPr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495ABD73-5419-F343-9375-BA787E99F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3938" y="719138"/>
              <a:ext cx="763589" cy="987425"/>
            </a:xfrm>
            <a:custGeom>
              <a:avLst/>
              <a:gdLst>
                <a:gd name="T0" fmla="*/ 481 w 481"/>
                <a:gd name="T1" fmla="*/ 524 h 622"/>
                <a:gd name="T2" fmla="*/ 481 w 481"/>
                <a:gd name="T3" fmla="*/ 0 h 622"/>
                <a:gd name="T4" fmla="*/ 0 w 481"/>
                <a:gd name="T5" fmla="*/ 0 h 622"/>
                <a:gd name="T6" fmla="*/ 0 w 481"/>
                <a:gd name="T7" fmla="*/ 622 h 622"/>
                <a:gd name="T8" fmla="*/ 383 w 481"/>
                <a:gd name="T9" fmla="*/ 622 h 622"/>
                <a:gd name="T10" fmla="*/ 481 w 481"/>
                <a:gd name="T11" fmla="*/ 524 h 622"/>
                <a:gd name="T12" fmla="*/ 387 w 481"/>
                <a:gd name="T13" fmla="*/ 527 h 622"/>
                <a:gd name="T14" fmla="*/ 439 w 481"/>
                <a:gd name="T15" fmla="*/ 527 h 622"/>
                <a:gd name="T16" fmla="*/ 387 w 481"/>
                <a:gd name="T17" fmla="*/ 579 h 622"/>
                <a:gd name="T18" fmla="*/ 387 w 481"/>
                <a:gd name="T19" fmla="*/ 527 h 622"/>
                <a:gd name="T20" fmla="*/ 28 w 481"/>
                <a:gd name="T21" fmla="*/ 28 h 622"/>
                <a:gd name="T22" fmla="*/ 453 w 481"/>
                <a:gd name="T23" fmla="*/ 28 h 622"/>
                <a:gd name="T24" fmla="*/ 453 w 481"/>
                <a:gd name="T25" fmla="*/ 499 h 622"/>
                <a:gd name="T26" fmla="*/ 359 w 481"/>
                <a:gd name="T27" fmla="*/ 499 h 622"/>
                <a:gd name="T28" fmla="*/ 359 w 481"/>
                <a:gd name="T29" fmla="*/ 594 h 622"/>
                <a:gd name="T30" fmla="*/ 28 w 481"/>
                <a:gd name="T31" fmla="*/ 594 h 622"/>
                <a:gd name="T32" fmla="*/ 28 w 481"/>
                <a:gd name="T33" fmla="*/ 2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1" h="622">
                  <a:moveTo>
                    <a:pt x="481" y="524"/>
                  </a:moveTo>
                  <a:lnTo>
                    <a:pt x="481" y="0"/>
                  </a:lnTo>
                  <a:lnTo>
                    <a:pt x="0" y="0"/>
                  </a:lnTo>
                  <a:lnTo>
                    <a:pt x="0" y="622"/>
                  </a:lnTo>
                  <a:lnTo>
                    <a:pt x="383" y="622"/>
                  </a:lnTo>
                  <a:lnTo>
                    <a:pt x="481" y="524"/>
                  </a:lnTo>
                  <a:close/>
                  <a:moveTo>
                    <a:pt x="387" y="527"/>
                  </a:moveTo>
                  <a:lnTo>
                    <a:pt x="439" y="527"/>
                  </a:lnTo>
                  <a:lnTo>
                    <a:pt x="387" y="579"/>
                  </a:lnTo>
                  <a:lnTo>
                    <a:pt x="387" y="527"/>
                  </a:lnTo>
                  <a:close/>
                  <a:moveTo>
                    <a:pt x="28" y="28"/>
                  </a:moveTo>
                  <a:lnTo>
                    <a:pt x="453" y="28"/>
                  </a:lnTo>
                  <a:lnTo>
                    <a:pt x="453" y="499"/>
                  </a:lnTo>
                  <a:lnTo>
                    <a:pt x="359" y="499"/>
                  </a:lnTo>
                  <a:lnTo>
                    <a:pt x="359" y="594"/>
                  </a:lnTo>
                  <a:lnTo>
                    <a:pt x="28" y="594"/>
                  </a:lnTo>
                  <a:lnTo>
                    <a:pt x="28" y="28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EFA5A871-4646-0E4D-BDC7-D8E3F2B9B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3963" y="898525"/>
              <a:ext cx="760413" cy="981075"/>
            </a:xfrm>
            <a:custGeom>
              <a:avLst/>
              <a:gdLst>
                <a:gd name="T0" fmla="*/ 374 w 479"/>
                <a:gd name="T1" fmla="*/ 0 h 618"/>
                <a:gd name="T2" fmla="*/ 374 w 479"/>
                <a:gd name="T3" fmla="*/ 28 h 618"/>
                <a:gd name="T4" fmla="*/ 451 w 479"/>
                <a:gd name="T5" fmla="*/ 28 h 618"/>
                <a:gd name="T6" fmla="*/ 451 w 479"/>
                <a:gd name="T7" fmla="*/ 496 h 618"/>
                <a:gd name="T8" fmla="*/ 358 w 479"/>
                <a:gd name="T9" fmla="*/ 496 h 618"/>
                <a:gd name="T10" fmla="*/ 358 w 479"/>
                <a:gd name="T11" fmla="*/ 590 h 618"/>
                <a:gd name="T12" fmla="*/ 28 w 479"/>
                <a:gd name="T13" fmla="*/ 590 h 618"/>
                <a:gd name="T14" fmla="*/ 28 w 479"/>
                <a:gd name="T15" fmla="*/ 528 h 618"/>
                <a:gd name="T16" fmla="*/ 0 w 479"/>
                <a:gd name="T17" fmla="*/ 528 h 618"/>
                <a:gd name="T18" fmla="*/ 0 w 479"/>
                <a:gd name="T19" fmla="*/ 618 h 618"/>
                <a:gd name="T20" fmla="*/ 381 w 479"/>
                <a:gd name="T21" fmla="*/ 618 h 618"/>
                <a:gd name="T22" fmla="*/ 479 w 479"/>
                <a:gd name="T23" fmla="*/ 523 h 618"/>
                <a:gd name="T24" fmla="*/ 479 w 479"/>
                <a:gd name="T25" fmla="*/ 0 h 618"/>
                <a:gd name="T26" fmla="*/ 374 w 479"/>
                <a:gd name="T27" fmla="*/ 0 h 618"/>
                <a:gd name="T28" fmla="*/ 437 w 479"/>
                <a:gd name="T29" fmla="*/ 524 h 618"/>
                <a:gd name="T30" fmla="*/ 386 w 479"/>
                <a:gd name="T31" fmla="*/ 575 h 618"/>
                <a:gd name="T32" fmla="*/ 386 w 479"/>
                <a:gd name="T33" fmla="*/ 524 h 618"/>
                <a:gd name="T34" fmla="*/ 437 w 479"/>
                <a:gd name="T35" fmla="*/ 52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9" h="618">
                  <a:moveTo>
                    <a:pt x="374" y="0"/>
                  </a:moveTo>
                  <a:lnTo>
                    <a:pt x="374" y="28"/>
                  </a:lnTo>
                  <a:lnTo>
                    <a:pt x="451" y="28"/>
                  </a:lnTo>
                  <a:lnTo>
                    <a:pt x="451" y="496"/>
                  </a:lnTo>
                  <a:lnTo>
                    <a:pt x="358" y="496"/>
                  </a:lnTo>
                  <a:lnTo>
                    <a:pt x="358" y="590"/>
                  </a:lnTo>
                  <a:lnTo>
                    <a:pt x="28" y="590"/>
                  </a:lnTo>
                  <a:lnTo>
                    <a:pt x="28" y="528"/>
                  </a:lnTo>
                  <a:lnTo>
                    <a:pt x="0" y="528"/>
                  </a:lnTo>
                  <a:lnTo>
                    <a:pt x="0" y="618"/>
                  </a:lnTo>
                  <a:lnTo>
                    <a:pt x="381" y="618"/>
                  </a:lnTo>
                  <a:lnTo>
                    <a:pt x="479" y="523"/>
                  </a:lnTo>
                  <a:lnTo>
                    <a:pt x="479" y="0"/>
                  </a:lnTo>
                  <a:lnTo>
                    <a:pt x="374" y="0"/>
                  </a:lnTo>
                  <a:close/>
                  <a:moveTo>
                    <a:pt x="437" y="524"/>
                  </a:moveTo>
                  <a:lnTo>
                    <a:pt x="386" y="575"/>
                  </a:lnTo>
                  <a:lnTo>
                    <a:pt x="386" y="524"/>
                  </a:lnTo>
                  <a:lnTo>
                    <a:pt x="437" y="524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57ABAD02-3B4A-DD4C-B82A-731187354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0" y="998538"/>
              <a:ext cx="385763" cy="44450"/>
            </a:xfrm>
            <a:custGeom>
              <a:avLst/>
              <a:gdLst>
                <a:gd name="T0" fmla="*/ 10 w 173"/>
                <a:gd name="T1" fmla="*/ 20 h 20"/>
                <a:gd name="T2" fmla="*/ 163 w 173"/>
                <a:gd name="T3" fmla="*/ 20 h 20"/>
                <a:gd name="T4" fmla="*/ 173 w 173"/>
                <a:gd name="T5" fmla="*/ 10 h 20"/>
                <a:gd name="T6" fmla="*/ 163 w 173"/>
                <a:gd name="T7" fmla="*/ 0 h 20"/>
                <a:gd name="T8" fmla="*/ 10 w 173"/>
                <a:gd name="T9" fmla="*/ 0 h 20"/>
                <a:gd name="T10" fmla="*/ 0 w 173"/>
                <a:gd name="T11" fmla="*/ 10 h 20"/>
                <a:gd name="T12" fmla="*/ 10 w 17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0">
                  <a:moveTo>
                    <a:pt x="10" y="20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8" y="20"/>
                    <a:pt x="173" y="16"/>
                    <a:pt x="173" y="10"/>
                  </a:cubicBezTo>
                  <a:cubicBezTo>
                    <a:pt x="173" y="5"/>
                    <a:pt x="168" y="0"/>
                    <a:pt x="16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06738107-EA47-324B-A6CA-E037DD2B4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0" y="1162050"/>
              <a:ext cx="385763" cy="44450"/>
            </a:xfrm>
            <a:custGeom>
              <a:avLst/>
              <a:gdLst>
                <a:gd name="T0" fmla="*/ 10 w 173"/>
                <a:gd name="T1" fmla="*/ 20 h 20"/>
                <a:gd name="T2" fmla="*/ 163 w 173"/>
                <a:gd name="T3" fmla="*/ 20 h 20"/>
                <a:gd name="T4" fmla="*/ 173 w 173"/>
                <a:gd name="T5" fmla="*/ 10 h 20"/>
                <a:gd name="T6" fmla="*/ 163 w 173"/>
                <a:gd name="T7" fmla="*/ 0 h 20"/>
                <a:gd name="T8" fmla="*/ 10 w 173"/>
                <a:gd name="T9" fmla="*/ 0 h 20"/>
                <a:gd name="T10" fmla="*/ 0 w 173"/>
                <a:gd name="T11" fmla="*/ 10 h 20"/>
                <a:gd name="T12" fmla="*/ 10 w 173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0">
                  <a:moveTo>
                    <a:pt x="10" y="20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8" y="20"/>
                    <a:pt x="173" y="16"/>
                    <a:pt x="173" y="10"/>
                  </a:cubicBezTo>
                  <a:cubicBezTo>
                    <a:pt x="173" y="5"/>
                    <a:pt x="168" y="0"/>
                    <a:pt x="16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4B626C32-3800-C24F-A4BA-47FFD5D5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850" y="1328738"/>
              <a:ext cx="385763" cy="44450"/>
            </a:xfrm>
            <a:custGeom>
              <a:avLst/>
              <a:gdLst>
                <a:gd name="T0" fmla="*/ 163 w 173"/>
                <a:gd name="T1" fmla="*/ 0 h 20"/>
                <a:gd name="T2" fmla="*/ 10 w 173"/>
                <a:gd name="T3" fmla="*/ 0 h 20"/>
                <a:gd name="T4" fmla="*/ 0 w 173"/>
                <a:gd name="T5" fmla="*/ 10 h 20"/>
                <a:gd name="T6" fmla="*/ 10 w 173"/>
                <a:gd name="T7" fmla="*/ 20 h 20"/>
                <a:gd name="T8" fmla="*/ 163 w 173"/>
                <a:gd name="T9" fmla="*/ 20 h 20"/>
                <a:gd name="T10" fmla="*/ 173 w 173"/>
                <a:gd name="T11" fmla="*/ 10 h 20"/>
                <a:gd name="T12" fmla="*/ 163 w 173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0">
                  <a:moveTo>
                    <a:pt x="16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8" y="20"/>
                    <a:pt x="173" y="15"/>
                    <a:pt x="173" y="10"/>
                  </a:cubicBezTo>
                  <a:cubicBezTo>
                    <a:pt x="173" y="4"/>
                    <a:pt x="168" y="0"/>
                    <a:pt x="16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53" name="Picture 10">
            <a:extLst>
              <a:ext uri="{FF2B5EF4-FFF2-40B4-BE49-F238E27FC236}">
                <a16:creationId xmlns:a16="http://schemas.microsoft.com/office/drawing/2014/main" id="{1B51D779-3570-6440-9936-990B83C6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99" y="3619182"/>
            <a:ext cx="564719" cy="3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B6A71D8C-1D96-DE4A-83B4-641E16E52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14882" r="15425" b="11333"/>
          <a:stretch/>
        </p:blipFill>
        <p:spPr bwMode="auto">
          <a:xfrm>
            <a:off x="2797469" y="3654858"/>
            <a:ext cx="297990" cy="33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Freeform 10">
            <a:extLst>
              <a:ext uri="{FF2B5EF4-FFF2-40B4-BE49-F238E27FC236}">
                <a16:creationId xmlns:a16="http://schemas.microsoft.com/office/drawing/2014/main" id="{547DE7F5-E6CC-7240-A766-1B84F1796F41}"/>
              </a:ext>
            </a:extLst>
          </p:cNvPr>
          <p:cNvSpPr>
            <a:spLocks noEditPoints="1"/>
          </p:cNvSpPr>
          <p:nvPr/>
        </p:nvSpPr>
        <p:spPr bwMode="auto">
          <a:xfrm>
            <a:off x="4669677" y="3693529"/>
            <a:ext cx="310722" cy="340247"/>
          </a:xfrm>
          <a:custGeom>
            <a:avLst/>
            <a:gdLst>
              <a:gd name="T0" fmla="*/ 951 w 2085"/>
              <a:gd name="T1" fmla="*/ 129 h 2560"/>
              <a:gd name="T2" fmla="*/ 822 w 2085"/>
              <a:gd name="T3" fmla="*/ 0 h 2560"/>
              <a:gd name="T4" fmla="*/ 641 w 2085"/>
              <a:gd name="T5" fmla="*/ 183 h 2560"/>
              <a:gd name="T6" fmla="*/ 476 w 2085"/>
              <a:gd name="T7" fmla="*/ 294 h 2560"/>
              <a:gd name="T8" fmla="*/ 1171 w 2085"/>
              <a:gd name="T9" fmla="*/ 294 h 2560"/>
              <a:gd name="T10" fmla="*/ 823 w 2085"/>
              <a:gd name="T11" fmla="*/ 183 h 2560"/>
              <a:gd name="T12" fmla="*/ 878 w 2085"/>
              <a:gd name="T13" fmla="*/ 128 h 2560"/>
              <a:gd name="T14" fmla="*/ 147 w 2085"/>
              <a:gd name="T15" fmla="*/ 2304 h 2560"/>
              <a:gd name="T16" fmla="*/ 110 w 2085"/>
              <a:gd name="T17" fmla="*/ 256 h 2560"/>
              <a:gd name="T18" fmla="*/ 585 w 2085"/>
              <a:gd name="T19" fmla="*/ 476 h 2560"/>
              <a:gd name="T20" fmla="*/ 1240 w 2085"/>
              <a:gd name="T21" fmla="*/ 256 h 2560"/>
              <a:gd name="T22" fmla="*/ 1646 w 2085"/>
              <a:gd name="T23" fmla="*/ 1502 h 2560"/>
              <a:gd name="T24" fmla="*/ 1463 w 2085"/>
              <a:gd name="T25" fmla="*/ 659 h 2560"/>
              <a:gd name="T26" fmla="*/ 1026 w 2085"/>
              <a:gd name="T27" fmla="*/ 2122 h 2560"/>
              <a:gd name="T28" fmla="*/ 1134 w 2085"/>
              <a:gd name="T29" fmla="*/ 2085 h 2560"/>
              <a:gd name="T30" fmla="*/ 1610 w 2085"/>
              <a:gd name="T31" fmla="*/ 1610 h 2560"/>
              <a:gd name="T32" fmla="*/ 1573 w 2085"/>
              <a:gd name="T33" fmla="*/ 2341 h 2560"/>
              <a:gd name="T34" fmla="*/ 1333 w 2085"/>
              <a:gd name="T35" fmla="*/ 2076 h 2560"/>
              <a:gd name="T36" fmla="*/ 1811 w 2085"/>
              <a:gd name="T37" fmla="*/ 1890 h 2560"/>
              <a:gd name="T38" fmla="*/ 1280 w 2085"/>
              <a:gd name="T39" fmla="*/ 1280 h 2560"/>
              <a:gd name="T40" fmla="*/ 659 w 2085"/>
              <a:gd name="T41" fmla="*/ 1207 h 2560"/>
              <a:gd name="T42" fmla="*/ 1317 w 2085"/>
              <a:gd name="T43" fmla="*/ 1207 h 2560"/>
              <a:gd name="T44" fmla="*/ 1280 w 2085"/>
              <a:gd name="T45" fmla="*/ 951 h 2560"/>
              <a:gd name="T46" fmla="*/ 659 w 2085"/>
              <a:gd name="T47" fmla="*/ 878 h 2560"/>
              <a:gd name="T48" fmla="*/ 1317 w 2085"/>
              <a:gd name="T49" fmla="*/ 878 h 2560"/>
              <a:gd name="T50" fmla="*/ 1098 w 2085"/>
              <a:gd name="T51" fmla="*/ 1573 h 2560"/>
              <a:gd name="T52" fmla="*/ 659 w 2085"/>
              <a:gd name="T53" fmla="*/ 1500 h 2560"/>
              <a:gd name="T54" fmla="*/ 1134 w 2085"/>
              <a:gd name="T55" fmla="*/ 1500 h 2560"/>
              <a:gd name="T56" fmla="*/ 1024 w 2085"/>
              <a:gd name="T57" fmla="*/ 1902 h 2560"/>
              <a:gd name="T58" fmla="*/ 659 w 2085"/>
              <a:gd name="T59" fmla="*/ 1829 h 2560"/>
              <a:gd name="T60" fmla="*/ 1061 w 2085"/>
              <a:gd name="T61" fmla="*/ 1829 h 2560"/>
              <a:gd name="T62" fmla="*/ 589 w 2085"/>
              <a:gd name="T63" fmla="*/ 816 h 2560"/>
              <a:gd name="T64" fmla="*/ 408 w 2085"/>
              <a:gd name="T65" fmla="*/ 971 h 2560"/>
              <a:gd name="T66" fmla="*/ 366 w 2085"/>
              <a:gd name="T67" fmla="*/ 852 h 2560"/>
              <a:gd name="T68" fmla="*/ 586 w 2085"/>
              <a:gd name="T69" fmla="*/ 769 h 2560"/>
              <a:gd name="T70" fmla="*/ 454 w 2085"/>
              <a:gd name="T71" fmla="*/ 1293 h 2560"/>
              <a:gd name="T72" fmla="*/ 324 w 2085"/>
              <a:gd name="T73" fmla="*/ 1230 h 2560"/>
              <a:gd name="T74" fmla="*/ 425 w 2085"/>
              <a:gd name="T75" fmla="*/ 1224 h 2560"/>
              <a:gd name="T76" fmla="*/ 589 w 2085"/>
              <a:gd name="T77" fmla="*/ 1141 h 2560"/>
              <a:gd name="T78" fmla="*/ 429 w 2085"/>
              <a:gd name="T79" fmla="*/ 1615 h 2560"/>
              <a:gd name="T80" fmla="*/ 318 w 2085"/>
              <a:gd name="T81" fmla="*/ 1493 h 2560"/>
              <a:gd name="T82" fmla="*/ 538 w 2085"/>
              <a:gd name="T83" fmla="*/ 1408 h 2560"/>
              <a:gd name="T84" fmla="*/ 589 w 2085"/>
              <a:gd name="T85" fmla="*/ 1766 h 2560"/>
              <a:gd name="T86" fmla="*/ 408 w 2085"/>
              <a:gd name="T87" fmla="*/ 1921 h 2560"/>
              <a:gd name="T88" fmla="*/ 366 w 2085"/>
              <a:gd name="T89" fmla="*/ 1801 h 2560"/>
              <a:gd name="T90" fmla="*/ 586 w 2085"/>
              <a:gd name="T91" fmla="*/ 1718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85" h="2560">
                <a:moveTo>
                  <a:pt x="1062" y="183"/>
                </a:moveTo>
                <a:cubicBezTo>
                  <a:pt x="1006" y="183"/>
                  <a:pt x="1006" y="183"/>
                  <a:pt x="1006" y="183"/>
                </a:cubicBezTo>
                <a:cubicBezTo>
                  <a:pt x="976" y="183"/>
                  <a:pt x="951" y="159"/>
                  <a:pt x="951" y="129"/>
                </a:cubicBezTo>
                <a:cubicBezTo>
                  <a:pt x="951" y="127"/>
                  <a:pt x="951" y="127"/>
                  <a:pt x="951" y="127"/>
                </a:cubicBezTo>
                <a:cubicBezTo>
                  <a:pt x="951" y="57"/>
                  <a:pt x="895" y="0"/>
                  <a:pt x="82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752" y="0"/>
                  <a:pt x="695" y="57"/>
                  <a:pt x="695" y="127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59"/>
                  <a:pt x="671" y="183"/>
                  <a:pt x="641" y="183"/>
                </a:cubicBezTo>
                <a:cubicBezTo>
                  <a:pt x="585" y="183"/>
                  <a:pt x="585" y="183"/>
                  <a:pt x="585" y="183"/>
                </a:cubicBezTo>
                <a:cubicBezTo>
                  <a:pt x="525" y="183"/>
                  <a:pt x="476" y="232"/>
                  <a:pt x="476" y="292"/>
                </a:cubicBezTo>
                <a:cubicBezTo>
                  <a:pt x="476" y="294"/>
                  <a:pt x="476" y="294"/>
                  <a:pt x="476" y="294"/>
                </a:cubicBezTo>
                <a:cubicBezTo>
                  <a:pt x="476" y="354"/>
                  <a:pt x="525" y="403"/>
                  <a:pt x="585" y="403"/>
                </a:cubicBezTo>
                <a:cubicBezTo>
                  <a:pt x="1062" y="403"/>
                  <a:pt x="1062" y="403"/>
                  <a:pt x="1062" y="403"/>
                </a:cubicBezTo>
                <a:cubicBezTo>
                  <a:pt x="1122" y="403"/>
                  <a:pt x="1171" y="354"/>
                  <a:pt x="1171" y="294"/>
                </a:cubicBezTo>
                <a:cubicBezTo>
                  <a:pt x="1171" y="292"/>
                  <a:pt x="1171" y="292"/>
                  <a:pt x="1171" y="292"/>
                </a:cubicBezTo>
                <a:cubicBezTo>
                  <a:pt x="1171" y="232"/>
                  <a:pt x="1122" y="183"/>
                  <a:pt x="1062" y="183"/>
                </a:cubicBezTo>
                <a:close/>
                <a:moveTo>
                  <a:pt x="823" y="183"/>
                </a:moveTo>
                <a:cubicBezTo>
                  <a:pt x="793" y="183"/>
                  <a:pt x="768" y="159"/>
                  <a:pt x="768" y="128"/>
                </a:cubicBezTo>
                <a:cubicBezTo>
                  <a:pt x="768" y="98"/>
                  <a:pt x="793" y="74"/>
                  <a:pt x="823" y="74"/>
                </a:cubicBezTo>
                <a:cubicBezTo>
                  <a:pt x="854" y="74"/>
                  <a:pt x="878" y="98"/>
                  <a:pt x="878" y="128"/>
                </a:cubicBezTo>
                <a:cubicBezTo>
                  <a:pt x="878" y="159"/>
                  <a:pt x="854" y="183"/>
                  <a:pt x="823" y="183"/>
                </a:cubicBezTo>
                <a:close/>
                <a:moveTo>
                  <a:pt x="1068" y="2304"/>
                </a:moveTo>
                <a:cubicBezTo>
                  <a:pt x="147" y="2304"/>
                  <a:pt x="147" y="2304"/>
                  <a:pt x="147" y="2304"/>
                </a:cubicBezTo>
                <a:cubicBezTo>
                  <a:pt x="66" y="2304"/>
                  <a:pt x="0" y="2239"/>
                  <a:pt x="0" y="2158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322"/>
                  <a:pt x="66" y="256"/>
                  <a:pt x="110" y="256"/>
                </a:cubicBezTo>
                <a:cubicBezTo>
                  <a:pt x="407" y="256"/>
                  <a:pt x="407" y="256"/>
                  <a:pt x="407" y="256"/>
                </a:cubicBezTo>
                <a:cubicBezTo>
                  <a:pt x="404" y="269"/>
                  <a:pt x="403" y="281"/>
                  <a:pt x="403" y="294"/>
                </a:cubicBezTo>
                <a:cubicBezTo>
                  <a:pt x="403" y="394"/>
                  <a:pt x="484" y="476"/>
                  <a:pt x="585" y="476"/>
                </a:cubicBezTo>
                <a:cubicBezTo>
                  <a:pt x="1062" y="476"/>
                  <a:pt x="1062" y="476"/>
                  <a:pt x="1062" y="476"/>
                </a:cubicBezTo>
                <a:cubicBezTo>
                  <a:pt x="1162" y="476"/>
                  <a:pt x="1244" y="394"/>
                  <a:pt x="1244" y="292"/>
                </a:cubicBezTo>
                <a:cubicBezTo>
                  <a:pt x="1244" y="280"/>
                  <a:pt x="1243" y="268"/>
                  <a:pt x="1240" y="256"/>
                </a:cubicBezTo>
                <a:cubicBezTo>
                  <a:pt x="1463" y="256"/>
                  <a:pt x="1463" y="256"/>
                  <a:pt x="1463" y="256"/>
                </a:cubicBezTo>
                <a:cubicBezTo>
                  <a:pt x="1581" y="256"/>
                  <a:pt x="1646" y="322"/>
                  <a:pt x="1646" y="403"/>
                </a:cubicBezTo>
                <a:cubicBezTo>
                  <a:pt x="1646" y="1502"/>
                  <a:pt x="1646" y="1502"/>
                  <a:pt x="1646" y="1502"/>
                </a:cubicBezTo>
                <a:cubicBezTo>
                  <a:pt x="1634" y="1501"/>
                  <a:pt x="1622" y="1500"/>
                  <a:pt x="1610" y="1500"/>
                </a:cubicBezTo>
                <a:cubicBezTo>
                  <a:pt x="1559" y="1500"/>
                  <a:pt x="1510" y="1507"/>
                  <a:pt x="1463" y="1519"/>
                </a:cubicBezTo>
                <a:cubicBezTo>
                  <a:pt x="1463" y="659"/>
                  <a:pt x="1463" y="659"/>
                  <a:pt x="1463" y="659"/>
                </a:cubicBezTo>
                <a:cubicBezTo>
                  <a:pt x="183" y="659"/>
                  <a:pt x="183" y="659"/>
                  <a:pt x="183" y="659"/>
                </a:cubicBezTo>
                <a:cubicBezTo>
                  <a:pt x="183" y="2122"/>
                  <a:pt x="183" y="2122"/>
                  <a:pt x="183" y="2122"/>
                </a:cubicBezTo>
                <a:cubicBezTo>
                  <a:pt x="1026" y="2122"/>
                  <a:pt x="1026" y="2122"/>
                  <a:pt x="1026" y="2122"/>
                </a:cubicBezTo>
                <a:cubicBezTo>
                  <a:pt x="1030" y="2186"/>
                  <a:pt x="1044" y="2247"/>
                  <a:pt x="1068" y="2304"/>
                </a:cubicBezTo>
                <a:close/>
                <a:moveTo>
                  <a:pt x="1610" y="1610"/>
                </a:moveTo>
                <a:cubicBezTo>
                  <a:pt x="1347" y="1610"/>
                  <a:pt x="1134" y="1822"/>
                  <a:pt x="1134" y="2085"/>
                </a:cubicBezTo>
                <a:cubicBezTo>
                  <a:pt x="1134" y="2348"/>
                  <a:pt x="1347" y="2560"/>
                  <a:pt x="1610" y="2560"/>
                </a:cubicBezTo>
                <a:cubicBezTo>
                  <a:pt x="1872" y="2560"/>
                  <a:pt x="2085" y="2348"/>
                  <a:pt x="2085" y="2085"/>
                </a:cubicBezTo>
                <a:cubicBezTo>
                  <a:pt x="2085" y="1822"/>
                  <a:pt x="1872" y="1610"/>
                  <a:pt x="1610" y="1610"/>
                </a:cubicBezTo>
                <a:close/>
                <a:moveTo>
                  <a:pt x="1920" y="1987"/>
                </a:moveTo>
                <a:cubicBezTo>
                  <a:pt x="1628" y="2316"/>
                  <a:pt x="1628" y="2316"/>
                  <a:pt x="1628" y="2316"/>
                </a:cubicBezTo>
                <a:cubicBezTo>
                  <a:pt x="1613" y="2333"/>
                  <a:pt x="1593" y="2341"/>
                  <a:pt x="1573" y="2341"/>
                </a:cubicBezTo>
                <a:cubicBezTo>
                  <a:pt x="1557" y="2341"/>
                  <a:pt x="1541" y="2336"/>
                  <a:pt x="1527" y="2325"/>
                </a:cubicBezTo>
                <a:cubicBezTo>
                  <a:pt x="1344" y="2179"/>
                  <a:pt x="1344" y="2179"/>
                  <a:pt x="1344" y="2179"/>
                </a:cubicBezTo>
                <a:cubicBezTo>
                  <a:pt x="1313" y="2153"/>
                  <a:pt x="1308" y="2107"/>
                  <a:pt x="1333" y="2076"/>
                </a:cubicBezTo>
                <a:cubicBezTo>
                  <a:pt x="1358" y="2044"/>
                  <a:pt x="1404" y="2039"/>
                  <a:pt x="1436" y="2064"/>
                </a:cubicBezTo>
                <a:cubicBezTo>
                  <a:pt x="1565" y="2167"/>
                  <a:pt x="1565" y="2167"/>
                  <a:pt x="1565" y="2167"/>
                </a:cubicBezTo>
                <a:cubicBezTo>
                  <a:pt x="1811" y="1890"/>
                  <a:pt x="1811" y="1890"/>
                  <a:pt x="1811" y="1890"/>
                </a:cubicBezTo>
                <a:cubicBezTo>
                  <a:pt x="1838" y="1860"/>
                  <a:pt x="1884" y="1857"/>
                  <a:pt x="1914" y="1884"/>
                </a:cubicBezTo>
                <a:cubicBezTo>
                  <a:pt x="1944" y="1911"/>
                  <a:pt x="1947" y="1957"/>
                  <a:pt x="1920" y="1987"/>
                </a:cubicBezTo>
                <a:close/>
                <a:moveTo>
                  <a:pt x="1280" y="1280"/>
                </a:moveTo>
                <a:cubicBezTo>
                  <a:pt x="695" y="1280"/>
                  <a:pt x="695" y="1280"/>
                  <a:pt x="695" y="1280"/>
                </a:cubicBezTo>
                <a:cubicBezTo>
                  <a:pt x="675" y="1280"/>
                  <a:pt x="659" y="1264"/>
                  <a:pt x="659" y="1244"/>
                </a:cubicBezTo>
                <a:cubicBezTo>
                  <a:pt x="659" y="1207"/>
                  <a:pt x="659" y="1207"/>
                  <a:pt x="659" y="1207"/>
                </a:cubicBezTo>
                <a:cubicBezTo>
                  <a:pt x="659" y="1187"/>
                  <a:pt x="675" y="1171"/>
                  <a:pt x="695" y="1171"/>
                </a:cubicBezTo>
                <a:cubicBezTo>
                  <a:pt x="1280" y="1171"/>
                  <a:pt x="1280" y="1171"/>
                  <a:pt x="1280" y="1171"/>
                </a:cubicBezTo>
                <a:cubicBezTo>
                  <a:pt x="1301" y="1171"/>
                  <a:pt x="1317" y="1187"/>
                  <a:pt x="1317" y="1207"/>
                </a:cubicBezTo>
                <a:cubicBezTo>
                  <a:pt x="1317" y="1244"/>
                  <a:pt x="1317" y="1244"/>
                  <a:pt x="1317" y="1244"/>
                </a:cubicBezTo>
                <a:cubicBezTo>
                  <a:pt x="1317" y="1264"/>
                  <a:pt x="1301" y="1280"/>
                  <a:pt x="1280" y="1280"/>
                </a:cubicBezTo>
                <a:close/>
                <a:moveTo>
                  <a:pt x="1280" y="951"/>
                </a:moveTo>
                <a:cubicBezTo>
                  <a:pt x="695" y="951"/>
                  <a:pt x="695" y="951"/>
                  <a:pt x="695" y="951"/>
                </a:cubicBezTo>
                <a:cubicBezTo>
                  <a:pt x="675" y="951"/>
                  <a:pt x="659" y="935"/>
                  <a:pt x="659" y="915"/>
                </a:cubicBezTo>
                <a:cubicBezTo>
                  <a:pt x="659" y="878"/>
                  <a:pt x="659" y="878"/>
                  <a:pt x="659" y="878"/>
                </a:cubicBezTo>
                <a:cubicBezTo>
                  <a:pt x="659" y="858"/>
                  <a:pt x="675" y="842"/>
                  <a:pt x="695" y="842"/>
                </a:cubicBezTo>
                <a:cubicBezTo>
                  <a:pt x="1280" y="842"/>
                  <a:pt x="1280" y="842"/>
                  <a:pt x="1280" y="842"/>
                </a:cubicBezTo>
                <a:cubicBezTo>
                  <a:pt x="1301" y="842"/>
                  <a:pt x="1317" y="858"/>
                  <a:pt x="1317" y="878"/>
                </a:cubicBezTo>
                <a:cubicBezTo>
                  <a:pt x="1317" y="915"/>
                  <a:pt x="1317" y="915"/>
                  <a:pt x="1317" y="915"/>
                </a:cubicBezTo>
                <a:cubicBezTo>
                  <a:pt x="1317" y="935"/>
                  <a:pt x="1301" y="951"/>
                  <a:pt x="1280" y="951"/>
                </a:cubicBezTo>
                <a:close/>
                <a:moveTo>
                  <a:pt x="1098" y="1573"/>
                </a:moveTo>
                <a:cubicBezTo>
                  <a:pt x="695" y="1573"/>
                  <a:pt x="695" y="1573"/>
                  <a:pt x="695" y="1573"/>
                </a:cubicBezTo>
                <a:cubicBezTo>
                  <a:pt x="675" y="1573"/>
                  <a:pt x="659" y="1557"/>
                  <a:pt x="659" y="1536"/>
                </a:cubicBezTo>
                <a:cubicBezTo>
                  <a:pt x="659" y="1500"/>
                  <a:pt x="659" y="1500"/>
                  <a:pt x="659" y="1500"/>
                </a:cubicBezTo>
                <a:cubicBezTo>
                  <a:pt x="659" y="1480"/>
                  <a:pt x="675" y="1463"/>
                  <a:pt x="695" y="1463"/>
                </a:cubicBezTo>
                <a:cubicBezTo>
                  <a:pt x="1098" y="1463"/>
                  <a:pt x="1098" y="1463"/>
                  <a:pt x="1098" y="1463"/>
                </a:cubicBezTo>
                <a:cubicBezTo>
                  <a:pt x="1118" y="1463"/>
                  <a:pt x="1134" y="1480"/>
                  <a:pt x="1134" y="1500"/>
                </a:cubicBezTo>
                <a:cubicBezTo>
                  <a:pt x="1134" y="1536"/>
                  <a:pt x="1134" y="1536"/>
                  <a:pt x="1134" y="1536"/>
                </a:cubicBezTo>
                <a:cubicBezTo>
                  <a:pt x="1134" y="1557"/>
                  <a:pt x="1118" y="1573"/>
                  <a:pt x="1098" y="1573"/>
                </a:cubicBezTo>
                <a:close/>
                <a:moveTo>
                  <a:pt x="1024" y="1902"/>
                </a:moveTo>
                <a:cubicBezTo>
                  <a:pt x="695" y="1902"/>
                  <a:pt x="695" y="1902"/>
                  <a:pt x="695" y="1902"/>
                </a:cubicBezTo>
                <a:cubicBezTo>
                  <a:pt x="675" y="1902"/>
                  <a:pt x="659" y="1886"/>
                  <a:pt x="659" y="1866"/>
                </a:cubicBezTo>
                <a:cubicBezTo>
                  <a:pt x="659" y="1829"/>
                  <a:pt x="659" y="1829"/>
                  <a:pt x="659" y="1829"/>
                </a:cubicBezTo>
                <a:cubicBezTo>
                  <a:pt x="659" y="1809"/>
                  <a:pt x="675" y="1792"/>
                  <a:pt x="695" y="1792"/>
                </a:cubicBezTo>
                <a:cubicBezTo>
                  <a:pt x="1024" y="1792"/>
                  <a:pt x="1024" y="1792"/>
                  <a:pt x="1024" y="1792"/>
                </a:cubicBezTo>
                <a:cubicBezTo>
                  <a:pt x="1045" y="1792"/>
                  <a:pt x="1061" y="1809"/>
                  <a:pt x="1061" y="1829"/>
                </a:cubicBezTo>
                <a:cubicBezTo>
                  <a:pt x="1061" y="1866"/>
                  <a:pt x="1061" y="1866"/>
                  <a:pt x="1061" y="1866"/>
                </a:cubicBezTo>
                <a:cubicBezTo>
                  <a:pt x="1061" y="1886"/>
                  <a:pt x="1045" y="1902"/>
                  <a:pt x="1024" y="1902"/>
                </a:cubicBezTo>
                <a:close/>
                <a:moveTo>
                  <a:pt x="589" y="816"/>
                </a:moveTo>
                <a:cubicBezTo>
                  <a:pt x="454" y="968"/>
                  <a:pt x="454" y="968"/>
                  <a:pt x="454" y="968"/>
                </a:cubicBezTo>
                <a:cubicBezTo>
                  <a:pt x="447" y="975"/>
                  <a:pt x="438" y="979"/>
                  <a:pt x="429" y="979"/>
                </a:cubicBezTo>
                <a:cubicBezTo>
                  <a:pt x="421" y="979"/>
                  <a:pt x="414" y="976"/>
                  <a:pt x="408" y="971"/>
                </a:cubicBezTo>
                <a:cubicBezTo>
                  <a:pt x="324" y="904"/>
                  <a:pt x="324" y="904"/>
                  <a:pt x="324" y="904"/>
                </a:cubicBezTo>
                <a:cubicBezTo>
                  <a:pt x="309" y="893"/>
                  <a:pt x="307" y="871"/>
                  <a:pt x="318" y="857"/>
                </a:cubicBezTo>
                <a:cubicBezTo>
                  <a:pt x="330" y="842"/>
                  <a:pt x="351" y="840"/>
                  <a:pt x="366" y="852"/>
                </a:cubicBezTo>
                <a:cubicBezTo>
                  <a:pt x="425" y="899"/>
                  <a:pt x="425" y="899"/>
                  <a:pt x="425" y="899"/>
                </a:cubicBezTo>
                <a:cubicBezTo>
                  <a:pt x="538" y="771"/>
                  <a:pt x="538" y="771"/>
                  <a:pt x="538" y="771"/>
                </a:cubicBezTo>
                <a:cubicBezTo>
                  <a:pt x="551" y="757"/>
                  <a:pt x="572" y="756"/>
                  <a:pt x="586" y="769"/>
                </a:cubicBezTo>
                <a:cubicBezTo>
                  <a:pt x="600" y="781"/>
                  <a:pt x="601" y="802"/>
                  <a:pt x="589" y="816"/>
                </a:cubicBezTo>
                <a:close/>
                <a:moveTo>
                  <a:pt x="589" y="1141"/>
                </a:moveTo>
                <a:cubicBezTo>
                  <a:pt x="454" y="1293"/>
                  <a:pt x="454" y="1293"/>
                  <a:pt x="454" y="1293"/>
                </a:cubicBezTo>
                <a:cubicBezTo>
                  <a:pt x="447" y="1300"/>
                  <a:pt x="438" y="1304"/>
                  <a:pt x="429" y="1304"/>
                </a:cubicBezTo>
                <a:cubicBezTo>
                  <a:pt x="421" y="1304"/>
                  <a:pt x="414" y="1302"/>
                  <a:pt x="408" y="1297"/>
                </a:cubicBezTo>
                <a:cubicBezTo>
                  <a:pt x="324" y="1230"/>
                  <a:pt x="324" y="1230"/>
                  <a:pt x="324" y="1230"/>
                </a:cubicBezTo>
                <a:cubicBezTo>
                  <a:pt x="309" y="1218"/>
                  <a:pt x="307" y="1197"/>
                  <a:pt x="318" y="1182"/>
                </a:cubicBezTo>
                <a:cubicBezTo>
                  <a:pt x="330" y="1168"/>
                  <a:pt x="351" y="1165"/>
                  <a:pt x="366" y="1177"/>
                </a:cubicBezTo>
                <a:cubicBezTo>
                  <a:pt x="425" y="1224"/>
                  <a:pt x="425" y="1224"/>
                  <a:pt x="425" y="1224"/>
                </a:cubicBezTo>
                <a:cubicBezTo>
                  <a:pt x="538" y="1097"/>
                  <a:pt x="538" y="1097"/>
                  <a:pt x="538" y="1097"/>
                </a:cubicBezTo>
                <a:cubicBezTo>
                  <a:pt x="551" y="1083"/>
                  <a:pt x="572" y="1082"/>
                  <a:pt x="586" y="1094"/>
                </a:cubicBezTo>
                <a:cubicBezTo>
                  <a:pt x="600" y="1106"/>
                  <a:pt x="601" y="1128"/>
                  <a:pt x="589" y="1141"/>
                </a:cubicBezTo>
                <a:close/>
                <a:moveTo>
                  <a:pt x="589" y="1453"/>
                </a:moveTo>
                <a:cubicBezTo>
                  <a:pt x="454" y="1604"/>
                  <a:pt x="454" y="1604"/>
                  <a:pt x="454" y="1604"/>
                </a:cubicBezTo>
                <a:cubicBezTo>
                  <a:pt x="447" y="1612"/>
                  <a:pt x="438" y="1615"/>
                  <a:pt x="429" y="1615"/>
                </a:cubicBezTo>
                <a:cubicBezTo>
                  <a:pt x="421" y="1615"/>
                  <a:pt x="414" y="1613"/>
                  <a:pt x="408" y="1608"/>
                </a:cubicBezTo>
                <a:cubicBezTo>
                  <a:pt x="324" y="1541"/>
                  <a:pt x="324" y="1541"/>
                  <a:pt x="324" y="1541"/>
                </a:cubicBezTo>
                <a:cubicBezTo>
                  <a:pt x="309" y="1529"/>
                  <a:pt x="307" y="1508"/>
                  <a:pt x="318" y="1493"/>
                </a:cubicBezTo>
                <a:cubicBezTo>
                  <a:pt x="330" y="1479"/>
                  <a:pt x="351" y="1476"/>
                  <a:pt x="366" y="1488"/>
                </a:cubicBezTo>
                <a:cubicBezTo>
                  <a:pt x="425" y="1535"/>
                  <a:pt x="425" y="1535"/>
                  <a:pt x="425" y="1535"/>
                </a:cubicBezTo>
                <a:cubicBezTo>
                  <a:pt x="538" y="1408"/>
                  <a:pt x="538" y="1408"/>
                  <a:pt x="538" y="1408"/>
                </a:cubicBezTo>
                <a:cubicBezTo>
                  <a:pt x="551" y="1394"/>
                  <a:pt x="572" y="1393"/>
                  <a:pt x="586" y="1405"/>
                </a:cubicBezTo>
                <a:cubicBezTo>
                  <a:pt x="600" y="1417"/>
                  <a:pt x="601" y="1439"/>
                  <a:pt x="589" y="1453"/>
                </a:cubicBezTo>
                <a:close/>
                <a:moveTo>
                  <a:pt x="589" y="1766"/>
                </a:moveTo>
                <a:cubicBezTo>
                  <a:pt x="454" y="1917"/>
                  <a:pt x="454" y="1917"/>
                  <a:pt x="454" y="1917"/>
                </a:cubicBezTo>
                <a:cubicBezTo>
                  <a:pt x="447" y="1925"/>
                  <a:pt x="438" y="1929"/>
                  <a:pt x="429" y="1929"/>
                </a:cubicBezTo>
                <a:cubicBezTo>
                  <a:pt x="421" y="1929"/>
                  <a:pt x="414" y="1926"/>
                  <a:pt x="408" y="1921"/>
                </a:cubicBezTo>
                <a:cubicBezTo>
                  <a:pt x="324" y="1854"/>
                  <a:pt x="324" y="1854"/>
                  <a:pt x="324" y="1854"/>
                </a:cubicBezTo>
                <a:cubicBezTo>
                  <a:pt x="309" y="1842"/>
                  <a:pt x="307" y="1821"/>
                  <a:pt x="318" y="1807"/>
                </a:cubicBezTo>
                <a:cubicBezTo>
                  <a:pt x="330" y="1792"/>
                  <a:pt x="351" y="1790"/>
                  <a:pt x="366" y="1801"/>
                </a:cubicBezTo>
                <a:cubicBezTo>
                  <a:pt x="425" y="1849"/>
                  <a:pt x="425" y="1849"/>
                  <a:pt x="425" y="1849"/>
                </a:cubicBezTo>
                <a:cubicBezTo>
                  <a:pt x="538" y="1721"/>
                  <a:pt x="538" y="1721"/>
                  <a:pt x="538" y="1721"/>
                </a:cubicBezTo>
                <a:cubicBezTo>
                  <a:pt x="551" y="1707"/>
                  <a:pt x="572" y="1706"/>
                  <a:pt x="586" y="1718"/>
                </a:cubicBezTo>
                <a:cubicBezTo>
                  <a:pt x="600" y="1731"/>
                  <a:pt x="601" y="1752"/>
                  <a:pt x="589" y="1766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defTabSz="914355"/>
            <a:endParaRPr lang="id-ID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6" name="Group 142">
            <a:extLst>
              <a:ext uri="{FF2B5EF4-FFF2-40B4-BE49-F238E27FC236}">
                <a16:creationId xmlns:a16="http://schemas.microsoft.com/office/drawing/2014/main" id="{95D11DE2-E129-8045-91FD-71C2DD2A766D}"/>
              </a:ext>
            </a:extLst>
          </p:cNvPr>
          <p:cNvGrpSpPr/>
          <p:nvPr/>
        </p:nvGrpSpPr>
        <p:grpSpPr>
          <a:xfrm>
            <a:off x="5232605" y="3652191"/>
            <a:ext cx="250706" cy="276648"/>
            <a:chOff x="1727201" y="319088"/>
            <a:chExt cx="503237" cy="504825"/>
          </a:xfrm>
          <a:solidFill>
            <a:schemeClr val="tx1"/>
          </a:solidFill>
        </p:grpSpPr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1202ACF0-EBFF-A748-A560-93B8C2DF5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406400"/>
              <a:ext cx="120650" cy="119062"/>
            </a:xfrm>
            <a:custGeom>
              <a:avLst/>
              <a:gdLst>
                <a:gd name="T0" fmla="*/ 30 w 32"/>
                <a:gd name="T1" fmla="*/ 0 h 32"/>
                <a:gd name="T2" fmla="*/ 0 w 32"/>
                <a:gd name="T3" fmla="*/ 30 h 32"/>
                <a:gd name="T4" fmla="*/ 2 w 32"/>
                <a:gd name="T5" fmla="*/ 32 h 32"/>
                <a:gd name="T6" fmla="*/ 4 w 32"/>
                <a:gd name="T7" fmla="*/ 30 h 32"/>
                <a:gd name="T8" fmla="*/ 30 w 32"/>
                <a:gd name="T9" fmla="*/ 4 h 32"/>
                <a:gd name="T10" fmla="*/ 32 w 32"/>
                <a:gd name="T11" fmla="*/ 2 h 32"/>
                <a:gd name="T12" fmla="*/ 3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770660FB-3474-1345-A8E0-E4BD72CAD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7201" y="319088"/>
              <a:ext cx="503237" cy="504825"/>
            </a:xfrm>
            <a:custGeom>
              <a:avLst/>
              <a:gdLst>
                <a:gd name="T0" fmla="*/ 131 w 134"/>
                <a:gd name="T1" fmla="*/ 120 h 134"/>
                <a:gd name="T2" fmla="*/ 102 w 134"/>
                <a:gd name="T3" fmla="*/ 91 h 134"/>
                <a:gd name="T4" fmla="*/ 95 w 134"/>
                <a:gd name="T5" fmla="*/ 90 h 134"/>
                <a:gd name="T6" fmla="*/ 89 w 134"/>
                <a:gd name="T7" fmla="*/ 84 h 134"/>
                <a:gd name="T8" fmla="*/ 89 w 134"/>
                <a:gd name="T9" fmla="*/ 84 h 134"/>
                <a:gd name="T10" fmla="*/ 87 w 134"/>
                <a:gd name="T11" fmla="*/ 19 h 134"/>
                <a:gd name="T12" fmla="*/ 19 w 134"/>
                <a:gd name="T13" fmla="*/ 19 h 134"/>
                <a:gd name="T14" fmla="*/ 19 w 134"/>
                <a:gd name="T15" fmla="*/ 87 h 134"/>
                <a:gd name="T16" fmla="*/ 84 w 134"/>
                <a:gd name="T17" fmla="*/ 89 h 134"/>
                <a:gd name="T18" fmla="*/ 84 w 134"/>
                <a:gd name="T19" fmla="*/ 89 h 134"/>
                <a:gd name="T20" fmla="*/ 90 w 134"/>
                <a:gd name="T21" fmla="*/ 95 h 134"/>
                <a:gd name="T22" fmla="*/ 91 w 134"/>
                <a:gd name="T23" fmla="*/ 102 h 134"/>
                <a:gd name="T24" fmla="*/ 120 w 134"/>
                <a:gd name="T25" fmla="*/ 131 h 134"/>
                <a:gd name="T26" fmla="*/ 130 w 134"/>
                <a:gd name="T27" fmla="*/ 130 h 134"/>
                <a:gd name="T28" fmla="*/ 131 w 134"/>
                <a:gd name="T29" fmla="*/ 120 h 134"/>
                <a:gd name="T30" fmla="*/ 81 w 134"/>
                <a:gd name="T31" fmla="*/ 81 h 134"/>
                <a:gd name="T32" fmla="*/ 24 w 134"/>
                <a:gd name="T33" fmla="*/ 81 h 134"/>
                <a:gd name="T34" fmla="*/ 24 w 134"/>
                <a:gd name="T35" fmla="*/ 24 h 134"/>
                <a:gd name="T36" fmla="*/ 81 w 134"/>
                <a:gd name="T37" fmla="*/ 24 h 134"/>
                <a:gd name="T38" fmla="*/ 81 w 134"/>
                <a:gd name="T3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55"/>
              <a:endParaRPr lang="id-ID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9" name="66 CuadroTexto">
            <a:extLst>
              <a:ext uri="{FF2B5EF4-FFF2-40B4-BE49-F238E27FC236}">
                <a16:creationId xmlns:a16="http://schemas.microsoft.com/office/drawing/2014/main" id="{66EA11BC-1135-5148-BF69-CF9A83413BA6}"/>
              </a:ext>
            </a:extLst>
          </p:cNvPr>
          <p:cNvSpPr txBox="1"/>
          <p:nvPr/>
        </p:nvSpPr>
        <p:spPr>
          <a:xfrm>
            <a:off x="2581445" y="3192780"/>
            <a:ext cx="1875688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Comité de Crédito decide. </a:t>
            </a:r>
          </a:p>
        </p:txBody>
      </p:sp>
      <p:sp>
        <p:nvSpPr>
          <p:cNvPr id="60" name="66 CuadroTexto">
            <a:extLst>
              <a:ext uri="{FF2B5EF4-FFF2-40B4-BE49-F238E27FC236}">
                <a16:creationId xmlns:a16="http://schemas.microsoft.com/office/drawing/2014/main" id="{54E6B350-B553-0A47-A901-91E4C5A80EB2}"/>
              </a:ext>
            </a:extLst>
          </p:cNvPr>
          <p:cNvSpPr txBox="1"/>
          <p:nvPr/>
        </p:nvSpPr>
        <p:spPr>
          <a:xfrm>
            <a:off x="5818325" y="3202411"/>
            <a:ext cx="1875688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Se entregan los créditos</a:t>
            </a:r>
          </a:p>
        </p:txBody>
      </p:sp>
      <p:sp>
        <p:nvSpPr>
          <p:cNvPr id="61" name="66 CuadroTexto">
            <a:extLst>
              <a:ext uri="{FF2B5EF4-FFF2-40B4-BE49-F238E27FC236}">
                <a16:creationId xmlns:a16="http://schemas.microsoft.com/office/drawing/2014/main" id="{262AE749-3501-D74B-B77E-FEC9170D7C44}"/>
              </a:ext>
            </a:extLst>
          </p:cNvPr>
          <p:cNvSpPr txBox="1"/>
          <p:nvPr/>
        </p:nvSpPr>
        <p:spPr>
          <a:xfrm>
            <a:off x="4237629" y="3194135"/>
            <a:ext cx="1875688" cy="33854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Visado realiza funciones </a:t>
            </a:r>
          </a:p>
          <a:p>
            <a:pPr algn="ctr" defTabSz="914355"/>
            <a:r>
              <a:rPr lang="es-CL" sz="8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definidas en la norma interna</a:t>
            </a:r>
          </a:p>
        </p:txBody>
      </p:sp>
      <p:sp>
        <p:nvSpPr>
          <p:cNvPr id="62" name="66 CuadroTexto">
            <a:extLst>
              <a:ext uri="{FF2B5EF4-FFF2-40B4-BE49-F238E27FC236}">
                <a16:creationId xmlns:a16="http://schemas.microsoft.com/office/drawing/2014/main" id="{F0E36B88-D5BE-BF46-8A18-269F3BF20D5F}"/>
              </a:ext>
            </a:extLst>
          </p:cNvPr>
          <p:cNvSpPr txBox="1"/>
          <p:nvPr/>
        </p:nvSpPr>
        <p:spPr>
          <a:xfrm>
            <a:off x="8041525" y="901563"/>
            <a:ext cx="1164656" cy="21543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Seguimiento</a:t>
            </a:r>
          </a:p>
        </p:txBody>
      </p:sp>
      <p:pic>
        <p:nvPicPr>
          <p:cNvPr id="63" name="Picture 6" descr="Resultado de imagen para usuarios RELEVANTES DE UN GRUPO">
            <a:extLst>
              <a:ext uri="{FF2B5EF4-FFF2-40B4-BE49-F238E27FC236}">
                <a16:creationId xmlns:a16="http://schemas.microsoft.com/office/drawing/2014/main" id="{FBCBC3C8-87F5-D24A-9C8D-ADD5ECB2C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9119" r="9001" b="27050"/>
          <a:stretch/>
        </p:blipFill>
        <p:spPr bwMode="auto">
          <a:xfrm>
            <a:off x="8349075" y="3708523"/>
            <a:ext cx="426487" cy="33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PerfilUser\Desktop\Iconos\dinero.png">
            <a:extLst>
              <a:ext uri="{FF2B5EF4-FFF2-40B4-BE49-F238E27FC236}">
                <a16:creationId xmlns:a16="http://schemas.microsoft.com/office/drawing/2014/main" id="{A5A1D3D5-C4BA-0940-8764-BA63CBC8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06" y="3662521"/>
            <a:ext cx="387699" cy="3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37 Flecha derecha">
            <a:extLst>
              <a:ext uri="{FF2B5EF4-FFF2-40B4-BE49-F238E27FC236}">
                <a16:creationId xmlns:a16="http://schemas.microsoft.com/office/drawing/2014/main" id="{026440C7-1E9F-764B-8E52-31D8ABDDF26B}"/>
              </a:ext>
            </a:extLst>
          </p:cNvPr>
          <p:cNvSpPr/>
          <p:nvPr/>
        </p:nvSpPr>
        <p:spPr>
          <a:xfrm>
            <a:off x="3157509" y="3718830"/>
            <a:ext cx="297990" cy="144016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55"/>
            <a:endParaRPr lang="es-CL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49 Rectángulo"/>
          <p:cNvSpPr/>
          <p:nvPr/>
        </p:nvSpPr>
        <p:spPr>
          <a:xfrm>
            <a:off x="2653453" y="353446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7" name="58 Rectángulo"/>
          <p:cNvSpPr/>
          <p:nvPr/>
        </p:nvSpPr>
        <p:spPr>
          <a:xfrm>
            <a:off x="4381645" y="353446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8" name="61 Rectángulo"/>
          <p:cNvSpPr/>
          <p:nvPr/>
        </p:nvSpPr>
        <p:spPr>
          <a:xfrm>
            <a:off x="6091823" y="353446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9" name="64 Rectángulo"/>
          <p:cNvSpPr/>
          <p:nvPr/>
        </p:nvSpPr>
        <p:spPr>
          <a:xfrm>
            <a:off x="7766021" y="3534466"/>
            <a:ext cx="1530182" cy="115212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aphicFrame>
        <p:nvGraphicFramePr>
          <p:cNvPr id="70" name="26 Diagrama">
            <a:extLst>
              <a:ext uri="{FF2B5EF4-FFF2-40B4-BE49-F238E27FC236}">
                <a16:creationId xmlns:a16="http://schemas.microsoft.com/office/drawing/2014/main" id="{68F24EB8-C628-414E-95C1-D2C7E6843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725849"/>
              </p:ext>
            </p:extLst>
          </p:nvPr>
        </p:nvGraphicFramePr>
        <p:xfrm>
          <a:off x="374770" y="420660"/>
          <a:ext cx="8831411" cy="348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1" name="66 CuadroTexto">
            <a:extLst>
              <a:ext uri="{FF2B5EF4-FFF2-40B4-BE49-F238E27FC236}">
                <a16:creationId xmlns:a16="http://schemas.microsoft.com/office/drawing/2014/main" id="{4D56984B-5D34-6341-851A-8253996A3076}"/>
              </a:ext>
            </a:extLst>
          </p:cNvPr>
          <p:cNvSpPr txBox="1"/>
          <p:nvPr/>
        </p:nvSpPr>
        <p:spPr>
          <a:xfrm>
            <a:off x="727359" y="3172951"/>
            <a:ext cx="1875688" cy="338548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 defTabSz="914355"/>
            <a:r>
              <a:rPr lang="es-CL" sz="8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Revisa información, la carga en los sistemas. </a:t>
            </a:r>
          </a:p>
        </p:txBody>
      </p:sp>
    </p:spTree>
    <p:extLst>
      <p:ext uri="{BB962C8B-B14F-4D97-AF65-F5344CB8AC3E}">
        <p14:creationId xmlns:p14="http://schemas.microsoft.com/office/powerpoint/2010/main" val="17700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288131" y="-3605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25">
              <a:tabLst>
                <a:tab pos="3753815" algn="l"/>
                <a:tab pos="3946259" algn="l"/>
              </a:tabLst>
              <a:defRPr/>
            </a:pPr>
            <a:r>
              <a:rPr lang="es-CL" sz="1539" b="1" dirty="0">
                <a:solidFill>
                  <a:prstClr val="white"/>
                </a:solidFill>
                <a:latin typeface="Century Gothic" panose="020B0502020202020204" pitchFamily="34" charset="0"/>
              </a:rPr>
              <a:t>Anexo 4b – Otros antecedentes: Flujo del Proceso normal 3S</a:t>
            </a:r>
          </a:p>
        </p:txBody>
      </p:sp>
      <p:sp>
        <p:nvSpPr>
          <p:cNvPr id="6" name="65 CuadroTexto"/>
          <p:cNvSpPr txBox="1"/>
          <p:nvPr/>
        </p:nvSpPr>
        <p:spPr>
          <a:xfrm>
            <a:off x="131067" y="339503"/>
            <a:ext cx="93010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lvl="1" algn="just" defTabSz="914400"/>
            <a:r>
              <a:rPr lang="es-ES" sz="11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Banca Personas:</a:t>
            </a:r>
          </a:p>
          <a:p>
            <a:pPr marL="92075" lvl="1" algn="just" defTabSz="914400"/>
            <a:endParaRPr lang="es-ES" sz="1000" b="1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Los focos principales de la revisión fueron verificar el cumplimiento del Proceso de Crédito por parte de la línea comercial, representado por el Pilar Política</a:t>
            </a:r>
            <a:r>
              <a:rPr lang="es-ES" sz="1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y el recálculo del pilar de </a:t>
            </a:r>
            <a:r>
              <a:rPr lang="es-ES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Parámetros</a:t>
            </a:r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.</a:t>
            </a: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Para tal efecto se consideraron </a:t>
            </a:r>
            <a:r>
              <a:rPr lang="es-ES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22 aprobaciones normal 3S </a:t>
            </a:r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(las que cumplen copulativamente con los requisitos de Score, Política y Parámetro), aprobadas en julio de 2023. Esas operaciones se aprueban en la oficina por la línea comercial siempre que todos los que componen el comité tengan atribuciones y el último </a:t>
            </a:r>
            <a:r>
              <a:rPr lang="es-ES" sz="10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firmante tenga atribuciones hasta por MUF2 (sin considerar hipotecarios); sobre ese monto y hasta MUF5 debe participar un ejecutivo de nivel 5. En </a:t>
            </a:r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los </a:t>
            </a:r>
            <a:r>
              <a:rPr lang="es-ES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8 casos </a:t>
            </a:r>
            <a:r>
              <a:rPr lang="es-ES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(4 Hipotecarios y 4 Renegociados)fueron aprobados en abril 2023 en el Área de Riesgo. </a:t>
            </a:r>
            <a:r>
              <a:rPr lang="es-ES" sz="10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Además se revisaron </a:t>
            </a:r>
            <a:r>
              <a:rPr lang="es-ES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20 aprobaciones Prospectos.</a:t>
            </a: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defTabSz="914355"/>
            <a:r>
              <a:rPr lang="es-CL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Situación del Marco Normativo:</a:t>
            </a:r>
          </a:p>
          <a:p>
            <a:pPr defTabSz="914355"/>
            <a:endParaRPr lang="es-CL" sz="1000" b="1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algn="just" defTabSz="914355"/>
            <a:r>
              <a:rPr lang="es-ES" sz="1000" dirty="0">
                <a:solidFill>
                  <a:srgbClr val="002060"/>
                </a:solidFill>
                <a:latin typeface="Century Gothic" panose="020B0502020202020204" pitchFamily="34" charset="0"/>
              </a:rPr>
              <a:t>En agosto de este año se actualizó la Normativa de Admisión y Procedimiento Banca Personas  Cap. 7.1; ; sin embargo las muestras para la revisión son de fechas anteriores a la actualización indicada.</a:t>
            </a:r>
            <a:endParaRPr lang="es-CL" sz="10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16" y="1968164"/>
            <a:ext cx="5137171" cy="2126007"/>
          </a:xfrm>
          <a:prstGeom prst="rect">
            <a:avLst/>
          </a:prstGeom>
          <a:noFill/>
        </p:spPr>
      </p:pic>
      <p:sp>
        <p:nvSpPr>
          <p:cNvPr id="8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14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6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288131" y="-3605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25">
              <a:tabLst>
                <a:tab pos="3753815" algn="l"/>
                <a:tab pos="3946259" algn="l"/>
              </a:tabLst>
              <a:defRPr/>
            </a:pPr>
            <a:r>
              <a:rPr lang="es-CL" sz="1539" b="1" dirty="0">
                <a:solidFill>
                  <a:prstClr val="white"/>
                </a:solidFill>
                <a:latin typeface="Century Gothic" panose="020B0502020202020204" pitchFamily="34" charset="0"/>
              </a:rPr>
              <a:t>Anexo 4c – Otros Antecedentes: Excepciones de Visado </a:t>
            </a:r>
          </a:p>
        </p:txBody>
      </p:sp>
      <p:sp>
        <p:nvSpPr>
          <p:cNvPr id="6" name="65 CuadroTexto"/>
          <p:cNvSpPr txBox="1"/>
          <p:nvPr/>
        </p:nvSpPr>
        <p:spPr>
          <a:xfrm>
            <a:off x="288131" y="48139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CL" sz="1000" b="1" dirty="0">
                <a:solidFill>
                  <a:srgbClr val="1F497D"/>
                </a:solidFill>
                <a:latin typeface="Century Gothic" panose="020B0502020202020204" pitchFamily="34" charset="0"/>
              </a:rPr>
              <a:t>Situación de las Excepciones de Visado:</a:t>
            </a:r>
          </a:p>
          <a:p>
            <a:pPr marL="92075" lvl="1" algn="just" defTabSz="914400"/>
            <a:endParaRPr lang="es-CL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CL" sz="1000" dirty="0">
                <a:solidFill>
                  <a:srgbClr val="1F497D"/>
                </a:solidFill>
                <a:latin typeface="Century Gothic" panose="020B0502020202020204" pitchFamily="34" charset="0"/>
              </a:rPr>
              <a:t>El Proceso de Crédito del Banco tiene definidas Excepciones, que permiten a ciertos ejecutivos, autorizar operaciones sin que se cumplan íntegramente las definiciones establecidas, estos incumplimientos deben regularizarse en un plazo previamente definido, siendo de responsabilidad del Área Comercial.</a:t>
            </a:r>
          </a:p>
          <a:p>
            <a:pPr marL="92075" lvl="1" algn="just" defTabSz="914400"/>
            <a:endParaRPr lang="es-CL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CL" sz="1000" dirty="0">
                <a:solidFill>
                  <a:schemeClr val="tx2"/>
                </a:solidFill>
                <a:latin typeface="Century Gothic" panose="020B0502020202020204" pitchFamily="34" charset="0"/>
              </a:rPr>
              <a:t>a) Revisada la información al 09/11/23:</a:t>
            </a:r>
          </a:p>
          <a:p>
            <a:pPr marL="92075" lvl="1" algn="just" defTabSz="914400"/>
            <a:endParaRPr lang="es-CL" sz="10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r>
              <a:rPr lang="es-CL" sz="1000" dirty="0">
                <a:solidFill>
                  <a:schemeClr val="tx2"/>
                </a:solidFill>
                <a:latin typeface="Century Gothic" panose="020B0502020202020204" pitchFamily="34" charset="0"/>
              </a:rPr>
              <a:t>Existen 2 excepciones de visado con 65 y 51 días de atraso, según detalle:</a:t>
            </a:r>
          </a:p>
          <a:p>
            <a:pPr marL="92075" lvl="1" algn="just" defTabSz="914400"/>
            <a:endParaRPr lang="es-CL" sz="1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CL" sz="1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CL" sz="1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marL="92075" lvl="1" algn="just" defTabSz="914400"/>
            <a:endParaRPr lang="es-ES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defTabSz="914355"/>
            <a:endParaRPr lang="es-CL" sz="1000" b="1" dirty="0">
              <a:solidFill>
                <a:srgbClr val="1F497D"/>
              </a:solidFill>
              <a:latin typeface="Century Gothic" panose="020B0502020202020204" pitchFamily="34" charset="0"/>
            </a:endParaRPr>
          </a:p>
          <a:p>
            <a:pPr defTabSz="914355"/>
            <a:endParaRPr lang="es-CL" sz="1000" dirty="0">
              <a:solidFill>
                <a:srgbClr val="1F497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15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41538"/>
              </p:ext>
            </p:extLst>
          </p:nvPr>
        </p:nvGraphicFramePr>
        <p:xfrm>
          <a:off x="668338" y="2266883"/>
          <a:ext cx="8383587" cy="740044"/>
        </p:xfrm>
        <a:graphic>
          <a:graphicData uri="http://schemas.openxmlformats.org/drawingml/2006/table">
            <a:tbl>
              <a:tblPr/>
              <a:tblGrid>
                <a:gridCol w="563077">
                  <a:extLst>
                    <a:ext uri="{9D8B030D-6E8A-4147-A177-3AD203B41FA5}">
                      <a16:colId xmlns:a16="http://schemas.microsoft.com/office/drawing/2014/main" val="164270762"/>
                    </a:ext>
                  </a:extLst>
                </a:gridCol>
                <a:gridCol w="1394285">
                  <a:extLst>
                    <a:ext uri="{9D8B030D-6E8A-4147-A177-3AD203B41FA5}">
                      <a16:colId xmlns:a16="http://schemas.microsoft.com/office/drawing/2014/main" val="2621977257"/>
                    </a:ext>
                  </a:extLst>
                </a:gridCol>
                <a:gridCol w="679267">
                  <a:extLst>
                    <a:ext uri="{9D8B030D-6E8A-4147-A177-3AD203B41FA5}">
                      <a16:colId xmlns:a16="http://schemas.microsoft.com/office/drawing/2014/main" val="2750580973"/>
                    </a:ext>
                  </a:extLst>
                </a:gridCol>
                <a:gridCol w="634579">
                  <a:extLst>
                    <a:ext uri="{9D8B030D-6E8A-4147-A177-3AD203B41FA5}">
                      <a16:colId xmlns:a16="http://schemas.microsoft.com/office/drawing/2014/main" val="3584856585"/>
                    </a:ext>
                  </a:extLst>
                </a:gridCol>
                <a:gridCol w="5112379">
                  <a:extLst>
                    <a:ext uri="{9D8B030D-6E8A-4147-A177-3AD203B41FA5}">
                      <a16:colId xmlns:a16="http://schemas.microsoft.com/office/drawing/2014/main" val="2763973182"/>
                    </a:ext>
                  </a:extLst>
                </a:gridCol>
              </a:tblGrid>
              <a:tr h="1407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1" i="0" u="none" strike="noStrike" dirty="0">
                          <a:effectLst/>
                          <a:latin typeface="Calibri" panose="020F0502020204030204" pitchFamily="34" charset="0"/>
                        </a:rPr>
                        <a:t>Rut </a:t>
                      </a:r>
                      <a:r>
                        <a:rPr lang="es-CL" sz="8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Dv</a:t>
                      </a:r>
                      <a:endParaRPr lang="es-CL" sz="8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1" i="0" u="none" strike="noStrike" dirty="0"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 dirty="0">
                          <a:effectLst/>
                          <a:latin typeface="Calibri" panose="020F0502020204030204" pitchFamily="34" charset="0"/>
                        </a:rPr>
                        <a:t>Fecha Control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effectLst/>
                          <a:latin typeface="Calibri" panose="020F0502020204030204" pitchFamily="34" charset="0"/>
                        </a:rPr>
                        <a:t>Días Vencido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1" i="0" u="none" strike="noStrike"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78819"/>
                  </a:ext>
                </a:extLst>
              </a:tr>
              <a:tr h="264110"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8288874-8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Boza/Wilson/Camilo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06/09/2023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>
                          <a:effectLst/>
                          <a:latin typeface="Calibri" panose="020F0502020204030204" pitchFamily="34" charset="0"/>
                        </a:rPr>
                        <a:t>-65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Valor de garantía hipotecaria en sistema es inferior a lo indicado en detalle de garantía en limite de Mac</a:t>
                      </a:r>
                      <a:b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15 días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5662"/>
                  </a:ext>
                </a:extLst>
              </a:tr>
              <a:tr h="335165"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76683463-9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Prestaciones Medicas </a:t>
                      </a:r>
                      <a:r>
                        <a:rPr lang="es-CL" sz="8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Dyg</a:t>
                      </a:r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 Spa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20/09/2023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-51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Garantía en referencia deberá quedar constituida en un plazo de 60 días.  Hipoteca / Departamento M$ 424.087</a:t>
                      </a:r>
                      <a:b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CL" sz="800" b="0" i="0" u="none" strike="noStrike" dirty="0">
                          <a:effectLst/>
                          <a:latin typeface="Calibri" panose="020F0502020204030204" pitchFamily="34" charset="0"/>
                        </a:rPr>
                        <a:t>Operación cursada 28/06/2023</a:t>
                      </a:r>
                    </a:p>
                  </a:txBody>
                  <a:tcPr marL="6703" marR="6703" marT="67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4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B444A86-695A-7544-AC8C-6F541FB23259}"/>
              </a:ext>
            </a:extLst>
          </p:cNvPr>
          <p:cNvCxnSpPr/>
          <p:nvPr/>
        </p:nvCxnSpPr>
        <p:spPr>
          <a:xfrm>
            <a:off x="2434236" y="1248853"/>
            <a:ext cx="0" cy="173563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24 Conector recto">
            <a:extLst>
              <a:ext uri="{FF2B5EF4-FFF2-40B4-BE49-F238E27FC236}">
                <a16:creationId xmlns:a16="http://schemas.microsoft.com/office/drawing/2014/main" id="{AFD29626-D1A5-F24C-A9B0-26885F35B93E}"/>
              </a:ext>
            </a:extLst>
          </p:cNvPr>
          <p:cNvCxnSpPr/>
          <p:nvPr/>
        </p:nvCxnSpPr>
        <p:spPr>
          <a:xfrm>
            <a:off x="1272843" y="2984492"/>
            <a:ext cx="2377167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43" name="124 Conector recto">
            <a:extLst>
              <a:ext uri="{FF2B5EF4-FFF2-40B4-BE49-F238E27FC236}">
                <a16:creationId xmlns:a16="http://schemas.microsoft.com/office/drawing/2014/main" id="{AFD29626-D1A5-F24C-A9B0-26885F35B93E}"/>
              </a:ext>
            </a:extLst>
          </p:cNvPr>
          <p:cNvCxnSpPr/>
          <p:nvPr/>
        </p:nvCxnSpPr>
        <p:spPr>
          <a:xfrm>
            <a:off x="1230304" y="1952969"/>
            <a:ext cx="2377167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7" name="11 CuadroTexto"/>
          <p:cNvSpPr txBox="1"/>
          <p:nvPr/>
        </p:nvSpPr>
        <p:spPr>
          <a:xfrm>
            <a:off x="576263" y="10983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34">
              <a:tabLst>
                <a:tab pos="3753853" algn="l"/>
                <a:tab pos="3946298" algn="l"/>
              </a:tabLst>
              <a:defRPr/>
            </a:pPr>
            <a:r>
              <a:rPr lang="es-CL" sz="1539" b="1" dirty="0">
                <a:solidFill>
                  <a:prstClr val="white"/>
                </a:solidFill>
                <a:latin typeface="Century Gothic" panose="020B0502020202020204" pitchFamily="34" charset="0"/>
              </a:rPr>
              <a:t>Anexo 4d – Otros Antecedentes: Organigrama Interesados</a:t>
            </a:r>
            <a:endParaRPr lang="es-CL" sz="1539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107 Conector recto"/>
          <p:cNvCxnSpPr/>
          <p:nvPr/>
        </p:nvCxnSpPr>
        <p:spPr>
          <a:xfrm>
            <a:off x="2356603" y="1104837"/>
            <a:ext cx="0" cy="14401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5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1701985" y="937739"/>
            <a:ext cx="1332000" cy="369332"/>
          </a:xfrm>
          <a:prstGeom prst="rect">
            <a:avLst/>
          </a:prstGeom>
          <a:solidFill>
            <a:srgbClr val="1F497D"/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r>
              <a:rPr lang="es-ES_tradnl" sz="800" b="1" dirty="0">
                <a:solidFill>
                  <a:schemeClr val="bg1"/>
                </a:solidFill>
              </a:rPr>
              <a:t>JOSÉ LUIS VIZCARRA V.</a:t>
            </a: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1823458" y="1265737"/>
            <a:ext cx="144016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Gte. División Comercial</a:t>
            </a:r>
          </a:p>
        </p:txBody>
      </p:sp>
      <p:sp>
        <p:nvSpPr>
          <p:cNvPr id="49" name="59 CuadroTexto"/>
          <p:cNvSpPr txBox="1"/>
          <p:nvPr/>
        </p:nvSpPr>
        <p:spPr>
          <a:xfrm>
            <a:off x="455911" y="563298"/>
            <a:ext cx="3960000" cy="2308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33">
              <a:defRPr/>
            </a:pPr>
            <a:r>
              <a:rPr lang="es-ES_tradnl" sz="900" b="1" kern="0">
                <a:solidFill>
                  <a:prstClr val="white"/>
                </a:solidFill>
                <a:latin typeface="Century Gothic" panose="020B0502020202020204" pitchFamily="34" charset="0"/>
              </a:rPr>
              <a:t>COMERCIAL</a:t>
            </a:r>
          </a:p>
        </p:txBody>
      </p:sp>
      <p:sp>
        <p:nvSpPr>
          <p:cNvPr id="50" name="CuadroTexto 20">
            <a:extLst>
              <a:ext uri="{FF2B5EF4-FFF2-40B4-BE49-F238E27FC236}">
                <a16:creationId xmlns:a16="http://schemas.microsoft.com/office/drawing/2014/main" id="{8548C55F-C841-1A40-908A-75CD5F84CBE9}"/>
              </a:ext>
            </a:extLst>
          </p:cNvPr>
          <p:cNvSpPr txBox="1"/>
          <p:nvPr/>
        </p:nvSpPr>
        <p:spPr>
          <a:xfrm>
            <a:off x="750329" y="1787549"/>
            <a:ext cx="1332000" cy="361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lvl="0" algn="ctr" defTabSz="914400">
              <a:defRPr/>
            </a:pPr>
            <a:r>
              <a:rPr lang="es-C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Francisco </a:t>
            </a:r>
            <a:r>
              <a:rPr lang="es-CL" sz="750" b="1" kern="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Brancoli</a:t>
            </a:r>
            <a:r>
              <a:rPr lang="es-C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 B</a:t>
            </a:r>
            <a:r>
              <a:rPr lang="es-ES_tradn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.</a:t>
            </a:r>
            <a:endParaRPr lang="es-ES_tradnl" sz="75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CuadroTexto 22">
            <a:extLst>
              <a:ext uri="{FF2B5EF4-FFF2-40B4-BE49-F238E27FC236}">
                <a16:creationId xmlns:a16="http://schemas.microsoft.com/office/drawing/2014/main" id="{3531199D-247F-8D4D-A549-9AA540E4CC82}"/>
              </a:ext>
            </a:extLst>
          </p:cNvPr>
          <p:cNvSpPr txBox="1"/>
          <p:nvPr/>
        </p:nvSpPr>
        <p:spPr>
          <a:xfrm>
            <a:off x="908200" y="2079842"/>
            <a:ext cx="1440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Banca Privada y Red Edwards</a:t>
            </a:r>
          </a:p>
        </p:txBody>
      </p:sp>
      <p:sp>
        <p:nvSpPr>
          <p:cNvPr id="52" name="CuadroTexto 20">
            <a:extLst>
              <a:ext uri="{FF2B5EF4-FFF2-40B4-BE49-F238E27FC236}">
                <a16:creationId xmlns:a16="http://schemas.microsoft.com/office/drawing/2014/main" id="{97C4C107-D650-164A-A05A-38E428B36A72}"/>
              </a:ext>
            </a:extLst>
          </p:cNvPr>
          <p:cNvSpPr txBox="1"/>
          <p:nvPr/>
        </p:nvSpPr>
        <p:spPr>
          <a:xfrm>
            <a:off x="750329" y="2818831"/>
            <a:ext cx="1332000" cy="361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Ignacio Chavarria B.</a:t>
            </a:r>
            <a:endParaRPr lang="es-ES_tradnl" sz="75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CuadroTexto 22">
            <a:extLst>
              <a:ext uri="{FF2B5EF4-FFF2-40B4-BE49-F238E27FC236}">
                <a16:creationId xmlns:a16="http://schemas.microsoft.com/office/drawing/2014/main" id="{20BAF0D6-C4A3-0844-BC4C-FCA5088317C2}"/>
              </a:ext>
            </a:extLst>
          </p:cNvPr>
          <p:cNvSpPr txBox="1"/>
          <p:nvPr/>
        </p:nvSpPr>
        <p:spPr>
          <a:xfrm>
            <a:off x="968022" y="3150805"/>
            <a:ext cx="1440160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Red Regiones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450B9A0-8965-E745-8867-D2A78C062210}"/>
              </a:ext>
            </a:extLst>
          </p:cNvPr>
          <p:cNvCxnSpPr/>
          <p:nvPr/>
        </p:nvCxnSpPr>
        <p:spPr>
          <a:xfrm>
            <a:off x="7229323" y="1187245"/>
            <a:ext cx="0" cy="6788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33B8B69-66C6-F549-8711-8BD369D46066}"/>
              </a:ext>
            </a:extLst>
          </p:cNvPr>
          <p:cNvCxnSpPr/>
          <p:nvPr/>
        </p:nvCxnSpPr>
        <p:spPr>
          <a:xfrm>
            <a:off x="9103923" y="1662099"/>
            <a:ext cx="0" cy="20396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4 Conector recto">
            <a:extLst>
              <a:ext uri="{FF2B5EF4-FFF2-40B4-BE49-F238E27FC236}">
                <a16:creationId xmlns:a16="http://schemas.microsoft.com/office/drawing/2014/main" id="{AFD29626-D1A5-F24C-A9B0-26885F35B93E}"/>
              </a:ext>
            </a:extLst>
          </p:cNvPr>
          <p:cNvCxnSpPr/>
          <p:nvPr/>
        </p:nvCxnSpPr>
        <p:spPr>
          <a:xfrm>
            <a:off x="5549087" y="1662551"/>
            <a:ext cx="3554836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58" name="CuadroTexto 20">
            <a:extLst>
              <a:ext uri="{FF2B5EF4-FFF2-40B4-BE49-F238E27FC236}">
                <a16:creationId xmlns:a16="http://schemas.microsoft.com/office/drawing/2014/main" id="{70260D43-4DFF-5F4C-84BA-4791B997A8A5}"/>
              </a:ext>
            </a:extLst>
          </p:cNvPr>
          <p:cNvSpPr txBox="1"/>
          <p:nvPr/>
        </p:nvSpPr>
        <p:spPr>
          <a:xfrm>
            <a:off x="6699841" y="1806307"/>
            <a:ext cx="1332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r>
              <a:rPr lang="es-ES_tradnl" sz="8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Diego Avalos</a:t>
            </a: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CuadroTexto 20">
            <a:extLst>
              <a:ext uri="{FF2B5EF4-FFF2-40B4-BE49-F238E27FC236}">
                <a16:creationId xmlns:a16="http://schemas.microsoft.com/office/drawing/2014/main" id="{68136375-0FC9-1C4F-9000-CF7EBC50EFF3}"/>
              </a:ext>
            </a:extLst>
          </p:cNvPr>
          <p:cNvSpPr txBox="1"/>
          <p:nvPr/>
        </p:nvSpPr>
        <p:spPr>
          <a:xfrm>
            <a:off x="6593965" y="960821"/>
            <a:ext cx="1332000" cy="361637"/>
          </a:xfrm>
          <a:prstGeom prst="rect">
            <a:avLst/>
          </a:prstGeom>
          <a:solidFill>
            <a:srgbClr val="1F497D"/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JULIO CUBILLO N.</a:t>
            </a:r>
            <a:endParaRPr lang="es-ES_tradnl" sz="75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CuadroTexto 22">
            <a:extLst>
              <a:ext uri="{FF2B5EF4-FFF2-40B4-BE49-F238E27FC236}">
                <a16:creationId xmlns:a16="http://schemas.microsoft.com/office/drawing/2014/main" id="{F4770E7D-B12F-A24F-94F4-D76D633EEBB8}"/>
              </a:ext>
            </a:extLst>
          </p:cNvPr>
          <p:cNvSpPr txBox="1"/>
          <p:nvPr/>
        </p:nvSpPr>
        <p:spPr>
          <a:xfrm>
            <a:off x="6809988" y="1248853"/>
            <a:ext cx="1440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División Riesgo Crédito Minorista y Control Global</a:t>
            </a:r>
          </a:p>
        </p:txBody>
      </p:sp>
      <p:sp>
        <p:nvSpPr>
          <p:cNvPr id="62" name="CuadroTexto 22">
            <a:extLst>
              <a:ext uri="{FF2B5EF4-FFF2-40B4-BE49-F238E27FC236}">
                <a16:creationId xmlns:a16="http://schemas.microsoft.com/office/drawing/2014/main" id="{69AF07E4-7061-3942-9874-C95726E24A44}"/>
              </a:ext>
            </a:extLst>
          </p:cNvPr>
          <p:cNvSpPr txBox="1"/>
          <p:nvPr/>
        </p:nvSpPr>
        <p:spPr>
          <a:xfrm>
            <a:off x="6834041" y="2103123"/>
            <a:ext cx="1440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Área Modelos de Riesgo</a:t>
            </a:r>
          </a:p>
        </p:txBody>
      </p:sp>
      <p:sp>
        <p:nvSpPr>
          <p:cNvPr id="65" name="59 CuadroTexto">
            <a:extLst>
              <a:ext uri="{FF2B5EF4-FFF2-40B4-BE49-F238E27FC236}">
                <a16:creationId xmlns:a16="http://schemas.microsoft.com/office/drawing/2014/main" id="{95A779E3-0DA6-6441-84D7-B0229BBAE2CD}"/>
              </a:ext>
            </a:extLst>
          </p:cNvPr>
          <p:cNvSpPr txBox="1"/>
          <p:nvPr/>
        </p:nvSpPr>
        <p:spPr>
          <a:xfrm>
            <a:off x="5278819" y="563298"/>
            <a:ext cx="3960000" cy="2308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33">
              <a:defRPr/>
            </a:pPr>
            <a:r>
              <a:rPr lang="es-ES_tradnl" sz="9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RIESGO</a:t>
            </a:r>
          </a:p>
        </p:txBody>
      </p:sp>
      <p:cxnSp>
        <p:nvCxnSpPr>
          <p:cNvPr id="66" name="Conector recto 90">
            <a:extLst>
              <a:ext uri="{FF2B5EF4-FFF2-40B4-BE49-F238E27FC236}">
                <a16:creationId xmlns:a16="http://schemas.microsoft.com/office/drawing/2014/main" id="{9450B9A0-8965-E745-8867-D2A78C062210}"/>
              </a:ext>
            </a:extLst>
          </p:cNvPr>
          <p:cNvCxnSpPr/>
          <p:nvPr/>
        </p:nvCxnSpPr>
        <p:spPr>
          <a:xfrm>
            <a:off x="5549087" y="1662100"/>
            <a:ext cx="0" cy="1775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20">
            <a:extLst>
              <a:ext uri="{FF2B5EF4-FFF2-40B4-BE49-F238E27FC236}">
                <a16:creationId xmlns:a16="http://schemas.microsoft.com/office/drawing/2014/main" id="{70260D43-4DFF-5F4C-84BA-4791B997A8A5}"/>
              </a:ext>
            </a:extLst>
          </p:cNvPr>
          <p:cNvSpPr txBox="1"/>
          <p:nvPr/>
        </p:nvSpPr>
        <p:spPr>
          <a:xfrm>
            <a:off x="5019605" y="1779854"/>
            <a:ext cx="1332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r>
              <a:rPr lang="es-ES_tradnl" sz="8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Verónica Valenzuela J.</a:t>
            </a: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CuadroTexto 22">
            <a:extLst>
              <a:ext uri="{FF2B5EF4-FFF2-40B4-BE49-F238E27FC236}">
                <a16:creationId xmlns:a16="http://schemas.microsoft.com/office/drawing/2014/main" id="{69AF07E4-7061-3942-9874-C95726E24A44}"/>
              </a:ext>
            </a:extLst>
          </p:cNvPr>
          <p:cNvSpPr txBox="1"/>
          <p:nvPr/>
        </p:nvSpPr>
        <p:spPr>
          <a:xfrm>
            <a:off x="5153805" y="2076670"/>
            <a:ext cx="1440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Admisión Minorista y Marco Normativo</a:t>
            </a:r>
          </a:p>
        </p:txBody>
      </p:sp>
      <p:sp>
        <p:nvSpPr>
          <p:cNvPr id="70" name="CuadroTexto 20">
            <a:extLst>
              <a:ext uri="{FF2B5EF4-FFF2-40B4-BE49-F238E27FC236}">
                <a16:creationId xmlns:a16="http://schemas.microsoft.com/office/drawing/2014/main" id="{97C4C107-D650-164A-A05A-38E428B36A72}"/>
              </a:ext>
            </a:extLst>
          </p:cNvPr>
          <p:cNvSpPr txBox="1"/>
          <p:nvPr/>
        </p:nvSpPr>
        <p:spPr>
          <a:xfrm>
            <a:off x="2789754" y="1775676"/>
            <a:ext cx="1332000" cy="361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Rodrigo Moraga C.</a:t>
            </a:r>
            <a:endParaRPr lang="es-ES_tradnl" sz="75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CuadroTexto 22">
            <a:extLst>
              <a:ext uri="{FF2B5EF4-FFF2-40B4-BE49-F238E27FC236}">
                <a16:creationId xmlns:a16="http://schemas.microsoft.com/office/drawing/2014/main" id="{20BAF0D6-C4A3-0844-BC4C-FCA5088317C2}"/>
              </a:ext>
            </a:extLst>
          </p:cNvPr>
          <p:cNvSpPr txBox="1"/>
          <p:nvPr/>
        </p:nvSpPr>
        <p:spPr>
          <a:xfrm>
            <a:off x="2963394" y="2079842"/>
            <a:ext cx="1440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s-ES_tradnl" sz="700" kern="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Gte</a:t>
            </a: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. Área Sucursales Metropolitana</a:t>
            </a:r>
          </a:p>
        </p:txBody>
      </p:sp>
      <p:sp>
        <p:nvSpPr>
          <p:cNvPr id="73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16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CuadroTexto 20">
            <a:extLst>
              <a:ext uri="{FF2B5EF4-FFF2-40B4-BE49-F238E27FC236}">
                <a16:creationId xmlns:a16="http://schemas.microsoft.com/office/drawing/2014/main" id="{97C4C107-D650-164A-A05A-38E428B36A72}"/>
              </a:ext>
            </a:extLst>
          </p:cNvPr>
          <p:cNvSpPr txBox="1"/>
          <p:nvPr/>
        </p:nvSpPr>
        <p:spPr>
          <a:xfrm>
            <a:off x="2789754" y="2798665"/>
            <a:ext cx="1332000" cy="361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75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Otras Gerencias</a:t>
            </a:r>
            <a:endParaRPr lang="es-ES_tradnl" sz="75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uadroTexto 20">
            <a:extLst>
              <a:ext uri="{FF2B5EF4-FFF2-40B4-BE49-F238E27FC236}">
                <a16:creationId xmlns:a16="http://schemas.microsoft.com/office/drawing/2014/main" id="{70260D43-4DFF-5F4C-84BA-4791B997A8A5}"/>
              </a:ext>
            </a:extLst>
          </p:cNvPr>
          <p:cNvSpPr txBox="1"/>
          <p:nvPr/>
        </p:nvSpPr>
        <p:spPr>
          <a:xfrm>
            <a:off x="8313641" y="1813478"/>
            <a:ext cx="1332000" cy="384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r>
              <a:rPr lang="es-ES_tradnl" sz="9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Otras</a:t>
            </a:r>
            <a:r>
              <a:rPr lang="es-ES_tradnl" sz="8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 Gerencias</a:t>
            </a:r>
            <a:endParaRPr lang="es-ES_tradnl" sz="900" b="1" kern="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 defTabSz="914400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549349" y="13862"/>
            <a:ext cx="9144000" cy="3291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879734">
              <a:tabLst>
                <a:tab pos="3753853" algn="l"/>
                <a:tab pos="3946298" algn="l"/>
              </a:tabLst>
              <a:defRPr/>
            </a:pPr>
            <a:r>
              <a:rPr lang="es-CL" sz="1539" b="1" dirty="0">
                <a:solidFill>
                  <a:prstClr val="white"/>
                </a:solidFill>
                <a:latin typeface="Century Gothic" panose="020B0502020202020204" pitchFamily="34" charset="0"/>
                <a:ea typeface="+mn-ea"/>
                <a:cs typeface="+mn-cs"/>
              </a:rPr>
              <a:t>Anexo 4e – Otros Antecedentes: Organigrama contraparte operativa</a:t>
            </a:r>
            <a:endParaRPr lang="es-CL" sz="1539" dirty="0">
              <a:solidFill>
                <a:prstClr val="white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5" name="51 Conector recto"/>
          <p:cNvCxnSpPr/>
          <p:nvPr/>
        </p:nvCxnSpPr>
        <p:spPr>
          <a:xfrm>
            <a:off x="3828824" y="1489149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6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4054446" y="1298904"/>
            <a:ext cx="1479600" cy="4215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Luna </a:t>
            </a:r>
            <a:r>
              <a:rPr lang="es-ES_tradnl" sz="800" b="1" kern="0" err="1">
                <a:solidFill>
                  <a:prstClr val="white"/>
                </a:solidFill>
                <a:latin typeface="Century Gothic" panose="020B0502020202020204" pitchFamily="34" charset="0"/>
              </a:rPr>
              <a:t>Provoste</a:t>
            </a: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 V.</a:t>
            </a:r>
            <a:endParaRPr lang="es-ES_tradnl" sz="8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endParaRPr lang="es-ES_tradnl" sz="75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" name="31 Conector recto"/>
          <p:cNvCxnSpPr/>
          <p:nvPr/>
        </p:nvCxnSpPr>
        <p:spPr>
          <a:xfrm>
            <a:off x="7081862" y="2809959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9" name="32 Conector recto"/>
          <p:cNvCxnSpPr/>
          <p:nvPr/>
        </p:nvCxnSpPr>
        <p:spPr>
          <a:xfrm>
            <a:off x="7092720" y="2197273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10" name="33 Conector recto"/>
          <p:cNvCxnSpPr/>
          <p:nvPr/>
        </p:nvCxnSpPr>
        <p:spPr>
          <a:xfrm>
            <a:off x="3829850" y="2198811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11" name="36 Conector recto"/>
          <p:cNvCxnSpPr/>
          <p:nvPr/>
        </p:nvCxnSpPr>
        <p:spPr>
          <a:xfrm>
            <a:off x="869549" y="2198421"/>
            <a:ext cx="336279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cxnSp>
        <p:nvCxnSpPr>
          <p:cNvPr id="12" name="37 Conector recto"/>
          <p:cNvCxnSpPr/>
          <p:nvPr/>
        </p:nvCxnSpPr>
        <p:spPr>
          <a:xfrm>
            <a:off x="880851" y="1416264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13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1119198" y="2012427"/>
            <a:ext cx="148120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r>
              <a:rPr lang="es-ES_tradnl" sz="8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José Orellana A.</a:t>
            </a:r>
            <a:endParaRPr lang="es-ES_tradnl" sz="800" b="1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endParaRPr lang="es-ES_tradnl" sz="5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1374660" y="2270854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1015979">
              <a:defRPr/>
            </a:pPr>
            <a:r>
              <a:rPr lang="es-C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Jefe Departamento Operaciones Visado Personas y Pyme</a:t>
            </a:r>
            <a:endParaRPr lang="es-ES_tradnl" sz="7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49 Conector recto"/>
          <p:cNvCxnSpPr/>
          <p:nvPr/>
        </p:nvCxnSpPr>
        <p:spPr>
          <a:xfrm>
            <a:off x="880851" y="1416265"/>
            <a:ext cx="0" cy="781008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16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4054453" y="2011279"/>
            <a:ext cx="148120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Lourdes Arequipa B.</a:t>
            </a:r>
            <a:endParaRPr lang="es-ES_tradnl" sz="80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id="{4AF696BC-F801-B546-8F31-24E9FD7FA6F8}"/>
              </a:ext>
            </a:extLst>
          </p:cNvPr>
          <p:cNvSpPr txBox="1"/>
          <p:nvPr/>
        </p:nvSpPr>
        <p:spPr>
          <a:xfrm>
            <a:off x="4306686" y="1563167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Subgerente Control Operaciones y Normativo</a:t>
            </a:r>
            <a:endParaRPr lang="es-ES_tradnl" sz="400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4309910" y="2262685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Jefe Depto. Operaciones</a:t>
            </a:r>
          </a:p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(Custodia Integral) </a:t>
            </a:r>
          </a:p>
        </p:txBody>
      </p:sp>
      <p:cxnSp>
        <p:nvCxnSpPr>
          <p:cNvPr id="19" name="58 Conector recto"/>
          <p:cNvCxnSpPr/>
          <p:nvPr/>
        </p:nvCxnSpPr>
        <p:spPr>
          <a:xfrm>
            <a:off x="3829850" y="1482990"/>
            <a:ext cx="0" cy="715823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20" name="60 CuadroTexto"/>
          <p:cNvSpPr txBox="1"/>
          <p:nvPr/>
        </p:nvSpPr>
        <p:spPr>
          <a:xfrm>
            <a:off x="3422517" y="904732"/>
            <a:ext cx="2908800" cy="2308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s-CL"/>
            </a:defPPr>
            <a:lvl1pPr lvl="0" algn="ctr">
              <a:defRPr sz="900" b="1" ker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333">
              <a:defRPr/>
            </a:pPr>
            <a:r>
              <a:rPr lang="es-ES">
                <a:solidFill>
                  <a:prstClr val="white"/>
                </a:solidFill>
              </a:rPr>
              <a:t> Ingreso y Regularización de Excepciones </a:t>
            </a:r>
          </a:p>
        </p:txBody>
      </p:sp>
      <p:sp>
        <p:nvSpPr>
          <p:cNvPr id="21" name="61 CuadroTexto"/>
          <p:cNvSpPr txBox="1"/>
          <p:nvPr/>
        </p:nvSpPr>
        <p:spPr>
          <a:xfrm>
            <a:off x="288133" y="910371"/>
            <a:ext cx="2906877" cy="2308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s-CL"/>
            </a:defPPr>
            <a:lvl1pPr lvl="0" algn="ctr">
              <a:defRPr sz="900" b="1" ker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333">
              <a:defRPr/>
            </a:pPr>
            <a:r>
              <a:rPr lang="es-ES">
                <a:solidFill>
                  <a:prstClr val="white"/>
                </a:solidFill>
              </a:rPr>
              <a:t> Visado</a:t>
            </a:r>
          </a:p>
        </p:txBody>
      </p:sp>
      <p:cxnSp>
        <p:nvCxnSpPr>
          <p:cNvPr id="22" name="62 Conector recto"/>
          <p:cNvCxnSpPr/>
          <p:nvPr/>
        </p:nvCxnSpPr>
        <p:spPr>
          <a:xfrm>
            <a:off x="7086877" y="1505427"/>
            <a:ext cx="305708" cy="0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23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7317323" y="2011279"/>
            <a:ext cx="148120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Eliana </a:t>
            </a:r>
            <a:r>
              <a:rPr lang="es-ES_tradnl" sz="800" b="1" kern="0" err="1">
                <a:solidFill>
                  <a:prstClr val="white"/>
                </a:solidFill>
                <a:latin typeface="Century Gothic" panose="020B0502020202020204" pitchFamily="34" charset="0"/>
              </a:rPr>
              <a:t>Hagedorn</a:t>
            </a: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 H.</a:t>
            </a:r>
            <a:endParaRPr lang="es-ES_tradnl" sz="80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7572785" y="2283719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Jefe Depto. Operaciones Sr. Hipotecario, Garantías y Seguros</a:t>
            </a:r>
          </a:p>
        </p:txBody>
      </p:sp>
      <p:sp>
        <p:nvSpPr>
          <p:cNvPr id="25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7309875" y="2641606"/>
            <a:ext cx="148120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Haydee Jaque V.</a:t>
            </a:r>
            <a:endParaRPr lang="es-ES_tradnl" sz="80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7562948" y="2912046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Jefe Depto. Operaciones Sr.</a:t>
            </a:r>
          </a:p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Curse de Créditos</a:t>
            </a:r>
          </a:p>
        </p:txBody>
      </p:sp>
      <p:cxnSp>
        <p:nvCxnSpPr>
          <p:cNvPr id="27" name="71 Conector recto"/>
          <p:cNvCxnSpPr/>
          <p:nvPr/>
        </p:nvCxnSpPr>
        <p:spPr>
          <a:xfrm flipH="1">
            <a:off x="7086885" y="1505431"/>
            <a:ext cx="1" cy="1320843"/>
          </a:xfrm>
          <a:prstGeom prst="line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</p:cxnSp>
      <p:sp>
        <p:nvSpPr>
          <p:cNvPr id="28" name="73 CuadroTexto"/>
          <p:cNvSpPr txBox="1"/>
          <p:nvPr/>
        </p:nvSpPr>
        <p:spPr>
          <a:xfrm>
            <a:off x="6523331" y="915567"/>
            <a:ext cx="2908800" cy="23083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s-CL"/>
            </a:defPPr>
            <a:lvl1pPr lvl="0" algn="ctr">
              <a:defRPr sz="900" b="1" ker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333">
              <a:defRPr/>
            </a:pPr>
            <a:r>
              <a:rPr lang="es-ES">
                <a:solidFill>
                  <a:prstClr val="white"/>
                </a:solidFill>
              </a:rPr>
              <a:t> Curse y Garantías </a:t>
            </a:r>
          </a:p>
        </p:txBody>
      </p:sp>
      <p:sp>
        <p:nvSpPr>
          <p:cNvPr id="29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1119196" y="1302170"/>
            <a:ext cx="1479600" cy="407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Patricio Campos R.</a:t>
            </a:r>
            <a:endParaRPr lang="es-ES_tradnl" sz="8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endParaRPr lang="es-ES_tradnl" sz="75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2">
            <a:extLst>
              <a:ext uri="{FF2B5EF4-FFF2-40B4-BE49-F238E27FC236}">
                <a16:creationId xmlns:a16="http://schemas.microsoft.com/office/drawing/2014/main" id="{E4F27CFD-C828-5749-8D2E-7BBDD73C28AE}"/>
              </a:ext>
            </a:extLst>
          </p:cNvPr>
          <p:cNvSpPr txBox="1"/>
          <p:nvPr/>
        </p:nvSpPr>
        <p:spPr>
          <a:xfrm>
            <a:off x="1360179" y="1563166"/>
            <a:ext cx="1630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 dirty="0">
                <a:solidFill>
                  <a:prstClr val="black"/>
                </a:solidFill>
                <a:latin typeface="Century Gothic" panose="020B0502020202020204" pitchFamily="34" charset="0"/>
              </a:rPr>
              <a:t>Subgerente Gestión Procesos Operaciones</a:t>
            </a:r>
            <a:endParaRPr lang="es-ES_tradnl" sz="400" kern="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20">
            <a:extLst>
              <a:ext uri="{FF2B5EF4-FFF2-40B4-BE49-F238E27FC236}">
                <a16:creationId xmlns:a16="http://schemas.microsoft.com/office/drawing/2014/main" id="{6347B7F8-7D07-8A47-87D7-2405D35B7954}"/>
              </a:ext>
            </a:extLst>
          </p:cNvPr>
          <p:cNvSpPr txBox="1"/>
          <p:nvPr/>
        </p:nvSpPr>
        <p:spPr>
          <a:xfrm>
            <a:off x="7317533" y="1300859"/>
            <a:ext cx="1479600" cy="407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endParaRPr lang="es-ES_tradnl" sz="5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r>
              <a:rPr lang="es-ES_tradnl" sz="800" b="1" kern="0">
                <a:solidFill>
                  <a:prstClr val="white"/>
                </a:solidFill>
                <a:latin typeface="Century Gothic" panose="020B0502020202020204" pitchFamily="34" charset="0"/>
              </a:rPr>
              <a:t>Marcelo Villagra T.</a:t>
            </a:r>
            <a:endParaRPr lang="es-ES_tradnl" sz="800" kern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ctr" defTabSz="914333">
              <a:defRPr/>
            </a:pPr>
            <a:endParaRPr lang="es-ES_tradnl" sz="750" b="1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uadroTexto 21">
            <a:extLst>
              <a:ext uri="{FF2B5EF4-FFF2-40B4-BE49-F238E27FC236}">
                <a16:creationId xmlns:a16="http://schemas.microsoft.com/office/drawing/2014/main" id="{4AF696BC-F801-B546-8F31-24E9FD7FA6F8}"/>
              </a:ext>
            </a:extLst>
          </p:cNvPr>
          <p:cNvSpPr txBox="1"/>
          <p:nvPr/>
        </p:nvSpPr>
        <p:spPr>
          <a:xfrm>
            <a:off x="7562948" y="1565687"/>
            <a:ext cx="162932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EEECE1">
                <a:lumMod val="9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 defTabSz="914391">
              <a:defRPr/>
            </a:pPr>
            <a:r>
              <a:rPr lang="es-ES_tradnl" sz="700" kern="0">
                <a:solidFill>
                  <a:prstClr val="black"/>
                </a:solidFill>
                <a:latin typeface="Century Gothic" panose="020B0502020202020204" pitchFamily="34" charset="0"/>
              </a:rPr>
              <a:t>Subgerente Post Venta Operaciones</a:t>
            </a:r>
            <a:endParaRPr lang="es-ES_tradnl" sz="400" ker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17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1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7" y="881651"/>
            <a:ext cx="1568569" cy="2635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ángulo 2"/>
          <p:cNvSpPr/>
          <p:nvPr/>
        </p:nvSpPr>
        <p:spPr>
          <a:xfrm>
            <a:off x="600383" y="1252429"/>
            <a:ext cx="1797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s-CL" sz="1200" dirty="0">
                <a:solidFill>
                  <a:prstClr val="white"/>
                </a:solidFill>
                <a:latin typeface="Calibri" panose="020F0502020204030204"/>
              </a:rPr>
              <a:t>Informe de Auditoría</a:t>
            </a:r>
          </a:p>
          <a:p>
            <a:pPr algn="ctr" defTabSz="914400"/>
            <a:r>
              <a:rPr lang="es-CL" sz="1200" dirty="0">
                <a:solidFill>
                  <a:prstClr val="white"/>
                </a:solidFill>
                <a:latin typeface="Calibri" panose="020F0502020204030204"/>
              </a:rPr>
              <a:t>N° 179 – Noviembre 2023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2843907" y="2212630"/>
            <a:ext cx="0" cy="1179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843907" y="1023720"/>
            <a:ext cx="0" cy="6950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27"/>
          <p:cNvSpPr/>
          <p:nvPr/>
        </p:nvSpPr>
        <p:spPr>
          <a:xfrm>
            <a:off x="2958859" y="1013428"/>
            <a:ext cx="5851450" cy="646325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Dirigido a:</a:t>
            </a:r>
          </a:p>
          <a:p>
            <a:pPr marL="171438" marR="0" lvl="0" indent="-171438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Sr.   </a:t>
            </a:r>
            <a:r>
              <a:rPr lang="es-CL" sz="1200" b="1" noProof="0" dirty="0">
                <a:solidFill>
                  <a:prstClr val="white"/>
                </a:solidFill>
                <a:latin typeface="Calibri"/>
              </a:rPr>
              <a:t>José Luis Vizcarra V.</a:t>
            </a: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- </a:t>
            </a:r>
            <a:r>
              <a:rPr kumimoji="0" lang="es-CL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División </a:t>
            </a:r>
            <a:r>
              <a:rPr lang="es-CL" sz="1200" dirty="0">
                <a:solidFill>
                  <a:prstClr val="white"/>
                </a:solidFill>
                <a:latin typeface="Calibri"/>
              </a:rPr>
              <a:t>Comercial</a:t>
            </a:r>
            <a:endParaRPr kumimoji="0" lang="es-CL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171438" marR="0" lvl="0" indent="-171438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Sr.</a:t>
            </a:r>
            <a:r>
              <a:rPr kumimoji="0" lang="es-CL" sz="1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Julio Cubillo N. </a:t>
            </a: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- </a:t>
            </a:r>
            <a:r>
              <a:rPr kumimoji="0" lang="es-CL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División Riesgo Crédito Minorista</a:t>
            </a:r>
            <a:r>
              <a:rPr kumimoji="0" lang="es-CL" sz="12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 Control Global</a:t>
            </a:r>
          </a:p>
        </p:txBody>
      </p:sp>
      <p:sp>
        <p:nvSpPr>
          <p:cNvPr id="9" name="Rectángulo 27"/>
          <p:cNvSpPr/>
          <p:nvPr/>
        </p:nvSpPr>
        <p:spPr>
          <a:xfrm>
            <a:off x="3095592" y="2183278"/>
            <a:ext cx="6696747" cy="1177239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C.C :</a:t>
            </a:r>
          </a:p>
          <a:p>
            <a:pPr lvl="0" defTabSz="914400"/>
            <a:r>
              <a:rPr lang="es-CL" sz="1200" b="1" dirty="0">
                <a:solidFill>
                  <a:prstClr val="white"/>
                </a:solidFill>
              </a:rPr>
              <a:t>Sr. Ignacio Chavarria B.</a:t>
            </a:r>
            <a:r>
              <a:rPr lang="es-CL" sz="1200" dirty="0">
                <a:solidFill>
                  <a:prstClr val="white"/>
                </a:solidFill>
              </a:rPr>
              <a:t>	- Gerente Red Regiones</a:t>
            </a:r>
          </a:p>
          <a:p>
            <a:pPr lvl="0" defTabSz="914400"/>
            <a:r>
              <a:rPr lang="es-CL" sz="1200" b="1" dirty="0">
                <a:solidFill>
                  <a:prstClr val="white"/>
                </a:solidFill>
              </a:rPr>
              <a:t>Sr. Rodrigo Moraga C.</a:t>
            </a:r>
            <a:r>
              <a:rPr lang="es-CL" sz="1200" dirty="0">
                <a:solidFill>
                  <a:prstClr val="white"/>
                </a:solidFill>
              </a:rPr>
              <a:t>	- Gerente Área Sucursales Metropolitana</a:t>
            </a:r>
          </a:p>
          <a:p>
            <a:pPr lvl="0" defTabSz="914400"/>
            <a:r>
              <a:rPr lang="es-CL" sz="1200" b="1" dirty="0">
                <a:solidFill>
                  <a:prstClr val="white"/>
                </a:solidFill>
              </a:rPr>
              <a:t>Sr. Francisco Brancoli B.</a:t>
            </a:r>
            <a:r>
              <a:rPr lang="es-CL" sz="1200" dirty="0">
                <a:solidFill>
                  <a:prstClr val="white"/>
                </a:solidFill>
              </a:rPr>
              <a:t>	- Gerente Banca Privada y Red-Edwards</a:t>
            </a:r>
          </a:p>
          <a:p>
            <a:pPr lvl="0" defTabSz="914400"/>
            <a:r>
              <a:rPr lang="es-CL" sz="1200" b="1" dirty="0">
                <a:solidFill>
                  <a:prstClr val="white"/>
                </a:solidFill>
              </a:rPr>
              <a:t>Sra. Verónica Valenzuela J.</a:t>
            </a:r>
            <a:r>
              <a:rPr lang="es-CL" sz="1200" dirty="0">
                <a:solidFill>
                  <a:prstClr val="white"/>
                </a:solidFill>
              </a:rPr>
              <a:t>	- Gerente Admisión Personas, PYME, MYPE y Normativo</a:t>
            </a:r>
          </a:p>
          <a:p>
            <a:pPr lvl="0" defTabSz="914400"/>
            <a:r>
              <a:rPr lang="es-CL" sz="1200" b="1" dirty="0">
                <a:solidFill>
                  <a:prstClr val="white"/>
                </a:solidFill>
              </a:rPr>
              <a:t>Sra. Baldomera González  A.</a:t>
            </a:r>
            <a:r>
              <a:rPr lang="es-CL" sz="1200" dirty="0">
                <a:solidFill>
                  <a:prstClr val="white"/>
                </a:solidFill>
              </a:rPr>
              <a:t>	- Subgerente Políticas Procedimientos e Integración Normativa</a:t>
            </a:r>
          </a:p>
        </p:txBody>
      </p:sp>
    </p:spTree>
    <p:extLst>
      <p:ext uri="{BB962C8B-B14F-4D97-AF65-F5344CB8AC3E}">
        <p14:creationId xmlns:p14="http://schemas.microsoft.com/office/powerpoint/2010/main" val="264038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43" y="1349542"/>
            <a:ext cx="1568569" cy="2635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14 CuadroTexto"/>
          <p:cNvSpPr txBox="1"/>
          <p:nvPr/>
        </p:nvSpPr>
        <p:spPr>
          <a:xfrm>
            <a:off x="3417376" y="4631703"/>
            <a:ext cx="2735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CL" sz="1000">
                <a:solidFill>
                  <a:prstClr val="white">
                    <a:lumMod val="95000"/>
                  </a:prstClr>
                </a:solidFill>
                <a:latin typeface="Century Gothic" panose="020B0502020202020204" pitchFamily="34" charset="0"/>
              </a:rPr>
              <a:t>División | Contraloría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3780356" y="1484196"/>
            <a:ext cx="11059" cy="15196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3"/>
          <p:cNvSpPr txBox="1"/>
          <p:nvPr/>
        </p:nvSpPr>
        <p:spPr>
          <a:xfrm>
            <a:off x="3885108" y="1566930"/>
            <a:ext cx="5191046" cy="143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9744">
              <a:spcBef>
                <a:spcPts val="577"/>
              </a:spcBef>
              <a:defRPr/>
            </a:pPr>
            <a:r>
              <a:rPr lang="es-CL" sz="2117" b="1" dirty="0">
                <a:solidFill>
                  <a:prstClr val="white"/>
                </a:solidFill>
                <a:latin typeface="Calibri"/>
              </a:rPr>
              <a:t>Equipo de Auditoría:</a:t>
            </a:r>
          </a:p>
          <a:p>
            <a:pPr defTabSz="879744">
              <a:spcBef>
                <a:spcPts val="577"/>
              </a:spcBef>
            </a:pPr>
            <a:r>
              <a:rPr lang="es-CL" sz="1155" b="1" dirty="0">
                <a:solidFill>
                  <a:prstClr val="white"/>
                </a:solidFill>
                <a:latin typeface="Calibri"/>
              </a:rPr>
              <a:t>Ramón Sepúlveda A.	</a:t>
            </a:r>
            <a:r>
              <a:rPr lang="es-CL" sz="1155" dirty="0">
                <a:solidFill>
                  <a:prstClr val="white"/>
                </a:solidFill>
                <a:latin typeface="Calibri"/>
              </a:rPr>
              <a:t>– Auditor Experto</a:t>
            </a:r>
          </a:p>
          <a:p>
            <a:pPr defTabSz="879744">
              <a:spcBef>
                <a:spcPts val="577"/>
              </a:spcBef>
            </a:pPr>
            <a:r>
              <a:rPr lang="es-CL" sz="1155" b="1" dirty="0">
                <a:solidFill>
                  <a:prstClr val="white"/>
                </a:solidFill>
              </a:rPr>
              <a:t>José Miguel Sanfuentes R.	</a:t>
            </a:r>
            <a:r>
              <a:rPr lang="es-CL" sz="1155" dirty="0">
                <a:solidFill>
                  <a:prstClr val="white"/>
                </a:solidFill>
                <a:latin typeface="Calibri"/>
              </a:rPr>
              <a:t>– Auditor Senior</a:t>
            </a:r>
          </a:p>
          <a:p>
            <a:pPr defTabSz="879744">
              <a:spcBef>
                <a:spcPts val="577"/>
              </a:spcBef>
            </a:pPr>
            <a:r>
              <a:rPr lang="es-CL" sz="1155" b="1" dirty="0">
                <a:solidFill>
                  <a:prstClr val="white"/>
                </a:solidFill>
              </a:rPr>
              <a:t>Robinson Ramírez R.	</a:t>
            </a:r>
            <a:r>
              <a:rPr lang="es-CL" sz="1155" dirty="0">
                <a:solidFill>
                  <a:prstClr val="white"/>
                </a:solidFill>
                <a:latin typeface="Calibri"/>
              </a:rPr>
              <a:t>– Auditor Senior</a:t>
            </a:r>
          </a:p>
          <a:p>
            <a:pPr defTabSz="879744">
              <a:spcBef>
                <a:spcPts val="577"/>
              </a:spcBef>
            </a:pPr>
            <a:r>
              <a:rPr lang="es-CL" sz="1155" b="1" dirty="0">
                <a:solidFill>
                  <a:prstClr val="white"/>
                </a:solidFill>
                <a:latin typeface="Calibri"/>
              </a:rPr>
              <a:t>Ivan Brantes S.	</a:t>
            </a:r>
            <a:r>
              <a:rPr lang="es-CL" sz="1155" dirty="0">
                <a:solidFill>
                  <a:prstClr val="white"/>
                </a:solidFill>
                <a:latin typeface="Calibri"/>
              </a:rPr>
              <a:t>– Gerente Auditoría Procesos Crediticios</a:t>
            </a:r>
          </a:p>
        </p:txBody>
      </p:sp>
    </p:spTree>
    <p:extLst>
      <p:ext uri="{BB962C8B-B14F-4D97-AF65-F5344CB8AC3E}">
        <p14:creationId xmlns:p14="http://schemas.microsoft.com/office/powerpoint/2010/main" val="284852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8336505" y="1824123"/>
            <a:ext cx="135988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      Fecha compromiso y     Responsable</a:t>
            </a:r>
            <a:endParaRPr kumimoji="0" lang="es-CL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38196" y="26236"/>
            <a:ext cx="1320153" cy="36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ct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Informe de Auditoría</a:t>
            </a:r>
          </a:p>
          <a:p>
            <a:pPr marL="0" marR="0" lvl="0" indent="0" algn="ct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N° 34 - Agosto 2022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286363" y="115614"/>
            <a:ext cx="2205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José Luis Vizcarra V. – Gerente División Comercial </a:t>
            </a:r>
          </a:p>
          <a:p>
            <a:pPr marL="0" marR="0" lvl="0" indent="0" algn="l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Esteban Kemp D. – Gerente División </a:t>
            </a:r>
            <a:r>
              <a:rPr kumimoji="0" lang="es-CL" sz="6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</a:t>
            </a: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 y Tecnología</a:t>
            </a:r>
          </a:p>
        </p:txBody>
      </p:sp>
      <p:cxnSp>
        <p:nvCxnSpPr>
          <p:cNvPr id="15" name="Conector recto 38"/>
          <p:cNvCxnSpPr/>
          <p:nvPr/>
        </p:nvCxnSpPr>
        <p:spPr>
          <a:xfrm>
            <a:off x="5883706" y="26236"/>
            <a:ext cx="0" cy="42325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38"/>
          <p:cNvCxnSpPr/>
          <p:nvPr/>
        </p:nvCxnSpPr>
        <p:spPr>
          <a:xfrm>
            <a:off x="6902524" y="26236"/>
            <a:ext cx="0" cy="42325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811451" y="129364"/>
            <a:ext cx="637752" cy="311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Dirigido a:</a:t>
            </a:r>
          </a:p>
        </p:txBody>
      </p:sp>
      <p:sp>
        <p:nvSpPr>
          <p:cNvPr id="27" name="10 CuadroTexto"/>
          <p:cNvSpPr txBox="1"/>
          <p:nvPr/>
        </p:nvSpPr>
        <p:spPr>
          <a:xfrm>
            <a:off x="242516" y="1781247"/>
            <a:ext cx="8118736" cy="1335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algn="just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Planes de acción</a:t>
            </a:r>
          </a:p>
          <a:p>
            <a:pPr marL="0" marR="0" lvl="0" indent="0" algn="just" defTabSz="914389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es-CL" sz="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180975" marR="0" lvl="0" indent="0" algn="just" defTabSz="9144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lang="es-ES" sz="900" dirty="0">
                <a:solidFill>
                  <a:srgbClr val="1F497D">
                    <a:lumMod val="75000"/>
                  </a:srgbClr>
                </a:solidFill>
                <a:latin typeface="Century Gothic"/>
              </a:rPr>
              <a:t>Para ambas observaciones se reforzará a la red estas materias, a través de las reuniones con sus jefaturas</a:t>
            </a:r>
          </a:p>
        </p:txBody>
      </p:sp>
      <p:sp>
        <p:nvSpPr>
          <p:cNvPr id="37" name="Elipse 36">
            <a:hlinkClick r:id="" action="ppaction://noaction"/>
          </p:cNvPr>
          <p:cNvSpPr/>
          <p:nvPr/>
        </p:nvSpPr>
        <p:spPr>
          <a:xfrm>
            <a:off x="331496" y="997450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</a:p>
        </p:txBody>
      </p:sp>
      <p:pic>
        <p:nvPicPr>
          <p:cNvPr id="41" name="26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53" y="1841925"/>
            <a:ext cx="250462" cy="259552"/>
          </a:xfrm>
          <a:prstGeom prst="rect">
            <a:avLst/>
          </a:prstGeom>
        </p:spPr>
      </p:pic>
      <p:graphicFrame>
        <p:nvGraphicFramePr>
          <p:cNvPr id="44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8945"/>
              </p:ext>
            </p:extLst>
          </p:nvPr>
        </p:nvGraphicFramePr>
        <p:xfrm>
          <a:off x="485873" y="-4334"/>
          <a:ext cx="9108703" cy="4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ADM. PROC. CRED. BANCA PERSONAS (CARTERA GRUPAL) 2023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" b="0" dirty="0"/>
                        <a:t>Informe Auditoría</a:t>
                      </a:r>
                      <a:endParaRPr lang="es-ES" sz="600" b="0" baseline="0" dirty="0"/>
                    </a:p>
                    <a:p>
                      <a:pPr algn="ctr"/>
                      <a:r>
                        <a:rPr lang="es-ES" sz="800" b="0" baseline="0" dirty="0"/>
                        <a:t>XXX/ 2023</a:t>
                      </a:r>
                    </a:p>
                    <a:p>
                      <a:pPr algn="ctr"/>
                      <a:r>
                        <a:rPr lang="es-ES" sz="700" b="0" baseline="0" dirty="0"/>
                        <a:t>Noviembre 2023</a:t>
                      </a:r>
                      <a:endParaRPr lang="es-ES" sz="700" b="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/>
                        <a:t>Dirigido</a:t>
                      </a:r>
                      <a:r>
                        <a:rPr lang="es-ES" sz="800" b="0" baseline="0" dirty="0"/>
                        <a:t> a:</a:t>
                      </a:r>
                    </a:p>
                    <a:p>
                      <a:pPr defTabSz="914400"/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Sr. José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Luis Vizcarra V.</a:t>
                      </a:r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– División Comercial</a:t>
                      </a:r>
                    </a:p>
                    <a:p>
                      <a:pPr defTabSz="914400"/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Sr.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Julio Cubillo N. </a:t>
                      </a:r>
                      <a:r>
                        <a:rPr lang="es-CL" sz="700" b="1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– División Riesgo Crédito Minorista</a:t>
                      </a:r>
                      <a:r>
                        <a:rPr lang="es-CL" sz="700" b="1" baseline="0" dirty="0">
                          <a:solidFill>
                            <a:prstClr val="white"/>
                          </a:solidFill>
                          <a:latin typeface="Century Gothic" panose="020B0502020202020204" pitchFamily="34" charset="0"/>
                        </a:rPr>
                        <a:t> y C. G.</a:t>
                      </a:r>
                      <a:endParaRPr lang="es-CL" sz="700" b="1" dirty="0">
                        <a:solidFill>
                          <a:prstClr val="whit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Rectángulo 24"/>
          <p:cNvSpPr/>
          <p:nvPr/>
        </p:nvSpPr>
        <p:spPr>
          <a:xfrm>
            <a:off x="740745" y="3392023"/>
            <a:ext cx="1028904" cy="892546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Alcance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Procesos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Controles</a:t>
            </a:r>
          </a:p>
        </p:txBody>
      </p:sp>
      <p:graphicFrame>
        <p:nvGraphicFramePr>
          <p:cNvPr id="61" name="Diagrama 1"/>
          <p:cNvGraphicFramePr/>
          <p:nvPr>
            <p:extLst>
              <p:ext uri="{D42A27DB-BD31-4B8C-83A1-F6EECF244321}">
                <p14:modId xmlns:p14="http://schemas.microsoft.com/office/powerpoint/2010/main" val="4224881112"/>
              </p:ext>
            </p:extLst>
          </p:nvPr>
        </p:nvGraphicFramePr>
        <p:xfrm>
          <a:off x="1411014" y="3390831"/>
          <a:ext cx="4764499" cy="101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5" name="10 CuadroTexto">
            <a:extLst>
              <a:ext uri="{FF2B5EF4-FFF2-40B4-BE49-F238E27FC236}">
                <a16:creationId xmlns:a16="http://schemas.microsoft.com/office/drawing/2014/main" id="{39F750F2-858E-411E-8F2B-ABEB2C5A476C}"/>
              </a:ext>
            </a:extLst>
          </p:cNvPr>
          <p:cNvSpPr txBox="1"/>
          <p:nvPr/>
        </p:nvSpPr>
        <p:spPr>
          <a:xfrm>
            <a:off x="8398318" y="3385363"/>
            <a:ext cx="1241281" cy="91102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marL="0" marR="0" lvl="0" indent="268281" algn="just" defTabSz="1015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268281" algn="just" defTabSz="1015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76" name="Gráfico 73">
            <a:extLst>
              <a:ext uri="{FF2B5EF4-FFF2-40B4-BE49-F238E27FC236}">
                <a16:creationId xmlns:a16="http://schemas.microsoft.com/office/drawing/2014/main" id="{7C35C137-DFC1-4FDF-8B76-D55CD364D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704881"/>
              </p:ext>
            </p:extLst>
          </p:nvPr>
        </p:nvGraphicFramePr>
        <p:xfrm>
          <a:off x="8398318" y="3605952"/>
          <a:ext cx="1300146" cy="67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7" name="Rectángulo 53">
            <a:extLst>
              <a:ext uri="{FF2B5EF4-FFF2-40B4-BE49-F238E27FC236}">
                <a16:creationId xmlns:a16="http://schemas.microsoft.com/office/drawing/2014/main" id="{EF4E4344-347B-41AC-BAC1-6C8185CF3B92}"/>
              </a:ext>
            </a:extLst>
          </p:cNvPr>
          <p:cNvSpPr/>
          <p:nvPr/>
        </p:nvSpPr>
        <p:spPr>
          <a:xfrm>
            <a:off x="8383752" y="3376395"/>
            <a:ext cx="12508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015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Efectividad Controles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453656" y="499373"/>
            <a:ext cx="799538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defTabSz="914400"/>
            <a:endParaRPr lang="es-ES_tradnl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/>
            <a:r>
              <a:rPr lang="es-ES_tradnl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Producto de la revisión se </a:t>
            </a:r>
            <a:r>
              <a:rPr lang="es-ES_tradnl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generaron las siguientes </a:t>
            </a:r>
            <a:r>
              <a:rPr lang="es-ES_tradnl" sz="900" b="1" dirty="0">
                <a:solidFill>
                  <a:schemeClr val="tx2"/>
                </a:solidFill>
                <a:latin typeface="Century Gothic" panose="020B0502020202020204" pitchFamily="34" charset="0"/>
              </a:rPr>
              <a:t>observaciones</a:t>
            </a:r>
            <a:r>
              <a:rPr lang="es-ES_tradnl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pPr algn="just" defTabSz="914400"/>
            <a:endParaRPr lang="es-ES_tradnl" sz="9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lvl="0" algn="just" defTabSz="914400"/>
            <a:r>
              <a:rPr lang="es-ES_tradn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Existen incumplimientos puntuales del proceso de crédito, donde destaca la validación de la Cédula de Identidad y la verificación de domicilio, que por la situación especial de los clientes (Prospectos y Renegociados) representan un riesgo mayor.</a:t>
            </a:r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lvl="0" algn="just" defTabSz="914400"/>
            <a:endParaRPr lang="es-ES_tradnl" sz="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lvl="0" algn="just" defTabSz="914400"/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 detectaron 2 casos donde los documentos de respaldo de la evaluación no se encontraban en los repositorios de CDN y BPM. Cabe señalar que BPM se sigue utilizando para el producto de renegociados.</a:t>
            </a:r>
          </a:p>
        </p:txBody>
      </p:sp>
      <p:sp>
        <p:nvSpPr>
          <p:cNvPr id="25" name="11 CuadroTexto"/>
          <p:cNvSpPr txBox="1"/>
          <p:nvPr/>
        </p:nvSpPr>
        <p:spPr>
          <a:xfrm>
            <a:off x="8349381" y="2400522"/>
            <a:ext cx="1346400" cy="1306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 algn="ctr">
              <a:tabLst>
                <a:tab pos="182563" algn="l"/>
              </a:tabLst>
              <a:defRPr/>
            </a:pPr>
            <a:r>
              <a:rPr lang="es-CL" sz="7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José Luis Vizcarra V.</a:t>
            </a:r>
          </a:p>
        </p:txBody>
      </p:sp>
      <p:sp>
        <p:nvSpPr>
          <p:cNvPr id="26" name="11 CuadroTexto"/>
          <p:cNvSpPr txBox="1"/>
          <p:nvPr/>
        </p:nvSpPr>
        <p:spPr>
          <a:xfrm>
            <a:off x="8354399" y="2201098"/>
            <a:ext cx="1346400" cy="118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txBody>
          <a:bodyPr wrap="square" lIns="91440" tIns="45720" rIns="91440" bIns="45720" rtlCol="0" anchor="ctr">
            <a:no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ctr" defTabSz="703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7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Enero 2024</a:t>
            </a:r>
          </a:p>
        </p:txBody>
      </p:sp>
      <p:sp>
        <p:nvSpPr>
          <p:cNvPr id="30" name="Elipse 29">
            <a:hlinkClick r:id="" action="ppaction://noaction"/>
          </p:cNvPr>
          <p:cNvSpPr/>
          <p:nvPr/>
        </p:nvSpPr>
        <p:spPr>
          <a:xfrm>
            <a:off x="331496" y="1297588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endParaRPr kumimoji="0" lang="es-CL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2" name="Elipse 31">
            <a:hlinkClick r:id="" action="ppaction://noaction"/>
          </p:cNvPr>
          <p:cNvSpPr/>
          <p:nvPr/>
        </p:nvSpPr>
        <p:spPr>
          <a:xfrm>
            <a:off x="328171" y="2172631"/>
            <a:ext cx="144000" cy="14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3" name="Elipse 32">
            <a:hlinkClick r:id="" action="ppaction://noaction"/>
          </p:cNvPr>
          <p:cNvSpPr/>
          <p:nvPr/>
        </p:nvSpPr>
        <p:spPr>
          <a:xfrm>
            <a:off x="320971" y="2331027"/>
            <a:ext cx="158400" cy="158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endParaRPr kumimoji="0" lang="es-CL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/>
        </p:nvSpPr>
        <p:spPr>
          <a:xfrm>
            <a:off x="630621" y="1494689"/>
            <a:ext cx="4895698" cy="3604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 anchor="t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Cumplimiento del Proceso de Crédito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L" sz="800" b="1" i="0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A. </a:t>
            </a:r>
            <a:r>
              <a:rPr kumimoji="0" lang="es-CL" sz="800" b="1" i="0" u="sng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Política y Parámetros</a:t>
            </a:r>
            <a:r>
              <a:rPr lang="es-CL" sz="800" b="1" u="sng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(muestra 30 casos):</a:t>
            </a:r>
            <a:endParaRPr kumimoji="0" lang="es-CL" sz="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914400">
              <a:defRPr/>
            </a:pPr>
            <a:r>
              <a:rPr kumimoji="0" lang="es-CL" sz="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Se detectaron </a:t>
            </a:r>
            <a:r>
              <a:rPr lang="es-CL" sz="800" b="1" noProof="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9</a:t>
            </a:r>
            <a:r>
              <a:rPr kumimoji="0" lang="es-CL" sz="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 casos</a:t>
            </a:r>
            <a:r>
              <a:rPr kumimoji="0" lang="es-CL" sz="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 con </a:t>
            </a:r>
            <a:r>
              <a:rPr kumimoji="0" lang="es-CL" sz="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12</a:t>
            </a:r>
            <a:r>
              <a:rPr kumimoji="0" lang="es-CL" sz="800" b="1" i="0" u="none" strike="noStrike" kern="1200" cap="none" spc="0" normalizeH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 </a:t>
            </a:r>
            <a:r>
              <a:rPr kumimoji="0" lang="es-CL" sz="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observaciones</a:t>
            </a:r>
            <a:r>
              <a:rPr kumimoji="0" lang="es-CL" sz="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, 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donde no se encontró la documentación de respaldo y/o evidencia de control. </a:t>
            </a:r>
            <a:r>
              <a:rPr kumimoji="0" lang="es-CL" sz="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 Cabe destacar que ninguno de los incumplimientos 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implicó </a:t>
            </a:r>
            <a:r>
              <a:rPr kumimoji="0" lang="es-CL" sz="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entury Gothic"/>
                <a:ea typeface="Verdana"/>
                <a:cs typeface="Arial"/>
              </a:rPr>
              <a:t>un cambio en la decisión de crédito.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 Los puntos asociados a parámetros excluyen  el producto Renegociado:</a:t>
            </a:r>
            <a:r>
              <a:rPr kumimoji="0" lang="es-CL" sz="800" b="0" i="0" u="none" strike="noStrike" kern="1200" cap="none" spc="0" normalizeH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kumimoji="0" lang="es-CL" sz="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914400">
              <a:defRPr/>
            </a:pPr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914400">
              <a:defRPr/>
            </a:pPr>
            <a:r>
              <a:rPr lang="es-CL" sz="8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B. </a:t>
            </a:r>
            <a:r>
              <a:rPr lang="es-CL" sz="800" b="1" u="sng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Revisión de 4 puntos de control a 20 Casos Prospectos:</a:t>
            </a:r>
            <a:endParaRPr lang="es-CL" sz="8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4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914400">
              <a:defRPr/>
            </a:pP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Se detectaron </a:t>
            </a:r>
            <a:r>
              <a:rPr lang="es-CL" sz="800" b="1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6 casos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 con </a:t>
            </a:r>
            <a:r>
              <a:rPr lang="es-CL" sz="800" b="1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8 observaciones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, donde no se encontró la documentación de respaldo y/o evidencia de control.</a:t>
            </a:r>
            <a:r>
              <a:rPr lang="es-CL" sz="800" dirty="0">
                <a:solidFill>
                  <a:srgbClr val="FF0000"/>
                </a:solidFill>
                <a:latin typeface="Century Gothic"/>
                <a:ea typeface="Verdana"/>
                <a:cs typeface="Arial"/>
              </a:rPr>
              <a:t>. </a:t>
            </a: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 Cabe destacar que ninguno de los incumplimientos implicó un cambio en la decisión de crédito. El resultado es el siguiente:</a:t>
            </a:r>
            <a:endParaRPr lang="es-CL" sz="800" dirty="0">
              <a:solidFill>
                <a:srgbClr val="1F497D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4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4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4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800" dirty="0">
              <a:solidFill>
                <a:srgbClr val="1F497D"/>
              </a:solidFill>
              <a:latin typeface="Century Gothic"/>
              <a:ea typeface="Verdana"/>
              <a:cs typeface="Arial"/>
            </a:endParaRPr>
          </a:p>
          <a:p>
            <a:pPr lvl="0" algn="just" defTabSz="914400">
              <a:defRPr/>
            </a:pPr>
            <a:endParaRPr lang="es-CL" sz="800" dirty="0">
              <a:solidFill>
                <a:srgbClr val="1F497D"/>
              </a:solidFill>
              <a:latin typeface="Century Gothic"/>
              <a:ea typeface="Verdana"/>
              <a:cs typeface="Arial"/>
            </a:endParaRPr>
          </a:p>
          <a:p>
            <a:pPr lvl="0" algn="just" defTabSz="914400">
              <a:defRPr/>
            </a:pPr>
            <a:endParaRPr lang="es-CL" sz="800" dirty="0">
              <a:solidFill>
                <a:srgbClr val="1F497D"/>
              </a:solidFill>
              <a:latin typeface="Century Gothic"/>
              <a:ea typeface="Verdana"/>
              <a:cs typeface="Arial"/>
            </a:endParaRPr>
          </a:p>
          <a:p>
            <a:pPr lvl="0" algn="just" defTabSz="914400">
              <a:defRPr/>
            </a:pPr>
            <a:endParaRPr lang="es-CL" sz="800" dirty="0">
              <a:solidFill>
                <a:srgbClr val="1F497D"/>
              </a:solidFill>
              <a:latin typeface="Century Gothic"/>
              <a:ea typeface="Verdana"/>
              <a:cs typeface="Arial"/>
            </a:endParaRPr>
          </a:p>
          <a:p>
            <a:pPr lvl="0" algn="just" defTabSz="914400">
              <a:defRPr/>
            </a:pPr>
            <a:endParaRPr lang="es-CL" sz="800" dirty="0">
              <a:solidFill>
                <a:srgbClr val="1F497D"/>
              </a:solidFill>
              <a:latin typeface="Century Gothic"/>
              <a:ea typeface="Verdana"/>
              <a:cs typeface="Arial"/>
            </a:endParaRPr>
          </a:p>
          <a:p>
            <a:pPr lvl="0" algn="just" defTabSz="914400">
              <a:defRPr/>
            </a:pPr>
            <a:r>
              <a:rPr lang="es-CL" sz="800" dirty="0">
                <a:solidFill>
                  <a:srgbClr val="1F497D"/>
                </a:solidFill>
                <a:latin typeface="Century Gothic"/>
                <a:ea typeface="Verdana"/>
                <a:cs typeface="Arial"/>
              </a:rPr>
              <a:t>Los resultados post revisión fueron enviados a los ejecutivos comerciales y su jefatura para sus descargos; los que fueron totalmente aceptados.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818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818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818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2501" y="555526"/>
            <a:ext cx="4895698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Observación (R)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18013" y="550615"/>
            <a:ext cx="2088232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Plan de Acción</a:t>
            </a:r>
          </a:p>
        </p:txBody>
      </p:sp>
      <p:sp>
        <p:nvSpPr>
          <p:cNvPr id="11" name="6 Rectángulo"/>
          <p:cNvSpPr/>
          <p:nvPr/>
        </p:nvSpPr>
        <p:spPr>
          <a:xfrm>
            <a:off x="5618013" y="1421878"/>
            <a:ext cx="2088232" cy="36774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dirty="0">
              <a:solidFill>
                <a:srgbClr val="44546A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816059" y="555526"/>
            <a:ext cx="1504968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Plazo</a:t>
            </a:r>
          </a:p>
        </p:txBody>
      </p:sp>
      <p:sp>
        <p:nvSpPr>
          <p:cNvPr id="17" name="6 Rectángulo"/>
          <p:cNvSpPr/>
          <p:nvPr/>
        </p:nvSpPr>
        <p:spPr>
          <a:xfrm>
            <a:off x="612501" y="821889"/>
            <a:ext cx="4895698" cy="4962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>
            <a:noAutofit/>
          </a:bodyPr>
          <a:lstStyle/>
          <a:p>
            <a:pPr lvl="0" algn="just" defTabSz="914400"/>
            <a:r>
              <a:rPr kumimoji="0" lang="es-CL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lang="es-CL" sz="9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. </a:t>
            </a:r>
            <a:r>
              <a:rPr lang="es-ES_tradn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Existen incumplimientos puntuales del proceso de crédito, donde destaca la verificación de domicilio, que por la situación especial de los clientes (Prospectos y Renegociados) representan un riego mayor.</a:t>
            </a:r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816059" y="1511942"/>
            <a:ext cx="1497558" cy="272412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CL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Responsable</a:t>
            </a: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8 Rectángulo"/>
          <p:cNvSpPr/>
          <p:nvPr/>
        </p:nvSpPr>
        <p:spPr>
          <a:xfrm>
            <a:off x="7816059" y="871073"/>
            <a:ext cx="1497558" cy="23082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8 Rectángulo"/>
          <p:cNvSpPr/>
          <p:nvPr/>
        </p:nvSpPr>
        <p:spPr>
          <a:xfrm>
            <a:off x="7823469" y="1851670"/>
            <a:ext cx="1497558" cy="784824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José Luis Vizcarra V.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Ignacio Chavarría 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Francisco Brancoli 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Rodrigo Moraga C.</a:t>
            </a:r>
          </a:p>
        </p:txBody>
      </p:sp>
      <p:sp>
        <p:nvSpPr>
          <p:cNvPr id="19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154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ADM. PROC. CRÉD. BANCA PERSONAS (CARTERA GRUPAL) 2023</a:t>
            </a:r>
          </a:p>
        </p:txBody>
      </p:sp>
      <p:sp>
        <p:nvSpPr>
          <p:cNvPr id="20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42226-7BD2-446B-8CE1-9745CD9B7329}" type="slidenum">
              <a:rPr kumimoji="0" lang="es-C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46505" y="1331821"/>
            <a:ext cx="1039168" cy="149153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6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Detalle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5730"/>
              </p:ext>
            </p:extLst>
          </p:nvPr>
        </p:nvGraphicFramePr>
        <p:xfrm>
          <a:off x="1312026" y="2473517"/>
          <a:ext cx="3428985" cy="732665"/>
        </p:xfrm>
        <a:graphic>
          <a:graphicData uri="http://schemas.openxmlformats.org/drawingml/2006/table">
            <a:tbl>
              <a:tblPr/>
              <a:tblGrid>
                <a:gridCol w="2694202">
                  <a:extLst>
                    <a:ext uri="{9D8B030D-6E8A-4147-A177-3AD203B41FA5}">
                      <a16:colId xmlns:a16="http://schemas.microsoft.com/office/drawing/2014/main" val="2817406738"/>
                    </a:ext>
                  </a:extLst>
                </a:gridCol>
                <a:gridCol w="734783">
                  <a:extLst>
                    <a:ext uri="{9D8B030D-6E8A-4147-A177-3AD203B41FA5}">
                      <a16:colId xmlns:a16="http://schemas.microsoft.com/office/drawing/2014/main" val="3358871393"/>
                    </a:ext>
                  </a:extLst>
                </a:gridCol>
              </a:tblGrid>
              <a:tr h="1083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Política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5035"/>
                  </a:ext>
                </a:extLst>
              </a:tr>
              <a:tr h="154115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a. Puntos de Control Total</a:t>
                      </a:r>
                      <a:r>
                        <a:rPr lang="es-CL" sz="700" b="0" i="0" u="none" strike="noStrike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de la muestra, </a:t>
                      </a:r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que aplican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16250"/>
                  </a:ext>
                </a:extLst>
              </a:tr>
              <a:tr h="154115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b. Muestra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72874"/>
                  </a:ext>
                </a:extLst>
              </a:tr>
              <a:tr h="154115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c. Puntos de Control con Incumplimiento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77760"/>
                  </a:ext>
                </a:extLst>
              </a:tr>
              <a:tr h="154115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d. % de Incumplimiento (c. / a.)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04476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95496"/>
              </p:ext>
            </p:extLst>
          </p:nvPr>
        </p:nvGraphicFramePr>
        <p:xfrm>
          <a:off x="1321412" y="3952231"/>
          <a:ext cx="3428985" cy="705981"/>
        </p:xfrm>
        <a:graphic>
          <a:graphicData uri="http://schemas.openxmlformats.org/drawingml/2006/table">
            <a:tbl>
              <a:tblPr/>
              <a:tblGrid>
                <a:gridCol w="2694202">
                  <a:extLst>
                    <a:ext uri="{9D8B030D-6E8A-4147-A177-3AD203B41FA5}">
                      <a16:colId xmlns:a16="http://schemas.microsoft.com/office/drawing/2014/main" val="2817406738"/>
                    </a:ext>
                  </a:extLst>
                </a:gridCol>
                <a:gridCol w="734783">
                  <a:extLst>
                    <a:ext uri="{9D8B030D-6E8A-4147-A177-3AD203B41FA5}">
                      <a16:colId xmlns:a16="http://schemas.microsoft.com/office/drawing/2014/main" val="3358871393"/>
                    </a:ext>
                  </a:extLst>
                </a:gridCol>
              </a:tblGrid>
              <a:tr h="106441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Política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5035"/>
                  </a:ext>
                </a:extLst>
              </a:tr>
              <a:tr h="147444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a. Puntos de Control Total</a:t>
                      </a:r>
                      <a:r>
                        <a:rPr lang="es-CL" sz="700" b="0" i="0" u="none" strike="noStrike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de la muestra, </a:t>
                      </a:r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que aplican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16250"/>
                  </a:ext>
                </a:extLst>
              </a:tr>
              <a:tr h="147444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b. Muestra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72874"/>
                  </a:ext>
                </a:extLst>
              </a:tr>
              <a:tr h="147444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c. Puntos de Control con Incumplimiento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77760"/>
                  </a:ext>
                </a:extLst>
              </a:tr>
              <a:tr h="147444"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d. % de Incumplimiento(c. / a.)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7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0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154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ADM. PROC. CRÉD. BANCA PERSONAS </a:t>
            </a:r>
            <a:r>
              <a:rPr kumimoji="0" lang="es-ES" sz="1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– (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CARTERA GRUPAL</a:t>
            </a:r>
            <a:r>
              <a:rPr kumimoji="0" lang="es-ES" sz="1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) 2023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+mn-cs"/>
            </a:endParaRPr>
          </a:p>
        </p:txBody>
      </p:sp>
      <p:sp>
        <p:nvSpPr>
          <p:cNvPr id="20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42226-7BD2-446B-8CE1-9745CD9B7329}" type="slidenum">
              <a:rPr kumimoji="0" lang="es-C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5380"/>
              </p:ext>
            </p:extLst>
          </p:nvPr>
        </p:nvGraphicFramePr>
        <p:xfrm>
          <a:off x="1534400" y="1207494"/>
          <a:ext cx="5680593" cy="2846578"/>
        </p:xfrm>
        <a:graphic>
          <a:graphicData uri="http://schemas.openxmlformats.org/drawingml/2006/table">
            <a:tbl>
              <a:tblPr/>
              <a:tblGrid>
                <a:gridCol w="240571">
                  <a:extLst>
                    <a:ext uri="{9D8B030D-6E8A-4147-A177-3AD203B41FA5}">
                      <a16:colId xmlns:a16="http://schemas.microsoft.com/office/drawing/2014/main" val="3346541292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960188701"/>
                    </a:ext>
                  </a:extLst>
                </a:gridCol>
                <a:gridCol w="4611761">
                  <a:extLst>
                    <a:ext uri="{9D8B030D-6E8A-4147-A177-3AD203B41FA5}">
                      <a16:colId xmlns:a16="http://schemas.microsoft.com/office/drawing/2014/main" val="2410161225"/>
                    </a:ext>
                  </a:extLst>
                </a:gridCol>
              </a:tblGrid>
              <a:tr h="172632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Observación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89578"/>
                  </a:ext>
                </a:extLst>
              </a:tr>
              <a:tr h="17263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14232709-0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evidencia de validación de vigencia y no bloqueo del CI.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8652"/>
                  </a:ext>
                </a:extLst>
              </a:tr>
              <a:tr h="17263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15540510-4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CI ni evidencia de validación de vigencia y no bloqueo del CI</a:t>
                      </a:r>
                    </a:p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Valor de activo difiere a lo registrado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en Sistema de Garantías. </a:t>
                      </a:r>
                    </a:p>
                    <a:p>
                      <a:pPr algn="just" fontAlgn="b"/>
                      <a:r>
                        <a:rPr lang="es-CL" sz="11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 observaciones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13378"/>
                  </a:ext>
                </a:extLst>
              </a:tr>
              <a:tr h="17263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15027885-6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vencido en agosto del 2022, sin validación de no bloqueo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61019"/>
                  </a:ext>
                </a:extLst>
              </a:tr>
              <a:tr h="182134"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s-CL" sz="10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10731492-K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No se encontró evidencia de validación de vigencia y no bloqueo del CI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61393"/>
                  </a:ext>
                </a:extLst>
              </a:tr>
              <a:tr h="183271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20280450-0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evidencia de validación de vigencia y no bloqueo del CI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302648"/>
                  </a:ext>
                </a:extLst>
              </a:tr>
              <a:tr h="17263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10354676-1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No se encontró CI ni evidencia de validación de vigencia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y no bloqueo del CI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20730"/>
                  </a:ext>
                </a:extLst>
              </a:tr>
              <a:tr h="172632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15965287-4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evidencia de validación de vigencia y no bloqueo de CI</a:t>
                      </a:r>
                    </a:p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respaldo de verificación de domicilio particular. </a:t>
                      </a:r>
                    </a:p>
                    <a:p>
                      <a:pPr algn="just" fontAlgn="t"/>
                      <a:r>
                        <a:rPr lang="es-CL" sz="11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 observaciones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24580"/>
                  </a:ext>
                </a:extLst>
              </a:tr>
              <a:tr h="235178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12714528-8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se encontró evidencia de validación de vigencia y no bloqueo de CI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50952"/>
                  </a:ext>
                </a:extLst>
              </a:tr>
              <a:tr h="189460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10551066-7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se encontró evidencia de validación de vigencia y no bloqueo de CI</a:t>
                      </a:r>
                    </a:p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 encontró respaldo de verificación de domicilio particular. </a:t>
                      </a:r>
                    </a:p>
                    <a:p>
                      <a:pPr algn="just" fontAlgn="b"/>
                      <a:r>
                        <a:rPr lang="es-CL" sz="11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 observaciones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0673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729629" y="722240"/>
            <a:ext cx="3253409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tx2"/>
                </a:solidFill>
              </a:rPr>
              <a:t>Clientes de la Muestra 30 casos</a:t>
            </a:r>
          </a:p>
          <a:p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483224" y="401446"/>
            <a:ext cx="2003882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Detalle de Observaciones</a:t>
            </a:r>
          </a:p>
        </p:txBody>
      </p:sp>
    </p:spTree>
    <p:extLst>
      <p:ext uri="{BB962C8B-B14F-4D97-AF65-F5344CB8AC3E}">
        <p14:creationId xmlns:p14="http://schemas.microsoft.com/office/powerpoint/2010/main" val="38708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154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ADM. PROC. CRÉD. BANCA PERSONAS </a:t>
            </a:r>
            <a:r>
              <a:rPr kumimoji="0" lang="es-ES" sz="1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– (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CARTERA GRUPAL</a:t>
            </a:r>
            <a:r>
              <a:rPr kumimoji="0" lang="es-ES" sz="14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) 2023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+mn-cs"/>
            </a:endParaRPr>
          </a:p>
        </p:txBody>
      </p:sp>
      <p:sp>
        <p:nvSpPr>
          <p:cNvPr id="20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42226-7BD2-446B-8CE1-9745CD9B7329}" type="slidenum">
              <a:rPr kumimoji="0" lang="es-C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77899"/>
              </p:ext>
            </p:extLst>
          </p:nvPr>
        </p:nvGraphicFramePr>
        <p:xfrm>
          <a:off x="2028449" y="1468637"/>
          <a:ext cx="4692496" cy="1755928"/>
        </p:xfrm>
        <a:graphic>
          <a:graphicData uri="http://schemas.openxmlformats.org/drawingml/2006/table">
            <a:tbl>
              <a:tblPr/>
              <a:tblGrid>
                <a:gridCol w="247201">
                  <a:extLst>
                    <a:ext uri="{9D8B030D-6E8A-4147-A177-3AD203B41FA5}">
                      <a16:colId xmlns:a16="http://schemas.microsoft.com/office/drawing/2014/main" val="3346541292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0188701"/>
                    </a:ext>
                  </a:extLst>
                </a:gridCol>
                <a:gridCol w="3610408">
                  <a:extLst>
                    <a:ext uri="{9D8B030D-6E8A-4147-A177-3AD203B41FA5}">
                      <a16:colId xmlns:a16="http://schemas.microsoft.com/office/drawing/2014/main" val="2410161225"/>
                    </a:ext>
                  </a:extLst>
                </a:gridCol>
              </a:tblGrid>
              <a:tr h="178283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Observación 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89578"/>
                  </a:ext>
                </a:extLst>
              </a:tr>
              <a:tr h="17828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19225528-7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verificación de domicilio particular en Set Evaluación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8652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pPr algn="ctr" fontAlgn="b"/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17379937-3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verificación laboral en Set de Evaluación</a:t>
                      </a:r>
                    </a:p>
                    <a:p>
                      <a:pPr algn="just" fontAlgn="b"/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 respaldo de ingresos en Set de Evaluación</a:t>
                      </a:r>
                    </a:p>
                    <a:p>
                      <a:pPr algn="just" fontAlgn="b"/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 recalculo de impuesto en Set de Evaluación.</a:t>
                      </a:r>
                    </a:p>
                    <a:p>
                      <a:pPr algn="just" fontAlgn="b"/>
                      <a:r>
                        <a:rPr lang="es-CL" sz="11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 observaciones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13378"/>
                  </a:ext>
                </a:extLst>
              </a:tr>
              <a:tr h="178283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14129884-4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verificación laboral en Set de Evaluación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61019"/>
                  </a:ext>
                </a:extLst>
              </a:tr>
              <a:tr h="178283"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10532447-2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Se realizó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recalculo de impuesto a un solo mes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61393"/>
                  </a:ext>
                </a:extLst>
              </a:tr>
              <a:tr h="184428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12721138-8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 realizó recalculo de impuesto a un solo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mes</a:t>
                      </a:r>
                      <a:endParaRPr lang="es-CL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302648"/>
                  </a:ext>
                </a:extLst>
              </a:tr>
              <a:tr h="17828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0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 8459242-0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CL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Sin verificación de domicilio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particular </a:t>
                      </a:r>
                      <a:r>
                        <a:rPr lang="es-CL" sz="1100" b="0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 Set de Evaluación</a:t>
                      </a:r>
                      <a:endParaRPr lang="es-CL" sz="11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20730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259504" y="833750"/>
            <a:ext cx="3253409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u="sng" dirty="0">
                <a:solidFill>
                  <a:schemeClr val="tx2"/>
                </a:solidFill>
              </a:rPr>
              <a:t>Muestra  20 casos Clientes Prospecto</a:t>
            </a:r>
          </a:p>
          <a:p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7970" y="411870"/>
            <a:ext cx="2003882" cy="30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Detalle de Observaciones</a:t>
            </a:r>
          </a:p>
        </p:txBody>
      </p:sp>
    </p:spTree>
    <p:extLst>
      <p:ext uri="{BB962C8B-B14F-4D97-AF65-F5344CB8AC3E}">
        <p14:creationId xmlns:p14="http://schemas.microsoft.com/office/powerpoint/2010/main" val="6244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/>
        </p:nvSpPr>
        <p:spPr>
          <a:xfrm>
            <a:off x="630621" y="1507691"/>
            <a:ext cx="4895698" cy="3604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>
            <a:noAutofit/>
          </a:bodyPr>
          <a:lstStyle/>
          <a:p>
            <a:pPr lvl="0" algn="just" defTabSz="914400">
              <a:defRPr/>
            </a:pPr>
            <a:r>
              <a:rPr lang="es-CL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Por zonas los resultados son los siguientes (Muestra 30):</a:t>
            </a: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914400">
              <a:defRPr/>
            </a:pPr>
            <a:r>
              <a:rPr lang="es-CL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Por zonas los resultados son los siguientes (Muestra 20 Prospectos):</a:t>
            </a: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r>
              <a:rPr lang="es-CL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los incumplimientos de Política destaca:</a:t>
            </a: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lvl="0" indent="-171450" algn="just" defTabSz="914400">
              <a:buFont typeface="Arial" panose="020B0604020202020204" pitchFamily="34" charset="0"/>
              <a:buChar char="•"/>
              <a:defRPr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Verificación de domicilio, según normativa</a:t>
            </a:r>
          </a:p>
          <a:p>
            <a:pPr marL="171450" lvl="0" indent="-171450" algn="just" defTabSz="914400">
              <a:buFont typeface="Arial" panose="020B0604020202020204" pitchFamily="34" charset="0"/>
              <a:buChar char="•"/>
              <a:defRPr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Falta copia de Cédula de Identidad y o validación de ésta, la cual debe estar en todas las oportunidades</a:t>
            </a:r>
            <a:endParaRPr lang="es-CL" sz="900" b="1" u="sng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b="1" u="sng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r>
              <a:rPr lang="es-CL" sz="900" b="1" u="sng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Conclusión:</a:t>
            </a:r>
            <a:r>
              <a:rPr lang="es-CL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 necesario reforzar con la Línea Comercial los procedimientos del Proceso de Crédito, en especial de los puntos de control señalados.</a:t>
            </a: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 defTabSz="914400">
              <a:defRPr/>
            </a:pPr>
            <a:endParaRPr lang="es-CL" sz="90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2501" y="555526"/>
            <a:ext cx="4895698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Observación (R)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18013" y="550615"/>
            <a:ext cx="2088232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Plan de Acción</a:t>
            </a:r>
          </a:p>
        </p:txBody>
      </p:sp>
      <p:sp>
        <p:nvSpPr>
          <p:cNvPr id="11" name="6 Rectángulo"/>
          <p:cNvSpPr/>
          <p:nvPr/>
        </p:nvSpPr>
        <p:spPr>
          <a:xfrm>
            <a:off x="5580211" y="1416677"/>
            <a:ext cx="2088232" cy="35682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 anchor="t">
            <a:noAutofit/>
          </a:bodyPr>
          <a:lstStyle/>
          <a:p>
            <a:pPr lvl="0" algn="just" defTabSz="914400">
              <a:defRPr/>
            </a:pPr>
            <a:endParaRPr lang="es-CL" sz="900" dirty="0">
              <a:solidFill>
                <a:srgbClr val="44546A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816059" y="555526"/>
            <a:ext cx="1504968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Plazo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816059" y="1511942"/>
            <a:ext cx="1497558" cy="272412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CL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Responsable</a:t>
            </a: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8 Rectángulo"/>
          <p:cNvSpPr/>
          <p:nvPr/>
        </p:nvSpPr>
        <p:spPr>
          <a:xfrm>
            <a:off x="7816059" y="871073"/>
            <a:ext cx="1497558" cy="23082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lvl="0" algn="ctr" defTabSz="914400">
              <a:defRPr/>
            </a:pPr>
            <a:endParaRPr kumimoji="0" lang="es-ES_tradnl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8 Rectángulo"/>
          <p:cNvSpPr/>
          <p:nvPr/>
        </p:nvSpPr>
        <p:spPr>
          <a:xfrm>
            <a:off x="7823469" y="1851670"/>
            <a:ext cx="1497558" cy="50782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José Luis Vizcarra V.</a:t>
            </a: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Ignacio Chavarría 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Rodrigo Moraga C.</a:t>
            </a:r>
          </a:p>
        </p:txBody>
      </p:sp>
      <p:sp>
        <p:nvSpPr>
          <p:cNvPr id="19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154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ADM. PROC. CRÉD. BANCA PERSONAS</a:t>
            </a:r>
            <a:r>
              <a:rPr kumimoji="0" lang="es-ES" sz="1400" b="1" i="0" u="none" strike="noStrike" kern="1200" cap="none" spc="0" normalizeH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(CARTERA GRUPAL) 2023</a:t>
            </a:r>
          </a:p>
        </p:txBody>
      </p:sp>
      <p:sp>
        <p:nvSpPr>
          <p:cNvPr id="20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42226-7BD2-446B-8CE1-9745CD9B7329}" type="slidenum">
              <a:rPr kumimoji="0" lang="es-C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46505" y="1331821"/>
            <a:ext cx="1039168" cy="149153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6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Detalle</a:t>
            </a:r>
          </a:p>
        </p:txBody>
      </p:sp>
      <p:sp>
        <p:nvSpPr>
          <p:cNvPr id="17" name="6 Rectángulo"/>
          <p:cNvSpPr/>
          <p:nvPr/>
        </p:nvSpPr>
        <p:spPr>
          <a:xfrm>
            <a:off x="612501" y="821887"/>
            <a:ext cx="4895698" cy="4478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>
            <a:noAutofit/>
          </a:bodyPr>
          <a:lstStyle/>
          <a:p>
            <a:pPr lvl="0" algn="just" defTabSz="914400"/>
            <a:r>
              <a:rPr kumimoji="0" lang="es-CL" sz="9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lang="es-CL" sz="9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. </a:t>
            </a:r>
            <a:r>
              <a:rPr lang="es-ES_tradn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Existen incumplimientos puntuales del proceso de crédito, donde destaca la validación de CI y verificación de domicilio, que por la situación especial de los clientes (Prospectos y Renegociados) representan un riego mayor.</a:t>
            </a:r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88070"/>
              </p:ext>
            </p:extLst>
          </p:nvPr>
        </p:nvGraphicFramePr>
        <p:xfrm>
          <a:off x="1187422" y="1793397"/>
          <a:ext cx="3289300" cy="7048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41373968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406068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033548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35269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Zona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Muestra seleccionada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Incumplimiento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35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8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Regionales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098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85830"/>
              </p:ext>
            </p:extLst>
          </p:nvPr>
        </p:nvGraphicFramePr>
        <p:xfrm>
          <a:off x="1196694" y="2825693"/>
          <a:ext cx="3270756" cy="915762"/>
        </p:xfrm>
        <a:graphic>
          <a:graphicData uri="http://schemas.openxmlformats.org/drawingml/2006/table">
            <a:tbl>
              <a:tblPr/>
              <a:tblGrid>
                <a:gridCol w="685795">
                  <a:extLst>
                    <a:ext uri="{9D8B030D-6E8A-4147-A177-3AD203B41FA5}">
                      <a16:colId xmlns:a16="http://schemas.microsoft.com/office/drawing/2014/main" val="3413739680"/>
                    </a:ext>
                  </a:extLst>
                </a:gridCol>
                <a:gridCol w="943269">
                  <a:extLst>
                    <a:ext uri="{9D8B030D-6E8A-4147-A177-3AD203B41FA5}">
                      <a16:colId xmlns:a16="http://schemas.microsoft.com/office/drawing/2014/main" val="3540606821"/>
                    </a:ext>
                  </a:extLst>
                </a:gridCol>
                <a:gridCol w="883988">
                  <a:extLst>
                    <a:ext uri="{9D8B030D-6E8A-4147-A177-3AD203B41FA5}">
                      <a16:colId xmlns:a16="http://schemas.microsoft.com/office/drawing/2014/main" val="3203354846"/>
                    </a:ext>
                  </a:extLst>
                </a:gridCol>
                <a:gridCol w="757704">
                  <a:extLst>
                    <a:ext uri="{9D8B030D-6E8A-4147-A177-3AD203B41FA5}">
                      <a16:colId xmlns:a16="http://schemas.microsoft.com/office/drawing/2014/main" val="13635269"/>
                    </a:ext>
                  </a:extLst>
                </a:gridCol>
              </a:tblGrid>
              <a:tr h="331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Zona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Muestra seleccionada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Incumplimiento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35243"/>
                  </a:ext>
                </a:extLst>
              </a:tr>
              <a:tr h="194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8052"/>
                  </a:ext>
                </a:extLst>
              </a:tr>
              <a:tr h="194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Regionales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098"/>
                  </a:ext>
                </a:extLst>
              </a:tr>
              <a:tr h="194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Red</a:t>
                      </a:r>
                      <a:r>
                        <a:rPr lang="es-CL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Edwards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0" i="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3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1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/>
        </p:nvSpPr>
        <p:spPr>
          <a:xfrm>
            <a:off x="566272" y="1618914"/>
            <a:ext cx="4895698" cy="33660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900" noProof="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 detalle de los casos son los siguientes: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noProof="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noProof="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noProof="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noProof="0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 necesario reforzar a la Línea Comercial la importancia de la documentación de respaldo de cada evaluación y que ésta quede ingresada en el repositorio CDN o BPM (en el caso de Renegociados). </a:t>
            </a:r>
          </a:p>
          <a:p>
            <a:pPr algn="just"/>
            <a:endParaRPr lang="es-CL" sz="9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Ambos casos fueron regularizados una vez levantada la observación. En el caso del Renegociado fue enviado un archivo con los documentos de evaluación; el caso de Banca de Personas se agregó en CDN.</a:t>
            </a:r>
          </a:p>
          <a:p>
            <a:pPr algn="just"/>
            <a:endParaRPr lang="es-CL" sz="9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Cabe señalar que en el caso de </a:t>
            </a: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Renegociados</a:t>
            </a: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la carga de información tiene la siguiente estructura:</a:t>
            </a:r>
          </a:p>
          <a:p>
            <a:pPr algn="just"/>
            <a:endParaRPr lang="es-CL" sz="9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CDN: pagarés, seguros, información de CAE, entre otros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BPM: información de evaluación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2501" y="555526"/>
            <a:ext cx="4895698" cy="25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Observación (R)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18013" y="550614"/>
            <a:ext cx="2020380" cy="256911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Plan de Acción</a:t>
            </a:r>
          </a:p>
        </p:txBody>
      </p:sp>
      <p:sp>
        <p:nvSpPr>
          <p:cNvPr id="11" name="6 Rectángulo"/>
          <p:cNvSpPr/>
          <p:nvPr/>
        </p:nvSpPr>
        <p:spPr>
          <a:xfrm>
            <a:off x="5580211" y="1416677"/>
            <a:ext cx="2058182" cy="35682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900" dirty="0">
              <a:solidFill>
                <a:srgbClr val="44546A">
                  <a:lumMod val="75000"/>
                </a:srgbClr>
              </a:solidFill>
              <a:latin typeface="Century Gothic" panose="020B0502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9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lvl="0" algn="just" defTabSz="914400">
              <a:defRPr/>
            </a:pPr>
            <a:endParaRPr lang="es-CL" sz="9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0" algn="just" defTabSz="914400">
              <a:defRPr/>
            </a:pPr>
            <a:r>
              <a:rPr lang="es-CL" sz="9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lvl="0" algn="just" defTabSz="914400">
              <a:defRPr/>
            </a:pPr>
            <a:endParaRPr lang="es-CL" sz="9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756634" y="555525"/>
            <a:ext cx="1564393" cy="288033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Plazo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7756634" y="1416677"/>
            <a:ext cx="1556983" cy="270233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lIns="91434" tIns="0" rIns="91434" bIns="0" anchor="ctr"/>
          <a:lstStyle/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s-CL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Responsable</a:t>
            </a:r>
          </a:p>
          <a:p>
            <a:pPr marL="0" marR="0" lvl="0" indent="0" algn="ctr" defTabSz="457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8 Rectángulo"/>
          <p:cNvSpPr/>
          <p:nvPr/>
        </p:nvSpPr>
        <p:spPr>
          <a:xfrm>
            <a:off x="7756634" y="871072"/>
            <a:ext cx="1556983" cy="23251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lvl="0" algn="just" defTabSz="914400">
              <a:defRPr/>
            </a:pPr>
            <a:endParaRPr lang="es-CL" sz="9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8 Rectángulo"/>
          <p:cNvSpPr/>
          <p:nvPr/>
        </p:nvSpPr>
        <p:spPr>
          <a:xfrm>
            <a:off x="7756634" y="1756405"/>
            <a:ext cx="1564393" cy="50782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7" rIns="91434" bIns="45717">
            <a:spAutoFit/>
          </a:bodyPr>
          <a:lstStyle/>
          <a:p>
            <a:pPr lvl="0" defTabSz="914400">
              <a:defRPr/>
            </a:pPr>
            <a:r>
              <a:rPr lang="pt-BR" sz="900" b="1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José Luis Vizcarra V.</a:t>
            </a: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 </a:t>
            </a:r>
          </a:p>
          <a:p>
            <a:pPr lvl="0" defTabSz="914400">
              <a:defRPr/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Ignacio Chavarría B.</a:t>
            </a:r>
          </a:p>
          <a:p>
            <a:pPr lvl="0" defTabSz="914400">
              <a:defRPr/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Rodrigo Moraga C.</a:t>
            </a:r>
          </a:p>
        </p:txBody>
      </p:sp>
      <p:sp>
        <p:nvSpPr>
          <p:cNvPr id="19" name="CuadroTexto 5">
            <a:hlinkClick r:id="" action="ppaction://noaction"/>
          </p:cNvPr>
          <p:cNvSpPr txBox="1"/>
          <p:nvPr/>
        </p:nvSpPr>
        <p:spPr>
          <a:xfrm>
            <a:off x="524071" y="130150"/>
            <a:ext cx="7701252" cy="21544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ADM. PROC. CRÉD. BANCA PERSONAS (CARTERA GRUPAL) 2023</a:t>
            </a:r>
          </a:p>
        </p:txBody>
      </p:sp>
      <p:sp>
        <p:nvSpPr>
          <p:cNvPr id="20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42226-7BD2-446B-8CE1-9745CD9B7329}" type="slidenum">
              <a:rPr kumimoji="0" lang="es-C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630621" y="1441722"/>
            <a:ext cx="1039168" cy="149153"/>
          </a:xfrm>
          <a:prstGeom prst="round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866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Detalle</a:t>
            </a:r>
          </a:p>
        </p:txBody>
      </p:sp>
      <p:sp>
        <p:nvSpPr>
          <p:cNvPr id="17" name="6 Rectángulo"/>
          <p:cNvSpPr/>
          <p:nvPr/>
        </p:nvSpPr>
        <p:spPr>
          <a:xfrm>
            <a:off x="612501" y="843559"/>
            <a:ext cx="4895698" cy="4478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91434" tIns="45717" rIns="91434" bIns="45717">
            <a:noAutofit/>
          </a:bodyPr>
          <a:lstStyle/>
          <a:p>
            <a:pPr lvl="0" algn="just" defTabSz="914400"/>
            <a:r>
              <a:rPr lang="es-CL" sz="900" b="1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2</a:t>
            </a:r>
            <a:r>
              <a:rPr kumimoji="0" lang="es-CL" sz="9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 </a:t>
            </a: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 detectaron 2 casos donde los documentos de respaldo de la evaluación no se encontraban en los repositorios de CDN y BPM. Cabe señalar que éste último se sigue utilizando para el producto de renegociados.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16390"/>
              </p:ext>
            </p:extLst>
          </p:nvPr>
        </p:nvGraphicFramePr>
        <p:xfrm>
          <a:off x="1077750" y="2067412"/>
          <a:ext cx="3665238" cy="720919"/>
        </p:xfrm>
        <a:graphic>
          <a:graphicData uri="http://schemas.openxmlformats.org/drawingml/2006/table">
            <a:tbl>
              <a:tblPr/>
              <a:tblGrid>
                <a:gridCol w="685795">
                  <a:extLst>
                    <a:ext uri="{9D8B030D-6E8A-4147-A177-3AD203B41FA5}">
                      <a16:colId xmlns:a16="http://schemas.microsoft.com/office/drawing/2014/main" val="3413739680"/>
                    </a:ext>
                  </a:extLst>
                </a:gridCol>
                <a:gridCol w="943269">
                  <a:extLst>
                    <a:ext uri="{9D8B030D-6E8A-4147-A177-3AD203B41FA5}">
                      <a16:colId xmlns:a16="http://schemas.microsoft.com/office/drawing/2014/main" val="3540606821"/>
                    </a:ext>
                  </a:extLst>
                </a:gridCol>
                <a:gridCol w="883988">
                  <a:extLst>
                    <a:ext uri="{9D8B030D-6E8A-4147-A177-3AD203B41FA5}">
                      <a16:colId xmlns:a16="http://schemas.microsoft.com/office/drawing/2014/main" val="3203354846"/>
                    </a:ext>
                  </a:extLst>
                </a:gridCol>
                <a:gridCol w="1152186">
                  <a:extLst>
                    <a:ext uri="{9D8B030D-6E8A-4147-A177-3AD203B41FA5}">
                      <a16:colId xmlns:a16="http://schemas.microsoft.com/office/drawing/2014/main" val="13635269"/>
                    </a:ext>
                  </a:extLst>
                </a:gridCol>
              </a:tblGrid>
              <a:tr h="331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Fecha</a:t>
                      </a:r>
                      <a:r>
                        <a:rPr lang="es-CL" sz="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Oportunidad</a:t>
                      </a:r>
                      <a:r>
                        <a:rPr lang="es-CL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Oficina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35243"/>
                  </a:ext>
                </a:extLst>
              </a:tr>
              <a:tr h="194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10731492-K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10/07/2023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Pza. Bulnes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8052"/>
                  </a:ext>
                </a:extLst>
              </a:tr>
              <a:tr h="1948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10551066-7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13/04/2023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Renegociado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Ahumada-Preferente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6" y="1274023"/>
            <a:ext cx="1568569" cy="2635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14 CuadroTexto"/>
          <p:cNvSpPr txBox="1"/>
          <p:nvPr/>
        </p:nvSpPr>
        <p:spPr>
          <a:xfrm>
            <a:off x="3680197" y="4443711"/>
            <a:ext cx="182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CL" sz="1000">
                <a:solidFill>
                  <a:prstClr val="white">
                    <a:lumMod val="95000"/>
                  </a:prstClr>
                </a:solidFill>
                <a:latin typeface="Century Gothic" panose="020B0502020202020204" pitchFamily="34" charset="0"/>
              </a:rPr>
              <a:t>División|Contraloría</a:t>
            </a:r>
          </a:p>
        </p:txBody>
      </p:sp>
      <p:sp>
        <p:nvSpPr>
          <p:cNvPr id="12" name="CuadroTexto 3"/>
          <p:cNvSpPr txBox="1"/>
          <p:nvPr/>
        </p:nvSpPr>
        <p:spPr>
          <a:xfrm>
            <a:off x="3136562" y="1210414"/>
            <a:ext cx="58931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600"/>
              </a:spcBef>
            </a:pPr>
            <a:r>
              <a:rPr lang="es-CL" sz="2000" b="1">
                <a:solidFill>
                  <a:prstClr val="white"/>
                </a:solidFill>
                <a:latin typeface="Calibri"/>
              </a:rPr>
              <a:t>Anexo 1° - Objetivo y alcance de la revisión</a:t>
            </a:r>
          </a:p>
          <a:p>
            <a:pPr defTabSz="914400">
              <a:spcBef>
                <a:spcPts val="600"/>
              </a:spcBef>
            </a:pPr>
            <a:r>
              <a:rPr lang="es-CL" sz="2000" b="1">
                <a:solidFill>
                  <a:prstClr val="white"/>
                </a:solidFill>
                <a:latin typeface="Calibri"/>
              </a:rPr>
              <a:t>Anexo 2° - Procesos y Pruebas de Auditoría</a:t>
            </a:r>
          </a:p>
          <a:p>
            <a:pPr defTabSz="914400">
              <a:spcBef>
                <a:spcPts val="600"/>
              </a:spcBef>
            </a:pPr>
            <a:r>
              <a:rPr lang="es-CL" sz="2000" b="1">
                <a:solidFill>
                  <a:prstClr val="white"/>
                </a:solidFill>
                <a:latin typeface="Calibri"/>
              </a:rPr>
              <a:t>Anexo 3° - Evaluación de los Controles</a:t>
            </a:r>
          </a:p>
          <a:p>
            <a:pPr defTabSz="914400">
              <a:spcBef>
                <a:spcPts val="600"/>
              </a:spcBef>
            </a:pPr>
            <a:r>
              <a:rPr lang="es-CL" sz="2000" b="1">
                <a:solidFill>
                  <a:prstClr val="white"/>
                </a:solidFill>
                <a:latin typeface="Calibri"/>
              </a:rPr>
              <a:t>Anexo 4° - Otros Antecedentes</a:t>
            </a:r>
          </a:p>
        </p:txBody>
      </p:sp>
      <p:pic>
        <p:nvPicPr>
          <p:cNvPr id="13" name="Picture 14">
            <a:hlinkClick r:id="rId7" action="ppaction://hlinksldjump"/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59" y="1296072"/>
            <a:ext cx="219860" cy="219456"/>
          </a:xfrm>
          <a:prstGeom prst="rect">
            <a:avLst/>
          </a:prstGeom>
          <a:solidFill>
            <a:srgbClr val="002060"/>
          </a:solidFill>
          <a:ln w="19050" cmpd="sng">
            <a:solidFill>
              <a:schemeClr val="bg1"/>
            </a:solidFill>
          </a:ln>
        </p:spPr>
      </p:pic>
      <p:pic>
        <p:nvPicPr>
          <p:cNvPr id="14" name="Picture 14">
            <a:hlinkClick r:id="rId9" action="ppaction://hlinksldjump"/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59" y="1678387"/>
            <a:ext cx="219860" cy="219456"/>
          </a:xfrm>
          <a:prstGeom prst="rect">
            <a:avLst/>
          </a:prstGeom>
          <a:solidFill>
            <a:srgbClr val="002060"/>
          </a:solidFill>
          <a:ln w="19050" cmpd="sng">
            <a:solidFill>
              <a:schemeClr val="bg1"/>
            </a:solidFill>
          </a:ln>
        </p:spPr>
      </p:pic>
      <p:pic>
        <p:nvPicPr>
          <p:cNvPr id="15" name="Picture 14">
            <a:hlinkClick r:id="" action="ppaction://noaction"/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59" y="2060702"/>
            <a:ext cx="219860" cy="219456"/>
          </a:xfrm>
          <a:prstGeom prst="rect">
            <a:avLst/>
          </a:prstGeom>
          <a:solidFill>
            <a:srgbClr val="002060"/>
          </a:solidFill>
          <a:ln w="19050" cmpd="sng">
            <a:solidFill>
              <a:schemeClr val="bg1"/>
            </a:solidFill>
          </a:ln>
        </p:spPr>
      </p:pic>
      <p:pic>
        <p:nvPicPr>
          <p:cNvPr id="16" name="Picture 14">
            <a:hlinkClick r:id="" action="ppaction://noaction"/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59" y="2443017"/>
            <a:ext cx="219860" cy="219456"/>
          </a:xfrm>
          <a:prstGeom prst="rect">
            <a:avLst/>
          </a:prstGeom>
          <a:solidFill>
            <a:srgbClr val="002060"/>
          </a:solidFill>
          <a:ln w="19050" cmpd="sng">
            <a:solidFill>
              <a:schemeClr val="bg1"/>
            </a:solidFill>
          </a:ln>
        </p:spPr>
      </p:pic>
      <p:cxnSp>
        <p:nvCxnSpPr>
          <p:cNvPr id="17" name="Conector recto 16"/>
          <p:cNvCxnSpPr/>
          <p:nvPr/>
        </p:nvCxnSpPr>
        <p:spPr>
          <a:xfrm>
            <a:off x="2794679" y="1088169"/>
            <a:ext cx="0" cy="18429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 CuadroTexto"/>
          <p:cNvSpPr txBox="1"/>
          <p:nvPr/>
        </p:nvSpPr>
        <p:spPr>
          <a:xfrm>
            <a:off x="566382" y="94083"/>
            <a:ext cx="8981349" cy="3385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es-CL"/>
            </a:defPPr>
            <a:lvl1pPr>
              <a:defRPr sz="2000">
                <a:solidFill>
                  <a:srgbClr val="1F497D"/>
                </a:solidFill>
                <a:latin typeface="Franklin Gothic Medium Cond" panose="020B06060304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defTabSz="914389">
              <a:tabLst>
                <a:tab pos="3901728" algn="l"/>
                <a:tab pos="4101755" algn="l"/>
              </a:tabLst>
              <a:defRPr/>
            </a:pPr>
            <a:r>
              <a:rPr lang="es-CL" sz="1600" b="1">
                <a:solidFill>
                  <a:prstClr val="white"/>
                </a:solidFill>
                <a:latin typeface="Century Gothic" panose="020B0502020202020204" pitchFamily="34" charset="0"/>
              </a:rPr>
              <a:t>Anexo N° 1- Objetivo y Alcance de la Revisión</a:t>
            </a:r>
            <a:endParaRPr lang="es-CL" sz="160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41096" y="432490"/>
            <a:ext cx="753610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4848">
              <a:spcAft>
                <a:spcPts val="225"/>
              </a:spcAft>
            </a:pP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Objetivos</a:t>
            </a:r>
          </a:p>
          <a:p>
            <a:pPr lvl="0" algn="just" defTabSz="914288"/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La revisión se focalizó en verificar: </a:t>
            </a:r>
          </a:p>
          <a:p>
            <a:pPr lvl="0" algn="just" defTabSz="914288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171450" lvl="0" indent="-17145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Cumplimiento de la Política y Proceso de Crédito</a:t>
            </a:r>
          </a:p>
          <a:p>
            <a:pPr marL="171450" lvl="0" indent="-17145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Recálculo del Pilar Parámetros</a:t>
            </a:r>
          </a:p>
          <a:p>
            <a:pPr marL="171450" lvl="0" indent="-17145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Suficiencia de la Normativa del Proceso de Crédito</a:t>
            </a:r>
          </a:p>
          <a:p>
            <a:pPr marL="171450" lvl="0" indent="-17145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Excepciones de Visado Vencidas</a:t>
            </a:r>
          </a:p>
          <a:p>
            <a:pPr lvl="0" algn="just" defTabSz="914288"/>
            <a:endParaRPr lang="es-ES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658892">
              <a:spcAft>
                <a:spcPts val="216"/>
              </a:spcAft>
            </a:pPr>
            <a:endParaRPr lang="es-CL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just" defTabSz="658892">
              <a:spcAft>
                <a:spcPts val="216"/>
              </a:spcAft>
            </a:pPr>
            <a:endParaRPr lang="es-CL" sz="9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8286919" y="932777"/>
            <a:ext cx="1080000" cy="1080000"/>
            <a:chOff x="6023716" y="5345979"/>
            <a:chExt cx="1080000" cy="1080000"/>
          </a:xfrm>
          <a:solidFill>
            <a:srgbClr val="C1392B"/>
          </a:solidFill>
        </p:grpSpPr>
        <p:sp>
          <p:nvSpPr>
            <p:cNvPr id="36" name="Conector 35"/>
            <p:cNvSpPr/>
            <p:nvPr/>
          </p:nvSpPr>
          <p:spPr>
            <a:xfrm>
              <a:off x="6023716" y="5345979"/>
              <a:ext cx="1080000" cy="1080000"/>
            </a:xfrm>
            <a:prstGeom prst="flowChartConnector">
              <a:avLst/>
            </a:prstGeom>
            <a:solidFill>
              <a:srgbClr val="0E3C56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Shape 3787"/>
            <p:cNvSpPr>
              <a:spLocks/>
            </p:cNvSpPr>
            <p:nvPr/>
          </p:nvSpPr>
          <p:spPr bwMode="auto">
            <a:xfrm>
              <a:off x="6390003" y="5610850"/>
              <a:ext cx="504000" cy="576000"/>
            </a:xfrm>
            <a:custGeom>
              <a:avLst/>
              <a:gdLst>
                <a:gd name="T0" fmla="*/ 136064583 w 21600"/>
                <a:gd name="T1" fmla="*/ 308836604 h 21600"/>
                <a:gd name="T2" fmla="*/ 136064583 w 21600"/>
                <a:gd name="T3" fmla="*/ 308836604 h 21600"/>
                <a:gd name="T4" fmla="*/ 136064583 w 21600"/>
                <a:gd name="T5" fmla="*/ 308836604 h 21600"/>
                <a:gd name="T6" fmla="*/ 136064583 w 21600"/>
                <a:gd name="T7" fmla="*/ 3088366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9600" y="11782"/>
                  </a:moveTo>
                  <a:lnTo>
                    <a:pt x="9600" y="10800"/>
                  </a:lnTo>
                  <a:lnTo>
                    <a:pt x="11400" y="10800"/>
                  </a:lnTo>
                  <a:cubicBezTo>
                    <a:pt x="11732" y="10800"/>
                    <a:pt x="12000" y="10580"/>
                    <a:pt x="12000" y="10309"/>
                  </a:cubicBezTo>
                  <a:lnTo>
                    <a:pt x="12000" y="2945"/>
                  </a:lnTo>
                  <a:lnTo>
                    <a:pt x="19940" y="2945"/>
                  </a:lnTo>
                  <a:lnTo>
                    <a:pt x="16886" y="7111"/>
                  </a:lnTo>
                  <a:lnTo>
                    <a:pt x="16894" y="7115"/>
                  </a:lnTo>
                  <a:cubicBezTo>
                    <a:pt x="16840" y="7189"/>
                    <a:pt x="16800" y="7272"/>
                    <a:pt x="16800" y="7364"/>
                  </a:cubicBezTo>
                  <a:cubicBezTo>
                    <a:pt x="16800" y="7457"/>
                    <a:pt x="16840" y="7538"/>
                    <a:pt x="16894" y="7612"/>
                  </a:cubicBezTo>
                  <a:lnTo>
                    <a:pt x="16886" y="7617"/>
                  </a:lnTo>
                  <a:lnTo>
                    <a:pt x="19940" y="11782"/>
                  </a:lnTo>
                  <a:cubicBezTo>
                    <a:pt x="19940" y="11782"/>
                    <a:pt x="9600" y="11782"/>
                    <a:pt x="9600" y="11782"/>
                  </a:cubicBezTo>
                  <a:close/>
                  <a:moveTo>
                    <a:pt x="1200" y="982"/>
                  </a:moveTo>
                  <a:lnTo>
                    <a:pt x="10800" y="982"/>
                  </a:lnTo>
                  <a:lnTo>
                    <a:pt x="10800" y="9818"/>
                  </a:lnTo>
                  <a:lnTo>
                    <a:pt x="1200" y="9818"/>
                  </a:lnTo>
                  <a:cubicBezTo>
                    <a:pt x="1200" y="9818"/>
                    <a:pt x="1200" y="982"/>
                    <a:pt x="1200" y="982"/>
                  </a:cubicBezTo>
                  <a:close/>
                  <a:moveTo>
                    <a:pt x="21514" y="12021"/>
                  </a:moveTo>
                  <a:lnTo>
                    <a:pt x="18100" y="7364"/>
                  </a:lnTo>
                  <a:lnTo>
                    <a:pt x="21514" y="2708"/>
                  </a:lnTo>
                  <a:lnTo>
                    <a:pt x="21506" y="2703"/>
                  </a:lnTo>
                  <a:cubicBezTo>
                    <a:pt x="21560" y="2629"/>
                    <a:pt x="21600" y="2548"/>
                    <a:pt x="21600" y="2455"/>
                  </a:cubicBezTo>
                  <a:cubicBezTo>
                    <a:pt x="21600" y="2183"/>
                    <a:pt x="21332" y="1964"/>
                    <a:pt x="21000" y="1964"/>
                  </a:cubicBezTo>
                  <a:lnTo>
                    <a:pt x="12000" y="1964"/>
                  </a:lnTo>
                  <a:lnTo>
                    <a:pt x="12000" y="491"/>
                  </a:lnTo>
                  <a:cubicBezTo>
                    <a:pt x="12000" y="220"/>
                    <a:pt x="11732" y="0"/>
                    <a:pt x="11400" y="0"/>
                  </a:cubicBezTo>
                  <a:lnTo>
                    <a:pt x="600" y="0"/>
                  </a:lnTo>
                  <a:cubicBezTo>
                    <a:pt x="268" y="0"/>
                    <a:pt x="0" y="220"/>
                    <a:pt x="0" y="491"/>
                  </a:cubicBezTo>
                  <a:lnTo>
                    <a:pt x="0" y="21109"/>
                  </a:lnTo>
                  <a:cubicBezTo>
                    <a:pt x="0" y="21380"/>
                    <a:pt x="268" y="21600"/>
                    <a:pt x="600" y="21600"/>
                  </a:cubicBezTo>
                  <a:cubicBezTo>
                    <a:pt x="932" y="21600"/>
                    <a:pt x="1200" y="21380"/>
                    <a:pt x="1200" y="21109"/>
                  </a:cubicBezTo>
                  <a:lnTo>
                    <a:pt x="1200" y="10800"/>
                  </a:lnTo>
                  <a:lnTo>
                    <a:pt x="8400" y="10800"/>
                  </a:lnTo>
                  <a:lnTo>
                    <a:pt x="8400" y="12273"/>
                  </a:lnTo>
                  <a:cubicBezTo>
                    <a:pt x="8400" y="12544"/>
                    <a:pt x="8668" y="12764"/>
                    <a:pt x="9000" y="12764"/>
                  </a:cubicBezTo>
                  <a:lnTo>
                    <a:pt x="21000" y="12764"/>
                  </a:lnTo>
                  <a:cubicBezTo>
                    <a:pt x="21332" y="12764"/>
                    <a:pt x="21600" y="12544"/>
                    <a:pt x="21600" y="12273"/>
                  </a:cubicBezTo>
                  <a:cubicBezTo>
                    <a:pt x="21600" y="12181"/>
                    <a:pt x="21560" y="12098"/>
                    <a:pt x="21506" y="12024"/>
                  </a:cubicBezTo>
                  <a:cubicBezTo>
                    <a:pt x="21506" y="12024"/>
                    <a:pt x="21514" y="12021"/>
                    <a:pt x="21514" y="120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s-ES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66382" y="2406027"/>
            <a:ext cx="1065656" cy="1134405"/>
            <a:chOff x="1244410" y="3286341"/>
            <a:chExt cx="825023" cy="818148"/>
          </a:xfrm>
        </p:grpSpPr>
        <p:sp>
          <p:nvSpPr>
            <p:cNvPr id="4" name="Elipse 3"/>
            <p:cNvSpPr/>
            <p:nvPr/>
          </p:nvSpPr>
          <p:spPr>
            <a:xfrm>
              <a:off x="1244410" y="3286341"/>
              <a:ext cx="825023" cy="818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1278921" y="3317415"/>
              <a:ext cx="756000" cy="756000"/>
              <a:chOff x="246338" y="1634759"/>
              <a:chExt cx="756000" cy="756000"/>
            </a:xfrm>
          </p:grpSpPr>
          <p:sp>
            <p:nvSpPr>
              <p:cNvPr id="62" name="Conector 61"/>
              <p:cNvSpPr/>
              <p:nvPr/>
            </p:nvSpPr>
            <p:spPr>
              <a:xfrm>
                <a:off x="246338" y="1634759"/>
                <a:ext cx="756000" cy="756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63" name="Group 42">
                <a:extLst>
                  <a:ext uri="{FF2B5EF4-FFF2-40B4-BE49-F238E27FC236}">
                    <a16:creationId xmlns:a16="http://schemas.microsoft.com/office/drawing/2014/main" id="{9E905E40-D88B-404A-A9A4-F892A00BBB78}"/>
                  </a:ext>
                </a:extLst>
              </p:cNvPr>
              <p:cNvGrpSpPr/>
              <p:nvPr/>
            </p:nvGrpSpPr>
            <p:grpSpPr>
              <a:xfrm>
                <a:off x="372338" y="1796759"/>
                <a:ext cx="504000" cy="432000"/>
                <a:chOff x="8737694" y="3624250"/>
                <a:chExt cx="432765" cy="390524"/>
              </a:xfrm>
              <a:solidFill>
                <a:srgbClr val="16A986"/>
              </a:solidFill>
            </p:grpSpPr>
            <p:sp>
              <p:nvSpPr>
                <p:cNvPr id="64" name="Freeform 17">
                  <a:extLst>
                    <a:ext uri="{FF2B5EF4-FFF2-40B4-BE49-F238E27FC236}">
                      <a16:creationId xmlns:a16="http://schemas.microsoft.com/office/drawing/2014/main" id="{5AD04E0E-8F67-420B-AE09-A82B8A4860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03584" y="3748929"/>
                  <a:ext cx="266875" cy="265845"/>
                </a:xfrm>
                <a:custGeom>
                  <a:avLst/>
                  <a:gdLst>
                    <a:gd name="T0" fmla="*/ 118 w 217"/>
                    <a:gd name="T1" fmla="*/ 25 h 217"/>
                    <a:gd name="T2" fmla="*/ 25 w 217"/>
                    <a:gd name="T3" fmla="*/ 25 h 217"/>
                    <a:gd name="T4" fmla="*/ 25 w 217"/>
                    <a:gd name="T5" fmla="*/ 118 h 217"/>
                    <a:gd name="T6" fmla="*/ 113 w 217"/>
                    <a:gd name="T7" fmla="*/ 122 h 217"/>
                    <a:gd name="T8" fmla="*/ 128 w 217"/>
                    <a:gd name="T9" fmla="*/ 137 h 217"/>
                    <a:gd name="T10" fmla="*/ 128 w 217"/>
                    <a:gd name="T11" fmla="*/ 147 h 217"/>
                    <a:gd name="T12" fmla="*/ 199 w 217"/>
                    <a:gd name="T13" fmla="*/ 217 h 217"/>
                    <a:gd name="T14" fmla="*/ 215 w 217"/>
                    <a:gd name="T15" fmla="*/ 215 h 217"/>
                    <a:gd name="T16" fmla="*/ 217 w 217"/>
                    <a:gd name="T17" fmla="*/ 199 h 217"/>
                    <a:gd name="T18" fmla="*/ 147 w 217"/>
                    <a:gd name="T19" fmla="*/ 128 h 217"/>
                    <a:gd name="T20" fmla="*/ 137 w 217"/>
                    <a:gd name="T21" fmla="*/ 128 h 217"/>
                    <a:gd name="T22" fmla="*/ 122 w 217"/>
                    <a:gd name="T23" fmla="*/ 113 h 217"/>
                    <a:gd name="T24" fmla="*/ 118 w 217"/>
                    <a:gd name="T25" fmla="*/ 25 h 217"/>
                    <a:gd name="T26" fmla="*/ 35 w 217"/>
                    <a:gd name="T27" fmla="*/ 108 h 217"/>
                    <a:gd name="T28" fmla="*/ 35 w 217"/>
                    <a:gd name="T29" fmla="*/ 34 h 217"/>
                    <a:gd name="T30" fmla="*/ 109 w 217"/>
                    <a:gd name="T31" fmla="*/ 34 h 217"/>
                    <a:gd name="T32" fmla="*/ 109 w 217"/>
                    <a:gd name="T33" fmla="*/ 108 h 217"/>
                    <a:gd name="T34" fmla="*/ 35 w 217"/>
                    <a:gd name="T35" fmla="*/ 108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7" h="217">
                      <a:moveTo>
                        <a:pt x="118" y="25"/>
                      </a:moveTo>
                      <a:cubicBezTo>
                        <a:pt x="92" y="0"/>
                        <a:pt x="51" y="0"/>
                        <a:pt x="25" y="25"/>
                      </a:cubicBezTo>
                      <a:cubicBezTo>
                        <a:pt x="0" y="51"/>
                        <a:pt x="0" y="92"/>
                        <a:pt x="25" y="118"/>
                      </a:cubicBezTo>
                      <a:cubicBezTo>
                        <a:pt x="49" y="142"/>
                        <a:pt x="87" y="143"/>
                        <a:pt x="113" y="122"/>
                      </a:cubicBezTo>
                      <a:cubicBezTo>
                        <a:pt x="128" y="137"/>
                        <a:pt x="128" y="137"/>
                        <a:pt x="128" y="137"/>
                      </a:cubicBezTo>
                      <a:cubicBezTo>
                        <a:pt x="128" y="147"/>
                        <a:pt x="128" y="147"/>
                        <a:pt x="128" y="147"/>
                      </a:cubicBezTo>
                      <a:cubicBezTo>
                        <a:pt x="199" y="217"/>
                        <a:pt x="199" y="217"/>
                        <a:pt x="199" y="217"/>
                      </a:cubicBezTo>
                      <a:cubicBezTo>
                        <a:pt x="215" y="215"/>
                        <a:pt x="215" y="215"/>
                        <a:pt x="215" y="215"/>
                      </a:cubicBezTo>
                      <a:cubicBezTo>
                        <a:pt x="217" y="199"/>
                        <a:pt x="217" y="199"/>
                        <a:pt x="217" y="199"/>
                      </a:cubicBezTo>
                      <a:cubicBezTo>
                        <a:pt x="147" y="128"/>
                        <a:pt x="147" y="128"/>
                        <a:pt x="147" y="128"/>
                      </a:cubicBezTo>
                      <a:cubicBezTo>
                        <a:pt x="137" y="128"/>
                        <a:pt x="137" y="128"/>
                        <a:pt x="137" y="128"/>
                      </a:cubicBezTo>
                      <a:cubicBezTo>
                        <a:pt x="122" y="113"/>
                        <a:pt x="122" y="113"/>
                        <a:pt x="122" y="113"/>
                      </a:cubicBezTo>
                      <a:cubicBezTo>
                        <a:pt x="143" y="87"/>
                        <a:pt x="142" y="49"/>
                        <a:pt x="118" y="25"/>
                      </a:cubicBezTo>
                      <a:close/>
                      <a:moveTo>
                        <a:pt x="35" y="108"/>
                      </a:moveTo>
                      <a:cubicBezTo>
                        <a:pt x="14" y="88"/>
                        <a:pt x="14" y="55"/>
                        <a:pt x="35" y="34"/>
                      </a:cubicBezTo>
                      <a:cubicBezTo>
                        <a:pt x="55" y="14"/>
                        <a:pt x="88" y="14"/>
                        <a:pt x="109" y="34"/>
                      </a:cubicBezTo>
                      <a:cubicBezTo>
                        <a:pt x="129" y="55"/>
                        <a:pt x="129" y="88"/>
                        <a:pt x="109" y="108"/>
                      </a:cubicBezTo>
                      <a:cubicBezTo>
                        <a:pt x="88" y="129"/>
                        <a:pt x="55" y="129"/>
                        <a:pt x="35" y="108"/>
                      </a:cubicBezTo>
                      <a:close/>
                    </a:path>
                  </a:pathLst>
                </a:custGeom>
                <a:solidFill>
                  <a:srgbClr val="1356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Freeform 18">
                  <a:extLst>
                    <a:ext uri="{FF2B5EF4-FFF2-40B4-BE49-F238E27FC236}">
                      <a16:creationId xmlns:a16="http://schemas.microsoft.com/office/drawing/2014/main" id="{672B75A0-0DD7-45E9-9F5D-AC5FB0222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37694" y="3624250"/>
                  <a:ext cx="324578" cy="265845"/>
                </a:xfrm>
                <a:custGeom>
                  <a:avLst/>
                  <a:gdLst>
                    <a:gd name="T0" fmla="*/ 264 w 264"/>
                    <a:gd name="T1" fmla="*/ 89 h 217"/>
                    <a:gd name="T2" fmla="*/ 264 w 264"/>
                    <a:gd name="T3" fmla="*/ 116 h 217"/>
                    <a:gd name="T4" fmla="*/ 207 w 264"/>
                    <a:gd name="T5" fmla="*/ 92 h 217"/>
                    <a:gd name="T6" fmla="*/ 149 w 264"/>
                    <a:gd name="T7" fmla="*/ 116 h 217"/>
                    <a:gd name="T8" fmla="*/ 138 w 264"/>
                    <a:gd name="T9" fmla="*/ 217 h 217"/>
                    <a:gd name="T10" fmla="*/ 43 w 264"/>
                    <a:gd name="T11" fmla="*/ 217 h 217"/>
                    <a:gd name="T12" fmla="*/ 0 w 264"/>
                    <a:gd name="T13" fmla="*/ 174 h 217"/>
                    <a:gd name="T14" fmla="*/ 0 w 264"/>
                    <a:gd name="T15" fmla="*/ 0 h 217"/>
                    <a:gd name="T16" fmla="*/ 113 w 264"/>
                    <a:gd name="T17" fmla="*/ 0 h 217"/>
                    <a:gd name="T18" fmla="*/ 155 w 264"/>
                    <a:gd name="T19" fmla="*/ 42 h 217"/>
                    <a:gd name="T20" fmla="*/ 155 w 264"/>
                    <a:gd name="T21" fmla="*/ 46 h 217"/>
                    <a:gd name="T22" fmla="*/ 221 w 264"/>
                    <a:gd name="T23" fmla="*/ 46 h 217"/>
                    <a:gd name="T24" fmla="*/ 264 w 264"/>
                    <a:gd name="T25" fmla="*/ 89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64" h="217">
                      <a:moveTo>
                        <a:pt x="264" y="89"/>
                      </a:moveTo>
                      <a:cubicBezTo>
                        <a:pt x="264" y="116"/>
                        <a:pt x="264" y="116"/>
                        <a:pt x="264" y="116"/>
                      </a:cubicBezTo>
                      <a:cubicBezTo>
                        <a:pt x="249" y="101"/>
                        <a:pt x="228" y="92"/>
                        <a:pt x="207" y="92"/>
                      </a:cubicBezTo>
                      <a:cubicBezTo>
                        <a:pt x="185" y="92"/>
                        <a:pt x="164" y="101"/>
                        <a:pt x="149" y="116"/>
                      </a:cubicBezTo>
                      <a:cubicBezTo>
                        <a:pt x="122" y="143"/>
                        <a:pt x="118" y="186"/>
                        <a:pt x="138" y="217"/>
                      </a:cubicBezTo>
                      <a:cubicBezTo>
                        <a:pt x="43" y="217"/>
                        <a:pt x="43" y="217"/>
                        <a:pt x="43" y="217"/>
                      </a:cubicBezTo>
                      <a:cubicBezTo>
                        <a:pt x="19" y="217"/>
                        <a:pt x="0" y="198"/>
                        <a:pt x="0" y="17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36" y="0"/>
                        <a:pt x="155" y="19"/>
                        <a:pt x="155" y="42"/>
                      </a:cubicBezTo>
                      <a:cubicBezTo>
                        <a:pt x="155" y="46"/>
                        <a:pt x="155" y="46"/>
                        <a:pt x="155" y="46"/>
                      </a:cubicBezTo>
                      <a:cubicBezTo>
                        <a:pt x="221" y="46"/>
                        <a:pt x="221" y="46"/>
                        <a:pt x="221" y="46"/>
                      </a:cubicBezTo>
                      <a:cubicBezTo>
                        <a:pt x="245" y="46"/>
                        <a:pt x="264" y="65"/>
                        <a:pt x="264" y="89"/>
                      </a:cubicBezTo>
                      <a:close/>
                    </a:path>
                  </a:pathLst>
                </a:custGeom>
                <a:solidFill>
                  <a:srgbClr val="1356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6" name="CuadroTexto 15"/>
          <p:cNvSpPr txBox="1"/>
          <p:nvPr/>
        </p:nvSpPr>
        <p:spPr>
          <a:xfrm>
            <a:off x="1794788" y="2092063"/>
            <a:ext cx="746141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58892">
              <a:spcAft>
                <a:spcPts val="216"/>
              </a:spcAft>
            </a:pP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Alcance</a:t>
            </a:r>
          </a:p>
          <a:p>
            <a:pPr lvl="0" algn="just" defTabSz="658892">
              <a:spcAft>
                <a:spcPts val="216"/>
              </a:spcAft>
              <a:defRPr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</a:rPr>
              <a:t>La revisión se efectúa en base a:</a:t>
            </a:r>
          </a:p>
          <a:p>
            <a:pPr lvl="0" algn="just" defTabSz="658892">
              <a:spcAft>
                <a:spcPts val="216"/>
              </a:spcAft>
              <a:defRPr/>
            </a:pPr>
            <a:endParaRPr lang="es-CL" sz="4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marL="90170" lvl="0" indent="-90170" algn="just" defTabSz="914288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Una </a:t>
            </a: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Muestra</a:t>
            </a: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CL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30 oportunidades normal 3S </a:t>
            </a: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(cumplimiento de los pilares Parámetros y Política) con aprobación a nivel de oficina </a:t>
            </a:r>
            <a:r>
              <a:rPr lang="es-CL" sz="900" dirty="0">
                <a:solidFill>
                  <a:schemeClr val="tx2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 31.07.23</a:t>
            </a:r>
            <a:r>
              <a:rPr lang="es-CL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Lo anterior incluye 4 créditos Renegociados y 4 créditos Hipotecarios; los que fueron aprobados en Riesgo. Los casos hipotecarios y renegociados corresponden a aprobaciones de 30.04.2023; esto para verificar que los créditos aprobados hayan sido cursados.</a:t>
            </a:r>
          </a:p>
          <a:p>
            <a:pPr lvl="0" algn="just" defTabSz="914288"/>
            <a:endParaRPr lang="es-ES" sz="4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9250" lvl="1" indent="-171450" algn="just" defTabSz="914288">
              <a:buFont typeface="Courier New" panose="02070309020205020404" pitchFamily="49" charset="0"/>
              <a:buChar char="o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consideran casos de Aumento de Rotativos, Créditos de Libre Disponibilidad, Cta. Cte. nueva y KIT.</a:t>
            </a:r>
            <a:endParaRPr lang="es-ES" sz="9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9250" lvl="1" indent="-171450" algn="just" defTabSz="914288">
              <a:buFont typeface="Courier New" panose="02070309020205020404" pitchFamily="49" charset="0"/>
              <a:buChar char="o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s-ES" sz="900" dirty="0">
                <a:solidFill>
                  <a:srgbClr val="002060"/>
                </a:solidFill>
                <a:latin typeface="Century Gothic"/>
                <a:ea typeface="Verdana"/>
                <a:cs typeface="Arial"/>
              </a:rPr>
              <a:t>Además, se incluyen casos de las distintas pautas de evaluación</a:t>
            </a:r>
          </a:p>
          <a:p>
            <a:pPr marL="177800" lvl="1" algn="just" defTabSz="914288"/>
            <a:endParaRPr lang="es-ES" sz="400" dirty="0">
              <a:solidFill>
                <a:srgbClr val="FF0000"/>
              </a:solidFill>
              <a:latin typeface="Century Gothic"/>
              <a:ea typeface="Verdana"/>
              <a:cs typeface="Arial"/>
            </a:endParaRPr>
          </a:p>
          <a:p>
            <a:pPr marL="90170" indent="-9017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Una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Muestra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adicional de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 oportunidades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asociadas a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Prospectos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(clientes nuevos)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aprobados en julio 2023; a los cuales se verificó el cumplimiento de 4 puntos de control que aborda el Proceso de Crédito, que cobran mayor relevancia por ser clientes nuevos. </a:t>
            </a:r>
            <a:endParaRPr lang="es-ES" sz="900" dirty="0">
              <a:solidFill>
                <a:srgbClr val="FF0000"/>
              </a:solidFill>
              <a:latin typeface="Century Gothic"/>
              <a:ea typeface="Verdana"/>
              <a:cs typeface="Arial"/>
            </a:endParaRPr>
          </a:p>
          <a:p>
            <a:pPr lvl="0" algn="just" defTabSz="914288"/>
            <a:endParaRPr lang="es-ES" sz="400" dirty="0">
              <a:solidFill>
                <a:srgbClr val="FF0000"/>
              </a:solidFill>
              <a:latin typeface="Century Gothic"/>
              <a:ea typeface="Verdana"/>
              <a:cs typeface="Arial"/>
            </a:endParaRPr>
          </a:p>
          <a:p>
            <a:pPr marL="90170" lvl="0" indent="-90170" algn="just" defTabSz="914288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 ambas muestras se verificó que las </a:t>
            </a:r>
            <a:r>
              <a:rPr lang="es-ES" sz="900" b="1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 atingentes al Proceso de Crédito </a:t>
            </a:r>
            <a:r>
              <a:rPr lang="es-ES" sz="900" dirty="0">
                <a:solidFill>
                  <a:srgbClr val="00206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contaran con el respaldo en los repositorios habilitados (CDN y BPM) y que éste fuera consistente con lo registrado por el ejecutivo en el sistema, según Normativa.</a:t>
            </a:r>
          </a:p>
          <a:p>
            <a:pPr marL="90170" lvl="0" indent="-90170" algn="just" defTabSz="914288">
              <a:buFont typeface="Arial" panose="020B0604020202020204" pitchFamily="34" charset="0"/>
              <a:buChar char="•"/>
            </a:pPr>
            <a:endParaRPr lang="es-ES" sz="400" dirty="0">
              <a:solidFill>
                <a:srgbClr val="002060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658892">
              <a:spcAft>
                <a:spcPts val="216"/>
              </a:spcAft>
            </a:pPr>
            <a:endParaRPr lang="es-CL" sz="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5 Marcador de número de diapositiva"/>
          <p:cNvSpPr txBox="1">
            <a:spLocks/>
          </p:cNvSpPr>
          <p:nvPr/>
        </p:nvSpPr>
        <p:spPr>
          <a:xfrm>
            <a:off x="9097078" y="4787112"/>
            <a:ext cx="524052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43">
              <a:defRPr/>
            </a:pPr>
            <a:fld id="{EBF42226-7BD2-446B-8CE1-9745CD9B7329}" type="slidenum">
              <a:rPr lang="es-CL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343">
                <a:defRPr/>
              </a:pPr>
              <a:t>9</a:t>
            </a:fld>
            <a:endParaRPr lang="es-CL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97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d8eb8066-e192-467e-b626-cce74ea3d803_Element"/>
</p:tagLst>
</file>

<file path=ppt/theme/theme1.xml><?xml version="1.0" encoding="utf-8"?>
<a:theme xmlns:a="http://schemas.openxmlformats.org/drawingml/2006/main" name="2_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atron 2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9525">
          <a:noFill/>
        </a:ln>
      </a:spPr>
      <a:bodyPr rot="0" spcFirstLastPara="0" vertOverflow="overflow" horzOverflow="overflow" vert="horz" wrap="square" lIns="0" tIns="0" rIns="3600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85725">
          <a:defRPr sz="800" b="1" dirty="0" smtClean="0">
            <a:solidFill>
              <a:prstClr val="white"/>
            </a:solidFill>
            <a:latin typeface="Century Gothic" panose="020B0502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5_patr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patr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patron 2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2e3eef-6bb4-4898-a7ca-12eb6765e8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B0C353024A884B90155EDB8450F900" ma:contentTypeVersion="17" ma:contentTypeDescription="Crear nuevo documento." ma:contentTypeScope="" ma:versionID="49245f44b83f2474e17022569594497a">
  <xsd:schema xmlns:xsd="http://www.w3.org/2001/XMLSchema" xmlns:xs="http://www.w3.org/2001/XMLSchema" xmlns:p="http://schemas.microsoft.com/office/2006/metadata/properties" xmlns:ns3="8f1bdb4c-d4eb-4803-96d4-ab536769e742" xmlns:ns4="982e3eef-6bb4-4898-a7ca-12eb6765e871" targetNamespace="http://schemas.microsoft.com/office/2006/metadata/properties" ma:root="true" ma:fieldsID="91f557f936a0dfef3ad25a652134302d" ns3:_="" ns4:_="">
    <xsd:import namespace="8f1bdb4c-d4eb-4803-96d4-ab536769e742"/>
    <xsd:import namespace="982e3eef-6bb4-4898-a7ca-12eb6765e8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bdb4c-d4eb-4803-96d4-ab536769e7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e3eef-6bb4-4898-a7ca-12eb6765e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27ABF-93C4-4EA2-BD19-854C3DE8C9CB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982e3eef-6bb4-4898-a7ca-12eb6765e871"/>
    <ds:schemaRef ds:uri="http://schemas.microsoft.com/office/2006/documentManagement/types"/>
    <ds:schemaRef ds:uri="http://schemas.openxmlformats.org/package/2006/metadata/core-properties"/>
    <ds:schemaRef ds:uri="8f1bdb4c-d4eb-4803-96d4-ab536769e74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7DAE26F-28CE-4605-A4F8-542BABB37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B106BD-1A40-4B73-A11B-0910550E06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bdb4c-d4eb-4803-96d4-ab536769e742"/>
    <ds:schemaRef ds:uri="982e3eef-6bb4-4898-a7ca-12eb6765e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3577</Words>
  <Application>Microsoft Office PowerPoint</Application>
  <PresentationFormat>Personalizado</PresentationFormat>
  <Paragraphs>588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19</vt:i4>
      </vt:variant>
    </vt:vector>
  </HeadingPairs>
  <TitlesOfParts>
    <vt:vector size="34" baseType="lpstr">
      <vt:lpstr>Arial</vt:lpstr>
      <vt:lpstr>Arial (cuerpo)</vt:lpstr>
      <vt:lpstr>Calibri</vt:lpstr>
      <vt:lpstr>Calibri Light</vt:lpstr>
      <vt:lpstr>Century Gothic</vt:lpstr>
      <vt:lpstr>Courier New</vt:lpstr>
      <vt:lpstr>Franklin Gothic Medium Cond</vt:lpstr>
      <vt:lpstr>2_portada</vt:lpstr>
      <vt:lpstr>1_Tema de Office</vt:lpstr>
      <vt:lpstr>2_patron 2</vt:lpstr>
      <vt:lpstr>5_patron 2</vt:lpstr>
      <vt:lpstr>8_patron 2</vt:lpstr>
      <vt:lpstr>4_Tema de Office</vt:lpstr>
      <vt:lpstr>5_Tema de Office</vt:lpstr>
      <vt:lpstr>6_patron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Jesus Carilaf Pardo</dc:creator>
  <cp:lastModifiedBy>Claudia Munoz Serrano</cp:lastModifiedBy>
  <cp:revision>318</cp:revision>
  <cp:lastPrinted>2022-06-14T18:43:49Z</cp:lastPrinted>
  <dcterms:created xsi:type="dcterms:W3CDTF">2022-02-01T14:20:51Z</dcterms:created>
  <dcterms:modified xsi:type="dcterms:W3CDTF">2023-12-07T13:03:09Z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ContentTypeId">
    <vt:lpwstr>0x01010078B0C353024A884B90155EDB8450F900</vt:lpwstr>
  </op:property>
  <op:property fmtid="{D5CDD505-2E9C-101B-9397-08002B2CF9AE}" pid="3" name="KriptosClassAi">
    <vt:lpwstr>3-Confidencial</vt:lpwstr>
  </op:property>
</op:Properties>
</file>