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6" r:id="rId2"/>
  </p:sldMasterIdLst>
  <p:notesMasterIdLst>
    <p:notesMasterId r:id="rId6"/>
  </p:notesMasterIdLst>
  <p:handoutMasterIdLst>
    <p:handoutMasterId r:id="rId7"/>
  </p:handoutMasterIdLst>
  <p:sldIdLst>
    <p:sldId id="525" r:id="rId3"/>
    <p:sldId id="527" r:id="rId4"/>
    <p:sldId id="536" r:id="rId5"/>
  </p:sldIdLst>
  <p:sldSz cx="9144000" cy="5143500" type="screen16x9"/>
  <p:notesSz cx="7010400" cy="9223375"/>
  <p:defaultTextStyle>
    <a:defPPr>
      <a:defRPr lang="es-ES_trad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08">
          <p15:clr>
            <a:srgbClr val="A4A3A4"/>
          </p15:clr>
        </p15:guide>
        <p15:guide id="2" pos="973">
          <p15:clr>
            <a:srgbClr val="A4A3A4"/>
          </p15:clr>
        </p15:guide>
        <p15:guide id="3" pos="3443">
          <p15:clr>
            <a:srgbClr val="A4A3A4"/>
          </p15:clr>
        </p15:guide>
        <p15:guide id="4" pos="3968">
          <p15:clr>
            <a:srgbClr val="A4A3A4"/>
          </p15:clr>
        </p15:guide>
        <p15:guide id="5" pos="3198">
          <p15:clr>
            <a:srgbClr val="A4A3A4"/>
          </p15:clr>
        </p15:guide>
        <p15:guide id="6" pos="1462">
          <p15:clr>
            <a:srgbClr val="A4A3A4"/>
          </p15:clr>
        </p15:guide>
        <p15:guide id="7" pos="1716">
          <p15:clr>
            <a:srgbClr val="A4A3A4"/>
          </p15:clr>
        </p15:guide>
        <p15:guide id="8" pos="2953">
          <p15:clr>
            <a:srgbClr val="A4A3A4"/>
          </p15:clr>
        </p15:guide>
        <p15:guide id="9" pos="2208">
          <p15:clr>
            <a:srgbClr val="A4A3A4"/>
          </p15:clr>
        </p15:guide>
        <p15:guide id="10" pos="1224">
          <p15:clr>
            <a:srgbClr val="A4A3A4"/>
          </p15:clr>
        </p15:guide>
        <p15:guide id="11" pos="2707">
          <p15:clr>
            <a:srgbClr val="A4A3A4"/>
          </p15:clr>
        </p15:guide>
        <p15:guide id="12" pos="1965">
          <p15:clr>
            <a:srgbClr val="A4A3A4"/>
          </p15:clr>
        </p15:guide>
        <p15:guide id="13" pos="2456">
          <p15:clr>
            <a:srgbClr val="A4A3A4"/>
          </p15:clr>
        </p15:guide>
        <p15:guide id="14" pos="3693">
          <p15:clr>
            <a:srgbClr val="A4A3A4"/>
          </p15:clr>
        </p15:guide>
        <p15:guide id="15" orient="horz" pos="769">
          <p15:clr>
            <a:srgbClr val="A4A3A4"/>
          </p15:clr>
        </p15:guide>
        <p15:guide id="16" orient="horz" pos="1453">
          <p15:clr>
            <a:srgbClr val="A4A3A4"/>
          </p15:clr>
        </p15:guide>
        <p15:guide id="17" pos="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rrea Diaz, Cristian (CL - Santiago)" initials="CDC(-S" lastIdx="16" clrIdx="0"/>
  <p:cmAuthor id="2" name="Maria Cecilia Frias Rodriguez" initials="MCFR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D2DEEF"/>
    <a:srgbClr val="000C71"/>
    <a:srgbClr val="002060"/>
    <a:srgbClr val="062460"/>
    <a:srgbClr val="C00000"/>
    <a:srgbClr val="FFC000"/>
    <a:srgbClr val="BFBFBF"/>
    <a:srgbClr val="FFFFFF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9559" autoAdjust="0"/>
    <p:restoredTop sz="97674" autoAdjust="0"/>
  </p:normalViewPr>
  <p:slideViewPr>
    <p:cSldViewPr snapToGrid="0" snapToObjects="1">
      <p:cViewPr>
        <p:scale>
          <a:sx n="80" d="100"/>
          <a:sy n="80" d="100"/>
        </p:scale>
        <p:origin x="-900" y="-378"/>
      </p:cViewPr>
      <p:guideLst>
        <p:guide orient="horz" pos="708"/>
        <p:guide orient="horz" pos="769"/>
        <p:guide orient="horz" pos="1453"/>
        <p:guide pos="973"/>
        <p:guide pos="3443"/>
        <p:guide pos="3968"/>
        <p:guide pos="3198"/>
        <p:guide pos="1462"/>
        <p:guide pos="1716"/>
        <p:guide pos="2953"/>
        <p:guide pos="2208"/>
        <p:guide pos="1224"/>
        <p:guide pos="2707"/>
        <p:guide pos="1965"/>
        <p:guide pos="2456"/>
        <p:guide pos="3693"/>
        <p:guide pos="64"/>
      </p:guideLst>
    </p:cSldViewPr>
  </p:slideViewPr>
  <p:outlineViewPr>
    <p:cViewPr>
      <p:scale>
        <a:sx n="33" d="100"/>
        <a:sy n="33" d="100"/>
      </p:scale>
      <p:origin x="0" y="-269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36" d="100"/>
          <a:sy n="136" d="100"/>
        </p:scale>
        <p:origin x="4944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2771"/>
          </a:xfrm>
          <a:prstGeom prst="rect">
            <a:avLst/>
          </a:prstGeom>
        </p:spPr>
        <p:txBody>
          <a:bodyPr vert="horz" lIns="92757" tIns="46378" rIns="92757" bIns="46378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970938" y="1"/>
            <a:ext cx="3037840" cy="462771"/>
          </a:xfrm>
          <a:prstGeom prst="rect">
            <a:avLst/>
          </a:prstGeom>
        </p:spPr>
        <p:txBody>
          <a:bodyPr vert="horz" lIns="92757" tIns="46378" rIns="92757" bIns="46378" rtlCol="0"/>
          <a:lstStyle>
            <a:lvl1pPr algn="r">
              <a:defRPr sz="1200"/>
            </a:lvl1pPr>
          </a:lstStyle>
          <a:p>
            <a:fld id="{97D9D1BE-653B-584B-B38F-C51C923661B0}" type="datetimeFigureOut">
              <a:rPr lang="es-ES_tradnl" smtClean="0"/>
              <a:t>10/09/2019</a:t>
            </a:fld>
            <a:endParaRPr lang="es-ES_tradnl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760606"/>
            <a:ext cx="3037840" cy="462770"/>
          </a:xfrm>
          <a:prstGeom prst="rect">
            <a:avLst/>
          </a:prstGeom>
        </p:spPr>
        <p:txBody>
          <a:bodyPr vert="horz" lIns="92757" tIns="46378" rIns="92757" bIns="46378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970938" y="8760606"/>
            <a:ext cx="3037840" cy="462770"/>
          </a:xfrm>
          <a:prstGeom prst="rect">
            <a:avLst/>
          </a:prstGeom>
        </p:spPr>
        <p:txBody>
          <a:bodyPr vert="horz" lIns="92757" tIns="46378" rIns="92757" bIns="46378" rtlCol="0" anchor="b"/>
          <a:lstStyle>
            <a:lvl1pPr algn="r">
              <a:defRPr sz="1200"/>
            </a:lvl1pPr>
          </a:lstStyle>
          <a:p>
            <a:fld id="{D7AD4966-4395-5C4A-B762-6D7A6BF17DD4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44724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1169"/>
          </a:xfrm>
          <a:prstGeom prst="rect">
            <a:avLst/>
          </a:prstGeom>
        </p:spPr>
        <p:txBody>
          <a:bodyPr vert="horz" lIns="92757" tIns="46378" rIns="92757" bIns="46378" rtlCol="0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1169"/>
          </a:xfrm>
          <a:prstGeom prst="rect">
            <a:avLst/>
          </a:prstGeom>
        </p:spPr>
        <p:txBody>
          <a:bodyPr vert="horz" lIns="92757" tIns="46378" rIns="92757" bIns="46378" rtlCol="0"/>
          <a:lstStyle>
            <a:lvl1pPr algn="r">
              <a:defRPr sz="1200"/>
            </a:lvl1pPr>
          </a:lstStyle>
          <a:p>
            <a:fld id="{57C76B47-D981-4554-9767-1C73E8868923}" type="datetimeFigureOut">
              <a:rPr lang="es-CL" smtClean="0"/>
              <a:t>10/09/2019</a:t>
            </a:fld>
            <a:endParaRPr lang="es-CL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430213" y="692150"/>
            <a:ext cx="6149975" cy="3459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57" tIns="46378" rIns="92757" bIns="46378" rtlCol="0" anchor="ctr"/>
          <a:lstStyle/>
          <a:p>
            <a:endParaRPr lang="es-CL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040" y="4381104"/>
            <a:ext cx="5608320" cy="4150519"/>
          </a:xfrm>
          <a:prstGeom prst="rect">
            <a:avLst/>
          </a:prstGeom>
        </p:spPr>
        <p:txBody>
          <a:bodyPr vert="horz" lIns="92757" tIns="46378" rIns="92757" bIns="46378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760606"/>
            <a:ext cx="3037840" cy="461169"/>
          </a:xfrm>
          <a:prstGeom prst="rect">
            <a:avLst/>
          </a:prstGeom>
        </p:spPr>
        <p:txBody>
          <a:bodyPr vert="horz" lIns="92757" tIns="46378" rIns="92757" bIns="46378" rtlCol="0" anchor="b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938" y="8760606"/>
            <a:ext cx="3037840" cy="461169"/>
          </a:xfrm>
          <a:prstGeom prst="rect">
            <a:avLst/>
          </a:prstGeom>
        </p:spPr>
        <p:txBody>
          <a:bodyPr vert="horz" lIns="92757" tIns="46378" rIns="92757" bIns="46378" rtlCol="0" anchor="b"/>
          <a:lstStyle>
            <a:lvl1pPr algn="r">
              <a:defRPr sz="1200"/>
            </a:lvl1pPr>
          </a:lstStyle>
          <a:p>
            <a:fld id="{007A3EA9-9839-447B-965D-1F6BA56ED82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41371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431800" y="692150"/>
            <a:ext cx="6146800" cy="3457575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AutoNum type="romanUcPeriod"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A65F2-1534-4146-A3A6-D91192A2B593}" type="slidenum">
              <a:rPr lang="es-CL" smtClean="0">
                <a:solidFill>
                  <a:prstClr val="black"/>
                </a:solidFill>
              </a:rPr>
              <a:pPr/>
              <a:t>2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478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431800" y="692150"/>
            <a:ext cx="6146800" cy="3457575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AutoNum type="romanUcPeriod"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A65F2-1534-4146-A3A6-D91192A2B593}" type="slidenum">
              <a:rPr lang="es-CL" smtClean="0">
                <a:solidFill>
                  <a:prstClr val="black"/>
                </a:solidFill>
              </a:rPr>
              <a:pPr/>
              <a:t>3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478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22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683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8437-7A9A-412E-89A2-903400CC80CC}" type="datetime1">
              <a:rPr lang="es-ES_tradnl" smtClean="0"/>
              <a:t>10/09/2019</a:t>
            </a:fld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EDEA-BF0A-5748-8B5C-D9F8C9ACFE01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76928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_tradnl" dirty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EDE7-E2EE-4B84-9573-4534868249BF}" type="datetime1">
              <a:rPr lang="es-ES_tradnl" smtClean="0"/>
              <a:t>10/09/2019</a:t>
            </a:fld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EDEA-BF0A-5748-8B5C-D9F8C9ACFE01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52342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1D383-B63C-4F9E-80C7-88D63D226C16}" type="datetime1">
              <a:rPr lang="es-ES_tradnl" smtClean="0"/>
              <a:t>10/09/2019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EDEA-BF0A-5748-8B5C-D9F8C9ACFE01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44045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9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3" y="273846"/>
            <a:ext cx="5800725" cy="4358879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B7DF6-56F4-4A40-B39C-0C6CF88558B2}" type="datetime1">
              <a:rPr lang="es-ES_tradnl" smtClean="0"/>
              <a:t>10/09/2019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EDEA-BF0A-5748-8B5C-D9F8C9ACFE01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25259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58" y="0"/>
            <a:ext cx="9156636" cy="515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17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7 Objeto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75024576"/>
              </p:ext>
            </p:extLst>
          </p:nvPr>
        </p:nvGraphicFramePr>
        <p:xfrm>
          <a:off x="1589" y="1192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192"/>
                        <a:ext cx="1587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Imagen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" y="0"/>
            <a:ext cx="9163083" cy="43548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611120"/>
            <a:ext cx="8229600" cy="85725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Arial (cuerpo)"/>
              </a:defRPr>
            </a:lvl1pPr>
          </a:lstStyle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5292"/>
            <a:ext cx="8229600" cy="339447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Arial (cuerpo)"/>
              </a:defRPr>
            </a:lvl1pPr>
            <a:lvl2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Arial (cuerpo)"/>
              </a:defRPr>
            </a:lvl2pPr>
            <a:lvl3pPr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Arial (cuerpo)"/>
              </a:defRPr>
            </a:lvl3pPr>
            <a:lvl4pPr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Arial (cuerpo)"/>
              </a:defRPr>
            </a:lvl4pPr>
            <a:lvl5pPr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Arial (cuerpo)"/>
              </a:defRPr>
            </a:lvl5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845804" y="479960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01BCB-384F-BC47-B80D-888B5DBFAF5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896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7 Objeto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01691354"/>
              </p:ext>
            </p:extLst>
          </p:nvPr>
        </p:nvGraphicFramePr>
        <p:xfrm>
          <a:off x="1589" y="1192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0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192"/>
                        <a:ext cx="1587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980127"/>
            <a:ext cx="8229600" cy="301963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Arial (cuerpo)"/>
              </a:defRPr>
            </a:lvl1pPr>
            <a:lvl2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Arial (cuerpo)"/>
              </a:defRPr>
            </a:lvl2pPr>
            <a:lvl3pPr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Arial (cuerpo)"/>
              </a:defRPr>
            </a:lvl3pPr>
            <a:lvl4pPr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Arial (cuerpo)"/>
              </a:defRPr>
            </a:lvl4pPr>
            <a:lvl5pPr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Arial (cuerpo)"/>
              </a:defRPr>
            </a:lvl5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9" name="Rectángulo 6"/>
          <p:cNvSpPr/>
          <p:nvPr userDrawn="1"/>
        </p:nvSpPr>
        <p:spPr>
          <a:xfrm>
            <a:off x="2" y="1043158"/>
            <a:ext cx="6244683" cy="578272"/>
          </a:xfrm>
          <a:prstGeom prst="rect">
            <a:avLst/>
          </a:prstGeom>
          <a:solidFill>
            <a:srgbClr val="17375E"/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s-ES" sz="1800" dirty="0">
              <a:solidFill>
                <a:prstClr val="white"/>
              </a:solidFill>
            </a:endParaRPr>
          </a:p>
        </p:txBody>
      </p:sp>
      <p:sp>
        <p:nvSpPr>
          <p:cNvPr id="10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1043158"/>
            <a:ext cx="8229600" cy="57827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FFFF"/>
                </a:solidFill>
                <a:latin typeface="Arial (cuerpo)"/>
              </a:defRPr>
            </a:lvl1pPr>
          </a:lstStyle>
          <a:p>
            <a:r>
              <a:rPr lang="es-ES_tradnl" dirty="0" smtClean="0"/>
              <a:t>Agenda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62123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845804" y="4799605"/>
            <a:ext cx="2133600" cy="273844"/>
          </a:xfrm>
        </p:spPr>
        <p:txBody>
          <a:bodyPr/>
          <a:lstStyle/>
          <a:p>
            <a:fld id="{BDC01BCB-384F-BC47-B80D-888B5DBFAF5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589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845804" y="4799605"/>
            <a:ext cx="2133600" cy="273844"/>
          </a:xfrm>
        </p:spPr>
        <p:txBody>
          <a:bodyPr/>
          <a:lstStyle/>
          <a:p>
            <a:fld id="{BDC01BCB-384F-BC47-B80D-888B5DBFAF5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7351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222" cy="5143500"/>
          </a:xfrm>
          <a:prstGeom prst="rect">
            <a:avLst/>
          </a:prstGeom>
        </p:spPr>
      </p:pic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7701" y="4767264"/>
            <a:ext cx="2057400" cy="273844"/>
          </a:xfrm>
        </p:spPr>
        <p:txBody>
          <a:bodyPr/>
          <a:lstStyle>
            <a:lvl1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33968F0-9259-2A45-9F8A-690FB51C9F28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287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2222" cy="5143499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484888" y="148268"/>
            <a:ext cx="307975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</a:t>
            </a:r>
            <a:fld id="{C58DF478-B544-4ED8-9ED4-6A2648E2D233}" type="slidenum">
              <a:rPr lang="en-US" sz="6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‹Nº›</a:t>
            </a:fld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0188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222" cy="5143500"/>
          </a:xfrm>
          <a:prstGeom prst="rect">
            <a:avLst/>
          </a:prstGeom>
        </p:spPr>
      </p:pic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7701" y="4767264"/>
            <a:ext cx="2057400" cy="273844"/>
          </a:xfrm>
        </p:spPr>
        <p:txBody>
          <a:bodyPr/>
          <a:lstStyle>
            <a:lvl1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33968F0-9259-2A45-9F8A-690FB51C9F28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0851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222" cy="5143500"/>
          </a:xfrm>
          <a:prstGeom prst="rect">
            <a:avLst/>
          </a:prstGeom>
        </p:spPr>
      </p:pic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7701" y="4767264"/>
            <a:ext cx="2057400" cy="273844"/>
          </a:xfrm>
        </p:spPr>
        <p:txBody>
          <a:bodyPr/>
          <a:lstStyle>
            <a:lvl1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33968F0-9259-2A45-9F8A-690FB51C9F28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0819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2222" cy="5143500"/>
          </a:xfrm>
          <a:prstGeom prst="rect">
            <a:avLst/>
          </a:prstGeom>
        </p:spPr>
      </p:pic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7701" y="4767264"/>
            <a:ext cx="2057400" cy="273844"/>
          </a:xfrm>
        </p:spPr>
        <p:txBody>
          <a:bodyPr/>
          <a:lstStyle>
            <a:lvl1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33968F0-9259-2A45-9F8A-690FB51C9F28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482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222" cy="5143500"/>
          </a:xfrm>
          <a:prstGeom prst="rect">
            <a:avLst/>
          </a:prstGeom>
        </p:spPr>
      </p:pic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7701" y="4767264"/>
            <a:ext cx="2057400" cy="273844"/>
          </a:xfrm>
        </p:spPr>
        <p:txBody>
          <a:bodyPr/>
          <a:lstStyle>
            <a:lvl1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33968F0-9259-2A45-9F8A-690FB51C9F28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3374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222" cy="5143500"/>
          </a:xfrm>
          <a:prstGeom prst="rect">
            <a:avLst/>
          </a:prstGeom>
        </p:spPr>
      </p:pic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7701" y="4767264"/>
            <a:ext cx="2057400" cy="273844"/>
          </a:xfrm>
        </p:spPr>
        <p:txBody>
          <a:bodyPr/>
          <a:lstStyle>
            <a:lvl1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33968F0-9259-2A45-9F8A-690FB51C9F28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7818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222" cy="5143500"/>
          </a:xfrm>
          <a:prstGeom prst="rect">
            <a:avLst/>
          </a:prstGeom>
        </p:spPr>
      </p:pic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7701" y="4767264"/>
            <a:ext cx="2057400" cy="273844"/>
          </a:xfrm>
        </p:spPr>
        <p:txBody>
          <a:bodyPr/>
          <a:lstStyle>
            <a:lvl1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33968F0-9259-2A45-9F8A-690FB51C9F28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3654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222" cy="5143500"/>
          </a:xfrm>
          <a:prstGeom prst="rect">
            <a:avLst/>
          </a:prstGeom>
        </p:spPr>
      </p:pic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7701" y="4767264"/>
            <a:ext cx="2057400" cy="273844"/>
          </a:xfrm>
        </p:spPr>
        <p:txBody>
          <a:bodyPr/>
          <a:lstStyle>
            <a:lvl1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33968F0-9259-2A45-9F8A-690FB51C9F28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4354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222" cy="5143500"/>
          </a:xfrm>
          <a:prstGeom prst="rect">
            <a:avLst/>
          </a:prstGeom>
        </p:spPr>
      </p:pic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7701" y="4767264"/>
            <a:ext cx="2057400" cy="273844"/>
          </a:xfrm>
        </p:spPr>
        <p:txBody>
          <a:bodyPr/>
          <a:lstStyle>
            <a:lvl1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33968F0-9259-2A45-9F8A-690FB51C9F28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9174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7 Objeto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41984087"/>
              </p:ext>
            </p:extLst>
          </p:nvPr>
        </p:nvGraphicFramePr>
        <p:xfrm>
          <a:off x="1589" y="1192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4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192"/>
                        <a:ext cx="1587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Imagen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" y="0"/>
            <a:ext cx="9163083" cy="435482"/>
          </a:xfrm>
          <a:prstGeom prst="rect">
            <a:avLst/>
          </a:prstGeom>
        </p:spPr>
      </p:pic>
      <p:sp>
        <p:nvSpPr>
          <p:cNvPr id="9" name="7 Marcador de número de diapositiva"/>
          <p:cNvSpPr txBox="1">
            <a:spLocks/>
          </p:cNvSpPr>
          <p:nvPr userDrawn="1"/>
        </p:nvSpPr>
        <p:spPr>
          <a:xfrm>
            <a:off x="6876256" y="479346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DC01BCB-384F-BC47-B80D-888B5DBFAF5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85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2222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83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5709-C283-475C-AB36-A1036FA866F9}" type="datetime1">
              <a:rPr lang="es-ES_tradnl" smtClean="0"/>
              <a:t>10/09/2019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EDEA-BF0A-5748-8B5C-D9F8C9ACFE01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0313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6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90902-44C7-42FD-811B-B06EFE3077E2}" type="datetime1">
              <a:rPr lang="es-ES_tradnl" smtClean="0"/>
              <a:t>10/09/2019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EDEA-BF0A-5748-8B5C-D9F8C9ACFE01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42086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6440-9C44-4A48-B7CA-D44B17FD1A70}" type="datetime1">
              <a:rPr lang="es-ES_tradnl" smtClean="0"/>
              <a:t>10/09/2019</a:t>
            </a:fld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EDEA-BF0A-5748-8B5C-D9F8C9ACFE01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36481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4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4" y="1878806"/>
            <a:ext cx="3887391" cy="2763441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F848-E5EA-4396-9838-B52256FCD451}" type="datetime1">
              <a:rPr lang="es-ES_tradnl" smtClean="0"/>
              <a:t>10/09/2019</a:t>
            </a:fld>
            <a:endParaRPr lang="es-ES_tradn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EDEA-BF0A-5748-8B5C-D9F8C9ACFE01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11205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917B-2691-4FF1-9288-C413ED196A77}" type="datetime1">
              <a:rPr lang="es-ES_tradnl" smtClean="0"/>
              <a:t>10/09/2019</a:t>
            </a:fld>
            <a:endParaRPr lang="es-ES_trad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EDEA-BF0A-5748-8B5C-D9F8C9ACFE01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9918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114B-87EA-4EBA-87DC-744EDA0A09CC}" type="datetime1">
              <a:rPr lang="es-ES_tradnl" smtClean="0"/>
              <a:t>10/09/2019</a:t>
            </a:fld>
            <a:endParaRPr lang="es-ES_trad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EDEA-BF0A-5748-8B5C-D9F8C9ACFE01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42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tags" Target="../tags/tag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vmlDrawing" Target="../drawings/vmlDrawing1.vml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20" Type="http://schemas.openxmlformats.org/officeDocument/2006/relationships/image" Target="../media/image4.emf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tx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8C3BA-DE5E-4D5E-99F7-38112519C548}" type="datetime1">
              <a:rPr lang="es-ES_tradnl" smtClean="0"/>
              <a:t>10/09/2019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9EDEA-BF0A-5748-8B5C-D9F8C9ACFE01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58327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8 Objeto" hidden="1"/>
          <p:cNvGraphicFramePr>
            <a:graphicFrameLocks noChangeAspect="1"/>
          </p:cNvGraphicFramePr>
          <p:nvPr userDrawn="1">
            <p:custDataLst>
              <p:tags r:id="rId18"/>
            </p:custDataLst>
            <p:extLst>
              <p:ext uri="{D42A27DB-BD31-4B8C-83A1-F6EECF244321}">
                <p14:modId xmlns:p14="http://schemas.microsoft.com/office/powerpoint/2010/main" val="3962233491"/>
              </p:ext>
            </p:extLst>
          </p:nvPr>
        </p:nvGraphicFramePr>
        <p:xfrm>
          <a:off x="1589" y="1192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" name="Diapositiva de think-cell" r:id="rId19" imgW="270" imgH="270" progId="TCLayout.ActiveDocument.1">
                  <p:embed/>
                </p:oleObj>
              </mc:Choice>
              <mc:Fallback>
                <p:oleObj name="Diapositiva de think-cell" r:id="rId1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89" y="1192"/>
                        <a:ext cx="1587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457200"/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457200"/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457200"/>
            <a:fld id="{66E702DB-6131-6F4B-91A1-C83B3A9F6C9F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/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103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9.emf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9.emf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467544" y="2327301"/>
            <a:ext cx="8208912" cy="614557"/>
          </a:xfrm>
        </p:spPr>
        <p:txBody>
          <a:bodyPr>
            <a:noAutofit/>
          </a:bodyPr>
          <a:lstStyle/>
          <a:p>
            <a:pPr algn="ctr"/>
            <a:r>
              <a:rPr lang="es-ES" sz="2400" b="1" dirty="0" smtClean="0">
                <a:solidFill>
                  <a:schemeClr val="bg1">
                    <a:lumMod val="95000"/>
                  </a:schemeClr>
                </a:solidFill>
              </a:rPr>
              <a:t>Subgerencia Revisión y Formación Crédito</a:t>
            </a:r>
            <a:endParaRPr lang="es-E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6" name="Conector recto 5"/>
          <p:cNvCxnSpPr/>
          <p:nvPr/>
        </p:nvCxnSpPr>
        <p:spPr>
          <a:xfrm flipH="1">
            <a:off x="1939384" y="4245936"/>
            <a:ext cx="5008880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ítulo 1"/>
          <p:cNvSpPr txBox="1">
            <a:spLocks/>
          </p:cNvSpPr>
          <p:nvPr/>
        </p:nvSpPr>
        <p:spPr>
          <a:xfrm>
            <a:off x="619944" y="4486288"/>
            <a:ext cx="8208912" cy="4617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r"/>
            <a:endParaRPr lang="es-ES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r>
              <a:rPr lang="es-ES" sz="1400" dirty="0" smtClean="0">
                <a:solidFill>
                  <a:schemeClr val="bg1">
                    <a:lumMod val="95000"/>
                  </a:schemeClr>
                </a:solidFill>
              </a:rPr>
              <a:t>Septiembre 2019</a:t>
            </a:r>
            <a:endParaRPr lang="es-ES" sz="1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22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48 Grupo"/>
          <p:cNvGrpSpPr/>
          <p:nvPr/>
        </p:nvGrpSpPr>
        <p:grpSpPr>
          <a:xfrm>
            <a:off x="3450574" y="2512354"/>
            <a:ext cx="2178981" cy="506523"/>
            <a:chOff x="4061458" y="1520708"/>
            <a:chExt cx="2178981" cy="506523"/>
          </a:xfrm>
        </p:grpSpPr>
        <p:sp>
          <p:nvSpPr>
            <p:cNvPr id="135" name="Rectangle 8"/>
            <p:cNvSpPr>
              <a:spLocks noChangeArrowheads="1"/>
            </p:cNvSpPr>
            <p:nvPr/>
          </p:nvSpPr>
          <p:spPr bwMode="auto">
            <a:xfrm>
              <a:off x="4080439" y="1523231"/>
              <a:ext cx="2160000" cy="50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r>
                <a:rPr lang="es-CL" sz="9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Analista Formación Sr.</a:t>
              </a:r>
            </a:p>
            <a:p>
              <a:pPr algn="ctr" defTabSz="914400"/>
              <a:r>
                <a:rPr lang="es-CL" sz="8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(Analista Gestión Sr</a:t>
              </a:r>
              <a:r>
                <a:rPr lang="es-CL" sz="8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.)</a:t>
              </a:r>
            </a:p>
            <a:p>
              <a:pPr algn="ctr" defTabSz="914400"/>
              <a:r>
                <a:rPr lang="es-CL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Mariela Soto </a:t>
              </a:r>
              <a:r>
                <a:rPr lang="es-CL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Reyes</a:t>
              </a:r>
              <a:endParaRPr lang="es-CL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6" name="155 Conector recto"/>
            <p:cNvCxnSpPr/>
            <p:nvPr/>
          </p:nvCxnSpPr>
          <p:spPr>
            <a:xfrm>
              <a:off x="4061458" y="1520708"/>
              <a:ext cx="0" cy="5040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47 Grupo"/>
          <p:cNvGrpSpPr/>
          <p:nvPr/>
        </p:nvGrpSpPr>
        <p:grpSpPr>
          <a:xfrm>
            <a:off x="3450574" y="3176705"/>
            <a:ext cx="2178981" cy="504000"/>
            <a:chOff x="4061458" y="2164740"/>
            <a:chExt cx="2178981" cy="504000"/>
          </a:xfrm>
        </p:grpSpPr>
        <p:sp>
          <p:nvSpPr>
            <p:cNvPr id="129" name="Rectangle 8"/>
            <p:cNvSpPr>
              <a:spLocks noChangeArrowheads="1"/>
            </p:cNvSpPr>
            <p:nvPr/>
          </p:nvSpPr>
          <p:spPr bwMode="auto">
            <a:xfrm>
              <a:off x="4080439" y="2164740"/>
              <a:ext cx="2160000" cy="50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r>
                <a:rPr lang="es-CL" sz="9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Analista Formacion Sr</a:t>
              </a:r>
              <a:r>
                <a:rPr lang="es-CL" sz="9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algn="ctr" defTabSz="914400"/>
              <a:r>
                <a:rPr lang="es-CL" sz="8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(Analista Gestión Sr</a:t>
              </a:r>
              <a:r>
                <a:rPr lang="es-CL" sz="8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.)</a:t>
              </a:r>
            </a:p>
            <a:p>
              <a:pPr algn="ctr" defTabSz="914400"/>
              <a:r>
                <a:rPr lang="es-CL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Erika Cavieres </a:t>
              </a:r>
              <a:r>
                <a:rPr lang="es-CL" sz="8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Nuñez</a:t>
              </a:r>
              <a:endParaRPr lang="es-CL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7" name="156 Conector recto"/>
            <p:cNvCxnSpPr/>
            <p:nvPr/>
          </p:nvCxnSpPr>
          <p:spPr>
            <a:xfrm>
              <a:off x="4061458" y="2164740"/>
              <a:ext cx="0" cy="5040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50 Grupo"/>
          <p:cNvGrpSpPr/>
          <p:nvPr/>
        </p:nvGrpSpPr>
        <p:grpSpPr>
          <a:xfrm>
            <a:off x="3450574" y="1851996"/>
            <a:ext cx="2178981" cy="505087"/>
            <a:chOff x="4061458" y="860349"/>
            <a:chExt cx="2178981" cy="505087"/>
          </a:xfrm>
        </p:grpSpPr>
        <p:sp>
          <p:nvSpPr>
            <p:cNvPr id="128" name="Rectangle 8"/>
            <p:cNvSpPr>
              <a:spLocks noChangeArrowheads="1"/>
            </p:cNvSpPr>
            <p:nvPr/>
          </p:nvSpPr>
          <p:spPr bwMode="auto">
            <a:xfrm>
              <a:off x="4080439" y="860349"/>
              <a:ext cx="2160000" cy="50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r>
                <a:rPr lang="es-CL" sz="9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Jefe Depto. Revisión Riesgo</a:t>
              </a:r>
            </a:p>
            <a:p>
              <a:pPr algn="ctr" defTabSz="914400"/>
              <a:r>
                <a:rPr lang="es-CL" sz="9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Minorista</a:t>
              </a:r>
            </a:p>
            <a:p>
              <a:pPr algn="ctr" defTabSz="914400"/>
              <a:r>
                <a:rPr lang="es-CL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Claudia Muñoz </a:t>
              </a:r>
              <a:r>
                <a:rPr lang="es-CL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Serrano</a:t>
              </a:r>
              <a:endPara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6" name="25 Conector recto"/>
            <p:cNvCxnSpPr/>
            <p:nvPr/>
          </p:nvCxnSpPr>
          <p:spPr>
            <a:xfrm>
              <a:off x="4061458" y="861436"/>
              <a:ext cx="0" cy="504000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0" name="119 Conector recto"/>
          <p:cNvCxnSpPr/>
          <p:nvPr/>
        </p:nvCxnSpPr>
        <p:spPr>
          <a:xfrm flipH="1" flipV="1">
            <a:off x="15183398" y="2393022"/>
            <a:ext cx="326323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/>
        </p:nvSpPr>
        <p:spPr>
          <a:xfrm>
            <a:off x="210626" y="87474"/>
            <a:ext cx="4987952" cy="21602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s-CL" sz="1800" dirty="0" smtClean="0">
                <a:solidFill>
                  <a:prstClr val="white"/>
                </a:solidFill>
              </a:rPr>
              <a:t>División Riesgo Crédito Minorista</a:t>
            </a:r>
            <a:endParaRPr lang="es-CL" sz="1800" dirty="0">
              <a:solidFill>
                <a:prstClr val="white"/>
              </a:solidFill>
            </a:endParaRPr>
          </a:p>
        </p:txBody>
      </p:sp>
      <p:grpSp>
        <p:nvGrpSpPr>
          <p:cNvPr id="109" name="108 Grupo"/>
          <p:cNvGrpSpPr/>
          <p:nvPr/>
        </p:nvGrpSpPr>
        <p:grpSpPr>
          <a:xfrm>
            <a:off x="527980" y="2464595"/>
            <a:ext cx="1987587" cy="555596"/>
            <a:chOff x="4252852" y="860349"/>
            <a:chExt cx="1987587" cy="505087"/>
          </a:xfrm>
        </p:grpSpPr>
        <p:sp>
          <p:nvSpPr>
            <p:cNvPr id="112" name="Rectangle 8"/>
            <p:cNvSpPr>
              <a:spLocks noChangeArrowheads="1"/>
            </p:cNvSpPr>
            <p:nvPr/>
          </p:nvSpPr>
          <p:spPr bwMode="auto">
            <a:xfrm>
              <a:off x="4252852" y="860349"/>
              <a:ext cx="1987587" cy="50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r>
                <a:rPr lang="es-CL" sz="9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Subgerente Revisión y </a:t>
              </a:r>
            </a:p>
            <a:p>
              <a:pPr algn="ctr" defTabSz="914400"/>
              <a:r>
                <a:rPr lang="es-CL" sz="9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Formación  </a:t>
              </a:r>
              <a:r>
                <a:rPr lang="es-CL" sz="9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Crédito</a:t>
              </a:r>
            </a:p>
            <a:p>
              <a:pPr algn="ctr" defTabSz="914400"/>
              <a:r>
                <a:rPr lang="es-CL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M. </a:t>
              </a:r>
              <a:r>
                <a:rPr lang="es-CL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Cecilia Frías </a:t>
              </a:r>
              <a:r>
                <a:rPr lang="es-CL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Rodríguez</a:t>
              </a:r>
              <a:endPara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5" name="144 Conector recto"/>
            <p:cNvCxnSpPr/>
            <p:nvPr/>
          </p:nvCxnSpPr>
          <p:spPr>
            <a:xfrm>
              <a:off x="4252852" y="861436"/>
              <a:ext cx="0" cy="504000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Rectangle 13">
            <a:hlinkClick r:id="" action="ppaction://noaction"/>
          </p:cNvPr>
          <p:cNvSpPr/>
          <p:nvPr>
            <p:custDataLst>
              <p:tags r:id="rId1"/>
            </p:custDataLst>
          </p:nvPr>
        </p:nvSpPr>
        <p:spPr>
          <a:xfrm>
            <a:off x="446998" y="519470"/>
            <a:ext cx="3338859" cy="192281"/>
          </a:xfrm>
          <a:prstGeom prst="rect">
            <a:avLst/>
          </a:prstGeom>
          <a:noFill/>
          <a:ln w="9525" cap="rnd">
            <a:noFill/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783">
              <a:lnSpc>
                <a:spcPct val="110000"/>
              </a:lnSpc>
              <a:spcBef>
                <a:spcPts val="450"/>
              </a:spcBef>
              <a:spcAft>
                <a:spcPts val="225"/>
              </a:spcAft>
            </a:pPr>
            <a:r>
              <a:rPr lang="es-CL" sz="12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Organigrama 2019</a:t>
            </a:r>
            <a:endParaRPr lang="es-CL" sz="12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53" name="152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9"/>
            <a:ext cx="9144000" cy="381719"/>
          </a:xfrm>
          <a:prstGeom prst="rect">
            <a:avLst/>
          </a:prstGeom>
        </p:spPr>
      </p:pic>
      <p:grpSp>
        <p:nvGrpSpPr>
          <p:cNvPr id="190" name="189 Grupo"/>
          <p:cNvGrpSpPr/>
          <p:nvPr/>
        </p:nvGrpSpPr>
        <p:grpSpPr>
          <a:xfrm>
            <a:off x="623516" y="3923628"/>
            <a:ext cx="1624733" cy="893328"/>
            <a:chOff x="393621" y="3804223"/>
            <a:chExt cx="1624733" cy="676959"/>
          </a:xfrm>
        </p:grpSpPr>
        <p:grpSp>
          <p:nvGrpSpPr>
            <p:cNvPr id="191" name="190 Grupo"/>
            <p:cNvGrpSpPr/>
            <p:nvPr/>
          </p:nvGrpSpPr>
          <p:grpSpPr>
            <a:xfrm>
              <a:off x="608981" y="4027696"/>
              <a:ext cx="786242" cy="453486"/>
              <a:chOff x="577689" y="1289235"/>
              <a:chExt cx="786242" cy="453486"/>
            </a:xfrm>
          </p:grpSpPr>
          <p:cxnSp>
            <p:nvCxnSpPr>
              <p:cNvPr id="198" name="197 Conector recto"/>
              <p:cNvCxnSpPr/>
              <p:nvPr/>
            </p:nvCxnSpPr>
            <p:spPr>
              <a:xfrm>
                <a:off x="577689" y="1505600"/>
                <a:ext cx="0" cy="148759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9" name="198 CuadroTexto"/>
              <p:cNvSpPr txBox="1"/>
              <p:nvPr/>
            </p:nvSpPr>
            <p:spPr>
              <a:xfrm>
                <a:off x="611802" y="1289235"/>
                <a:ext cx="558166" cy="2150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Jefatura</a:t>
                </a:r>
                <a:endParaRPr lang="es-E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00" name="199 Conector recto"/>
              <p:cNvCxnSpPr/>
              <p:nvPr/>
            </p:nvCxnSpPr>
            <p:spPr>
              <a:xfrm>
                <a:off x="577689" y="1314986"/>
                <a:ext cx="0" cy="148759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1" name="200 CuadroTexto"/>
              <p:cNvSpPr txBox="1"/>
              <p:nvPr/>
            </p:nvSpPr>
            <p:spPr>
              <a:xfrm>
                <a:off x="611802" y="1486167"/>
                <a:ext cx="752129" cy="256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L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Colaborador</a:t>
                </a:r>
              </a:p>
              <a:p>
                <a:endParaRPr lang="es-CL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92" name="191 CuadroTexto"/>
            <p:cNvSpPr txBox="1"/>
            <p:nvPr/>
          </p:nvSpPr>
          <p:spPr>
            <a:xfrm>
              <a:off x="393621" y="3804223"/>
              <a:ext cx="1498534" cy="161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Leyenda</a:t>
              </a:r>
              <a:endParaRPr lang="es-E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3" name="192 Conector recto"/>
            <p:cNvCxnSpPr/>
            <p:nvPr/>
          </p:nvCxnSpPr>
          <p:spPr>
            <a:xfrm>
              <a:off x="487588" y="3995874"/>
              <a:ext cx="1530766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59 Conector recto"/>
          <p:cNvCxnSpPr/>
          <p:nvPr/>
        </p:nvCxnSpPr>
        <p:spPr>
          <a:xfrm>
            <a:off x="415938" y="723784"/>
            <a:ext cx="14018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13">
            <a:hlinkClick r:id="" action="ppaction://noaction"/>
          </p:cNvPr>
          <p:cNvSpPr/>
          <p:nvPr>
            <p:custDataLst>
              <p:tags r:id="rId2"/>
            </p:custDataLst>
          </p:nvPr>
        </p:nvSpPr>
        <p:spPr>
          <a:xfrm>
            <a:off x="461170" y="756934"/>
            <a:ext cx="916982" cy="178251"/>
          </a:xfrm>
          <a:prstGeom prst="rect">
            <a:avLst/>
          </a:prstGeom>
          <a:noFill/>
          <a:ln w="9525" cap="rnd">
            <a:noFill/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783">
              <a:lnSpc>
                <a:spcPct val="110000"/>
              </a:lnSpc>
              <a:spcBef>
                <a:spcPts val="450"/>
              </a:spcBef>
              <a:spcAft>
                <a:spcPts val="225"/>
              </a:spcAft>
            </a:pPr>
            <a:r>
              <a:rPr lang="es-CL" sz="900" dirty="0" smtClean="0">
                <a:solidFill>
                  <a:schemeClr val="tx1"/>
                </a:solidFill>
                <a:latin typeface="Arial" panose="020B0604020202020204" pitchFamily="34" charset="0"/>
              </a:rPr>
              <a:t>17 Personas</a:t>
            </a:r>
            <a:endParaRPr lang="es-CL" sz="9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52" name="Picture 14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5" y="510254"/>
            <a:ext cx="293147" cy="292608"/>
          </a:xfrm>
          <a:prstGeom prst="rect">
            <a:avLst/>
          </a:prstGeom>
          <a:solidFill>
            <a:srgbClr val="002060"/>
          </a:solidFill>
        </p:spPr>
      </p:pic>
      <p:cxnSp>
        <p:nvCxnSpPr>
          <p:cNvPr id="53" name="52 Conector recto"/>
          <p:cNvCxnSpPr/>
          <p:nvPr/>
        </p:nvCxnSpPr>
        <p:spPr>
          <a:xfrm>
            <a:off x="5652120" y="2173384"/>
            <a:ext cx="367065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53 Grupo"/>
          <p:cNvGrpSpPr/>
          <p:nvPr/>
        </p:nvGrpSpPr>
        <p:grpSpPr>
          <a:xfrm>
            <a:off x="6441638" y="648992"/>
            <a:ext cx="1963637" cy="1198489"/>
            <a:chOff x="6497316" y="514938"/>
            <a:chExt cx="2160001" cy="507386"/>
          </a:xfrm>
        </p:grpSpPr>
        <p:sp>
          <p:nvSpPr>
            <p:cNvPr id="55" name="Rectangle 8"/>
            <p:cNvSpPr>
              <a:spLocks noChangeArrowheads="1"/>
            </p:cNvSpPr>
            <p:nvPr/>
          </p:nvSpPr>
          <p:spPr bwMode="auto">
            <a:xfrm>
              <a:off x="6497317" y="518324"/>
              <a:ext cx="2160000" cy="50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s-CL" sz="9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Revisor de Crédito Sr.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CL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Antonio Guerra Peña</a:t>
              </a:r>
            </a:p>
            <a:p>
              <a:r>
                <a:rPr lang="es-CL" sz="9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Revisor de Crédito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CL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Miguel Gómez Garín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CL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Marina Carrasco Navarro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CL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Soledad Carreño Sánchez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CL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Luis Salazar Huichaqueo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CL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Marcela Courtin Ortiz</a:t>
              </a:r>
            </a:p>
          </p:txBody>
        </p:sp>
        <p:cxnSp>
          <p:nvCxnSpPr>
            <p:cNvPr id="56" name="55 Conector recto"/>
            <p:cNvCxnSpPr/>
            <p:nvPr/>
          </p:nvCxnSpPr>
          <p:spPr>
            <a:xfrm>
              <a:off x="6497316" y="514938"/>
              <a:ext cx="0" cy="5040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56 Grupo"/>
          <p:cNvGrpSpPr/>
          <p:nvPr/>
        </p:nvGrpSpPr>
        <p:grpSpPr>
          <a:xfrm>
            <a:off x="6457803" y="2177088"/>
            <a:ext cx="1963637" cy="739200"/>
            <a:chOff x="6497316" y="1194117"/>
            <a:chExt cx="2160001" cy="504000"/>
          </a:xfrm>
        </p:grpSpPr>
        <p:sp>
          <p:nvSpPr>
            <p:cNvPr id="58" name="Rectangle 8"/>
            <p:cNvSpPr>
              <a:spLocks noChangeArrowheads="1"/>
            </p:cNvSpPr>
            <p:nvPr/>
          </p:nvSpPr>
          <p:spPr bwMode="auto">
            <a:xfrm>
              <a:off x="6497317" y="1194117"/>
              <a:ext cx="2160000" cy="50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s-CL" sz="9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Revisor de Crédito Sr.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CL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Danica Koscina Pardo</a:t>
              </a:r>
            </a:p>
            <a:p>
              <a:r>
                <a:rPr lang="es-CL" sz="9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Revisor de Crédito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CL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Luis Piñones Araya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CL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Andrea Velasquez Díaz</a:t>
              </a:r>
            </a:p>
          </p:txBody>
        </p:sp>
        <p:cxnSp>
          <p:nvCxnSpPr>
            <p:cNvPr id="59" name="58 Conector recto"/>
            <p:cNvCxnSpPr/>
            <p:nvPr/>
          </p:nvCxnSpPr>
          <p:spPr>
            <a:xfrm>
              <a:off x="6497316" y="1194117"/>
              <a:ext cx="0" cy="5040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61 Grupo"/>
          <p:cNvGrpSpPr/>
          <p:nvPr/>
        </p:nvGrpSpPr>
        <p:grpSpPr>
          <a:xfrm>
            <a:off x="6444155" y="3314118"/>
            <a:ext cx="1963637" cy="739200"/>
            <a:chOff x="6497316" y="1852976"/>
            <a:chExt cx="2160001" cy="504000"/>
          </a:xfrm>
        </p:grpSpPr>
        <p:sp>
          <p:nvSpPr>
            <p:cNvPr id="63" name="Rectangle 8"/>
            <p:cNvSpPr>
              <a:spLocks noChangeArrowheads="1"/>
            </p:cNvSpPr>
            <p:nvPr/>
          </p:nvSpPr>
          <p:spPr bwMode="auto">
            <a:xfrm>
              <a:off x="6497317" y="1852976"/>
              <a:ext cx="2160000" cy="50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s-CL" sz="9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Revisor de Crédito Sr.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CL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Isabel Delgado Tobar</a:t>
              </a:r>
            </a:p>
            <a:p>
              <a:r>
                <a:rPr lang="es-CL" sz="9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Revisor de Crédito</a:t>
              </a:r>
              <a:endParaRPr lang="es-CL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CL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Alejandro Correa Jiménez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CL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Gustavo Campos Lemarie</a:t>
              </a:r>
              <a:endParaRPr lang="es-CL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4" name="63 Conector recto"/>
            <p:cNvCxnSpPr/>
            <p:nvPr/>
          </p:nvCxnSpPr>
          <p:spPr>
            <a:xfrm>
              <a:off x="6497316" y="1852976"/>
              <a:ext cx="0" cy="5040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64 Grupo"/>
          <p:cNvGrpSpPr/>
          <p:nvPr/>
        </p:nvGrpSpPr>
        <p:grpSpPr>
          <a:xfrm>
            <a:off x="6457803" y="4391731"/>
            <a:ext cx="1963637" cy="618808"/>
            <a:chOff x="6497316" y="2474838"/>
            <a:chExt cx="2160001" cy="510517"/>
          </a:xfrm>
        </p:grpSpPr>
        <p:sp>
          <p:nvSpPr>
            <p:cNvPr id="66" name="Rectangle 8"/>
            <p:cNvSpPr>
              <a:spLocks noChangeArrowheads="1"/>
            </p:cNvSpPr>
            <p:nvPr/>
          </p:nvSpPr>
          <p:spPr bwMode="auto">
            <a:xfrm>
              <a:off x="6497317" y="2474838"/>
              <a:ext cx="2160000" cy="50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s-CL" sz="9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Revisor de Crédito Sr.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CL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Magaly Galaz Flores</a:t>
              </a:r>
            </a:p>
          </p:txBody>
        </p:sp>
        <p:cxnSp>
          <p:nvCxnSpPr>
            <p:cNvPr id="67" name="66 Conector recto"/>
            <p:cNvCxnSpPr/>
            <p:nvPr/>
          </p:nvCxnSpPr>
          <p:spPr>
            <a:xfrm>
              <a:off x="6497316" y="2481355"/>
              <a:ext cx="0" cy="5040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69 Conector recto"/>
          <p:cNvCxnSpPr/>
          <p:nvPr/>
        </p:nvCxnSpPr>
        <p:spPr>
          <a:xfrm>
            <a:off x="6012160" y="1225056"/>
            <a:ext cx="0" cy="3463999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70 CuadroTexto"/>
          <p:cNvSpPr txBox="1"/>
          <p:nvPr/>
        </p:nvSpPr>
        <p:spPr>
          <a:xfrm>
            <a:off x="6659878" y="432968"/>
            <a:ext cx="14985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Banca Personas</a:t>
            </a:r>
            <a:endParaRPr lang="es-ES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71 CuadroTexto"/>
          <p:cNvSpPr txBox="1"/>
          <p:nvPr/>
        </p:nvSpPr>
        <p:spPr>
          <a:xfrm>
            <a:off x="6725834" y="1930328"/>
            <a:ext cx="14985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Credichile</a:t>
            </a:r>
            <a:endParaRPr lang="es-ES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72 CuadroTexto"/>
          <p:cNvSpPr txBox="1"/>
          <p:nvPr/>
        </p:nvSpPr>
        <p:spPr>
          <a:xfrm>
            <a:off x="6742982" y="3082456"/>
            <a:ext cx="14985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Banca Pyme</a:t>
            </a:r>
            <a:endParaRPr lang="es-ES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73 CuadroTexto"/>
          <p:cNvSpPr txBox="1"/>
          <p:nvPr/>
        </p:nvSpPr>
        <p:spPr>
          <a:xfrm>
            <a:off x="6745888" y="4162576"/>
            <a:ext cx="14985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Microempresa</a:t>
            </a:r>
            <a:endParaRPr lang="es-ES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5" name="74 Conector recto"/>
          <p:cNvCxnSpPr/>
          <p:nvPr/>
        </p:nvCxnSpPr>
        <p:spPr>
          <a:xfrm flipH="1" flipV="1">
            <a:off x="6012160" y="1225056"/>
            <a:ext cx="434336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75 Conector recto"/>
          <p:cNvCxnSpPr/>
          <p:nvPr/>
        </p:nvCxnSpPr>
        <p:spPr>
          <a:xfrm flipH="1" flipV="1">
            <a:off x="6033344" y="2547974"/>
            <a:ext cx="326323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"/>
          <p:cNvCxnSpPr/>
          <p:nvPr/>
        </p:nvCxnSpPr>
        <p:spPr>
          <a:xfrm flipH="1" flipV="1">
            <a:off x="6012160" y="3673328"/>
            <a:ext cx="358955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105 Conector recto"/>
          <p:cNvCxnSpPr/>
          <p:nvPr/>
        </p:nvCxnSpPr>
        <p:spPr>
          <a:xfrm flipH="1" flipV="1">
            <a:off x="6017578" y="4691975"/>
            <a:ext cx="434340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107 Conector recto"/>
          <p:cNvCxnSpPr/>
          <p:nvPr/>
        </p:nvCxnSpPr>
        <p:spPr>
          <a:xfrm flipH="1" flipV="1">
            <a:off x="2941627" y="2133835"/>
            <a:ext cx="434336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109 Conector recto"/>
          <p:cNvCxnSpPr/>
          <p:nvPr/>
        </p:nvCxnSpPr>
        <p:spPr>
          <a:xfrm>
            <a:off x="2929464" y="2113009"/>
            <a:ext cx="0" cy="1335522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110 Conector recto"/>
          <p:cNvCxnSpPr/>
          <p:nvPr/>
        </p:nvCxnSpPr>
        <p:spPr>
          <a:xfrm flipH="1" flipV="1">
            <a:off x="2934531" y="2747347"/>
            <a:ext cx="434340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112 Conector recto"/>
          <p:cNvCxnSpPr/>
          <p:nvPr/>
        </p:nvCxnSpPr>
        <p:spPr>
          <a:xfrm flipH="1" flipV="1">
            <a:off x="2931582" y="3435549"/>
            <a:ext cx="434340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113 Conector recto"/>
          <p:cNvCxnSpPr/>
          <p:nvPr/>
        </p:nvCxnSpPr>
        <p:spPr>
          <a:xfrm>
            <a:off x="2505034" y="2737224"/>
            <a:ext cx="399576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41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119 Conector recto"/>
          <p:cNvCxnSpPr/>
          <p:nvPr/>
        </p:nvCxnSpPr>
        <p:spPr>
          <a:xfrm flipH="1" flipV="1">
            <a:off x="15183398" y="2393022"/>
            <a:ext cx="326323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/>
        </p:nvSpPr>
        <p:spPr>
          <a:xfrm>
            <a:off x="210626" y="87474"/>
            <a:ext cx="4987952" cy="21602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s-CL" sz="1800" dirty="0" smtClean="0">
                <a:solidFill>
                  <a:prstClr val="white"/>
                </a:solidFill>
              </a:rPr>
              <a:t>División Riesgo Crédito Minorista</a:t>
            </a:r>
            <a:endParaRPr lang="es-CL" sz="1800" dirty="0">
              <a:solidFill>
                <a:prstClr val="white"/>
              </a:solidFill>
            </a:endParaRPr>
          </a:p>
        </p:txBody>
      </p:sp>
      <p:pic>
        <p:nvPicPr>
          <p:cNvPr id="153" name="152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9"/>
            <a:ext cx="9144000" cy="381719"/>
          </a:xfrm>
          <a:prstGeom prst="rect">
            <a:avLst/>
          </a:prstGeom>
        </p:spPr>
      </p:pic>
      <p:graphicFrame>
        <p:nvGraphicFramePr>
          <p:cNvPr id="52" name="4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320501"/>
              </p:ext>
            </p:extLst>
          </p:nvPr>
        </p:nvGraphicFramePr>
        <p:xfrm>
          <a:off x="106878" y="876506"/>
          <a:ext cx="8609610" cy="414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7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894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1444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8753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73983">
                <a:tc>
                  <a:txBody>
                    <a:bodyPr/>
                    <a:lstStyle/>
                    <a:p>
                      <a:pPr algn="ctr"/>
                      <a:r>
                        <a:rPr lang="es-CL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Banca</a:t>
                      </a:r>
                      <a:endParaRPr lang="es-CL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Metas Individuales por Revisor</a:t>
                      </a:r>
                      <a:endParaRPr lang="es-CL" sz="900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Informes Especiales</a:t>
                      </a:r>
                      <a:endParaRPr lang="es-CL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N° Informes (Enero a Agosto)</a:t>
                      </a:r>
                      <a:endParaRPr lang="es-CL" sz="900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N° Operaciones revisadas (Enero a Agosto)</a:t>
                      </a:r>
                      <a:endParaRPr lang="es-CL" sz="9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4200">
                <a:tc>
                  <a:txBody>
                    <a:bodyPr/>
                    <a:lstStyle/>
                    <a:p>
                      <a:pPr algn="ctr"/>
                      <a:r>
                        <a:rPr lang="es-CL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Personas</a:t>
                      </a:r>
                      <a:endParaRPr lang="es-CL" sz="9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9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Carpetas diarias + Informe de Revisión o su equivalente en número de carpetas por trabajo realizado 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indent="0" algn="l" fontAlgn="b">
                        <a:buFontTx/>
                        <a:buNone/>
                      </a:pPr>
                      <a:r>
                        <a:rPr lang="es-CL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a) 2 Revisiones Atribuciones Zonales  (Septiembre / Diciembre)</a:t>
                      </a:r>
                    </a:p>
                    <a:p>
                      <a:pPr marL="0" indent="0" algn="l" fontAlgn="b">
                        <a:buFontTx/>
                        <a:buNone/>
                      </a:pPr>
                      <a:r>
                        <a:rPr lang="es-CL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b) 3 Revisiones Renegociados no Marcados (Marzo / Septiembre / Diciembre)</a:t>
                      </a:r>
                    </a:p>
                    <a:p>
                      <a:pPr marL="0" indent="0" algn="l" fontAlgn="b">
                        <a:buFontTx/>
                        <a:buNone/>
                      </a:pPr>
                      <a:r>
                        <a:rPr lang="es-CL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c) 1 Revisión Socofin (Octubre)</a:t>
                      </a:r>
                    </a:p>
                    <a:p>
                      <a:pPr marL="0" indent="0" algn="l" fontAlgn="b">
                        <a:buFontTx/>
                        <a:buNone/>
                      </a:pPr>
                      <a:r>
                        <a:rPr lang="es-CL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d) 1 Revisión Crédito Mecanizado Armada (Julio)</a:t>
                      </a:r>
                    </a:p>
                    <a:p>
                      <a:pPr marL="0" indent="0" algn="l" fontAlgn="b">
                        <a:buFontTx/>
                        <a:buNone/>
                      </a:pPr>
                      <a:r>
                        <a:rPr lang="es-CL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e) 2 Revisiones </a:t>
                      </a:r>
                      <a:r>
                        <a:rPr lang="es-CL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Preemitidos</a:t>
                      </a:r>
                      <a:r>
                        <a:rPr lang="es-CL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Sucursal (Mayo / Noviembre)</a:t>
                      </a:r>
                    </a:p>
                    <a:p>
                      <a:pPr marL="0" indent="0" algn="l" fontAlgn="b">
                        <a:buFontTx/>
                        <a:buNone/>
                      </a:pPr>
                      <a:r>
                        <a:rPr lang="es-CL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f) 1 Revisión Riesgo Admisión Personas (Agosto)</a:t>
                      </a:r>
                    </a:p>
                    <a:p>
                      <a:pPr marL="0" indent="0" algn="l" fontAlgn="b">
                        <a:buFontTx/>
                        <a:buNone/>
                      </a:pPr>
                      <a:r>
                        <a:rPr lang="es-CL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g) 2 Revisiones Unidad Centralizada (Célula) (Mayo / Noviembre)</a:t>
                      </a:r>
                    </a:p>
                    <a:p>
                      <a:pPr marL="0" indent="0" algn="l" fontAlgn="b">
                        <a:buFontTx/>
                        <a:buNone/>
                      </a:pPr>
                      <a:r>
                        <a:rPr lang="es-CL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h) 4 Informes Consolidados de la Banca Comercial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9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166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9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3.161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0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9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Credichile</a:t>
                      </a:r>
                      <a:endParaRPr lang="es-CL" sz="9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9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Carpetas diarias + Informe de Revisión o su equivalente en número de carpetas por trabajo realizado 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a) 4 Informes Consolidados de la Banca Comercial</a:t>
                      </a:r>
                    </a:p>
                    <a:p>
                      <a:pPr algn="l" fontAlgn="b"/>
                      <a:r>
                        <a:rPr lang="es-CL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b) 1 Revisión Socofin (Octubre)</a:t>
                      </a:r>
                    </a:p>
                    <a:p>
                      <a:pPr algn="l" fontAlgn="b"/>
                      <a:r>
                        <a:rPr lang="es-CL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c) 2 Revisiones Incumplimiento </a:t>
                      </a:r>
                      <a:r>
                        <a:rPr lang="es-CL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Condic</a:t>
                      </a:r>
                      <a:r>
                        <a:rPr lang="es-CL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de Aprobación (Junio / Noviembre)</a:t>
                      </a:r>
                    </a:p>
                    <a:p>
                      <a:pPr algn="l" fontAlgn="b"/>
                      <a:r>
                        <a:rPr lang="es-CL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d) 1 Revisión Depto. Análisis de Excepciones (DAE) (Agosto)</a:t>
                      </a:r>
                    </a:p>
                    <a:p>
                      <a:pPr algn="l" fontAlgn="b"/>
                      <a:r>
                        <a:rPr lang="es-CL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e) 1 Revisión Depto. Análisis Excepciones Comercial (DAC) (Noviembre)</a:t>
                      </a:r>
                    </a:p>
                    <a:p>
                      <a:pPr algn="l" fontAlgn="b"/>
                      <a:r>
                        <a:rPr lang="es-CL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f) Revisión Depto. Análisis Excepciones Comercial (DEC) (Junio / Diciembre)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9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155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2.194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913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Microempresa</a:t>
                      </a:r>
                      <a:endParaRPr lang="es-CL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9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Carpetas diarias + Informe de Revisión o su equivalente en número de carpetas por trabajo realizado 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CL" sz="900" u="none" strike="noStrike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a) 4 Informes Consolidados de la Banca Comercial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s-CL" sz="900" u="none" strike="noStrike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b) Informe especial al Departamento Evaluación Microempresa (DEM) (Agosto)</a:t>
                      </a:r>
                      <a:endParaRPr lang="es-CL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9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568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80621">
                <a:tc>
                  <a:txBody>
                    <a:bodyPr/>
                    <a:lstStyle/>
                    <a:p>
                      <a:pPr algn="ctr"/>
                      <a:r>
                        <a:rPr lang="es-CL" sz="9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Pyme</a:t>
                      </a:r>
                      <a:endParaRPr lang="es-CL" sz="9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9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Carpetas diarias + Informe de Revisión o su equivalente en número de carpetas por trabajo realizado 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a) 4 </a:t>
                      </a:r>
                      <a:r>
                        <a:rPr lang="es-C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Informes Consolidados de la Banca Comercial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9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125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9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2.475</a:t>
                      </a:r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37580471"/>
                  </a:ext>
                </a:extLst>
              </a:tr>
              <a:tr h="130629">
                <a:tc>
                  <a:txBody>
                    <a:bodyPr/>
                    <a:lstStyle/>
                    <a:p>
                      <a:pPr algn="ctr"/>
                      <a:endParaRPr lang="es-CL" sz="9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3" name="Picture 14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5" y="498379"/>
            <a:ext cx="293147" cy="292608"/>
          </a:xfrm>
          <a:prstGeom prst="rect">
            <a:avLst/>
          </a:prstGeom>
          <a:solidFill>
            <a:srgbClr val="002060"/>
          </a:solidFill>
        </p:spPr>
      </p:pic>
      <p:sp>
        <p:nvSpPr>
          <p:cNvPr id="54" name="Rectangle 13">
            <a:hlinkClick r:id="" action="ppaction://noaction"/>
          </p:cNvPr>
          <p:cNvSpPr/>
          <p:nvPr>
            <p:custDataLst>
              <p:tags r:id="rId2"/>
            </p:custDataLst>
          </p:nvPr>
        </p:nvSpPr>
        <p:spPr>
          <a:xfrm>
            <a:off x="446998" y="507595"/>
            <a:ext cx="2094321" cy="192281"/>
          </a:xfrm>
          <a:prstGeom prst="rect">
            <a:avLst/>
          </a:prstGeom>
          <a:noFill/>
          <a:ln w="9525" cap="rnd">
            <a:noFill/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783">
              <a:lnSpc>
                <a:spcPct val="110000"/>
              </a:lnSpc>
              <a:spcBef>
                <a:spcPts val="450"/>
              </a:spcBef>
              <a:spcAft>
                <a:spcPts val="225"/>
              </a:spcAft>
            </a:pPr>
            <a:r>
              <a:rPr lang="es-CL" sz="12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Metas y Objetivos 2019</a:t>
            </a:r>
            <a:endParaRPr lang="es-CL" sz="12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55" name="54 Conector recto"/>
          <p:cNvCxnSpPr/>
          <p:nvPr/>
        </p:nvCxnSpPr>
        <p:spPr>
          <a:xfrm>
            <a:off x="414849" y="739205"/>
            <a:ext cx="186581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96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d8eb8066-e192-467e-b626-cce74ea3d803_Topic"/>
  <p:tag name="EE4P_AGENDAWIZARD_CONTENT" val="/Prueba de adaptación"/>
  <p:tag name="EE4P_AGENDAWIZARD_PROPERTIES" val="406.8057/219.8595/262.9179/29.5558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d8eb8066-e192-467e-b626-cce74ea3d803_Topic"/>
  <p:tag name="EE4P_AGENDAWIZARD_CONTENT" val="/Prueba de adaptación"/>
  <p:tag name="EE4P_AGENDAWIZARD_PROPERTIES" val="406.8057/219.8595/262.9179/29.555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d8eb8066-e192-467e-b626-cce74ea3d803_Elemen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d8eb8066-e192-467e-b626-cce74ea3d803_Elemen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d8eb8066-e192-467e-b626-cce74ea3d803_Topic"/>
  <p:tag name="EE4P_AGENDAWIZARD_CONTENT" val="/Prueba de adaptación"/>
  <p:tag name="EE4P_AGENDAWIZARD_PROPERTIES" val="406.8057/219.8595/262.9179/29.55583"/>
</p:tagLst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36456</TotalTime>
  <Words>445</Words>
  <Application>Microsoft Office PowerPoint</Application>
  <PresentationFormat>Presentación en pantalla (16:9)</PresentationFormat>
  <Paragraphs>87</Paragraphs>
  <Slides>3</Slides>
  <Notes>2</Notes>
  <HiddenSlides>0</HiddenSlides>
  <MMClips>0</MMClips>
  <ScaleCrop>false</ScaleCrop>
  <HeadingPairs>
    <vt:vector size="6" baseType="variant">
      <vt:variant>
        <vt:lpstr>Tema</vt:lpstr>
      </vt:variant>
      <vt:variant>
        <vt:i4>2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Tema de Office</vt:lpstr>
      <vt:lpstr>1_Tema de Office</vt:lpstr>
      <vt:lpstr>Diapositiva de think-cell</vt:lpstr>
      <vt:lpstr>Subgerencia Revisión y Formación Crédito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Maria Cecilia Frias Rodriguez</cp:lastModifiedBy>
  <cp:revision>1530</cp:revision>
  <cp:lastPrinted>2019-07-09T14:45:41Z</cp:lastPrinted>
  <dcterms:created xsi:type="dcterms:W3CDTF">2018-03-14T13:03:41Z</dcterms:created>
  <dcterms:modified xsi:type="dcterms:W3CDTF">2019-09-10T21:38:54Z</dcterms:modified>
</cp:coreProperties>
</file>

<file path=docProps/custom.xml><?xml version="1.0" encoding="utf-8"?>
<op:Properties xmlns:vt="http://schemas.openxmlformats.org/officeDocument/2006/docPropsVTypes" xmlns:op="http://schemas.openxmlformats.org/officeDocument/2006/custom-properties">
  <op:property fmtid="{D5CDD505-2E9C-101B-9397-08002B2CF9AE}" pid="2" name="TitusGUID">
    <vt:lpwstr>f5f950d0-4bba-4e83-8ccd-bfa4677eca25</vt:lpwstr>
  </op:property>
  <op:property fmtid="{D5CDD505-2E9C-101B-9397-08002B2CF9AE}" pid="3" name="Clasificacion">
    <vt:lpwstr>Interna</vt:lpwstr>
  </op:property>
  <op:property fmtid="{D5CDD505-2E9C-101B-9397-08002B2CF9AE}" pid="4" name="KriptosClassAi">
    <vt:lpwstr>2-Restringido</vt:lpwstr>
  </op:property>
</op:Properties>
</file>