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9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689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0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54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52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71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983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11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0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7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99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3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01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78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37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C047-1A8F-4CFA-B358-6458A07FEB2F}" type="datetimeFigureOut">
              <a:rPr lang="sv-SE" smtClean="0"/>
              <a:t>2017-10-18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A3A396-51D3-4537-BA35-152456A654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8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Giraffes vs Fighter pilots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83" y="2780175"/>
            <a:ext cx="8596668" cy="1320800"/>
          </a:xfrm>
        </p:spPr>
        <p:txBody>
          <a:bodyPr>
            <a:normAutofit/>
          </a:bodyPr>
          <a:lstStyle/>
          <a:p>
            <a:r>
              <a:rPr lang="sv-SE" sz="6000" dirty="0" smtClean="0"/>
              <a:t>Thank you very much!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42093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High +Gz acceleration for fighter pilots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38" y="1621018"/>
            <a:ext cx="5545219" cy="4788489"/>
          </a:xfrm>
        </p:spPr>
      </p:pic>
    </p:spTree>
    <p:extLst>
      <p:ext uri="{BB962C8B-B14F-4D97-AF65-F5344CB8AC3E}">
        <p14:creationId xmlns:p14="http://schemas.microsoft.com/office/powerpoint/2010/main" val="31975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Dangers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Cranial hypotension</a:t>
            </a:r>
          </a:p>
          <a:p>
            <a:r>
              <a:rPr lang="sv-SE" dirty="0" smtClean="0"/>
              <a:t>Alternation to cardiovascular system</a:t>
            </a:r>
          </a:p>
          <a:p>
            <a:r>
              <a:rPr lang="sv-SE" dirty="0" smtClean="0"/>
              <a:t>Impair cerebral blood flow</a:t>
            </a:r>
          </a:p>
          <a:p>
            <a:r>
              <a:rPr lang="sv-SE" dirty="0" smtClean="0"/>
              <a:t>Impair visual ability</a:t>
            </a:r>
          </a:p>
          <a:p>
            <a:r>
              <a:rPr lang="sv-SE" dirty="0" smtClean="0"/>
              <a:t>G-induced loss of consciousness</a:t>
            </a:r>
          </a:p>
        </p:txBody>
      </p:sp>
      <p:pic>
        <p:nvPicPr>
          <p:cNvPr id="1026" name="Picture 2" descr="Bildresultat för g-induced loss of conscious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96" y="1690688"/>
            <a:ext cx="4363947" cy="290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3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Giraffe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Long neck -&gt; huge hydrostatic force</a:t>
            </a:r>
          </a:p>
          <a:p>
            <a:r>
              <a:rPr lang="sv-SE" dirty="0" smtClean="0"/>
              <a:t>Same as pilots when they lifting head</a:t>
            </a:r>
          </a:p>
          <a:p>
            <a:r>
              <a:rPr lang="sv-SE" dirty="0" smtClean="0"/>
              <a:t>However they will NOT faint</a:t>
            </a:r>
          </a:p>
        </p:txBody>
      </p:sp>
      <p:sp>
        <p:nvSpPr>
          <p:cNvPr id="5" name="AutoShape 4" descr="Bildresultat för giraffe drin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3" y="1698171"/>
            <a:ext cx="5669895" cy="44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Intraocular pressure drops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Hydrostatic pressure = fluid density x acceleration x height of fluid colume</a:t>
            </a:r>
          </a:p>
          <a:p>
            <a:r>
              <a:rPr lang="sv-SE" dirty="0" smtClean="0"/>
              <a:t>Normally: +1Gz, 30 cm between head and heart -&gt; 22 mmHg</a:t>
            </a:r>
          </a:p>
          <a:p>
            <a:r>
              <a:rPr lang="sv-SE" dirty="0" smtClean="0"/>
              <a:t>+2Gz =&gt; 44 mmHg, +4Gz -&gt; 88 mmHg, worse when heart is lowered</a:t>
            </a:r>
          </a:p>
          <a:p>
            <a:r>
              <a:rPr lang="sv-SE" dirty="0" smtClean="0"/>
              <a:t>Drops</a:t>
            </a:r>
          </a:p>
          <a:p>
            <a:pPr lvl="1"/>
            <a:r>
              <a:rPr lang="sv-SE" dirty="0" smtClean="0"/>
              <a:t>15 mmHg -&gt; Visual impairment</a:t>
            </a:r>
          </a:p>
          <a:p>
            <a:pPr lvl="1"/>
            <a:r>
              <a:rPr lang="sv-SE" dirty="0" smtClean="0"/>
              <a:t>More -&gt; Temporary unconsciousness</a:t>
            </a:r>
          </a:p>
          <a:p>
            <a:pPr marL="457200" lvl="1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5562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Giraffe’s circulatory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+4Gz for human = +1Gz for giraffe</a:t>
            </a:r>
          </a:p>
          <a:p>
            <a:r>
              <a:rPr lang="sv-SE" dirty="0" smtClean="0"/>
              <a:t>Maintain </a:t>
            </a:r>
            <a:r>
              <a:rPr lang="sv-SE" dirty="0"/>
              <a:t>an optimal </a:t>
            </a:r>
            <a:r>
              <a:rPr lang="sv-SE" dirty="0" smtClean="0"/>
              <a:t>cerebral perfusion </a:t>
            </a:r>
            <a:r>
              <a:rPr lang="sv-SE" dirty="0"/>
              <a:t>pressure (CPP</a:t>
            </a:r>
            <a:r>
              <a:rPr lang="sv-SE" dirty="0" smtClean="0"/>
              <a:t>)</a:t>
            </a:r>
          </a:p>
          <a:p>
            <a:r>
              <a:rPr lang="en-US" dirty="0"/>
              <a:t>Thick arterial walls and abundant connective </a:t>
            </a:r>
            <a:r>
              <a:rPr lang="en-US" dirty="0" smtClean="0"/>
              <a:t>tissues </a:t>
            </a:r>
          </a:p>
          <a:p>
            <a:pPr marL="457200" lvl="1" indent="0">
              <a:buNone/>
            </a:pPr>
            <a:r>
              <a:rPr lang="en-US" sz="1800" dirty="0" smtClean="0"/>
              <a:t>-&gt; overcome 118mmHg</a:t>
            </a:r>
          </a:p>
          <a:p>
            <a:r>
              <a:rPr lang="en-US" dirty="0" smtClean="0"/>
              <a:t>Valves in neck veins to prevent backflows of blood </a:t>
            </a:r>
          </a:p>
          <a:p>
            <a:pPr marL="457200" lvl="1" indent="0">
              <a:buNone/>
            </a:pPr>
            <a:r>
              <a:rPr lang="en-US" sz="1800" dirty="0" smtClean="0"/>
              <a:t>into brain</a:t>
            </a:r>
          </a:p>
          <a:p>
            <a:r>
              <a:rPr lang="sv-SE" dirty="0" smtClean="0"/>
              <a:t>Non-collapsible </a:t>
            </a:r>
            <a:r>
              <a:rPr lang="sv-SE" dirty="0"/>
              <a:t>‘venous’ drainage </a:t>
            </a:r>
            <a:r>
              <a:rPr lang="sv-SE" dirty="0" smtClean="0"/>
              <a:t>channel to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enhence CPP</a:t>
            </a:r>
          </a:p>
          <a:p>
            <a:r>
              <a:rPr lang="en-US" dirty="0" smtClean="0"/>
              <a:t>Legs </a:t>
            </a:r>
            <a:r>
              <a:rPr lang="en-US" dirty="0"/>
              <a:t>are thin and the skin </a:t>
            </a:r>
            <a:r>
              <a:rPr lang="en-US" dirty="0" smtClean="0"/>
              <a:t>is non-distensible</a:t>
            </a:r>
          </a:p>
          <a:p>
            <a:pPr marL="457200" lvl="1" indent="0">
              <a:buNone/>
            </a:pPr>
            <a:r>
              <a:rPr lang="en-US" sz="1800" dirty="0" smtClean="0"/>
              <a:t>-&gt; countermeasures</a:t>
            </a:r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3074" name="Picture 2" descr="Bildresultat för giraffe's cir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9" y="1196249"/>
            <a:ext cx="4466865" cy="56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to be learned for </a:t>
            </a:r>
            <a:r>
              <a:rPr lang="en-US" dirty="0" smtClean="0"/>
              <a:t>the pilots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372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 smtClean="0"/>
              <a:t>Arterial </a:t>
            </a:r>
            <a:r>
              <a:rPr lang="en-US" dirty="0"/>
              <a:t>pressure at head level must </a:t>
            </a:r>
            <a:r>
              <a:rPr lang="en-US" dirty="0" smtClean="0"/>
              <a:t>be maintained</a:t>
            </a:r>
          </a:p>
          <a:p>
            <a:r>
              <a:rPr lang="sv-SE" dirty="0"/>
              <a:t>Anti-G Straining Maneuver, </a:t>
            </a:r>
            <a:r>
              <a:rPr lang="sv-SE" dirty="0" smtClean="0"/>
              <a:t>AGSM</a:t>
            </a:r>
          </a:p>
          <a:p>
            <a:pPr lvl="1"/>
            <a:r>
              <a:rPr lang="sv-SE" dirty="0" smtClean="0"/>
              <a:t>Principle method for more than +5Gz</a:t>
            </a:r>
          </a:p>
          <a:p>
            <a:pPr lvl="1"/>
            <a:r>
              <a:rPr lang="en-US" dirty="0" smtClean="0"/>
              <a:t>Tensing leg</a:t>
            </a:r>
            <a:r>
              <a:rPr lang="en-US" dirty="0"/>
              <a:t>, arm and abdominal </a:t>
            </a:r>
            <a:r>
              <a:rPr lang="en-US" dirty="0" smtClean="0"/>
              <a:t>muscles</a:t>
            </a:r>
          </a:p>
          <a:p>
            <a:r>
              <a:rPr lang="sv-SE" dirty="0" smtClean="0"/>
              <a:t>Anti-G suit</a:t>
            </a:r>
          </a:p>
          <a:p>
            <a:pPr lvl="1"/>
            <a:r>
              <a:rPr lang="sv-SE" dirty="0" smtClean="0"/>
              <a:t>Pressurized </a:t>
            </a:r>
            <a:r>
              <a:rPr lang="sv-SE" dirty="0"/>
              <a:t>with air to press the </a:t>
            </a:r>
            <a:r>
              <a:rPr lang="sv-SE" dirty="0" smtClean="0"/>
              <a:t>legs and </a:t>
            </a:r>
            <a:r>
              <a:rPr lang="sv-SE" dirty="0"/>
              <a:t>abdominal </a:t>
            </a:r>
            <a:r>
              <a:rPr lang="sv-SE" dirty="0" smtClean="0"/>
              <a:t>region</a:t>
            </a:r>
          </a:p>
          <a:p>
            <a:pPr lvl="1"/>
            <a:r>
              <a:rPr lang="sv-SE" dirty="0"/>
              <a:t>Create </a:t>
            </a:r>
            <a:r>
              <a:rPr lang="sv-SE" dirty="0" smtClean="0"/>
              <a:t>vasoconstriction</a:t>
            </a:r>
          </a:p>
          <a:p>
            <a:pPr lvl="1"/>
            <a:r>
              <a:rPr lang="sv-SE" dirty="0" smtClean="0"/>
              <a:t>Heart </a:t>
            </a:r>
            <a:r>
              <a:rPr lang="sv-SE" dirty="0"/>
              <a:t>is elevated </a:t>
            </a:r>
            <a:r>
              <a:rPr lang="sv-SE" dirty="0" smtClean="0"/>
              <a:t>upward</a:t>
            </a:r>
          </a:p>
          <a:p>
            <a:r>
              <a:rPr lang="sv-SE" dirty="0" smtClean="0"/>
              <a:t>Pressure breathing</a:t>
            </a:r>
          </a:p>
          <a:p>
            <a:pPr lvl="1"/>
            <a:r>
              <a:rPr lang="en-US" dirty="0" smtClean="0"/>
              <a:t>Wear </a:t>
            </a:r>
            <a:r>
              <a:rPr lang="en-US" dirty="0"/>
              <a:t>a jerkin </a:t>
            </a:r>
            <a:r>
              <a:rPr lang="en-US" dirty="0" smtClean="0"/>
              <a:t>which is inflated </a:t>
            </a:r>
            <a:r>
              <a:rPr lang="en-US" dirty="0"/>
              <a:t>to the same pressure as the </a:t>
            </a:r>
            <a:r>
              <a:rPr lang="en-US" dirty="0" smtClean="0"/>
              <a:t>mask</a:t>
            </a:r>
          </a:p>
          <a:p>
            <a:pPr lvl="1"/>
            <a:r>
              <a:rPr lang="en-US" dirty="0"/>
              <a:t>counteract the high levels of pressures required</a:t>
            </a:r>
            <a:endParaRPr lang="sv-SE" dirty="0"/>
          </a:p>
        </p:txBody>
      </p:sp>
      <p:pic>
        <p:nvPicPr>
          <p:cNvPr id="4098" name="Picture 2" descr="Bildresultat för anti g s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02" y="1930400"/>
            <a:ext cx="35052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More lessons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Muscular </a:t>
            </a:r>
            <a:r>
              <a:rPr lang="sv-SE" dirty="0"/>
              <a:t>strength </a:t>
            </a:r>
            <a:r>
              <a:rPr lang="sv-SE" dirty="0" smtClean="0"/>
              <a:t>training</a:t>
            </a:r>
          </a:p>
          <a:p>
            <a:pPr lvl="1"/>
            <a:r>
              <a:rPr lang="sv-SE" dirty="0" smtClean="0"/>
              <a:t>10 – 12 weeks weight lifting </a:t>
            </a:r>
          </a:p>
          <a:p>
            <a:pPr marL="457200" lvl="1" indent="0">
              <a:buNone/>
            </a:pPr>
            <a:r>
              <a:rPr lang="sv-SE" dirty="0"/>
              <a:t>	</a:t>
            </a:r>
            <a:r>
              <a:rPr lang="sv-SE" dirty="0" smtClean="0"/>
              <a:t>-&gt; increase 50% G-duration tolerance</a:t>
            </a:r>
          </a:p>
          <a:p>
            <a:r>
              <a:rPr lang="sv-SE" dirty="0" smtClean="0"/>
              <a:t>Postural modification</a:t>
            </a:r>
          </a:p>
          <a:p>
            <a:pPr lvl="1"/>
            <a:r>
              <a:rPr lang="en-US" dirty="0" smtClean="0"/>
              <a:t>Decrease </a:t>
            </a:r>
            <a:r>
              <a:rPr lang="en-US" dirty="0"/>
              <a:t>the vertical </a:t>
            </a:r>
            <a:r>
              <a:rPr lang="en-US" dirty="0" smtClean="0"/>
              <a:t>distance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between </a:t>
            </a:r>
            <a:r>
              <a:rPr lang="en-US" dirty="0"/>
              <a:t>brain and heart of the </a:t>
            </a:r>
            <a:r>
              <a:rPr lang="en-US" dirty="0" smtClean="0"/>
              <a:t>pilot</a:t>
            </a:r>
          </a:p>
          <a:p>
            <a:pPr lvl="1"/>
            <a:r>
              <a:rPr lang="en-US" dirty="0"/>
              <a:t>F-16 fighter -&gt; 30-degree seatback </a:t>
            </a:r>
            <a:r>
              <a:rPr lang="en-US" dirty="0" smtClean="0"/>
              <a:t>angle</a:t>
            </a:r>
          </a:p>
          <a:p>
            <a:pPr lvl="1"/>
            <a:r>
              <a:rPr lang="sv-SE" dirty="0" smtClean="0"/>
              <a:t>EMG-5 with prone position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34" y="1930400"/>
            <a:ext cx="6055695" cy="36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8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pilots </a:t>
            </a:r>
            <a:r>
              <a:rPr lang="en-US" dirty="0"/>
              <a:t>partially mimics some natural anatomical features of the </a:t>
            </a:r>
            <a:r>
              <a:rPr lang="en-US" dirty="0" smtClean="0"/>
              <a:t>giraffes</a:t>
            </a:r>
          </a:p>
          <a:p>
            <a:pPr lvl="1"/>
            <a:r>
              <a:rPr lang="en-US" dirty="0" smtClean="0"/>
              <a:t>AGSM -&gt; increase arterial pressure at heart level</a:t>
            </a:r>
          </a:p>
          <a:p>
            <a:pPr lvl="1"/>
            <a:r>
              <a:rPr lang="en-US" dirty="0" smtClean="0"/>
              <a:t>Anti-G suit -&gt; works like giraffe’s legs and skin</a:t>
            </a:r>
          </a:p>
          <a:p>
            <a:r>
              <a:rPr lang="sv-SE" dirty="0" smtClean="0"/>
              <a:t>Giraffe should not fly!</a:t>
            </a:r>
            <a:endParaRPr lang="sv-SE" dirty="0"/>
          </a:p>
        </p:txBody>
      </p:sp>
      <p:pic>
        <p:nvPicPr>
          <p:cNvPr id="5122" name="Picture 2" descr="Bildresultat för giraffe fl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43" y="3260071"/>
            <a:ext cx="5843453" cy="399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50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277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Giraffes vs Fighter pilots</vt:lpstr>
      <vt:lpstr>High +Gz acceleration for fighter pilots</vt:lpstr>
      <vt:lpstr>Dangers </vt:lpstr>
      <vt:lpstr>Giraffe</vt:lpstr>
      <vt:lpstr>Intraocular pressure drops</vt:lpstr>
      <vt:lpstr>Giraffe’s circulatory adjustments</vt:lpstr>
      <vt:lpstr>Lessons to be learned for the pilots</vt:lpstr>
      <vt:lpstr>More lessons </vt:lpstr>
      <vt:lpstr>Conclusion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Giraffes vs Fighter pilots</dc:title>
  <dc:creator>Yue Jiao</dc:creator>
  <cp:lastModifiedBy>Yue Jiao</cp:lastModifiedBy>
  <cp:revision>11</cp:revision>
  <dcterms:created xsi:type="dcterms:W3CDTF">2017-10-17T13:28:04Z</dcterms:created>
  <dcterms:modified xsi:type="dcterms:W3CDTF">2017-10-18T02:24:42Z</dcterms:modified>
</cp:coreProperties>
</file>