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Book1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Sheet1!$A$1:$A$4</cx:f>
        <cx:lvl ptCount="4">
          <cx:pt idx="0">Warm up</cx:pt>
          <cx:pt idx="1">Climbing</cx:pt>
          <cx:pt idx="2">Cruising</cx:pt>
          <cx:pt idx="3">Landing</cx:pt>
        </cx:lvl>
      </cx:strDim>
      <cx:numDim type="size">
        <cx:f>Sheet1!$B$1:$B$4</cx:f>
        <cx:lvl ptCount="4" formatCode="Standard">
          <cx:pt idx="0">6927</cx:pt>
          <cx:pt idx="1">3360</cx:pt>
          <cx:pt idx="2">57086</cx:pt>
          <cx:pt idx="3">818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 sz="4400">
                <a:solidFill>
                  <a:schemeClr val="tx1"/>
                </a:solidFill>
              </a:defRPr>
            </a:pPr>
            <a:r>
              <a:rPr lang="sv-SE" sz="4400">
                <a:solidFill>
                  <a:schemeClr val="tx1"/>
                </a:solidFill>
              </a:rPr>
              <a:t>Proportion</a:t>
            </a:r>
            <a:endParaRPr lang="sv-SE">
              <a:solidFill>
                <a:schemeClr val="tx1"/>
              </a:solidFill>
            </a:endParaRPr>
          </a:p>
        </cx:rich>
      </cx:tx>
    </cx:title>
    <cx:plotArea>
      <cx:plotAreaRegion>
        <cx:series layoutId="treemap" uniqueId="{AAD74B45-FDE9-471B-8B2E-8E33004DD581}">
          <cx:dataLabels pos="inEnd">
            <cx:txPr>
              <a:bodyPr spcFirstLastPara="1" vertOverflow="ellipsis" wrap="square" lIns="0" tIns="0" rIns="0" bIns="0" anchor="ctr" anchorCtr="1"/>
              <a:lstStyle/>
              <a:p>
                <a:pPr>
                  <a:defRPr lang="en-US" sz="3600" b="0" i="0" u="none" strike="noStrike" baseline="0">
                    <a:solidFill>
                      <a:schemeClr val="tx1"/>
                    </a:solidFill>
                    <a:latin typeface="Calibri" panose="020F0502020204030204"/>
                  </a:defRPr>
                </a:pPr>
                <a:endParaRPr lang="sv-SE" sz="3600">
                  <a:solidFill>
                    <a:schemeClr val="tx1"/>
                  </a:solidFill>
                </a:endParaRPr>
              </a:p>
            </cx:txPr>
            <cx:visibility seriesName="0" categoryName="1" value="0"/>
            <cx:dataLabel idx="0">
              <cx:txPr>
                <a:bodyPr spcFirstLastPara="1" vertOverflow="ellipsis" wrap="square" lIns="0" tIns="0" rIns="0" bIns="0" anchor="ctr" anchorCtr="1"/>
                <a:lstStyle/>
                <a:p>
                  <a:pPr>
                    <a:defRPr sz="3600"/>
                  </a:pPr>
                  <a:r>
                    <a:rPr lang="sv-SE" sz="3600">
                      <a:solidFill>
                        <a:schemeClr val="tx1"/>
                      </a:solidFill>
                    </a:rPr>
                    <a:t>Warm up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  <cx:legend pos="t" align="ctr" overlay="0">
      <cx:txPr>
        <a:bodyPr spcFirstLastPara="1" vertOverflow="ellipsis" wrap="square" lIns="0" tIns="0" rIns="0" bIns="0" anchor="ctr" anchorCtr="1"/>
        <a:lstStyle/>
        <a:p>
          <a:pPr>
            <a:defRPr sz="1400">
              <a:solidFill>
                <a:schemeClr val="tx1"/>
              </a:solidFill>
            </a:defRPr>
          </a:pPr>
          <a:endParaRPr lang="sv-SE" sz="1400">
            <a:solidFill>
              <a:schemeClr val="tx1"/>
            </a:solidFill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0F9F-B9EC-40F7-9976-671A9859F484}" type="datetimeFigureOut">
              <a:rPr lang="sv-SE" smtClean="0"/>
              <a:t>2016-10-13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512C-E420-4273-AF12-192BC268B9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578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0F9F-B9EC-40F7-9976-671A9859F484}" type="datetimeFigureOut">
              <a:rPr lang="sv-SE" smtClean="0"/>
              <a:t>2016-10-13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512C-E420-4273-AF12-192BC268B9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456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0F9F-B9EC-40F7-9976-671A9859F484}" type="datetimeFigureOut">
              <a:rPr lang="sv-SE" smtClean="0"/>
              <a:t>2016-10-13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512C-E420-4273-AF12-192BC268B9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089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0F9F-B9EC-40F7-9976-671A9859F484}" type="datetimeFigureOut">
              <a:rPr lang="sv-SE" smtClean="0"/>
              <a:t>2016-10-13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512C-E420-4273-AF12-192BC268B9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213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0F9F-B9EC-40F7-9976-671A9859F484}" type="datetimeFigureOut">
              <a:rPr lang="sv-SE" smtClean="0"/>
              <a:t>2016-10-13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512C-E420-4273-AF12-192BC268B9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351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0F9F-B9EC-40F7-9976-671A9859F484}" type="datetimeFigureOut">
              <a:rPr lang="sv-SE" smtClean="0"/>
              <a:t>2016-10-13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512C-E420-4273-AF12-192BC268B9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984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0F9F-B9EC-40F7-9976-671A9859F484}" type="datetimeFigureOut">
              <a:rPr lang="sv-SE" smtClean="0"/>
              <a:t>2016-10-13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512C-E420-4273-AF12-192BC268B9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247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0F9F-B9EC-40F7-9976-671A9859F484}" type="datetimeFigureOut">
              <a:rPr lang="sv-SE" smtClean="0"/>
              <a:t>2016-10-13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512C-E420-4273-AF12-192BC268B9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600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0F9F-B9EC-40F7-9976-671A9859F484}" type="datetimeFigureOut">
              <a:rPr lang="sv-SE" smtClean="0"/>
              <a:t>2016-10-13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512C-E420-4273-AF12-192BC268B9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97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0F9F-B9EC-40F7-9976-671A9859F484}" type="datetimeFigureOut">
              <a:rPr lang="sv-SE" smtClean="0"/>
              <a:t>2016-10-13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512C-E420-4273-AF12-192BC268B9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097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0F9F-B9EC-40F7-9976-671A9859F484}" type="datetimeFigureOut">
              <a:rPr lang="sv-SE" smtClean="0"/>
              <a:t>2016-10-13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512C-E420-4273-AF12-192BC268B9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313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20F9F-B9EC-40F7-9976-671A9859F484}" type="datetimeFigureOut">
              <a:rPr lang="sv-SE" smtClean="0"/>
              <a:t>2016-10-13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512C-E420-4273-AF12-192BC268B9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068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300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A330-300: Basic parameters and assumptions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75738" cy="290463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General parameters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dirty="0"/>
                  <a:t>On average 333 seats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dirty="0"/>
                  <a:t>Maximum mass: 230.9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𝑡𝑜𝑛</m:t>
                    </m:r>
                  </m:oMath>
                </a14:m>
                <a:endParaRPr lang="en-GB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dirty="0"/>
                  <a:t>Long cruising altitude: 39000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𝑓𝑡</m:t>
                    </m:r>
                  </m:oMath>
                </a14:m>
                <a:endParaRPr lang="en-GB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dirty="0"/>
                  <a:t>Long cruising velocity: 465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𝑘𝑡</m:t>
                    </m:r>
                  </m:oMath>
                </a14:m>
                <a:endParaRPr lang="en-GB" dirty="0"/>
              </a:p>
              <a:p>
                <a:endParaRPr lang="sv-S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75738" cy="2904637"/>
              </a:xfrm>
              <a:blipFill>
                <a:blip r:embed="rId2"/>
                <a:stretch>
                  <a:fillRect l="-2473" t="-335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251331" y="1825625"/>
                <a:ext cx="5539154" cy="2823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Aeronautical parameters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GB" sz="2800" dirty="0"/>
                  <a:t>Aspect ratio: 9.26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GB" sz="2800" dirty="0"/>
                  <a:t>Taper ratio: 0.251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GB" sz="2800" dirty="0"/>
                  <a:t>¼ chord sweep angle: 29.7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en-GB" sz="28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GB" sz="2800" dirty="0"/>
                  <a:t>Wing area: 363.10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8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GB" sz="2800" dirty="0"/>
                  <a:t>TSFC: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15.48</m:t>
                    </m:r>
                    <m:f>
                      <m:f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𝑘𝑁h</m:t>
                        </m:r>
                      </m:den>
                    </m:f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=151.24</m:t>
                    </m:r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331" y="1825625"/>
                <a:ext cx="5539154" cy="2823273"/>
              </a:xfrm>
              <a:prstGeom prst="rect">
                <a:avLst/>
              </a:prstGeom>
              <a:blipFill>
                <a:blip r:embed="rId3"/>
                <a:stretch>
                  <a:fillRect l="-2200" t="-1940" b="-194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565031" y="5011615"/>
                <a:ext cx="924950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Assumption: From Stockholm to Los Angeles, 8880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sv-SE" sz="2800" dirty="0"/>
                  <a:t>. It is </a:t>
                </a:r>
                <a:r>
                  <a:rPr lang="en-GB" sz="2800" dirty="0"/>
                  <a:t>done completely by</a:t>
                </a:r>
                <a:r>
                  <a:rPr lang="sv-SE" sz="2800" dirty="0"/>
                  <a:t> cruising. 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031" y="5011615"/>
                <a:ext cx="9249507" cy="954107"/>
              </a:xfrm>
              <a:prstGeom prst="rect">
                <a:avLst/>
              </a:prstGeom>
              <a:blipFill>
                <a:blip r:embed="rId4"/>
                <a:stretch>
                  <a:fillRect l="-1384" t="-5732" b="-1719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3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Calculation of K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Raymer’s empirical method: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=0.07227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=0.476</m:t>
                    </m:r>
                  </m:oMath>
                </a14:m>
                <a:endParaRPr lang="en-GB" b="0" dirty="0"/>
              </a:p>
              <a:p>
                <a:pPr lvl="1"/>
                <a:r>
                  <a:rPr lang="en-GB" dirty="0"/>
                  <a:t>Calculated with the formula from the lecture note. </a:t>
                </a:r>
              </a:p>
              <a:p>
                <a:pPr lvl="1"/>
                <a:r>
                  <a:rPr lang="en-GB" dirty="0"/>
                  <a:t>A330-300 is a regular high subsonic jet transport airplane. </a:t>
                </a:r>
              </a:p>
              <a:p>
                <a:pPr lvl="1"/>
                <a:r>
                  <a:rPr lang="sv-SE" dirty="0"/>
                  <a:t>Oswald </a:t>
                </a:r>
                <a:r>
                  <a:rPr lang="en-GB" dirty="0"/>
                  <a:t>efficiency</a:t>
                </a:r>
                <a:r>
                  <a:rPr lang="sv-SE" dirty="0"/>
                  <a:t> </a:t>
                </a:r>
                <a:r>
                  <a:rPr lang="en-GB" dirty="0"/>
                  <a:t>factor for this kind of airplane is: 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0.75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sv-SE"/>
                          <m:t>⪅</m:t>
                        </m:r>
                        <m:r>
                          <m:rPr>
                            <m:nor/>
                          </m:rPr>
                          <a:rPr lang="en-GB" b="0" i="0" smtClean="0"/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sv-SE"/>
                      <m:t>⪅</m:t>
                    </m:r>
                    <m:r>
                      <m:rPr>
                        <m:nor/>
                      </m:rPr>
                      <a:rPr lang="en-GB" b="0" i="0" smtClean="0"/>
                      <m:t> .</m:t>
                    </m:r>
                  </m:oMath>
                </a14:m>
                <a:endParaRPr lang="en-GB" b="0" dirty="0"/>
              </a:p>
              <a:p>
                <a:pPr lvl="1"/>
                <a:r>
                  <a:rPr lang="en-GB" dirty="0"/>
                  <a:t>Thus this method gives inaccurate result. </a:t>
                </a:r>
              </a:p>
              <a:p>
                <a:endParaRPr lang="en-GB" dirty="0"/>
              </a:p>
              <a:p>
                <a:r>
                  <a:rPr lang="en-GB" dirty="0"/>
                  <a:t>Howe’s empirical method: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=0.04559,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=0.754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More reasonable. </a:t>
                </a:r>
              </a:p>
              <a:p>
                <a:pPr lvl="1"/>
                <a:r>
                  <a:rPr lang="en-GB" dirty="0"/>
                  <a:t>Shall be used for further analysis.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95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Fuel consumption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=0.0175</m:t>
                    </m:r>
                  </m:oMath>
                </a14:m>
                <a:endParaRPr lang="sv-SE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Warm up and take-off: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6927 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≈6.9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𝑡𝑜𝑛</m:t>
                    </m:r>
                  </m:oMath>
                </a14:m>
                <a:endParaRPr lang="sv-SE" dirty="0"/>
              </a:p>
              <a:p>
                <a:r>
                  <a:rPr lang="en-GB" dirty="0"/>
                  <a:t>Climb to cruising altitude: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3360 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≈3.4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𝑡𝑜𝑛</m:t>
                    </m:r>
                  </m:oMath>
                </a14:m>
                <a:endParaRPr lang="sv-SE" dirty="0"/>
              </a:p>
              <a:p>
                <a:r>
                  <a:rPr lang="en-GB" dirty="0"/>
                  <a:t>Cruise: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57086 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≈57.1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𝑡𝑜𝑛</m:t>
                    </m:r>
                  </m:oMath>
                </a14:m>
                <a:endParaRPr lang="en-GB" b="0" dirty="0"/>
              </a:p>
              <a:p>
                <a:pPr lvl="1"/>
                <a:r>
                  <a:rPr lang="en-GB" b="0" dirty="0"/>
                  <a:t>Hourly consumption in long cruising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4700 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r>
                  <a:rPr lang="en-GB" b="0" dirty="0"/>
                  <a:t> according to our source.</a:t>
                </a:r>
              </a:p>
              <a:p>
                <a:pPr lvl="1"/>
                <a:r>
                  <a:rPr lang="en-GB" dirty="0"/>
                  <a:t>Flying 11 hours: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51700 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=51.7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𝑡𝑜𝑛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⇒  </m:t>
                    </m:r>
                  </m:oMath>
                </a14:m>
                <a:r>
                  <a:rPr lang="en-GB" dirty="0"/>
                  <a:t>Reasonable.  </a:t>
                </a:r>
                <a:endParaRPr lang="en-GB" b="0" dirty="0"/>
              </a:p>
              <a:p>
                <a:r>
                  <a:rPr lang="en-GB" dirty="0"/>
                  <a:t>Descent and landing: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818 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≈0.8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𝑡𝑜𝑛</m:t>
                    </m:r>
                  </m:oMath>
                </a14:m>
                <a:endParaRPr lang="sv-SE" dirty="0"/>
              </a:p>
              <a:p>
                <a:r>
                  <a:rPr lang="en-GB" dirty="0"/>
                  <a:t>Total fuel consumption with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6%</m:t>
                    </m:r>
                  </m:oMath>
                </a14:m>
                <a:r>
                  <a:rPr lang="sv-SE" dirty="0"/>
                  <a:t> reserve </a:t>
                </a:r>
                <a:r>
                  <a:rPr lang="sv-SE" dirty="0" err="1"/>
                  <a:t>shall</a:t>
                </a:r>
                <a:r>
                  <a:rPr lang="sv-SE" dirty="0"/>
                  <a:t> be: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75391 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≈75.4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𝑡𝑜𝑛</m:t>
                    </m:r>
                  </m:oMath>
                </a14:m>
                <a:endParaRPr lang="sv-S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29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ADBF36B3-DFCE-44AA-AA22-B40DDFE8593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7513994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ADBF36B3-DFCE-44AA-AA22-B40DDFE859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7704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262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A330-300: Basic parameters and assumptions</vt:lpstr>
      <vt:lpstr>Calculation of K</vt:lpstr>
      <vt:lpstr>Fuel consumption with C_D0=0.0175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Jiao</dc:creator>
  <cp:lastModifiedBy>Yue Jiao</cp:lastModifiedBy>
  <cp:revision>9</cp:revision>
  <dcterms:created xsi:type="dcterms:W3CDTF">2016-10-13T10:19:49Z</dcterms:created>
  <dcterms:modified xsi:type="dcterms:W3CDTF">2016-10-13T16:29:54Z</dcterms:modified>
</cp:coreProperties>
</file>