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536" y="-84"/>
      </p:cViewPr>
      <p:guideLst>
        <p:guide orient="horz" pos="2880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>
            <a:pPr algn="r" marR="5080">
              <a:lnSpc>
                <a:spcPts val="944"/>
              </a:lnSpc>
            </a:pPr>
            <a:r>
              <a:rPr dirty="0" spc="-10"/>
              <a:t>FASTCAMPUS</a:t>
            </a:r>
          </a:p>
          <a:p>
            <a:pPr algn="r" marR="5080">
              <a:lnSpc>
                <a:spcPct val="100000"/>
              </a:lnSpc>
            </a:pPr>
            <a:r>
              <a:rPr dirty="0"/>
              <a:t>Copyright</a:t>
            </a:r>
            <a:r>
              <a:rPr dirty="0" spc="20"/>
              <a:t> </a:t>
            </a:r>
            <a:r>
              <a:rPr dirty="0"/>
              <a:t>FASTCAMPUS</a:t>
            </a:r>
            <a:r>
              <a:rPr dirty="0" spc="-25"/>
              <a:t> </a:t>
            </a:r>
            <a:r>
              <a:rPr dirty="0"/>
              <a:t>Corp.</a:t>
            </a:r>
            <a:r>
              <a:rPr dirty="0" spc="20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 spc="-10"/>
              <a:t>Rights</a:t>
            </a:r>
            <a:r>
              <a:rPr dirty="0" spc="2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>
            <a:pPr algn="r" marR="5080">
              <a:lnSpc>
                <a:spcPts val="944"/>
              </a:lnSpc>
            </a:pPr>
            <a:r>
              <a:rPr dirty="0" spc="-10"/>
              <a:t>FASTCAMPUS</a:t>
            </a:r>
          </a:p>
          <a:p>
            <a:pPr algn="r" marR="5080">
              <a:lnSpc>
                <a:spcPct val="100000"/>
              </a:lnSpc>
            </a:pPr>
            <a:r>
              <a:rPr dirty="0"/>
              <a:t>Copyright</a:t>
            </a:r>
            <a:r>
              <a:rPr dirty="0" spc="20"/>
              <a:t> </a:t>
            </a:r>
            <a:r>
              <a:rPr dirty="0"/>
              <a:t>FASTCAMPUS</a:t>
            </a:r>
            <a:r>
              <a:rPr dirty="0" spc="-25"/>
              <a:t> </a:t>
            </a:r>
            <a:r>
              <a:rPr dirty="0"/>
              <a:t>Corp.</a:t>
            </a:r>
            <a:r>
              <a:rPr dirty="0" spc="20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 spc="-10"/>
              <a:t>Rights</a:t>
            </a:r>
            <a:r>
              <a:rPr dirty="0" spc="2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>
            <a:pPr algn="r" marR="5080">
              <a:lnSpc>
                <a:spcPts val="944"/>
              </a:lnSpc>
            </a:pPr>
            <a:r>
              <a:rPr dirty="0" spc="-10"/>
              <a:t>FASTCAMPUS</a:t>
            </a:r>
          </a:p>
          <a:p>
            <a:pPr algn="r" marR="5080">
              <a:lnSpc>
                <a:spcPct val="100000"/>
              </a:lnSpc>
            </a:pPr>
            <a:r>
              <a:rPr dirty="0"/>
              <a:t>Copyright</a:t>
            </a:r>
            <a:r>
              <a:rPr dirty="0" spc="20"/>
              <a:t> </a:t>
            </a:r>
            <a:r>
              <a:rPr dirty="0"/>
              <a:t>FASTCAMPUS</a:t>
            </a:r>
            <a:r>
              <a:rPr dirty="0" spc="-25"/>
              <a:t> </a:t>
            </a:r>
            <a:r>
              <a:rPr dirty="0"/>
              <a:t>Corp.</a:t>
            </a:r>
            <a:r>
              <a:rPr dirty="0" spc="20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 spc="-10"/>
              <a:t>Rights</a:t>
            </a:r>
            <a:r>
              <a:rPr dirty="0" spc="20"/>
              <a:t> </a:t>
            </a:r>
            <a:r>
              <a:rPr dirty="0" spc="-1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>
            <a:pPr algn="r" marR="5080">
              <a:lnSpc>
                <a:spcPts val="944"/>
              </a:lnSpc>
            </a:pPr>
            <a:r>
              <a:rPr dirty="0" spc="-10"/>
              <a:t>FASTCAMPUS</a:t>
            </a:r>
          </a:p>
          <a:p>
            <a:pPr algn="r" marR="5080">
              <a:lnSpc>
                <a:spcPct val="100000"/>
              </a:lnSpc>
            </a:pPr>
            <a:r>
              <a:rPr dirty="0"/>
              <a:t>Copyright</a:t>
            </a:r>
            <a:r>
              <a:rPr dirty="0" spc="20"/>
              <a:t> </a:t>
            </a:r>
            <a:r>
              <a:rPr dirty="0"/>
              <a:t>FASTCAMPUS</a:t>
            </a:r>
            <a:r>
              <a:rPr dirty="0" spc="-25"/>
              <a:t> </a:t>
            </a:r>
            <a:r>
              <a:rPr dirty="0"/>
              <a:t>Corp.</a:t>
            </a:r>
            <a:r>
              <a:rPr dirty="0" spc="20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 spc="-10"/>
              <a:t>Rights</a:t>
            </a:r>
            <a:r>
              <a:rPr dirty="0" spc="20"/>
              <a:t> </a:t>
            </a:r>
            <a:r>
              <a:rPr dirty="0" spc="-1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>
            <a:pPr algn="r" marR="5080">
              <a:lnSpc>
                <a:spcPts val="944"/>
              </a:lnSpc>
            </a:pPr>
            <a:r>
              <a:rPr dirty="0" spc="-10"/>
              <a:t>FASTCAMPUS</a:t>
            </a:r>
          </a:p>
          <a:p>
            <a:pPr algn="r" marR="5080">
              <a:lnSpc>
                <a:spcPct val="100000"/>
              </a:lnSpc>
            </a:pPr>
            <a:r>
              <a:rPr dirty="0"/>
              <a:t>Copyright</a:t>
            </a:r>
            <a:r>
              <a:rPr dirty="0" spc="20"/>
              <a:t> </a:t>
            </a:r>
            <a:r>
              <a:rPr dirty="0"/>
              <a:t>FASTCAMPUS</a:t>
            </a:r>
            <a:r>
              <a:rPr dirty="0" spc="-25"/>
              <a:t> </a:t>
            </a:r>
            <a:r>
              <a:rPr dirty="0"/>
              <a:t>Corp.</a:t>
            </a:r>
            <a:r>
              <a:rPr dirty="0" spc="20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 spc="-10"/>
              <a:t>Rights</a:t>
            </a:r>
            <a:r>
              <a:rPr dirty="0" spc="20"/>
              <a:t> </a:t>
            </a:r>
            <a:r>
              <a:rPr dirty="0" spc="-1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67" y="456438"/>
            <a:ext cx="210947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267" y="1280287"/>
            <a:ext cx="5120005" cy="1160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715125" y="4832522"/>
            <a:ext cx="2350770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나눔스퀘어OTF"/>
                <a:cs typeface="나눔스퀘어OTF"/>
              </a:defRPr>
            </a:lvl1pPr>
          </a:lstStyle>
          <a:p>
            <a:pPr algn="r" marR="5080">
              <a:lnSpc>
                <a:spcPts val="944"/>
              </a:lnSpc>
            </a:pPr>
            <a:r>
              <a:rPr dirty="0" spc="-10"/>
              <a:t>FASTCAMPUS</a:t>
            </a:r>
          </a:p>
          <a:p>
            <a:pPr algn="r" marR="5080">
              <a:lnSpc>
                <a:spcPct val="100000"/>
              </a:lnSpc>
            </a:pPr>
            <a:r>
              <a:rPr dirty="0"/>
              <a:t>Copyright</a:t>
            </a:r>
            <a:r>
              <a:rPr dirty="0" spc="20"/>
              <a:t> </a:t>
            </a:r>
            <a:r>
              <a:rPr dirty="0"/>
              <a:t>FASTCAMPUS</a:t>
            </a:r>
            <a:r>
              <a:rPr dirty="0" spc="-25"/>
              <a:t> </a:t>
            </a:r>
            <a:r>
              <a:rPr dirty="0"/>
              <a:t>Corp.</a:t>
            </a:r>
            <a:r>
              <a:rPr dirty="0" spc="20"/>
              <a:t> </a:t>
            </a:r>
            <a:r>
              <a:rPr dirty="0"/>
              <a:t>All</a:t>
            </a:r>
            <a:r>
              <a:rPr dirty="0" spc="15"/>
              <a:t> </a:t>
            </a:r>
            <a:r>
              <a:rPr dirty="0" spc="-10"/>
              <a:t>Rights</a:t>
            </a:r>
            <a:r>
              <a:rPr dirty="0" spc="20"/>
              <a:t> </a:t>
            </a:r>
            <a:r>
              <a:rPr dirty="0" spc="-1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700847" y="1937511"/>
            <a:ext cx="5742305" cy="634238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48260" lvl="0" algn="ctr">
              <a:lnSpc>
                <a:spcPct val="100000"/>
              </a:lnSpc>
              <a:spcBef>
                <a:spcPts val="5"/>
              </a:spcBef>
              <a:defRPr/>
            </a:pPr>
            <a:r>
              <a:rPr lang="en-US" altLang="ko-KR" sz="4100" spc="-20">
                <a:latin typeface="나눔스퀘어OTF"/>
                <a:ea typeface="+mj-ea"/>
                <a:cs typeface="나눔스퀘어OTF"/>
              </a:rPr>
              <a:t>variables and constants</a:t>
            </a:r>
            <a:endParaRPr lang="en-US" altLang="ko-KR" sz="4100" spc="-20">
              <a:latin typeface="나눔스퀘어OTF"/>
              <a:ea typeface="+mj-ea"/>
              <a:cs typeface="나눔스퀘어OTF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35517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/>
          <p:nvPr/>
        </p:nvSpPr>
        <p:spPr>
          <a:xfrm>
            <a:off x="397002" y="2608326"/>
            <a:ext cx="4491355" cy="2062480"/>
          </a:xfrm>
          <a:custGeom>
            <a:avLst/>
            <a:gdLst/>
            <a:rect l="l" t="t" r="r" b="b"/>
            <a:pathLst>
              <a:path w="4491355" h="2062479">
                <a:moveTo>
                  <a:pt x="0" y="2061972"/>
                </a:moveTo>
                <a:lnTo>
                  <a:pt x="4491228" y="2061972"/>
                </a:lnTo>
                <a:lnTo>
                  <a:pt x="4491228" y="0"/>
                </a:lnTo>
                <a:lnTo>
                  <a:pt x="0" y="0"/>
                </a:lnTo>
                <a:lnTo>
                  <a:pt x="0" y="206197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object 8"/>
          <p:cNvSpPr txBox="1"/>
          <p:nvPr/>
        </p:nvSpPr>
        <p:spPr>
          <a:xfrm>
            <a:off x="258267" y="1282649"/>
            <a:ext cx="6656705" cy="321315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변수의</a:t>
            </a:r>
            <a:r>
              <a:rPr sz="18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5">
                <a:latin typeface="나눔스퀘어OTF"/>
                <a:ea typeface="+mn-ea"/>
                <a:cs typeface="나눔스퀘어OTF"/>
              </a:rPr>
              <a:t>초기화와</a:t>
            </a:r>
            <a:r>
              <a:rPr sz="18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40">
                <a:latin typeface="나눔스퀘어OTF"/>
                <a:ea typeface="+mn-ea"/>
                <a:cs typeface="나눔스퀘어OTF"/>
              </a:rPr>
              <a:t>쓰레기</a:t>
            </a:r>
            <a:r>
              <a:rPr sz="18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50">
                <a:latin typeface="나눔스퀘어OTF"/>
                <a:ea typeface="+mn-ea"/>
                <a:cs typeface="나눔스퀘어OTF"/>
              </a:rPr>
              <a:t>값</a:t>
            </a:r>
            <a:endParaRPr sz="1800" spc="-50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0">
                <a:latin typeface="나눔스퀘어OTF"/>
                <a:ea typeface="+mn-ea"/>
                <a:cs typeface="나눔스퀘어OTF"/>
              </a:rPr>
              <a:t>초기화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되지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않은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변수는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쓰레기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값이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들어갑니다.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>
                <a:latin typeface="나눔스퀘어OTF"/>
                <a:ea typeface="+mn-ea"/>
                <a:cs typeface="나눔스퀘어OTF"/>
              </a:rPr>
              <a:t>Visual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Studio는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기본적으로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초기화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되지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않은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변수를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감지하고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오류를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출력합니다.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228600" marR="4591050" lvl="0">
              <a:lnSpc>
                <a:spcPct val="200100"/>
              </a:lnSpc>
              <a:spcBef>
                <a:spcPts val="35"/>
              </a:spcBef>
              <a:defRPr/>
            </a:pPr>
            <a:r>
              <a:rPr sz="1600">
                <a:solidFill>
                  <a:srgbClr val="808080"/>
                </a:solidFill>
                <a:latin typeface="나눔고딕코딩"/>
                <a:cs typeface="나눔고딕코딩"/>
              </a:rPr>
              <a:t>#include</a:t>
            </a:r>
            <a:r>
              <a:rPr sz="1600" spc="-80">
                <a:solidFill>
                  <a:srgbClr val="808080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&lt;stdio.h&gt; 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75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main(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void</a:t>
            </a:r>
            <a:r>
              <a:rPr sz="1600">
                <a:latin typeface="나눔고딕코딩"/>
                <a:cs typeface="나눔고딕코딩"/>
              </a:rPr>
              <a:t>)</a:t>
            </a:r>
            <a:r>
              <a:rPr sz="1600" spc="-55">
                <a:latin typeface="나눔고딕코딩"/>
                <a:cs typeface="나눔고딕코딩"/>
              </a:rPr>
              <a:t> </a:t>
            </a:r>
            <a:r>
              <a:rPr sz="1600" spc="-60">
                <a:latin typeface="나눔고딕코딩"/>
                <a:cs typeface="나눔고딕코딩"/>
              </a:rPr>
              <a:t>{</a:t>
            </a:r>
            <a:endParaRPr sz="1600" spc="-60">
              <a:latin typeface="나눔고딕코딩"/>
              <a:cs typeface="나눔고딕코딩"/>
            </a:endParaRPr>
          </a:p>
          <a:p>
            <a:pPr marL="431165" lvl="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25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a;</a:t>
            </a:r>
            <a:endParaRPr sz="1600" spc="-25">
              <a:latin typeface="나눔고딕코딩"/>
              <a:cs typeface="나눔고딕코딩"/>
            </a:endParaRPr>
          </a:p>
          <a:p>
            <a:pPr marL="431165" marR="2864485" lvl="0">
              <a:lnSpc>
                <a:spcPct val="100000"/>
              </a:lnSpc>
              <a:defRPr/>
            </a:pPr>
            <a:r>
              <a:rPr sz="1600">
                <a:latin typeface="나눔고딕코딩"/>
                <a:cs typeface="나눔고딕코딩"/>
              </a:rPr>
              <a:t>printf(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"The</a:t>
            </a:r>
            <a:r>
              <a:rPr sz="1600" spc="-70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number</a:t>
            </a:r>
            <a:r>
              <a:rPr sz="1600" spc="-5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is</a:t>
            </a:r>
            <a:r>
              <a:rPr sz="1600" spc="-5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%d.\n"</a:t>
            </a:r>
            <a:r>
              <a:rPr sz="1600">
                <a:latin typeface="나눔고딕코딩"/>
                <a:cs typeface="나눔고딕코딩"/>
              </a:rPr>
              <a:t>,</a:t>
            </a:r>
            <a:r>
              <a:rPr sz="1600" spc="-65"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a); </a:t>
            </a:r>
            <a:endParaRPr sz="1600" spc="-10">
              <a:latin typeface="나눔고딕코딩"/>
              <a:cs typeface="나눔고딕코딩"/>
            </a:endParaRPr>
          </a:p>
          <a:p>
            <a:pPr marL="431165" lvl="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return</a:t>
            </a:r>
            <a:r>
              <a:rPr sz="1600" spc="-55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0;</a:t>
            </a:r>
            <a:endParaRPr sz="1600" spc="-25">
              <a:latin typeface="나눔고딕코딩"/>
              <a:cs typeface="나눔고딕코딩"/>
            </a:endParaRPr>
          </a:p>
          <a:p>
            <a:pPr marL="228600" lvl="0">
              <a:lnSpc>
                <a:spcPct val="100000"/>
              </a:lnSpc>
              <a:spcBef>
                <a:spcPts val="5"/>
              </a:spcBef>
              <a:defRPr/>
            </a:pPr>
            <a:r>
              <a:rPr sz="1600" spc="-5">
                <a:latin typeface="나눔고딕코딩"/>
                <a:cs typeface="나눔고딕코딩"/>
              </a:rPr>
              <a:t>}</a:t>
            </a:r>
            <a:endParaRPr sz="160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40851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 descr=""/>
          <p:cNvSpPr txBox="1"/>
          <p:nvPr/>
        </p:nvSpPr>
        <p:spPr>
          <a:xfrm>
            <a:off x="258267" y="1282649"/>
            <a:ext cx="6064885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latin typeface="나눔스퀘어OTF"/>
                <a:cs typeface="나눔스퀘어OTF"/>
              </a:rPr>
              <a:t>변수의</a:t>
            </a:r>
            <a:r>
              <a:rPr dirty="0" sz="1800" spc="-65">
                <a:latin typeface="나눔스퀘어OTF"/>
                <a:cs typeface="나눔스퀘어OTF"/>
              </a:rPr>
              <a:t> </a:t>
            </a:r>
            <a:r>
              <a:rPr dirty="0" sz="1800" spc="-35">
                <a:latin typeface="나눔스퀘어OTF"/>
                <a:cs typeface="나눔스퀘어OTF"/>
              </a:rPr>
              <a:t>초기화와</a:t>
            </a:r>
            <a:r>
              <a:rPr dirty="0" sz="1800" spc="-70">
                <a:latin typeface="나눔스퀘어OTF"/>
                <a:cs typeface="나눔스퀘어OTF"/>
              </a:rPr>
              <a:t> </a:t>
            </a:r>
            <a:r>
              <a:rPr dirty="0" sz="1800" spc="-40">
                <a:latin typeface="나눔스퀘어OTF"/>
                <a:cs typeface="나눔스퀘어OTF"/>
              </a:rPr>
              <a:t>쓰레기</a:t>
            </a:r>
            <a:r>
              <a:rPr dirty="0" sz="1800" spc="-60">
                <a:latin typeface="나눔스퀘어OTF"/>
                <a:cs typeface="나눔스퀘어OTF"/>
              </a:rPr>
              <a:t> </a:t>
            </a:r>
            <a:r>
              <a:rPr dirty="0" sz="1800" spc="-50">
                <a:latin typeface="나눔스퀘어OTF"/>
                <a:cs typeface="나눔스퀘어OTF"/>
              </a:rPr>
              <a:t>값</a:t>
            </a:r>
            <a:endParaRPr sz="18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나눔스퀘어OTF"/>
              <a:cs typeface="나눔스퀘어OTF"/>
            </a:endParaRPr>
          </a:p>
          <a:p>
            <a:pPr marL="354965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dirty="0" sz="1500" spc="-10">
                <a:latin typeface="나눔스퀘어OTF"/>
                <a:cs typeface="나눔스퀘어OTF"/>
              </a:rPr>
              <a:t>정적</a:t>
            </a:r>
            <a:r>
              <a:rPr dirty="0" sz="1500" spc="-75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변수로</a:t>
            </a:r>
            <a:r>
              <a:rPr dirty="0" sz="1500" spc="-6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선언된</a:t>
            </a:r>
            <a:r>
              <a:rPr dirty="0" sz="1500" spc="-75">
                <a:latin typeface="나눔스퀘어OTF"/>
                <a:cs typeface="나눔스퀘어OTF"/>
              </a:rPr>
              <a:t> </a:t>
            </a:r>
            <a:r>
              <a:rPr dirty="0" sz="1500" spc="-10">
                <a:latin typeface="나눔스퀘어OTF"/>
                <a:cs typeface="나눔스퀘어OTF"/>
              </a:rPr>
              <a:t>것은</a:t>
            </a:r>
            <a:r>
              <a:rPr dirty="0" sz="1500" spc="-60">
                <a:latin typeface="나눔스퀘어OTF"/>
                <a:cs typeface="나눔스퀘어OTF"/>
              </a:rPr>
              <a:t> </a:t>
            </a:r>
            <a:r>
              <a:rPr dirty="0" sz="1500" spc="-25">
                <a:latin typeface="나눔스퀘어OTF"/>
                <a:cs typeface="나눔스퀘어OTF"/>
              </a:rPr>
              <a:t>기본적으로</a:t>
            </a:r>
            <a:r>
              <a:rPr dirty="0" sz="1500" spc="-70">
                <a:latin typeface="나눔스퀘어OTF"/>
                <a:cs typeface="나눔스퀘어OTF"/>
              </a:rPr>
              <a:t> </a:t>
            </a:r>
            <a:r>
              <a:rPr dirty="0" sz="1500" spc="-30">
                <a:latin typeface="나눔스퀘어OTF"/>
                <a:cs typeface="나눔스퀘어OTF"/>
              </a:rPr>
              <a:t>0으로</a:t>
            </a:r>
            <a:r>
              <a:rPr dirty="0" sz="1500" spc="-65">
                <a:latin typeface="나눔스퀘어OTF"/>
                <a:cs typeface="나눔스퀘어OTF"/>
              </a:rPr>
              <a:t> </a:t>
            </a:r>
            <a:r>
              <a:rPr dirty="0" sz="1500">
                <a:latin typeface="나눔스퀘어OTF"/>
                <a:cs typeface="나눔스퀘어OTF"/>
              </a:rPr>
              <a:t>값이</a:t>
            </a:r>
            <a:r>
              <a:rPr dirty="0" sz="1500" spc="-5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초기화</a:t>
            </a:r>
            <a:r>
              <a:rPr dirty="0" sz="1500" spc="-7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됩니다.</a:t>
            </a:r>
            <a:endParaRPr sz="1500">
              <a:latin typeface="나눔스퀘어OTF"/>
              <a:cs typeface="나눔스퀘어OTF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dirty="0" sz="1500" spc="-10">
                <a:latin typeface="나눔스퀘어OTF"/>
                <a:cs typeface="나눔스퀘어OTF"/>
              </a:rPr>
              <a:t>정적</a:t>
            </a:r>
            <a:r>
              <a:rPr dirty="0" sz="1500" spc="-75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변수가</a:t>
            </a:r>
            <a:r>
              <a:rPr dirty="0" sz="1500" spc="-65">
                <a:latin typeface="나눔스퀘어OTF"/>
                <a:cs typeface="나눔스퀘어OTF"/>
              </a:rPr>
              <a:t> </a:t>
            </a:r>
            <a:r>
              <a:rPr dirty="0" sz="1500" spc="-10">
                <a:latin typeface="나눔스퀘어OTF"/>
                <a:cs typeface="나눔스퀘어OTF"/>
              </a:rPr>
              <a:t>아닌</a:t>
            </a:r>
            <a:r>
              <a:rPr dirty="0" sz="1500" spc="-60">
                <a:latin typeface="나눔스퀘어OTF"/>
                <a:cs typeface="나눔스퀘어OTF"/>
              </a:rPr>
              <a:t> </a:t>
            </a:r>
            <a:r>
              <a:rPr dirty="0" sz="1500" spc="-10">
                <a:latin typeface="나눔스퀘어OTF"/>
                <a:cs typeface="나눔스퀘어OTF"/>
              </a:rPr>
              <a:t>수를</a:t>
            </a:r>
            <a:r>
              <a:rPr dirty="0" sz="1500" spc="-65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0으로</a:t>
            </a:r>
            <a:r>
              <a:rPr dirty="0" sz="1500" spc="-6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초기화</a:t>
            </a:r>
            <a:r>
              <a:rPr dirty="0" sz="1500" spc="-75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하려면</a:t>
            </a:r>
            <a:r>
              <a:rPr dirty="0" sz="1500" spc="-65">
                <a:latin typeface="나눔스퀘어OTF"/>
                <a:cs typeface="나눔스퀘어OTF"/>
              </a:rPr>
              <a:t> </a:t>
            </a:r>
            <a:r>
              <a:rPr dirty="0" sz="1500" spc="-10">
                <a:latin typeface="나눔스퀘어OTF"/>
                <a:cs typeface="나눔스퀘어OTF"/>
              </a:rPr>
              <a:t>값을</a:t>
            </a:r>
            <a:r>
              <a:rPr dirty="0" sz="1500" spc="-6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일일이</a:t>
            </a:r>
            <a:r>
              <a:rPr dirty="0" sz="1500" spc="-75">
                <a:latin typeface="나눔스퀘어OTF"/>
                <a:cs typeface="나눔스퀘어OTF"/>
              </a:rPr>
              <a:t> </a:t>
            </a:r>
            <a:r>
              <a:rPr dirty="0" sz="1500" spc="-25">
                <a:latin typeface="나눔스퀘어OTF"/>
                <a:cs typeface="나눔스퀘어OTF"/>
              </a:rPr>
              <a:t>넣어주어야</a:t>
            </a:r>
            <a:r>
              <a:rPr dirty="0" sz="1500" spc="-65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합니다.</a:t>
            </a:r>
            <a:endParaRPr sz="1500">
              <a:latin typeface="나눔스퀘어OTF"/>
              <a:cs typeface="나눔스퀘어OT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002" y="2608326"/>
            <a:ext cx="4491355" cy="1916049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8100" rIns="0" bIns="0">
            <a:spAutoFit/>
          </a:bodyPr>
          <a:lstStyle/>
          <a:p>
            <a:pPr marL="89535" lvl="0">
              <a:lnSpc>
                <a:spcPct val="100000"/>
              </a:lnSpc>
              <a:spcBef>
                <a:spcPts val="300"/>
              </a:spcBef>
              <a:defRPr/>
            </a:pPr>
            <a:r>
              <a:rPr sz="1600">
                <a:solidFill>
                  <a:srgbClr val="808080"/>
                </a:solidFill>
                <a:latin typeface="나눔고딕코딩"/>
                <a:cs typeface="나눔고딕코딩"/>
              </a:rPr>
              <a:t>#include</a:t>
            </a:r>
            <a:r>
              <a:rPr sz="1600" spc="-80">
                <a:solidFill>
                  <a:srgbClr val="808080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&lt;stdio.h&gt;</a:t>
            </a:r>
            <a:endParaRPr sz="1600" spc="-10">
              <a:solidFill>
                <a:srgbClr val="a21515"/>
              </a:solidFill>
              <a:latin typeface="나눔고딕코딩"/>
              <a:cs typeface="나눔고딕코딩"/>
            </a:endParaRPr>
          </a:p>
          <a:p>
            <a:pPr lvl="0">
              <a:lnSpc>
                <a:spcPct val="100000"/>
              </a:lnSpc>
              <a:spcBef>
                <a:spcPts val="30"/>
              </a:spcBef>
              <a:defRPr/>
            </a:pPr>
            <a:endParaRPr sz="1350">
              <a:latin typeface="나눔고딕코딩"/>
              <a:cs typeface="나눔고딕코딩"/>
            </a:endParaRPr>
          </a:p>
          <a:p>
            <a:pPr marL="89535" lvl="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4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a;</a:t>
            </a:r>
            <a:endParaRPr sz="1600" spc="-25">
              <a:latin typeface="나눔고딕코딩"/>
              <a:cs typeface="나눔고딕코딩"/>
            </a:endParaRPr>
          </a:p>
          <a:p>
            <a:pPr lvl="0">
              <a:lnSpc>
                <a:spcPct val="100000"/>
              </a:lnSpc>
              <a:spcBef>
                <a:spcPts val="30"/>
              </a:spcBef>
              <a:defRPr/>
            </a:pPr>
            <a:endParaRPr sz="1350">
              <a:latin typeface="나눔고딕코딩"/>
              <a:cs typeface="나눔고딕코딩"/>
            </a:endParaRPr>
          </a:p>
          <a:p>
            <a:pPr marL="89535" lvl="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75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main(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void</a:t>
            </a:r>
            <a:r>
              <a:rPr sz="1600">
                <a:latin typeface="나눔고딕코딩"/>
                <a:cs typeface="나눔고딕코딩"/>
              </a:rPr>
              <a:t>)</a:t>
            </a:r>
            <a:r>
              <a:rPr sz="1600" spc="-55">
                <a:latin typeface="나눔고딕코딩"/>
                <a:cs typeface="나눔고딕코딩"/>
              </a:rPr>
              <a:t> </a:t>
            </a:r>
            <a:r>
              <a:rPr sz="1600" spc="-60">
                <a:latin typeface="나눔고딕코딩"/>
                <a:cs typeface="나눔고딕코딩"/>
              </a:rPr>
              <a:t>{</a:t>
            </a:r>
            <a:endParaRPr sz="1600" spc="-60">
              <a:latin typeface="나눔고딕코딩"/>
              <a:cs typeface="나눔고딕코딩"/>
            </a:endParaRPr>
          </a:p>
          <a:p>
            <a:pPr marL="292735" lvl="0">
              <a:lnSpc>
                <a:spcPct val="100000"/>
              </a:lnSpc>
              <a:defRPr/>
            </a:pPr>
            <a:r>
              <a:rPr sz="1600">
                <a:latin typeface="나눔고딕코딩"/>
                <a:cs typeface="나눔고딕코딩"/>
              </a:rPr>
              <a:t>printf(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"The</a:t>
            </a:r>
            <a:r>
              <a:rPr sz="1600" spc="-70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number</a:t>
            </a:r>
            <a:r>
              <a:rPr sz="1600" spc="-5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is</a:t>
            </a:r>
            <a:r>
              <a:rPr sz="1600" spc="-5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%d.\n"</a:t>
            </a:r>
            <a:r>
              <a:rPr sz="1600">
                <a:latin typeface="나눔고딕코딩"/>
                <a:cs typeface="나눔고딕코딩"/>
              </a:rPr>
              <a:t>,</a:t>
            </a:r>
            <a:r>
              <a:rPr sz="1600" spc="-65"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a);</a:t>
            </a:r>
            <a:endParaRPr sz="1600" spc="-10">
              <a:latin typeface="나눔고딕코딩"/>
              <a:cs typeface="나눔고딕코딩"/>
            </a:endParaRPr>
          </a:p>
          <a:p>
            <a:pPr marL="292735" lvl="0">
              <a:lnSpc>
                <a:spcPct val="100000"/>
              </a:lnSpc>
              <a:spcBef>
                <a:spcPts val="5"/>
              </a:spcBef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return</a:t>
            </a:r>
            <a:r>
              <a:rPr sz="1600" spc="-6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0;</a:t>
            </a:r>
            <a:endParaRPr sz="1600" spc="-25">
              <a:latin typeface="나눔고딕코딩"/>
              <a:cs typeface="나눔고딕코딩"/>
            </a:endParaRPr>
          </a:p>
          <a:p>
            <a:pPr marL="89535" lvl="0">
              <a:lnSpc>
                <a:spcPct val="100000"/>
              </a:lnSpc>
              <a:defRPr/>
            </a:pPr>
            <a:r>
              <a:rPr sz="1600" spc="-5">
                <a:latin typeface="나눔고딕코딩"/>
                <a:cs typeface="나눔고딕코딩"/>
              </a:rPr>
              <a:t>}</a:t>
            </a:r>
            <a:endParaRPr sz="160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40089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7" y="1282649"/>
            <a:ext cx="2103933" cy="27945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기본적인</a:t>
            </a:r>
            <a:r>
              <a:rPr sz="18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25">
                <a:latin typeface="나눔스퀘어OTF"/>
                <a:ea typeface="+mn-ea"/>
                <a:cs typeface="나눔스퀘어OTF"/>
              </a:rPr>
              <a:t>자료형</a:t>
            </a:r>
            <a:endParaRPr sz="1800">
              <a:latin typeface="나눔스퀘어OTF"/>
              <a:ea typeface="+mn-ea"/>
              <a:cs typeface="나눔스퀘어OT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86884" y="1418844"/>
            <a:ext cx="4069079" cy="4318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541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30"/>
              </a:spcBef>
            </a:pPr>
            <a:r>
              <a:rPr dirty="0" sz="1400" spc="-55">
                <a:solidFill>
                  <a:srgbClr val="404040"/>
                </a:solidFill>
                <a:latin typeface="나눔스퀘어OTF"/>
                <a:cs typeface="나눔스퀘어OTF"/>
              </a:rPr>
              <a:t>숫자가 </a:t>
            </a:r>
            <a:r>
              <a:rPr dirty="0" sz="1400" spc="-35">
                <a:solidFill>
                  <a:srgbClr val="404040"/>
                </a:solidFill>
                <a:latin typeface="나눔스퀘어OTF"/>
                <a:cs typeface="나눔스퀘어OTF"/>
              </a:rPr>
              <a:t>긴</a:t>
            </a:r>
            <a:r>
              <a:rPr dirty="0" sz="1400" spc="-6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50">
                <a:solidFill>
                  <a:srgbClr val="404040"/>
                </a:solidFill>
                <a:latin typeface="나눔스퀘어OTF"/>
                <a:cs typeface="나눔스퀘어OTF"/>
              </a:rPr>
              <a:t>정수형을 </a:t>
            </a:r>
            <a:r>
              <a:rPr dirty="0" sz="1400" spc="-55">
                <a:solidFill>
                  <a:srgbClr val="404040"/>
                </a:solidFill>
                <a:latin typeface="나눔스퀘어OTF"/>
                <a:cs typeface="나눔스퀘어OTF"/>
              </a:rPr>
              <a:t>표현할 </a:t>
            </a:r>
            <a:r>
              <a:rPr dirty="0" sz="1400" spc="-35">
                <a:solidFill>
                  <a:srgbClr val="404040"/>
                </a:solidFill>
                <a:latin typeface="나눔스퀘어OTF"/>
                <a:cs typeface="나눔스퀘어OTF"/>
              </a:rPr>
              <a:t>때</a:t>
            </a:r>
            <a:r>
              <a:rPr dirty="0" sz="1400" spc="-6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사용합니다.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86884" y="763523"/>
            <a:ext cx="4069079" cy="43307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835"/>
              </a:spcBef>
            </a:pPr>
            <a:r>
              <a:rPr dirty="0" sz="1400" spc="-50">
                <a:solidFill>
                  <a:srgbClr val="404040"/>
                </a:solidFill>
                <a:latin typeface="나눔스퀘어OTF"/>
                <a:cs typeface="나눔스퀘어OTF"/>
              </a:rPr>
              <a:t>일반적인</a:t>
            </a:r>
            <a:r>
              <a:rPr dirty="0" sz="1400" spc="-6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50">
                <a:solidFill>
                  <a:srgbClr val="404040"/>
                </a:solidFill>
                <a:latin typeface="나눔스퀘어OTF"/>
                <a:cs typeface="나눔스퀘어OTF"/>
              </a:rPr>
              <a:t>정수형을</a:t>
            </a:r>
            <a:r>
              <a:rPr dirty="0" sz="1400" spc="-6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45">
                <a:solidFill>
                  <a:srgbClr val="404040"/>
                </a:solidFill>
                <a:latin typeface="나눔스퀘어OTF"/>
                <a:cs typeface="나눔스퀘어OTF"/>
              </a:rPr>
              <a:t>표현할</a:t>
            </a:r>
            <a:r>
              <a:rPr dirty="0" sz="1400" spc="-60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35">
                <a:solidFill>
                  <a:srgbClr val="404040"/>
                </a:solidFill>
                <a:latin typeface="나눔스퀘어OTF"/>
                <a:cs typeface="나눔스퀘어OTF"/>
              </a:rPr>
              <a:t>때</a:t>
            </a:r>
            <a:r>
              <a:rPr dirty="0" sz="1400" spc="-60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40">
                <a:solidFill>
                  <a:srgbClr val="404040"/>
                </a:solidFill>
                <a:latin typeface="나눔스퀘어OTF"/>
                <a:cs typeface="나눔스퀘어OTF"/>
              </a:rPr>
              <a:t>사용합니다.</a:t>
            </a:r>
            <a:r>
              <a:rPr dirty="0" sz="1400" spc="-6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70">
                <a:solidFill>
                  <a:srgbClr val="404040"/>
                </a:solidFill>
                <a:latin typeface="나눔스퀘어OTF"/>
                <a:cs typeface="나눔스퀘어OTF"/>
              </a:rPr>
              <a:t>(억</a:t>
            </a:r>
            <a:r>
              <a:rPr dirty="0" sz="1400" spc="-7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25">
                <a:solidFill>
                  <a:srgbClr val="404040"/>
                </a:solidFill>
                <a:latin typeface="나눔스퀘어OTF"/>
                <a:cs typeface="나눔스퀘어OTF"/>
              </a:rPr>
              <a:t>단위)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86884" y="2072639"/>
            <a:ext cx="4069079" cy="43307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35"/>
              </a:spcBef>
            </a:pPr>
            <a:r>
              <a:rPr dirty="0" sz="1400" spc="-50">
                <a:solidFill>
                  <a:srgbClr val="404040"/>
                </a:solidFill>
                <a:latin typeface="나눔스퀘어OTF"/>
                <a:cs typeface="나눔스퀘어OTF"/>
              </a:rPr>
              <a:t>일반적인</a:t>
            </a:r>
            <a:r>
              <a:rPr dirty="0" sz="1400" spc="-55">
                <a:solidFill>
                  <a:srgbClr val="404040"/>
                </a:solidFill>
                <a:latin typeface="나눔스퀘어OTF"/>
                <a:cs typeface="나눔스퀘어OTF"/>
              </a:rPr>
              <a:t> 실수형을</a:t>
            </a:r>
            <a:r>
              <a:rPr dirty="0" sz="1400" spc="-3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55">
                <a:solidFill>
                  <a:srgbClr val="404040"/>
                </a:solidFill>
                <a:latin typeface="나눔스퀘어OTF"/>
                <a:cs typeface="나눔스퀘어OTF"/>
              </a:rPr>
              <a:t>표현할</a:t>
            </a:r>
            <a:r>
              <a:rPr dirty="0" sz="1400" spc="-50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35">
                <a:solidFill>
                  <a:srgbClr val="404040"/>
                </a:solidFill>
                <a:latin typeface="나눔스퀘어OTF"/>
                <a:cs typeface="나눔스퀘어OTF"/>
              </a:rPr>
              <a:t>때</a:t>
            </a:r>
            <a:r>
              <a:rPr dirty="0" sz="1400" spc="-6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사용합니다.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86884" y="2735579"/>
            <a:ext cx="4069079" cy="4318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35"/>
              </a:spcBef>
            </a:pPr>
            <a:r>
              <a:rPr dirty="0" sz="1400" spc="-50">
                <a:solidFill>
                  <a:srgbClr val="404040"/>
                </a:solidFill>
                <a:latin typeface="나눔스퀘어OTF"/>
                <a:cs typeface="나눔스퀘어OTF"/>
              </a:rPr>
              <a:t>문자열을</a:t>
            </a:r>
            <a:r>
              <a:rPr dirty="0" sz="1400" spc="-55">
                <a:solidFill>
                  <a:srgbClr val="404040"/>
                </a:solidFill>
                <a:latin typeface="나눔스퀘어OTF"/>
                <a:cs typeface="나눔스퀘어OTF"/>
              </a:rPr>
              <a:t> 표현할 </a:t>
            </a:r>
            <a:r>
              <a:rPr dirty="0" sz="1400" spc="-35">
                <a:solidFill>
                  <a:srgbClr val="404040"/>
                </a:solidFill>
                <a:latin typeface="나눔스퀘어OTF"/>
                <a:cs typeface="나눔스퀘어OTF"/>
              </a:rPr>
              <a:t>때</a:t>
            </a:r>
            <a:r>
              <a:rPr dirty="0" sz="1400" spc="-6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사용합니다.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542032" y="1418844"/>
            <a:ext cx="2030095" cy="4318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541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30"/>
              </a:spcBef>
            </a:pPr>
            <a:r>
              <a:rPr dirty="0" sz="1400" spc="-20">
                <a:solidFill>
                  <a:srgbClr val="404040"/>
                </a:solidFill>
                <a:latin typeface="나눔스퀘어OTF"/>
                <a:cs typeface="나눔스퀘어OTF"/>
              </a:rPr>
              <a:t>long</a:t>
            </a:r>
            <a:r>
              <a:rPr dirty="0" sz="1400" spc="-50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20">
                <a:solidFill>
                  <a:srgbClr val="404040"/>
                </a:solidFill>
                <a:latin typeface="나눔스퀘어OTF"/>
                <a:cs typeface="나눔스퀘어OTF"/>
              </a:rPr>
              <a:t>long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42032" y="763523"/>
            <a:ext cx="2030095" cy="43307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835"/>
              </a:spcBef>
            </a:pPr>
            <a:r>
              <a:rPr dirty="0" sz="1400" spc="-25">
                <a:solidFill>
                  <a:srgbClr val="404040"/>
                </a:solidFill>
                <a:latin typeface="나눔스퀘어OTF"/>
                <a:cs typeface="나눔스퀘어OTF"/>
              </a:rPr>
              <a:t>int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42032" y="2072639"/>
            <a:ext cx="2030095" cy="43307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35"/>
              </a:spcBef>
            </a:pP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double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42032" y="2735579"/>
            <a:ext cx="2030095" cy="4318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35"/>
              </a:spcBef>
            </a:pP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string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786884" y="3396996"/>
            <a:ext cx="4069079" cy="43307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68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40"/>
              </a:spcBef>
            </a:pPr>
            <a:r>
              <a:rPr dirty="0" sz="1400" spc="-30">
                <a:solidFill>
                  <a:srgbClr val="404040"/>
                </a:solidFill>
                <a:latin typeface="나눔스퀘어OTF"/>
                <a:cs typeface="나눔스퀘어OTF"/>
              </a:rPr>
              <a:t>참/거짓을</a:t>
            </a:r>
            <a:r>
              <a:rPr dirty="0" sz="1400" spc="-4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55">
                <a:solidFill>
                  <a:srgbClr val="404040"/>
                </a:solidFill>
                <a:latin typeface="나눔스퀘어OTF"/>
                <a:cs typeface="나눔스퀘어OTF"/>
              </a:rPr>
              <a:t>표현할 </a:t>
            </a:r>
            <a:r>
              <a:rPr dirty="0" sz="1400" spc="-35">
                <a:solidFill>
                  <a:srgbClr val="404040"/>
                </a:solidFill>
                <a:latin typeface="나눔스퀘어OTF"/>
                <a:cs typeface="나눔스퀘어OTF"/>
              </a:rPr>
              <a:t>때</a:t>
            </a:r>
            <a:r>
              <a:rPr dirty="0" sz="1400" spc="-6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사용합니다.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542032" y="3396996"/>
            <a:ext cx="2030095" cy="43307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68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40"/>
              </a:spcBef>
            </a:pPr>
            <a:r>
              <a:rPr dirty="0" sz="1400" spc="-20">
                <a:solidFill>
                  <a:srgbClr val="404040"/>
                </a:solidFill>
                <a:latin typeface="나눔스퀘어OTF"/>
                <a:cs typeface="나눔스퀘어OTF"/>
              </a:rPr>
              <a:t>bool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86884" y="4059935"/>
            <a:ext cx="4069079" cy="4318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68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40"/>
              </a:spcBef>
            </a:pPr>
            <a:r>
              <a:rPr dirty="0" sz="1400" spc="-35">
                <a:solidFill>
                  <a:srgbClr val="404040"/>
                </a:solidFill>
                <a:latin typeface="나눔스퀘어OTF"/>
                <a:cs typeface="나눔스퀘어OTF"/>
              </a:rPr>
              <a:t>한</a:t>
            </a:r>
            <a:r>
              <a:rPr dirty="0" sz="1400" spc="-6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55">
                <a:solidFill>
                  <a:srgbClr val="404040"/>
                </a:solidFill>
                <a:latin typeface="나눔스퀘어OTF"/>
                <a:cs typeface="나눔스퀘어OTF"/>
              </a:rPr>
              <a:t>문자를</a:t>
            </a:r>
            <a:r>
              <a:rPr dirty="0" sz="1400" spc="-50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55">
                <a:solidFill>
                  <a:srgbClr val="404040"/>
                </a:solidFill>
                <a:latin typeface="나눔스퀘어OTF"/>
                <a:cs typeface="나눔스퀘어OTF"/>
              </a:rPr>
              <a:t>표현할</a:t>
            </a:r>
            <a:r>
              <a:rPr dirty="0" sz="1400" spc="-50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35">
                <a:solidFill>
                  <a:srgbClr val="404040"/>
                </a:solidFill>
                <a:latin typeface="나눔스퀘어OTF"/>
                <a:cs typeface="나눔스퀘어OTF"/>
              </a:rPr>
              <a:t>때</a:t>
            </a:r>
            <a:r>
              <a:rPr dirty="0" sz="1400" spc="-75">
                <a:solidFill>
                  <a:srgbClr val="404040"/>
                </a:solidFill>
                <a:latin typeface="나눔스퀘어OTF"/>
                <a:cs typeface="나눔스퀘어OTF"/>
              </a:rPr>
              <a:t> </a:t>
            </a: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사용합니다.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542032" y="4059935"/>
            <a:ext cx="2049780" cy="43180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68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840"/>
              </a:spcBef>
            </a:pPr>
            <a:r>
              <a:rPr dirty="0" sz="1400" spc="-20">
                <a:solidFill>
                  <a:srgbClr val="404040"/>
                </a:solidFill>
                <a:latin typeface="나눔스퀘어OTF"/>
                <a:cs typeface="나눔스퀘어OTF"/>
              </a:rPr>
              <a:t>char</a:t>
            </a:r>
            <a:endParaRPr sz="1400">
              <a:latin typeface="나눔스퀘어OTF"/>
              <a:cs typeface="나눔스퀘어OTF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32469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7" y="1282649"/>
            <a:ext cx="7514133" cy="10224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예약어와</a:t>
            </a:r>
            <a:r>
              <a:rPr sz="18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25">
                <a:latin typeface="나눔스퀘어OTF"/>
                <a:ea typeface="+mn-ea"/>
                <a:cs typeface="나눔스퀘어OTF"/>
              </a:rPr>
              <a:t>식별자</a:t>
            </a:r>
            <a:endParaRPr sz="1800" spc="-2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>
                <a:latin typeface="나눔스퀘어OTF"/>
                <a:ea typeface="+mn-ea"/>
                <a:cs typeface="나눔스퀘어OTF"/>
              </a:rPr>
              <a:t>식별자(Identifier)란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변수나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함수</a:t>
            </a:r>
            <a:r>
              <a:rPr sz="1500" spc="-3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등의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고유한</a:t>
            </a:r>
            <a:r>
              <a:rPr sz="1500" spc="-4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이름을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지정할</a:t>
            </a:r>
            <a:r>
              <a:rPr sz="1500" spc="-4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때</a:t>
            </a:r>
            <a:r>
              <a:rPr sz="1500" spc="-1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사용합니다.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>
                <a:latin typeface="나눔스퀘어OTF"/>
                <a:ea typeface="+mn-ea"/>
                <a:cs typeface="나눔스퀘어OTF"/>
              </a:rPr>
              <a:t>이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때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C언어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문법으로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정해진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예약어는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식별자로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사용할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수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없습니다.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75332" y="2726435"/>
            <a:ext cx="1400810" cy="47879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04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835"/>
              </a:spcBef>
            </a:pP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string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75332" y="3387852"/>
            <a:ext cx="1400810" cy="480059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731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844"/>
              </a:spcBef>
            </a:pPr>
            <a:r>
              <a:rPr dirty="0" sz="1400" spc="-20">
                <a:solidFill>
                  <a:srgbClr val="404040"/>
                </a:solidFill>
                <a:latin typeface="나눔스퀘어OTF"/>
                <a:cs typeface="나눔스퀘어OTF"/>
              </a:rPr>
              <a:t>bool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75332" y="3962400"/>
            <a:ext cx="1437640" cy="56896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algn="ctr" marL="38735">
              <a:lnSpc>
                <a:spcPct val="100000"/>
              </a:lnSpc>
            </a:pPr>
            <a:r>
              <a:rPr dirty="0" sz="1400" spc="-20">
                <a:solidFill>
                  <a:srgbClr val="404040"/>
                </a:solidFill>
                <a:latin typeface="나눔스퀘어OTF"/>
                <a:cs typeface="나눔스퀘어OTF"/>
              </a:rPr>
              <a:t>char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19144" y="2726435"/>
            <a:ext cx="1400810" cy="47879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04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835"/>
              </a:spcBef>
            </a:pPr>
            <a:r>
              <a:rPr dirty="0" sz="1400" spc="-25">
                <a:solidFill>
                  <a:srgbClr val="404040"/>
                </a:solidFill>
                <a:latin typeface="나눔스퀘어OTF"/>
                <a:cs typeface="나눔스퀘어OTF"/>
              </a:rPr>
              <a:t>for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19144" y="3387852"/>
            <a:ext cx="1400810" cy="480059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7314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844"/>
              </a:spcBef>
            </a:pPr>
            <a:r>
              <a:rPr dirty="0" sz="1400" spc="-25">
                <a:solidFill>
                  <a:srgbClr val="404040"/>
                </a:solidFill>
                <a:latin typeface="나눔스퀘어OTF"/>
                <a:cs typeface="나눔스퀘어OTF"/>
              </a:rPr>
              <a:t>if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19144" y="3962400"/>
            <a:ext cx="1437640" cy="56896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492759">
              <a:lnSpc>
                <a:spcPct val="100000"/>
              </a:lnSpc>
            </a:pP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return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64479" y="2726435"/>
            <a:ext cx="1400810" cy="47879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604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835"/>
              </a:spcBef>
            </a:pPr>
            <a:r>
              <a:rPr dirty="0" sz="1400" spc="-20">
                <a:solidFill>
                  <a:srgbClr val="404040"/>
                </a:solidFill>
                <a:latin typeface="나눔스퀘어OTF"/>
                <a:cs typeface="나눔스퀘어OTF"/>
              </a:rPr>
              <a:t>void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64479" y="3387852"/>
            <a:ext cx="1400810" cy="480059"/>
          </a:xfrm>
          <a:prstGeom prst="rect">
            <a:avLst/>
          </a:prstGeom>
          <a:solidFill>
            <a:srgbClr val="F1F1F1"/>
          </a:solidFill>
        </p:spPr>
        <p:txBody>
          <a:bodyPr wrap="square" lIns="0" tIns="107314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844"/>
              </a:spcBef>
            </a:pP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while</a:t>
            </a:r>
            <a:endParaRPr sz="1400">
              <a:latin typeface="나눔스퀘어OTF"/>
              <a:cs typeface="나눔스퀘어OT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64479" y="3962400"/>
            <a:ext cx="1437640" cy="56896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marL="466090">
              <a:lnSpc>
                <a:spcPct val="100000"/>
              </a:lnSpc>
            </a:pPr>
            <a:r>
              <a:rPr dirty="0" sz="1400" spc="-10">
                <a:solidFill>
                  <a:srgbClr val="404040"/>
                </a:solidFill>
                <a:latin typeface="나눔스퀘어OTF"/>
                <a:cs typeface="나눔스퀘어OTF"/>
              </a:rPr>
              <a:t>double</a:t>
            </a:r>
            <a:endParaRPr sz="1400">
              <a:latin typeface="나눔스퀘어OTF"/>
              <a:cs typeface="나눔스퀘어OTF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44661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7" y="1282649"/>
            <a:ext cx="7209333" cy="129862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정수의</a:t>
            </a:r>
            <a:r>
              <a:rPr sz="18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0">
                <a:latin typeface="나눔스퀘어OTF"/>
                <a:ea typeface="+mn-ea"/>
                <a:cs typeface="나눔스퀘어OTF"/>
              </a:rPr>
              <a:t>표현</a:t>
            </a:r>
            <a:r>
              <a:rPr sz="18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5">
                <a:latin typeface="나눔스퀘어OTF"/>
                <a:ea typeface="+mn-ea"/>
                <a:cs typeface="나눔스퀘어OTF"/>
              </a:rPr>
              <a:t>방법</a:t>
            </a:r>
            <a:endParaRPr sz="1800" spc="-3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0">
                <a:latin typeface="나눔스퀘어OTF"/>
                <a:ea typeface="+mn-ea"/>
                <a:cs typeface="나눔스퀘어OTF"/>
              </a:rPr>
              <a:t>컴퓨터가</a:t>
            </a:r>
            <a:r>
              <a:rPr sz="1500" spc="2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정수(Integer)를</a:t>
            </a:r>
            <a:r>
              <a:rPr sz="1500" spc="2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처리하는</a:t>
            </a:r>
            <a:r>
              <a:rPr sz="1500" spc="2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방법을</a:t>
            </a:r>
            <a:r>
              <a:rPr sz="1500" spc="3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이해합니다.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0">
                <a:latin typeface="나눔스퀘어OTF"/>
                <a:ea typeface="+mn-ea"/>
                <a:cs typeface="나눔스퀘어OTF"/>
              </a:rPr>
              <a:t>컴퓨터는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내부적으로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2진수로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숫자를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표현합니다.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5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10">
                <a:latin typeface="나눔스퀘어OTF"/>
                <a:ea typeface="+mn-ea"/>
                <a:cs typeface="나눔스퀘어OTF"/>
              </a:rPr>
              <a:t>9는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다음과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같이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나타냅니다.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517650" y="3141472"/>
          <a:ext cx="6108700" cy="861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30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부호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64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32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16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8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4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2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38565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7" y="1282649"/>
            <a:ext cx="5761533" cy="10224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정수의</a:t>
            </a:r>
            <a:r>
              <a:rPr sz="18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0">
                <a:latin typeface="나눔스퀘어OTF"/>
                <a:ea typeface="+mn-ea"/>
                <a:cs typeface="나눔스퀘어OTF"/>
              </a:rPr>
              <a:t>표현</a:t>
            </a:r>
            <a:r>
              <a:rPr sz="18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5">
                <a:latin typeface="나눔스퀘어OTF"/>
                <a:ea typeface="+mn-ea"/>
                <a:cs typeface="나눔스퀘어OTF"/>
              </a:rPr>
              <a:t>방법</a:t>
            </a:r>
            <a:endParaRPr sz="1800" spc="-3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250">
                <a:latin typeface="나눔스퀘어OTF"/>
                <a:ea typeface="+mn-ea"/>
                <a:cs typeface="나눔스퀘어OTF"/>
              </a:rPr>
              <a:t>-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9는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어떻게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표현할까요?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10">
                <a:latin typeface="나눔스퀘어OTF"/>
                <a:ea typeface="+mn-ea"/>
                <a:cs typeface="나눔스퀘어OTF"/>
              </a:rPr>
              <a:t>부호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절대값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방식은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다음과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같습니다.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517650" y="2999104"/>
          <a:ext cx="6108700" cy="861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31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부호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64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32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16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8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4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2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47709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7" y="1282649"/>
            <a:ext cx="6828333" cy="129862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정수의</a:t>
            </a:r>
            <a:r>
              <a:rPr sz="18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0">
                <a:latin typeface="나눔스퀘어OTF"/>
                <a:ea typeface="+mn-ea"/>
                <a:cs typeface="나눔스퀘어OTF"/>
              </a:rPr>
              <a:t>표현</a:t>
            </a:r>
            <a:r>
              <a:rPr sz="18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5">
                <a:latin typeface="나눔스퀘어OTF"/>
                <a:ea typeface="+mn-ea"/>
                <a:cs typeface="나눔스퀘어OTF"/>
              </a:rPr>
              <a:t>방법</a:t>
            </a:r>
            <a:endParaRPr sz="1800" spc="-3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10">
                <a:latin typeface="나눔스퀘어OTF"/>
                <a:ea typeface="+mn-ea"/>
                <a:cs typeface="나눔스퀘어OTF"/>
              </a:rPr>
              <a:t>부호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절댓값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방식은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다양한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값의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연산을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수행하기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적합하지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않습니다.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0">
                <a:latin typeface="나눔스퀘어OTF"/>
                <a:ea typeface="+mn-ea"/>
                <a:cs typeface="나눔스퀘어OTF"/>
              </a:rPr>
              <a:t>따라서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2의</a:t>
            </a:r>
            <a:r>
              <a:rPr sz="1500" spc="-8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보수를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사용합니다.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5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10">
                <a:latin typeface="나눔스퀘어OTF"/>
                <a:ea typeface="+mn-ea"/>
                <a:cs typeface="나눔스퀘어OTF"/>
              </a:rPr>
              <a:t>2의</a:t>
            </a:r>
            <a:r>
              <a:rPr sz="1500" spc="-8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보수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=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1의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보수</a:t>
            </a:r>
            <a:r>
              <a:rPr sz="1500" spc="-8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+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1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517650" y="2999104"/>
          <a:ext cx="6108700" cy="861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31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0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부호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64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32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16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8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4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2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40851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7" y="1282649"/>
            <a:ext cx="7971333" cy="10224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정수의</a:t>
            </a:r>
            <a:r>
              <a:rPr sz="18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0">
                <a:latin typeface="나눔스퀘어OTF"/>
                <a:ea typeface="+mn-ea"/>
                <a:cs typeface="나눔스퀘어OTF"/>
              </a:rPr>
              <a:t>표현</a:t>
            </a:r>
            <a:r>
              <a:rPr sz="18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5">
                <a:latin typeface="나눔스퀘어OTF"/>
                <a:ea typeface="+mn-ea"/>
                <a:cs typeface="나눔스퀘어OTF"/>
              </a:rPr>
              <a:t>방법</a:t>
            </a:r>
            <a:endParaRPr sz="1800" spc="-3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10">
                <a:latin typeface="나눔스퀘어OTF"/>
                <a:ea typeface="+mn-ea"/>
                <a:cs typeface="나눔스퀘어OTF"/>
              </a:rPr>
              <a:t>2의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보수를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이용하면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덧셈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연산만을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이용해서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양수와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음수를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연산할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수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있습니다.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>
                <a:latin typeface="나눔스퀘어OTF"/>
                <a:ea typeface="+mn-ea"/>
                <a:cs typeface="나눔스퀘어OTF"/>
              </a:rPr>
              <a:t>이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때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올림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수가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발생하면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무시합니다.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517650" y="3353434"/>
          <a:ext cx="6108700" cy="43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31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1517650" y="2667000"/>
          <a:ext cx="6108700" cy="43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30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1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2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517650" y="4034726"/>
          <a:ext cx="6108700" cy="43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31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1122680" y="3393770"/>
            <a:ext cx="2038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latin typeface="나눔스퀘어OTF"/>
                <a:cs typeface="나눔스퀘어OTF"/>
              </a:rPr>
              <a:t>+</a:t>
            </a:r>
            <a:endParaRPr sz="2400">
              <a:latin typeface="나눔스퀘어OTF"/>
              <a:cs typeface="나눔스퀘어OTF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49995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7" y="1282649"/>
            <a:ext cx="7361733" cy="10224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실수의</a:t>
            </a:r>
            <a:r>
              <a:rPr sz="18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0">
                <a:latin typeface="나눔스퀘어OTF"/>
                <a:ea typeface="+mn-ea"/>
                <a:cs typeface="나눔스퀘어OTF"/>
              </a:rPr>
              <a:t>표현</a:t>
            </a:r>
            <a:r>
              <a:rPr sz="18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5">
                <a:latin typeface="나눔스퀘어OTF"/>
                <a:ea typeface="+mn-ea"/>
                <a:cs typeface="나눔스퀘어OTF"/>
              </a:rPr>
              <a:t>방법</a:t>
            </a:r>
            <a:endParaRPr sz="1800" spc="-3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5">
                <a:latin typeface="나눔스퀘어OTF"/>
                <a:ea typeface="+mn-ea"/>
                <a:cs typeface="나눔스퀘어OTF"/>
              </a:rPr>
              <a:t>일반적으로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컴퓨터는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오차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없이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정확히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실수를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표현할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수</a:t>
            </a:r>
            <a:r>
              <a:rPr sz="1500" spc="-4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없습니다.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0">
                <a:latin typeface="나눔스퀘어OTF"/>
                <a:ea typeface="+mn-ea"/>
                <a:cs typeface="나눔스퀘어OTF"/>
              </a:rPr>
              <a:t>따라서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넓은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범위의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실수를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표현하는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방식을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사용합니다.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33993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517650" y="2853435"/>
          <a:ext cx="6108700" cy="861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4305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…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…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>
                          <a:latin typeface="맑은 고딕"/>
                          <a:cs typeface="맑은 고딕"/>
                        </a:rPr>
                        <a:t>0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부호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 spc="-25">
                          <a:latin typeface="맑은 고딕"/>
                          <a:cs typeface="맑은 고딕"/>
                        </a:rPr>
                        <a:t>지수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dirty="0" sz="1800" spc="-20">
                          <a:latin typeface="맑은 고딕"/>
                          <a:cs typeface="맑은 고딕"/>
                        </a:rPr>
                        <a:t>유효숫자</a:t>
                      </a:r>
                      <a:endParaRPr sz="1800">
                        <a:latin typeface="맑은 고딕"/>
                        <a:cs typeface="맑은 고딕"/>
                      </a:endParaRPr>
                    </a:p>
                  </a:txBody>
                  <a:tcPr marL="0" marR="0" marB="0" marT="749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08406" y="2207260"/>
            <a:ext cx="446405" cy="212090"/>
          </a:xfrm>
          <a:custGeom>
            <a:avLst/>
            <a:gdLst/>
            <a:rect l="l" t="t" r="r" b="b"/>
            <a:pathLst>
              <a:path w="446405" h="212089">
                <a:moveTo>
                  <a:pt x="378841" y="0"/>
                </a:moveTo>
                <a:lnTo>
                  <a:pt x="375818" y="8636"/>
                </a:lnTo>
                <a:lnTo>
                  <a:pt x="388076" y="13946"/>
                </a:lnTo>
                <a:lnTo>
                  <a:pt x="398619" y="21304"/>
                </a:lnTo>
                <a:lnTo>
                  <a:pt x="420022" y="55429"/>
                </a:lnTo>
                <a:lnTo>
                  <a:pt x="427062" y="104775"/>
                </a:lnTo>
                <a:lnTo>
                  <a:pt x="426277" y="123443"/>
                </a:lnTo>
                <a:lnTo>
                  <a:pt x="414502" y="169163"/>
                </a:lnTo>
                <a:lnTo>
                  <a:pt x="388224" y="197738"/>
                </a:lnTo>
                <a:lnTo>
                  <a:pt x="376161" y="203073"/>
                </a:lnTo>
                <a:lnTo>
                  <a:pt x="378841" y="211709"/>
                </a:lnTo>
                <a:lnTo>
                  <a:pt x="419292" y="187706"/>
                </a:lnTo>
                <a:lnTo>
                  <a:pt x="442013" y="143335"/>
                </a:lnTo>
                <a:lnTo>
                  <a:pt x="446366" y="105918"/>
                </a:lnTo>
                <a:lnTo>
                  <a:pt x="445276" y="86483"/>
                </a:lnTo>
                <a:lnTo>
                  <a:pt x="428904" y="37084"/>
                </a:lnTo>
                <a:lnTo>
                  <a:pt x="394192" y="5526"/>
                </a:lnTo>
                <a:lnTo>
                  <a:pt x="378841" y="0"/>
                </a:lnTo>
                <a:close/>
              </a:path>
              <a:path w="446405" h="212089">
                <a:moveTo>
                  <a:pt x="67538" y="0"/>
                </a:moveTo>
                <a:lnTo>
                  <a:pt x="27154" y="24056"/>
                </a:lnTo>
                <a:lnTo>
                  <a:pt x="4370" y="68548"/>
                </a:lnTo>
                <a:lnTo>
                  <a:pt x="0" y="105918"/>
                </a:lnTo>
                <a:lnTo>
                  <a:pt x="1088" y="125370"/>
                </a:lnTo>
                <a:lnTo>
                  <a:pt x="17424" y="174751"/>
                </a:lnTo>
                <a:lnTo>
                  <a:pt x="52141" y="206184"/>
                </a:lnTo>
                <a:lnTo>
                  <a:pt x="67538" y="211709"/>
                </a:lnTo>
                <a:lnTo>
                  <a:pt x="70218" y="203073"/>
                </a:lnTo>
                <a:lnTo>
                  <a:pt x="58149" y="197738"/>
                </a:lnTo>
                <a:lnTo>
                  <a:pt x="47737" y="190309"/>
                </a:lnTo>
                <a:lnTo>
                  <a:pt x="26383" y="155638"/>
                </a:lnTo>
                <a:lnTo>
                  <a:pt x="19316" y="104775"/>
                </a:lnTo>
                <a:lnTo>
                  <a:pt x="20102" y="86723"/>
                </a:lnTo>
                <a:lnTo>
                  <a:pt x="31876" y="42163"/>
                </a:lnTo>
                <a:lnTo>
                  <a:pt x="58337" y="13946"/>
                </a:lnTo>
                <a:lnTo>
                  <a:pt x="70548" y="8636"/>
                </a:lnTo>
                <a:lnTo>
                  <a:pt x="675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220167" y="1282649"/>
            <a:ext cx="5723433" cy="119385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508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실수의</a:t>
            </a:r>
            <a:r>
              <a:rPr sz="18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0">
                <a:latin typeface="나눔스퀘어OTF"/>
                <a:ea typeface="+mn-ea"/>
                <a:cs typeface="나눔스퀘어OTF"/>
              </a:rPr>
              <a:t>표현</a:t>
            </a:r>
            <a:r>
              <a:rPr sz="18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5">
                <a:latin typeface="나눔스퀘어OTF"/>
                <a:ea typeface="+mn-ea"/>
                <a:cs typeface="나눔스퀘어OTF"/>
              </a:rPr>
              <a:t>방법</a:t>
            </a:r>
            <a:endParaRPr sz="1800" spc="-3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50800" lvl="0">
              <a:lnSpc>
                <a:spcPct val="100000"/>
              </a:lnSpc>
              <a:tabLst>
                <a:tab pos="393065" algn="l"/>
              </a:tabLst>
              <a:defRPr/>
            </a:pPr>
            <a:r>
              <a:rPr sz="1500" spc="55">
                <a:latin typeface="나눔스퀘어OTF"/>
                <a:ea typeface="+mn-ea"/>
                <a:cs typeface="나눔스퀘어OTF"/>
              </a:rPr>
              <a:t>1)</a:t>
            </a:r>
            <a:r>
              <a:rPr sz="1500">
                <a:latin typeface="나눔스퀘어OTF"/>
                <a:ea typeface="+mn-ea"/>
                <a:cs typeface="나눔스퀘어OTF"/>
              </a:rPr>
              <a:t>	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컴퓨터는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실수를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표현할</a:t>
            </a:r>
            <a:r>
              <a:rPr sz="1500" spc="-4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때</a:t>
            </a:r>
            <a:r>
              <a:rPr sz="1500" spc="-3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부호,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지수,</a:t>
            </a:r>
            <a:r>
              <a:rPr sz="1500" spc="-4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유효숫자를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이용합니다.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462280" lvl="0">
              <a:lnSpc>
                <a:spcPct val="100000"/>
              </a:lnSpc>
              <a:spcBef>
                <a:spcPts val="1320"/>
              </a:spcBef>
              <a:defRPr/>
            </a:pPr>
            <a:r>
              <a:rPr sz="1800">
                <a:latin typeface="Cambria Math"/>
                <a:cs typeface="Cambria Math"/>
              </a:rPr>
              <a:t>−1</a:t>
            </a:r>
            <a:r>
              <a:rPr sz="1800" spc="350">
                <a:latin typeface="Cambria Math"/>
                <a:cs typeface="Cambria Math"/>
              </a:rPr>
              <a:t> </a:t>
            </a:r>
            <a:r>
              <a:rPr sz="1950" spc="120" baseline="27000">
                <a:latin typeface="Cambria Math"/>
                <a:cs typeface="Cambria Math"/>
              </a:rPr>
              <a:t>s</a:t>
            </a:r>
            <a:r>
              <a:rPr sz="1950" spc="270" baseline="2700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∗</a:t>
            </a:r>
            <a:r>
              <a:rPr sz="1800" spc="5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M</a:t>
            </a:r>
            <a:r>
              <a:rPr sz="1800" spc="390">
                <a:latin typeface="Cambria Math"/>
                <a:cs typeface="Cambria Math"/>
              </a:rPr>
              <a:t> </a:t>
            </a:r>
            <a:r>
              <a:rPr sz="1800">
                <a:latin typeface="Cambria Math"/>
                <a:cs typeface="Cambria Math"/>
              </a:rPr>
              <a:t>∗</a:t>
            </a:r>
            <a:r>
              <a:rPr sz="1800" spc="15">
                <a:latin typeface="Cambria Math"/>
                <a:cs typeface="Cambria Math"/>
              </a:rPr>
              <a:t> </a:t>
            </a:r>
            <a:r>
              <a:rPr sz="1800" spc="-25">
                <a:latin typeface="Cambria Math"/>
                <a:cs typeface="Cambria Math"/>
              </a:rPr>
              <a:t>2</a:t>
            </a:r>
            <a:r>
              <a:rPr sz="1950" spc="-37" baseline="27000">
                <a:latin typeface="Cambria Math"/>
                <a:cs typeface="Cambria Math"/>
              </a:rPr>
              <a:t>𝐸</a:t>
            </a:r>
            <a:endParaRPr sz="1950" baseline="27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62187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/>
              <a:t>Hello</a:t>
            </a:r>
            <a:r>
              <a:rPr spc="10"/>
              <a:t> </a:t>
            </a:r>
            <a:r>
              <a:rPr/>
              <a:t>World </a:t>
            </a:r>
            <a:r>
              <a:rPr spc="-35"/>
              <a:t>분석하기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186334" y="1282649"/>
            <a:ext cx="7738466" cy="10224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>
                <a:latin typeface="나눔스퀘어OTF"/>
                <a:ea typeface="+mn-ea"/>
                <a:cs typeface="나눔스퀘어OTF"/>
              </a:rPr>
              <a:t>Hello</a:t>
            </a:r>
            <a:r>
              <a:rPr sz="1800" spc="-2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10">
                <a:latin typeface="나눔스퀘어OTF"/>
                <a:ea typeface="+mn-ea"/>
                <a:cs typeface="나눔스퀘어OTF"/>
              </a:rPr>
              <a:t>World에</a:t>
            </a:r>
            <a:r>
              <a:rPr sz="1800" spc="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25">
                <a:latin typeface="나눔스퀘어OTF"/>
                <a:ea typeface="+mn-ea"/>
                <a:cs typeface="나눔스퀘어OTF"/>
              </a:rPr>
              <a:t>대해서</a:t>
            </a:r>
            <a:endParaRPr sz="1800" spc="-2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5">
                <a:latin typeface="나눔스퀘어OTF"/>
                <a:ea typeface="+mn-ea"/>
                <a:cs typeface="나눔스퀘어OTF"/>
              </a:rPr>
              <a:t>처음부터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Hello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World</a:t>
            </a:r>
            <a:r>
              <a:rPr sz="1500" spc="-3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프로그램에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들어간</a:t>
            </a:r>
            <a:r>
              <a:rPr sz="1500" spc="-4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모든</a:t>
            </a:r>
            <a:r>
              <a:rPr sz="1500" spc="-4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소스코드를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이해할</a:t>
            </a:r>
            <a:r>
              <a:rPr sz="1500" spc="-4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수는</a:t>
            </a:r>
            <a:r>
              <a:rPr sz="1500" spc="-4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없습니다.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5">
                <a:latin typeface="나눔스퀘어OTF"/>
                <a:ea typeface="+mn-ea"/>
                <a:cs typeface="나눔스퀘어OTF"/>
              </a:rPr>
              <a:t>반복적인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학습을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통해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모든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소스코드의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내용을</a:t>
            </a:r>
            <a:r>
              <a:rPr sz="1500" spc="-7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이해할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수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있도록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합니다.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" y="2689098"/>
            <a:ext cx="5962650" cy="1216152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8100" rIns="0" bIns="0">
            <a:spAutoFit/>
          </a:bodyPr>
          <a:lstStyle/>
          <a:p>
            <a:pPr marL="90170" lvl="0">
              <a:lnSpc>
                <a:spcPct val="100000"/>
              </a:lnSpc>
              <a:spcBef>
                <a:spcPts val="300"/>
              </a:spcBef>
              <a:defRPr/>
            </a:pPr>
            <a:r>
              <a:rPr sz="1600">
                <a:solidFill>
                  <a:srgbClr val="808080"/>
                </a:solidFill>
                <a:latin typeface="나눔고딕코딩"/>
                <a:cs typeface="나눔고딕코딩"/>
              </a:rPr>
              <a:t>#include</a:t>
            </a:r>
            <a:r>
              <a:rPr sz="1600" spc="-80">
                <a:solidFill>
                  <a:srgbClr val="808080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&lt;stdio.h&gt;</a:t>
            </a:r>
            <a:endParaRPr sz="1600" spc="-10">
              <a:solidFill>
                <a:srgbClr val="a21515"/>
              </a:solidFill>
              <a:latin typeface="나눔고딕코딩"/>
              <a:cs typeface="나눔고딕코딩"/>
            </a:endParaRPr>
          </a:p>
          <a:p>
            <a:pPr lvl="0">
              <a:lnSpc>
                <a:spcPct val="100000"/>
              </a:lnSpc>
              <a:spcBef>
                <a:spcPts val="30"/>
              </a:spcBef>
              <a:defRPr/>
            </a:pPr>
            <a:endParaRPr sz="1350">
              <a:latin typeface="나눔고딕코딩"/>
              <a:cs typeface="나눔고딕코딩"/>
            </a:endParaRPr>
          </a:p>
          <a:p>
            <a:pPr marL="293370" marR="1851660" lvl="0" indent="-20320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7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main(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void</a:t>
            </a:r>
            <a:r>
              <a:rPr sz="1600">
                <a:latin typeface="나눔고딕코딩"/>
                <a:cs typeface="나눔고딕코딩"/>
              </a:rPr>
              <a:t>)</a:t>
            </a:r>
            <a:r>
              <a:rPr sz="1600" spc="-55">
                <a:latin typeface="나눔고딕코딩"/>
                <a:cs typeface="나눔고딕코딩"/>
              </a:rPr>
              <a:t> </a:t>
            </a:r>
            <a:r>
              <a:rPr sz="1600" spc="-60">
                <a:latin typeface="나눔고딕코딩"/>
                <a:cs typeface="나눔고딕코딩"/>
              </a:rPr>
              <a:t>{ </a:t>
            </a:r>
            <a:r>
              <a:rPr sz="1600">
                <a:latin typeface="나눔고딕코딩"/>
                <a:cs typeface="나눔고딕코딩"/>
              </a:rPr>
              <a:t>printf(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"Hello</a:t>
            </a:r>
            <a:r>
              <a:rPr sz="1600" spc="-13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World!"</a:t>
            </a:r>
            <a:r>
              <a:rPr sz="1600" spc="-10">
                <a:latin typeface="나눔고딕코딩"/>
                <a:cs typeface="나눔고딕코딩"/>
              </a:rPr>
              <a:t>); </a:t>
            </a:r>
            <a:endParaRPr sz="1600" spc="-10">
              <a:latin typeface="나눔고딕코딩"/>
              <a:cs typeface="나눔고딕코딩"/>
            </a:endParaRPr>
          </a:p>
          <a:p>
            <a:pPr marL="293370" lvl="0">
              <a:lnSpc>
                <a:spcPct val="100000"/>
              </a:lnSpc>
              <a:spcBef>
                <a:spcPts val="5"/>
              </a:spcBef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return</a:t>
            </a:r>
            <a:r>
              <a:rPr sz="1600" spc="-6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0;</a:t>
            </a:r>
            <a:endParaRPr sz="1600" spc="-25">
              <a:latin typeface="나눔고딕코딩"/>
              <a:cs typeface="나눔고딕코딩"/>
            </a:endParaRPr>
          </a:p>
          <a:p>
            <a:pPr marL="90170" lvl="0">
              <a:lnSpc>
                <a:spcPct val="100000"/>
              </a:lnSpc>
              <a:defRPr/>
            </a:pPr>
            <a:r>
              <a:rPr sz="1600" spc="-5">
                <a:latin typeface="나눔고딕코딩"/>
                <a:cs typeface="나눔고딕코딩"/>
              </a:rPr>
              <a:t>}</a:t>
            </a:r>
            <a:endParaRPr sz="160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62187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10"/>
              <a:t>배운</a:t>
            </a:r>
            <a:r>
              <a:rPr spc="-209"/>
              <a:t> </a:t>
            </a:r>
            <a:r>
              <a:rPr/>
              <a:t>내용</a:t>
            </a:r>
            <a:r>
              <a:rPr spc="-215"/>
              <a:t> </a:t>
            </a:r>
            <a:r>
              <a:rPr spc="-50"/>
              <a:t>정리하기</a:t>
            </a:r>
            <a:endParaRPr spc="-5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58267" y="1280287"/>
            <a:ext cx="6904533" cy="1062863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20"/>
              <a:t>변수와</a:t>
            </a:r>
            <a:r>
              <a:rPr spc="-104"/>
              <a:t> </a:t>
            </a:r>
            <a:r>
              <a:rPr spc="-25"/>
              <a:t>상수</a:t>
            </a:r>
            <a:endParaRPr spc="-25"/>
          </a:p>
          <a:p>
            <a:pPr lvl="0">
              <a:lnSpc>
                <a:spcPct val="100000"/>
              </a:lnSpc>
              <a:spcBef>
                <a:spcPts val="70"/>
              </a:spcBef>
              <a:defRPr/>
            </a:pPr>
            <a:endParaRPr sz="1550"/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0"/>
              <a:t>변수는</a:t>
            </a:r>
            <a:r>
              <a:rPr sz="1500" spc="-75"/>
              <a:t> </a:t>
            </a:r>
            <a:r>
              <a:rPr sz="1500"/>
              <a:t>변할</a:t>
            </a:r>
            <a:r>
              <a:rPr sz="1500" spc="-65"/>
              <a:t> </a:t>
            </a:r>
            <a:r>
              <a:rPr sz="1500"/>
              <a:t>수</a:t>
            </a:r>
            <a:r>
              <a:rPr sz="1500" spc="-65"/>
              <a:t> </a:t>
            </a:r>
            <a:r>
              <a:rPr sz="1500" spc="-10"/>
              <a:t>있는</a:t>
            </a:r>
            <a:r>
              <a:rPr sz="1500" spc="-70"/>
              <a:t> </a:t>
            </a:r>
            <a:r>
              <a:rPr sz="1500"/>
              <a:t>데이터,</a:t>
            </a:r>
            <a:r>
              <a:rPr sz="1500" spc="-75"/>
              <a:t> </a:t>
            </a:r>
            <a:r>
              <a:rPr sz="1500" spc="-20"/>
              <a:t>상수는</a:t>
            </a:r>
            <a:r>
              <a:rPr sz="1500" spc="-75"/>
              <a:t> </a:t>
            </a:r>
            <a:r>
              <a:rPr sz="1500" spc="-10"/>
              <a:t>변할</a:t>
            </a:r>
            <a:r>
              <a:rPr sz="1500" spc="-70"/>
              <a:t> </a:t>
            </a:r>
            <a:r>
              <a:rPr sz="1500"/>
              <a:t>수</a:t>
            </a:r>
            <a:r>
              <a:rPr sz="1500" spc="-65"/>
              <a:t> </a:t>
            </a:r>
            <a:r>
              <a:rPr sz="1500" spc="-10"/>
              <a:t>없는</a:t>
            </a:r>
            <a:r>
              <a:rPr sz="1500" spc="-70"/>
              <a:t> </a:t>
            </a:r>
            <a:r>
              <a:rPr sz="1500" spc="-10"/>
              <a:t>데이터입니다.</a:t>
            </a:r>
            <a:endParaRPr sz="1500" spc="-10"/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0"/>
              <a:t>컴퓨터가</a:t>
            </a:r>
            <a:r>
              <a:rPr sz="1500" spc="-75"/>
              <a:t> </a:t>
            </a:r>
            <a:r>
              <a:rPr sz="1500" spc="-20"/>
              <a:t>정수를</a:t>
            </a:r>
            <a:r>
              <a:rPr sz="1500" spc="-75"/>
              <a:t> </a:t>
            </a:r>
            <a:r>
              <a:rPr sz="1500" spc="-20"/>
              <a:t>표현할</a:t>
            </a:r>
            <a:r>
              <a:rPr sz="1500" spc="-75"/>
              <a:t> </a:t>
            </a:r>
            <a:r>
              <a:rPr sz="1500" spc="-10"/>
              <a:t>때는</a:t>
            </a:r>
            <a:r>
              <a:rPr sz="1500" spc="-80"/>
              <a:t> </a:t>
            </a:r>
            <a:r>
              <a:rPr sz="1500"/>
              <a:t>2의</a:t>
            </a:r>
            <a:r>
              <a:rPr sz="1500" spc="-65"/>
              <a:t> </a:t>
            </a:r>
            <a:r>
              <a:rPr sz="1500" spc="-10"/>
              <a:t>보수</a:t>
            </a:r>
            <a:r>
              <a:rPr sz="1500" spc="-65"/>
              <a:t> </a:t>
            </a:r>
            <a:r>
              <a:rPr sz="1500" spc="-20"/>
              <a:t>방식을</a:t>
            </a:r>
            <a:r>
              <a:rPr sz="1500" spc="-75"/>
              <a:t> </a:t>
            </a:r>
            <a:r>
              <a:rPr sz="1500" spc="-10"/>
              <a:t>이용합니다.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37803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 descr=""/>
          <p:cNvSpPr txBox="1"/>
          <p:nvPr/>
        </p:nvSpPr>
        <p:spPr>
          <a:xfrm>
            <a:off x="186334" y="1282649"/>
            <a:ext cx="7441565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나눔스퀘어OTF"/>
                <a:cs typeface="나눔스퀘어OTF"/>
              </a:rPr>
              <a:t>라이브러리</a:t>
            </a:r>
            <a:r>
              <a:rPr dirty="0" sz="1800" spc="-80">
                <a:latin typeface="나눔스퀘어OTF"/>
                <a:cs typeface="나눔스퀘어OTF"/>
              </a:rPr>
              <a:t> </a:t>
            </a:r>
            <a:r>
              <a:rPr dirty="0" sz="1800" spc="-20">
                <a:latin typeface="나눔스퀘어OTF"/>
                <a:cs typeface="나눔스퀘어OTF"/>
              </a:rPr>
              <a:t>불러오기</a:t>
            </a:r>
            <a:endParaRPr sz="1800">
              <a:latin typeface="나눔스퀘어OTF"/>
              <a:cs typeface="나눔스퀘어OT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나눔스퀘어OTF"/>
              <a:cs typeface="나눔스퀘어OTF"/>
            </a:endParaRPr>
          </a:p>
          <a:p>
            <a:pPr marL="354965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</a:pPr>
            <a:r>
              <a:rPr dirty="0" sz="1500">
                <a:latin typeface="나눔스퀘어OTF"/>
                <a:cs typeface="나눔스퀘어OTF"/>
              </a:rPr>
              <a:t>C/C++에서는</a:t>
            </a:r>
            <a:r>
              <a:rPr dirty="0" sz="1500" spc="-45">
                <a:latin typeface="나눔스퀘어OTF"/>
                <a:cs typeface="나눔스퀘어OTF"/>
              </a:rPr>
              <a:t> </a:t>
            </a:r>
            <a:r>
              <a:rPr dirty="0" sz="1500">
                <a:latin typeface="나눔스퀘어OTF"/>
                <a:cs typeface="나눔스퀘어OTF"/>
              </a:rPr>
              <a:t>#include</a:t>
            </a:r>
            <a:r>
              <a:rPr dirty="0" sz="1500" spc="-50">
                <a:latin typeface="나눔스퀘어OTF"/>
                <a:cs typeface="나눔스퀘어OTF"/>
              </a:rPr>
              <a:t> </a:t>
            </a:r>
            <a:r>
              <a:rPr dirty="0" sz="1500" spc="-25">
                <a:latin typeface="나눔스퀘어OTF"/>
                <a:cs typeface="나눔스퀘어OTF"/>
              </a:rPr>
              <a:t>명령어를</a:t>
            </a:r>
            <a:r>
              <a:rPr dirty="0" sz="1500" spc="-55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이용해</a:t>
            </a:r>
            <a:r>
              <a:rPr dirty="0" sz="1500" spc="-55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다양한</a:t>
            </a:r>
            <a:r>
              <a:rPr dirty="0" sz="1500" spc="-40">
                <a:latin typeface="나눔스퀘어OTF"/>
                <a:cs typeface="나눔스퀘어OTF"/>
              </a:rPr>
              <a:t> </a:t>
            </a:r>
            <a:r>
              <a:rPr dirty="0" sz="1500" spc="-30">
                <a:latin typeface="나눔스퀘어OTF"/>
                <a:cs typeface="나눔스퀘어OTF"/>
              </a:rPr>
              <a:t>라이브러리를</a:t>
            </a:r>
            <a:r>
              <a:rPr dirty="0" sz="1500" spc="-8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불러올</a:t>
            </a:r>
            <a:r>
              <a:rPr dirty="0" sz="1500" spc="-45">
                <a:latin typeface="나눔스퀘어OTF"/>
                <a:cs typeface="나눔스퀘어OTF"/>
              </a:rPr>
              <a:t> </a:t>
            </a:r>
            <a:r>
              <a:rPr dirty="0" sz="1500">
                <a:latin typeface="나눔스퀘어OTF"/>
                <a:cs typeface="나눔스퀘어OTF"/>
              </a:rPr>
              <a:t>수</a:t>
            </a:r>
            <a:r>
              <a:rPr dirty="0" sz="1500" spc="-30">
                <a:latin typeface="나눔스퀘어OTF"/>
                <a:cs typeface="나눔스퀘어OTF"/>
              </a:rPr>
              <a:t> </a:t>
            </a:r>
            <a:r>
              <a:rPr dirty="0" sz="1500" spc="-10">
                <a:latin typeface="나눔스퀘어OTF"/>
                <a:cs typeface="나눔스퀘어OTF"/>
              </a:rPr>
              <a:t>있습니다.</a:t>
            </a:r>
            <a:endParaRPr sz="1500">
              <a:latin typeface="나눔스퀘어OTF"/>
              <a:cs typeface="나눔스퀘어OTF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</a:pPr>
            <a:r>
              <a:rPr dirty="0" sz="1500" spc="-10">
                <a:latin typeface="나눔스퀘어OTF"/>
                <a:cs typeface="나눔스퀘어OTF"/>
              </a:rPr>
              <a:t>집을</a:t>
            </a:r>
            <a:r>
              <a:rPr dirty="0" sz="1500" spc="-8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지으려면</a:t>
            </a:r>
            <a:r>
              <a:rPr dirty="0" sz="1500" spc="-7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망치와</a:t>
            </a:r>
            <a:r>
              <a:rPr dirty="0" sz="1500" spc="-60">
                <a:latin typeface="나눔스퀘어OTF"/>
                <a:cs typeface="나눔스퀘어OTF"/>
              </a:rPr>
              <a:t> </a:t>
            </a:r>
            <a:r>
              <a:rPr dirty="0" sz="1500" spc="-10">
                <a:latin typeface="나눔스퀘어OTF"/>
                <a:cs typeface="나눔스퀘어OTF"/>
              </a:rPr>
              <a:t>같은</a:t>
            </a:r>
            <a:r>
              <a:rPr dirty="0" sz="1500" spc="-6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도구가</a:t>
            </a:r>
            <a:r>
              <a:rPr dirty="0" sz="1500" spc="-75">
                <a:latin typeface="나눔스퀘어OTF"/>
                <a:cs typeface="나눔스퀘어OTF"/>
              </a:rPr>
              <a:t> </a:t>
            </a:r>
            <a:r>
              <a:rPr dirty="0" sz="1500" spc="-25">
                <a:latin typeface="나눔스퀘어OTF"/>
                <a:cs typeface="나눔스퀘어OTF"/>
              </a:rPr>
              <a:t>필요하듯이</a:t>
            </a:r>
            <a:r>
              <a:rPr dirty="0" sz="1500" spc="-70">
                <a:latin typeface="나눔스퀘어OTF"/>
                <a:cs typeface="나눔스퀘어OTF"/>
              </a:rPr>
              <a:t> </a:t>
            </a:r>
            <a:r>
              <a:rPr dirty="0" sz="1500">
                <a:latin typeface="나눔스퀘어OTF"/>
                <a:cs typeface="나눔스퀘어OTF"/>
              </a:rPr>
              <a:t>stdio.h는</a:t>
            </a:r>
            <a:r>
              <a:rPr dirty="0" sz="1500" spc="-50">
                <a:latin typeface="나눔스퀘어OTF"/>
                <a:cs typeface="나눔스퀘어OTF"/>
              </a:rPr>
              <a:t> </a:t>
            </a:r>
            <a:r>
              <a:rPr dirty="0" sz="1500" spc="-10">
                <a:latin typeface="나눔스퀘어OTF"/>
                <a:cs typeface="나눔스퀘어OTF"/>
              </a:rPr>
              <a:t>여러</a:t>
            </a:r>
            <a:r>
              <a:rPr dirty="0" sz="1500" spc="-60">
                <a:latin typeface="나눔스퀘어OTF"/>
                <a:cs typeface="나눔스퀘어OTF"/>
              </a:rPr>
              <a:t> </a:t>
            </a:r>
            <a:r>
              <a:rPr dirty="0" sz="1500" spc="-25">
                <a:latin typeface="나눔스퀘어OTF"/>
                <a:cs typeface="나눔스퀘어OTF"/>
              </a:rPr>
              <a:t>기본적인</a:t>
            </a:r>
            <a:r>
              <a:rPr dirty="0" sz="1500" spc="-65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기능을</a:t>
            </a:r>
            <a:r>
              <a:rPr dirty="0" sz="1500" spc="-75">
                <a:latin typeface="나눔스퀘어OTF"/>
                <a:cs typeface="나눔스퀘어OTF"/>
              </a:rPr>
              <a:t> </a:t>
            </a:r>
            <a:r>
              <a:rPr dirty="0" sz="1500" spc="-10">
                <a:latin typeface="나눔스퀘어OTF"/>
                <a:cs typeface="나눔스퀘어OTF"/>
              </a:rPr>
              <a:t>담고</a:t>
            </a:r>
            <a:r>
              <a:rPr dirty="0" sz="1500" spc="-6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있습니다.</a:t>
            </a:r>
            <a:endParaRPr sz="1500">
              <a:latin typeface="나눔스퀘어OTF"/>
              <a:cs typeface="나눔스퀘어OT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94128" y="2769120"/>
            <a:ext cx="1840864" cy="214629"/>
            <a:chOff x="294128" y="2769120"/>
            <a:chExt cx="1840864" cy="214629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28" y="2773676"/>
              <a:ext cx="1023372" cy="20499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936" y="2775458"/>
              <a:ext cx="1004798" cy="18592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3688" y="2781312"/>
              <a:ext cx="715518" cy="1912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8165" y="2787777"/>
              <a:ext cx="687450" cy="16332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19300" y="2769120"/>
              <a:ext cx="115091" cy="21410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034794" y="2775966"/>
              <a:ext cx="85725" cy="185420"/>
            </a:xfrm>
            <a:custGeom>
              <a:avLst/>
              <a:gdLst/>
              <a:ahLst/>
              <a:cxnLst/>
              <a:rect l="l" t="t" r="r" b="b"/>
              <a:pathLst>
                <a:path w="85725" h="185419">
                  <a:moveTo>
                    <a:pt x="762" y="0"/>
                  </a:moveTo>
                  <a:lnTo>
                    <a:pt x="507" y="126"/>
                  </a:lnTo>
                  <a:lnTo>
                    <a:pt x="126" y="253"/>
                  </a:lnTo>
                  <a:lnTo>
                    <a:pt x="0" y="12953"/>
                  </a:lnTo>
                  <a:lnTo>
                    <a:pt x="254" y="17652"/>
                  </a:lnTo>
                  <a:lnTo>
                    <a:pt x="1016" y="19303"/>
                  </a:lnTo>
                  <a:lnTo>
                    <a:pt x="70485" y="89661"/>
                  </a:lnTo>
                  <a:lnTo>
                    <a:pt x="72770" y="92201"/>
                  </a:lnTo>
                  <a:lnTo>
                    <a:pt x="72770" y="93090"/>
                  </a:lnTo>
                  <a:lnTo>
                    <a:pt x="72136" y="93979"/>
                  </a:lnTo>
                  <a:lnTo>
                    <a:pt x="60070" y="106171"/>
                  </a:lnTo>
                  <a:lnTo>
                    <a:pt x="762" y="166242"/>
                  </a:lnTo>
                  <a:lnTo>
                    <a:pt x="254" y="167385"/>
                  </a:lnTo>
                  <a:lnTo>
                    <a:pt x="126" y="184657"/>
                  </a:lnTo>
                  <a:lnTo>
                    <a:pt x="635" y="184911"/>
                  </a:lnTo>
                  <a:lnTo>
                    <a:pt x="1650" y="184150"/>
                  </a:lnTo>
                  <a:lnTo>
                    <a:pt x="84455" y="100710"/>
                  </a:lnTo>
                  <a:lnTo>
                    <a:pt x="85217" y="99313"/>
                  </a:lnTo>
                  <a:lnTo>
                    <a:pt x="85343" y="86867"/>
                  </a:lnTo>
                  <a:lnTo>
                    <a:pt x="84836" y="85343"/>
                  </a:lnTo>
                  <a:lnTo>
                    <a:pt x="2031" y="10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034794" y="2775966"/>
              <a:ext cx="85725" cy="185420"/>
            </a:xfrm>
            <a:custGeom>
              <a:avLst/>
              <a:gdLst/>
              <a:ahLst/>
              <a:cxnLst/>
              <a:rect l="l" t="t" r="r" b="b"/>
              <a:pathLst>
                <a:path w="85725" h="185419">
                  <a:moveTo>
                    <a:pt x="507" y="126"/>
                  </a:moveTo>
                  <a:lnTo>
                    <a:pt x="762" y="0"/>
                  </a:lnTo>
                  <a:lnTo>
                    <a:pt x="2031" y="1015"/>
                  </a:lnTo>
                  <a:lnTo>
                    <a:pt x="4063" y="3175"/>
                  </a:lnTo>
                  <a:lnTo>
                    <a:pt x="82042" y="82168"/>
                  </a:lnTo>
                  <a:lnTo>
                    <a:pt x="82804" y="83057"/>
                  </a:lnTo>
                  <a:lnTo>
                    <a:pt x="83566" y="83692"/>
                  </a:lnTo>
                  <a:lnTo>
                    <a:pt x="83947" y="84200"/>
                  </a:lnTo>
                  <a:lnTo>
                    <a:pt x="84455" y="84835"/>
                  </a:lnTo>
                  <a:lnTo>
                    <a:pt x="84836" y="85343"/>
                  </a:lnTo>
                  <a:lnTo>
                    <a:pt x="84962" y="85725"/>
                  </a:lnTo>
                  <a:lnTo>
                    <a:pt x="85217" y="86232"/>
                  </a:lnTo>
                  <a:lnTo>
                    <a:pt x="85343" y="86867"/>
                  </a:lnTo>
                  <a:lnTo>
                    <a:pt x="85343" y="87502"/>
                  </a:lnTo>
                  <a:lnTo>
                    <a:pt x="85470" y="88137"/>
                  </a:lnTo>
                  <a:lnTo>
                    <a:pt x="85470" y="97408"/>
                  </a:lnTo>
                  <a:lnTo>
                    <a:pt x="85343" y="98043"/>
                  </a:lnTo>
                  <a:lnTo>
                    <a:pt x="85343" y="98678"/>
                  </a:lnTo>
                  <a:lnTo>
                    <a:pt x="85217" y="99313"/>
                  </a:lnTo>
                  <a:lnTo>
                    <a:pt x="84962" y="99694"/>
                  </a:lnTo>
                  <a:lnTo>
                    <a:pt x="84836" y="100202"/>
                  </a:lnTo>
                  <a:lnTo>
                    <a:pt x="84455" y="100710"/>
                  </a:lnTo>
                  <a:lnTo>
                    <a:pt x="83947" y="101218"/>
                  </a:lnTo>
                  <a:lnTo>
                    <a:pt x="83566" y="101853"/>
                  </a:lnTo>
                  <a:lnTo>
                    <a:pt x="82804" y="102488"/>
                  </a:lnTo>
                  <a:lnTo>
                    <a:pt x="82042" y="103250"/>
                  </a:lnTo>
                  <a:lnTo>
                    <a:pt x="3429" y="182371"/>
                  </a:lnTo>
                  <a:lnTo>
                    <a:pt x="1650" y="184150"/>
                  </a:lnTo>
                  <a:lnTo>
                    <a:pt x="635" y="184911"/>
                  </a:lnTo>
                  <a:lnTo>
                    <a:pt x="381" y="184784"/>
                  </a:lnTo>
                  <a:lnTo>
                    <a:pt x="126" y="184657"/>
                  </a:lnTo>
                  <a:lnTo>
                    <a:pt x="0" y="183260"/>
                  </a:lnTo>
                  <a:lnTo>
                    <a:pt x="0" y="180720"/>
                  </a:lnTo>
                  <a:lnTo>
                    <a:pt x="0" y="169163"/>
                  </a:lnTo>
                  <a:lnTo>
                    <a:pt x="0" y="168528"/>
                  </a:lnTo>
                  <a:lnTo>
                    <a:pt x="126" y="167894"/>
                  </a:lnTo>
                  <a:lnTo>
                    <a:pt x="1778" y="165226"/>
                  </a:lnTo>
                  <a:lnTo>
                    <a:pt x="2412" y="164464"/>
                  </a:lnTo>
                  <a:lnTo>
                    <a:pt x="3175" y="163702"/>
                  </a:lnTo>
                  <a:lnTo>
                    <a:pt x="8508" y="158369"/>
                  </a:lnTo>
                  <a:lnTo>
                    <a:pt x="13969" y="152907"/>
                  </a:lnTo>
                  <a:lnTo>
                    <a:pt x="19685" y="147065"/>
                  </a:lnTo>
                  <a:lnTo>
                    <a:pt x="25526" y="141223"/>
                  </a:lnTo>
                  <a:lnTo>
                    <a:pt x="31242" y="135381"/>
                  </a:lnTo>
                  <a:lnTo>
                    <a:pt x="37083" y="129539"/>
                  </a:lnTo>
                  <a:lnTo>
                    <a:pt x="42925" y="123697"/>
                  </a:lnTo>
                  <a:lnTo>
                    <a:pt x="48641" y="117856"/>
                  </a:lnTo>
                  <a:lnTo>
                    <a:pt x="54356" y="112013"/>
                  </a:lnTo>
                  <a:lnTo>
                    <a:pt x="60070" y="106171"/>
                  </a:lnTo>
                  <a:lnTo>
                    <a:pt x="65658" y="100710"/>
                  </a:lnTo>
                  <a:lnTo>
                    <a:pt x="70866" y="95376"/>
                  </a:lnTo>
                  <a:lnTo>
                    <a:pt x="72136" y="93979"/>
                  </a:lnTo>
                  <a:lnTo>
                    <a:pt x="72770" y="93090"/>
                  </a:lnTo>
                  <a:lnTo>
                    <a:pt x="72770" y="92709"/>
                  </a:lnTo>
                  <a:lnTo>
                    <a:pt x="72770" y="92201"/>
                  </a:lnTo>
                  <a:lnTo>
                    <a:pt x="72008" y="91185"/>
                  </a:lnTo>
                  <a:lnTo>
                    <a:pt x="70485" y="89661"/>
                  </a:lnTo>
                  <a:lnTo>
                    <a:pt x="3556" y="21970"/>
                  </a:lnTo>
                  <a:lnTo>
                    <a:pt x="2667" y="21081"/>
                  </a:lnTo>
                  <a:lnTo>
                    <a:pt x="1905" y="20319"/>
                  </a:lnTo>
                  <a:lnTo>
                    <a:pt x="1524" y="19811"/>
                  </a:lnTo>
                  <a:lnTo>
                    <a:pt x="1016" y="19303"/>
                  </a:lnTo>
                  <a:lnTo>
                    <a:pt x="635" y="18668"/>
                  </a:lnTo>
                  <a:lnTo>
                    <a:pt x="507" y="18160"/>
                  </a:lnTo>
                  <a:lnTo>
                    <a:pt x="254" y="17652"/>
                  </a:lnTo>
                  <a:lnTo>
                    <a:pt x="126" y="16890"/>
                  </a:lnTo>
                  <a:lnTo>
                    <a:pt x="126" y="16128"/>
                  </a:lnTo>
                  <a:lnTo>
                    <a:pt x="0" y="15366"/>
                  </a:lnTo>
                  <a:lnTo>
                    <a:pt x="0" y="14223"/>
                  </a:lnTo>
                  <a:lnTo>
                    <a:pt x="0" y="12953"/>
                  </a:lnTo>
                  <a:lnTo>
                    <a:pt x="0" y="4952"/>
                  </a:lnTo>
                  <a:lnTo>
                    <a:pt x="0" y="1904"/>
                  </a:lnTo>
                  <a:lnTo>
                    <a:pt x="126" y="253"/>
                  </a:lnTo>
                  <a:lnTo>
                    <a:pt x="507" y="126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09550" y="2689098"/>
            <a:ext cx="4819650" cy="1520952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0" rIns="0" bIns="0">
            <a:spAutoFit/>
          </a:bodyPr>
          <a:lstStyle/>
          <a:p>
            <a:pPr lvl="0">
              <a:lnSpc>
                <a:spcPct val="100000"/>
              </a:lnSpc>
              <a:defRPr/>
            </a:pPr>
            <a:endParaRPr sz="1600">
              <a:latin typeface="Times New Roman"/>
              <a:cs typeface="Times New Roman"/>
            </a:endParaRPr>
          </a:p>
          <a:p>
            <a:pPr lvl="0">
              <a:lnSpc>
                <a:spcPct val="100000"/>
              </a:lnSpc>
              <a:defRPr/>
            </a:pPr>
            <a:endParaRPr sz="2000">
              <a:latin typeface="Times New Roman"/>
              <a:cs typeface="Times New Roman"/>
            </a:endParaRPr>
          </a:p>
          <a:p>
            <a:pPr marL="293370" marR="1851660" lvl="0" indent="-20320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7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main(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void</a:t>
            </a:r>
            <a:r>
              <a:rPr sz="1600">
                <a:latin typeface="나눔고딕코딩"/>
                <a:cs typeface="나눔고딕코딩"/>
              </a:rPr>
              <a:t>)</a:t>
            </a:r>
            <a:r>
              <a:rPr sz="1600" spc="-55">
                <a:latin typeface="나눔고딕코딩"/>
                <a:cs typeface="나눔고딕코딩"/>
              </a:rPr>
              <a:t> </a:t>
            </a:r>
            <a:r>
              <a:rPr sz="1600" spc="-60">
                <a:latin typeface="나눔고딕코딩"/>
                <a:cs typeface="나눔고딕코딩"/>
              </a:rPr>
              <a:t>{ </a:t>
            </a:r>
            <a:r>
              <a:rPr sz="1600">
                <a:latin typeface="나눔고딕코딩"/>
                <a:cs typeface="나눔고딕코딩"/>
              </a:rPr>
              <a:t>printf(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"Hello</a:t>
            </a:r>
            <a:r>
              <a:rPr sz="1600" spc="-13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World!"</a:t>
            </a:r>
            <a:r>
              <a:rPr sz="1600" spc="-10">
                <a:latin typeface="나눔고딕코딩"/>
                <a:cs typeface="나눔고딕코딩"/>
              </a:rPr>
              <a:t>); </a:t>
            </a:r>
            <a:endParaRPr sz="1600" spc="-10">
              <a:latin typeface="나눔고딕코딩"/>
              <a:cs typeface="나눔고딕코딩"/>
            </a:endParaRPr>
          </a:p>
          <a:p>
            <a:pPr marL="293370" lvl="0">
              <a:lnSpc>
                <a:spcPct val="100000"/>
              </a:lnSpc>
              <a:spcBef>
                <a:spcPts val="5"/>
              </a:spcBef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return</a:t>
            </a:r>
            <a:r>
              <a:rPr sz="1600" spc="-6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0;</a:t>
            </a:r>
            <a:endParaRPr sz="1600" spc="-25">
              <a:latin typeface="나눔고딕코딩"/>
              <a:cs typeface="나눔고딕코딩"/>
            </a:endParaRPr>
          </a:p>
          <a:p>
            <a:pPr marL="90170" lvl="0">
              <a:lnSpc>
                <a:spcPct val="100000"/>
              </a:lnSpc>
              <a:defRPr/>
            </a:pPr>
            <a:r>
              <a:rPr sz="1600" spc="-5">
                <a:latin typeface="나눔고딕코딩"/>
                <a:cs typeface="나눔고딕코딩"/>
              </a:rPr>
              <a:t>}</a:t>
            </a:r>
            <a:endParaRPr sz="160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41613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grpSp>
        <p:nvGrpSpPr>
          <p:cNvPr id="7" name="object 7"/>
          <p:cNvGrpSpPr/>
          <p:nvPr/>
        </p:nvGrpSpPr>
        <p:grpSpPr>
          <a:xfrm rot="0">
            <a:off x="196595" y="2952750"/>
            <a:ext cx="5137405" cy="1842770"/>
            <a:chOff x="196595" y="2676144"/>
            <a:chExt cx="4517390" cy="1842770"/>
          </a:xfrm>
        </p:grpSpPr>
        <p:sp>
          <p:nvSpPr>
            <p:cNvPr id="8" name="object 8"/>
            <p:cNvSpPr/>
            <p:nvPr/>
          </p:nvSpPr>
          <p:spPr>
            <a:xfrm>
              <a:off x="209549" y="2689098"/>
              <a:ext cx="4491355" cy="1816735"/>
            </a:xfrm>
            <a:custGeom>
              <a:avLst/>
              <a:gdLst/>
              <a:rect l="l" t="t" r="r" b="b"/>
              <a:pathLst>
                <a:path w="4491355" h="1816735">
                  <a:moveTo>
                    <a:pt x="0" y="1816608"/>
                  </a:moveTo>
                  <a:lnTo>
                    <a:pt x="4491228" y="1816608"/>
                  </a:lnTo>
                  <a:lnTo>
                    <a:pt x="4491228" y="0"/>
                  </a:lnTo>
                  <a:lnTo>
                    <a:pt x="0" y="0"/>
                  </a:lnTo>
                  <a:lnTo>
                    <a:pt x="0" y="181660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/>
            <a:lstStyle/>
            <a:p>
              <a:pPr lvl="0">
                <a:defRPr/>
              </a:pPr>
              <a:endParaRPr lang="ko-KR" altLang="en-US"/>
            </a:p>
          </p:txBody>
        </p:sp>
        <p:pic>
          <p:nvPicPr>
            <p:cNvPr id="9" name="object 9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708469" y="3274568"/>
              <a:ext cx="398983" cy="15913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4800" y="1276350"/>
            <a:ext cx="8458200" cy="32766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30">
                <a:latin typeface="나눔스퀘어OTF"/>
                <a:ea typeface="+mn-ea"/>
                <a:cs typeface="나눔스퀘어OTF"/>
              </a:rPr>
              <a:t>메인</a:t>
            </a:r>
            <a:r>
              <a:rPr sz="1800" spc="-8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25">
                <a:latin typeface="나눔스퀘어OTF"/>
                <a:ea typeface="+mn-ea"/>
                <a:cs typeface="나눔스퀘어OTF"/>
              </a:rPr>
              <a:t>함수</a:t>
            </a:r>
            <a:endParaRPr sz="1800" spc="-2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>
                <a:latin typeface="나눔스퀘어OTF"/>
                <a:ea typeface="+mn-ea"/>
                <a:cs typeface="나눔스퀘어OTF"/>
              </a:rPr>
              <a:t>C/C++에서는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다양한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함수가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사용될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수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있으나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프로그램은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항상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50">
                <a:latin typeface="나눔스퀘어OTF"/>
                <a:ea typeface="+mn-ea"/>
                <a:cs typeface="나눔스퀘어OTF"/>
              </a:rPr>
              <a:t>메인(main)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함수로부터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시작됩니다.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0">
                <a:latin typeface="나눔스퀘어OTF"/>
                <a:ea typeface="+mn-ea"/>
                <a:cs typeface="나눔스퀘어OTF"/>
              </a:rPr>
              <a:t>함수는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반환</a:t>
            </a:r>
            <a:r>
              <a:rPr sz="1500" spc="-3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값(Return</a:t>
            </a:r>
            <a:r>
              <a:rPr sz="15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Value)이</a:t>
            </a:r>
            <a:r>
              <a:rPr sz="1500" spc="-3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없을</a:t>
            </a:r>
            <a:r>
              <a:rPr sz="1500" spc="-4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수도</a:t>
            </a:r>
            <a:r>
              <a:rPr sz="1500" spc="-4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있으나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메인</a:t>
            </a:r>
            <a:r>
              <a:rPr sz="1500" spc="-4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함수에서는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항상</a:t>
            </a:r>
            <a:r>
              <a:rPr sz="1500" spc="-4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0을</a:t>
            </a:r>
            <a:r>
              <a:rPr sz="1500" spc="-4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반환하는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것이</a:t>
            </a:r>
            <a:r>
              <a:rPr sz="1500" spc="-4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일반적입니다.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113664" marR="6507480" lvl="0">
              <a:lnSpc>
                <a:spcPct val="200000"/>
              </a:lnSpc>
              <a:spcBef>
                <a:spcPts val="675"/>
              </a:spcBef>
              <a:tabLst>
                <a:tab pos="927100" algn="l"/>
              </a:tabLst>
              <a:defRPr/>
            </a:pPr>
            <a:r>
              <a:rPr sz="1600">
                <a:solidFill>
                  <a:srgbClr val="808080"/>
                </a:solidFill>
                <a:latin typeface="나눔고딕코딩"/>
                <a:cs typeface="나눔고딕코딩"/>
              </a:rPr>
              <a:t>#include</a:t>
            </a:r>
            <a:r>
              <a:rPr sz="1600" spc="-80">
                <a:solidFill>
                  <a:srgbClr val="808080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&lt;stdio.h&gt; </a:t>
            </a:r>
            <a:r>
              <a:rPr sz="1600" spc="-25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	</a:t>
            </a:r>
            <a:r>
              <a:rPr sz="1600">
                <a:latin typeface="나눔고딕코딩"/>
                <a:cs typeface="나눔고딕코딩"/>
              </a:rPr>
              <a:t>(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void</a:t>
            </a:r>
            <a:r>
              <a:rPr sz="1600">
                <a:latin typeface="나눔고딕코딩"/>
                <a:cs typeface="나눔고딕코딩"/>
              </a:rPr>
              <a:t>)</a:t>
            </a:r>
            <a:r>
              <a:rPr sz="1600" spc="-65">
                <a:latin typeface="나눔고딕코딩"/>
                <a:cs typeface="나눔고딕코딩"/>
              </a:rPr>
              <a:t> </a:t>
            </a:r>
            <a:r>
              <a:rPr sz="1600" spc="-50">
                <a:latin typeface="나눔고딕코딩"/>
                <a:cs typeface="나눔고딕코딩"/>
              </a:rPr>
              <a:t>{</a:t>
            </a:r>
            <a:endParaRPr sz="1600" spc="-50">
              <a:latin typeface="나눔고딕코딩"/>
              <a:cs typeface="나눔고딕코딩"/>
            </a:endParaRPr>
          </a:p>
          <a:p>
            <a:pPr marL="316230" marR="5795010" lvl="0">
              <a:lnSpc>
                <a:spcPct val="100000"/>
              </a:lnSpc>
              <a:defRPr/>
            </a:pPr>
            <a:r>
              <a:rPr sz="1600">
                <a:latin typeface="나눔고딕코딩"/>
                <a:cs typeface="나눔고딕코딩"/>
              </a:rPr>
              <a:t>printf(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"Hello</a:t>
            </a:r>
            <a:r>
              <a:rPr sz="1600" spc="-13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World!"</a:t>
            </a:r>
            <a:r>
              <a:rPr sz="1600" spc="-10">
                <a:latin typeface="나눔고딕코딩"/>
                <a:cs typeface="나눔고딕코딩"/>
              </a:rPr>
              <a:t>); </a:t>
            </a:r>
            <a:endParaRPr sz="1600" spc="-10">
              <a:latin typeface="나눔고딕코딩"/>
              <a:cs typeface="나눔고딕코딩"/>
            </a:endParaRPr>
          </a:p>
          <a:p>
            <a:pPr marL="316230" lvl="0">
              <a:lnSpc>
                <a:spcPct val="100000"/>
              </a:lnSpc>
              <a:spcBef>
                <a:spcPts val="5"/>
              </a:spcBef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return</a:t>
            </a:r>
            <a:r>
              <a:rPr sz="1600" spc="-6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0;</a:t>
            </a:r>
            <a:r>
              <a:rPr lang="ko-KR" altLang="en-US" sz="1600" spc="-25">
                <a:latin typeface="나눔고딕코딩"/>
                <a:cs typeface="나눔고딕코딩"/>
              </a:rPr>
              <a:t>		</a:t>
            </a:r>
            <a:endParaRPr lang="ko-KR" altLang="en-US" sz="1600" spc="-25">
              <a:latin typeface="나눔고딕코딩"/>
              <a:cs typeface="나눔고딕코딩"/>
            </a:endParaRPr>
          </a:p>
          <a:p>
            <a:pPr marL="113664" lvl="0">
              <a:lnSpc>
                <a:spcPct val="100000"/>
              </a:lnSpc>
              <a:defRPr/>
            </a:pPr>
            <a:r>
              <a:rPr sz="1600" spc="-5">
                <a:latin typeface="나눔고딕코딩"/>
                <a:cs typeface="나눔고딕코딩"/>
              </a:rPr>
              <a:t>}</a:t>
            </a:r>
            <a:endParaRPr sz="160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37041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186334" y="1282649"/>
            <a:ext cx="7433666" cy="10224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기본적인</a:t>
            </a:r>
            <a:r>
              <a:rPr sz="1800" spc="-8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20">
                <a:latin typeface="나눔스퀘어OTF"/>
                <a:ea typeface="+mn-ea"/>
                <a:cs typeface="나눔스퀘어OTF"/>
              </a:rPr>
              <a:t>출력</a:t>
            </a:r>
            <a:r>
              <a:rPr sz="18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25">
                <a:latin typeface="나눔스퀘어OTF"/>
                <a:ea typeface="+mn-ea"/>
                <a:cs typeface="나눔스퀘어OTF"/>
              </a:rPr>
              <a:t>함수</a:t>
            </a:r>
            <a:endParaRPr sz="1800" spc="-2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>
                <a:latin typeface="나눔스퀘어OTF"/>
                <a:ea typeface="+mn-ea"/>
                <a:cs typeface="나눔스퀘어OTF"/>
              </a:rPr>
              <a:t>C/C++에서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사용자에게</a:t>
            </a:r>
            <a:r>
              <a:rPr sz="1500" spc="-4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특정한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문자들을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출력하기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위해서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printf()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 함수를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 사용합니다.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>
                <a:latin typeface="나눔스퀘어OTF"/>
                <a:ea typeface="+mn-ea"/>
                <a:cs typeface="나눔스퀘어OTF"/>
              </a:rPr>
              <a:t>printf()는 stdio.h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헤더</a:t>
            </a:r>
            <a:r>
              <a:rPr sz="1500" spc="1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파일에</a:t>
            </a:r>
            <a:r>
              <a:rPr sz="1500" spc="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포함되어</a:t>
            </a:r>
            <a:r>
              <a:rPr sz="1500" spc="-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있습니다.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117" y="3511930"/>
            <a:ext cx="600036" cy="19278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9550" y="2689098"/>
            <a:ext cx="4491355" cy="1463802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8100" rIns="0" bIns="0">
            <a:spAutoFit/>
          </a:bodyPr>
          <a:lstStyle/>
          <a:p>
            <a:pPr marL="90170" lvl="0">
              <a:lnSpc>
                <a:spcPct val="100000"/>
              </a:lnSpc>
              <a:spcBef>
                <a:spcPts val="300"/>
              </a:spcBef>
              <a:defRPr/>
            </a:pPr>
            <a:r>
              <a:rPr sz="1600">
                <a:solidFill>
                  <a:srgbClr val="808080"/>
                </a:solidFill>
                <a:latin typeface="나눔고딕코딩"/>
                <a:cs typeface="나눔고딕코딩"/>
              </a:rPr>
              <a:t>#include</a:t>
            </a:r>
            <a:r>
              <a:rPr sz="1600" spc="-80">
                <a:solidFill>
                  <a:srgbClr val="808080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&lt;stdio.h&gt;</a:t>
            </a:r>
            <a:endParaRPr sz="1600" spc="-10">
              <a:solidFill>
                <a:srgbClr val="a21515"/>
              </a:solidFill>
              <a:latin typeface="나눔고딕코딩"/>
              <a:cs typeface="나눔고딕코딩"/>
            </a:endParaRPr>
          </a:p>
          <a:p>
            <a:pPr lvl="0">
              <a:lnSpc>
                <a:spcPct val="100000"/>
              </a:lnSpc>
              <a:spcBef>
                <a:spcPts val="30"/>
              </a:spcBef>
              <a:defRPr/>
            </a:pPr>
            <a:endParaRPr sz="1350">
              <a:latin typeface="나눔고딕코딩"/>
              <a:cs typeface="나눔고딕코딩"/>
            </a:endParaRPr>
          </a:p>
          <a:p>
            <a:pPr marL="90170" lvl="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7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main(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void</a:t>
            </a:r>
            <a:r>
              <a:rPr sz="1600">
                <a:latin typeface="나눔고딕코딩"/>
                <a:cs typeface="나눔고딕코딩"/>
              </a:rPr>
              <a:t>)</a:t>
            </a:r>
            <a:r>
              <a:rPr sz="1600" spc="-55">
                <a:latin typeface="나눔고딕코딩"/>
                <a:cs typeface="나눔고딕코딩"/>
              </a:rPr>
              <a:t> </a:t>
            </a:r>
            <a:r>
              <a:rPr sz="1600" spc="-60">
                <a:latin typeface="나눔고딕코딩"/>
                <a:cs typeface="나눔고딕코딩"/>
              </a:rPr>
              <a:t>{</a:t>
            </a:r>
            <a:endParaRPr sz="1600" spc="-60">
              <a:latin typeface="나눔고딕코딩"/>
              <a:cs typeface="나눔고딕코딩"/>
            </a:endParaRPr>
          </a:p>
          <a:p>
            <a:pPr marL="904240" lvl="0">
              <a:lnSpc>
                <a:spcPct val="100000"/>
              </a:lnSpc>
              <a:defRPr/>
            </a:pPr>
            <a:r>
              <a:rPr sz="1600">
                <a:latin typeface="나눔고딕코딩"/>
                <a:cs typeface="나눔고딕코딩"/>
              </a:rPr>
              <a:t>(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"Hello</a:t>
            </a:r>
            <a:r>
              <a:rPr sz="1600" spc="-9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World!"</a:t>
            </a:r>
            <a:r>
              <a:rPr sz="1600" spc="-10">
                <a:latin typeface="나눔고딕코딩"/>
                <a:cs typeface="나눔고딕코딩"/>
              </a:rPr>
              <a:t>);</a:t>
            </a:r>
            <a:endParaRPr sz="1600" spc="-10">
              <a:latin typeface="나눔고딕코딩"/>
              <a:cs typeface="나눔고딕코딩"/>
            </a:endParaRPr>
          </a:p>
          <a:p>
            <a:pPr marL="293370" marR="2563495" lvl="0">
              <a:lnSpc>
                <a:spcPct val="100000"/>
              </a:lnSpc>
              <a:spcBef>
                <a:spcPts val="5"/>
              </a:spcBef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return</a:t>
            </a:r>
            <a:r>
              <a:rPr sz="1600" spc="-6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0;</a:t>
            </a:r>
            <a:endParaRPr sz="1600" spc="-25">
              <a:latin typeface="나눔고딕코딩"/>
              <a:cs typeface="나눔고딕코딩"/>
            </a:endParaRPr>
          </a:p>
          <a:p>
            <a:pPr marL="90170" lvl="0">
              <a:lnSpc>
                <a:spcPct val="100000"/>
              </a:lnSpc>
              <a:defRPr/>
            </a:pPr>
            <a:r>
              <a:rPr sz="1600" spc="-5">
                <a:latin typeface="나눔고딕코딩"/>
                <a:cs typeface="나눔고딕코딩"/>
              </a:rPr>
              <a:t>}</a:t>
            </a:r>
            <a:endParaRPr sz="160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35517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186334" y="1282649"/>
            <a:ext cx="6976466" cy="74617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20">
                <a:latin typeface="나눔스퀘어OTF"/>
                <a:ea typeface="+mn-ea"/>
                <a:cs typeface="나눔스퀘어OTF"/>
              </a:rPr>
              <a:t>세미콜론</a:t>
            </a:r>
            <a:endParaRPr sz="1800" spc="-20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12700" lvl="0">
              <a:lnSpc>
                <a:spcPct val="100000"/>
              </a:lnSpc>
              <a:tabLst>
                <a:tab pos="354965" algn="l"/>
              </a:tabLst>
              <a:defRPr/>
            </a:pPr>
            <a:r>
              <a:rPr sz="1500" spc="55">
                <a:latin typeface="나눔스퀘어OTF"/>
                <a:ea typeface="+mn-ea"/>
                <a:cs typeface="나눔스퀘어OTF"/>
              </a:rPr>
              <a:t>1)</a:t>
            </a:r>
            <a:r>
              <a:rPr sz="1500">
                <a:latin typeface="나눔스퀘어OTF"/>
                <a:ea typeface="+mn-ea"/>
                <a:cs typeface="나눔스퀘어OTF"/>
              </a:rPr>
              <a:t>	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C언어에서는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하나의</a:t>
            </a:r>
            <a:r>
              <a:rPr sz="1500" spc="-3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명령어가</a:t>
            </a:r>
            <a:r>
              <a:rPr sz="1500" spc="-3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끝났음을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알리기</a:t>
            </a:r>
            <a:r>
              <a:rPr sz="1500" spc="-1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위해 </a:t>
            </a:r>
            <a:r>
              <a:rPr sz="1500">
                <a:latin typeface="나눔스퀘어OTF"/>
                <a:ea typeface="+mn-ea"/>
                <a:cs typeface="나눔스퀘어OTF"/>
              </a:rPr>
              <a:t>세미콜론(;)을</a:t>
            </a:r>
            <a:r>
              <a:rPr sz="1500" spc="-3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붙입니다.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600" y="2571750"/>
            <a:ext cx="4876800" cy="1714500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8100" rIns="0" bIns="0">
            <a:spAutoFit/>
          </a:bodyPr>
          <a:lstStyle/>
          <a:p>
            <a:pPr marL="90170" lvl="0">
              <a:lnSpc>
                <a:spcPct val="100000"/>
              </a:lnSpc>
              <a:spcBef>
                <a:spcPts val="300"/>
              </a:spcBef>
              <a:defRPr/>
            </a:pPr>
            <a:r>
              <a:rPr sz="1600">
                <a:solidFill>
                  <a:srgbClr val="808080"/>
                </a:solidFill>
                <a:latin typeface="나눔고딕코딩"/>
                <a:cs typeface="나눔고딕코딩"/>
              </a:rPr>
              <a:t>#include</a:t>
            </a:r>
            <a:r>
              <a:rPr sz="1600" spc="-80">
                <a:solidFill>
                  <a:srgbClr val="808080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&lt;stdio.h&gt;</a:t>
            </a:r>
            <a:endParaRPr sz="1600" spc="-10">
              <a:solidFill>
                <a:srgbClr val="a21515"/>
              </a:solidFill>
              <a:latin typeface="나눔고딕코딩"/>
              <a:cs typeface="나눔고딕코딩"/>
            </a:endParaRPr>
          </a:p>
          <a:p>
            <a:pPr lvl="0">
              <a:lnSpc>
                <a:spcPct val="100000"/>
              </a:lnSpc>
              <a:spcBef>
                <a:spcPts val="30"/>
              </a:spcBef>
              <a:defRPr/>
            </a:pPr>
            <a:endParaRPr sz="1350">
              <a:latin typeface="나눔고딕코딩"/>
              <a:cs typeface="나눔고딕코딩"/>
            </a:endParaRPr>
          </a:p>
          <a:p>
            <a:pPr marL="293370" marR="1954530" lvl="0" indent="-20320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7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main(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void</a:t>
            </a:r>
            <a:r>
              <a:rPr sz="1600">
                <a:latin typeface="나눔고딕코딩"/>
                <a:cs typeface="나눔고딕코딩"/>
              </a:rPr>
              <a:t>)</a:t>
            </a:r>
            <a:endParaRPr sz="1600" spc="-60">
              <a:latin typeface="나눔고딕코딩"/>
              <a:cs typeface="나눔고딕코딩"/>
            </a:endParaRPr>
          </a:p>
          <a:p>
            <a:pPr marL="293370" marR="1954530" lvl="0" indent="-203200">
              <a:lnSpc>
                <a:spcPct val="100000"/>
              </a:lnSpc>
              <a:defRPr/>
            </a:pPr>
            <a:r>
              <a:rPr sz="1600" spc="-60">
                <a:latin typeface="나눔고딕코딩"/>
                <a:cs typeface="나눔고딕코딩"/>
              </a:rPr>
              <a:t>{ </a:t>
            </a:r>
            <a:endParaRPr sz="1600">
              <a:latin typeface="나눔고딕코딩"/>
              <a:cs typeface="나눔고딕코딩"/>
            </a:endParaRPr>
          </a:p>
          <a:p>
            <a:pPr marL="293370" marR="1954530" lvl="0" indent="-203200">
              <a:lnSpc>
                <a:spcPct val="100000"/>
              </a:lnSpc>
              <a:defRPr/>
            </a:pPr>
            <a:r>
              <a:rPr lang="ko-KR" altLang="en-US" sz="1600">
                <a:latin typeface="나눔고딕코딩"/>
                <a:cs typeface="나눔고딕코딩"/>
              </a:rPr>
              <a:t>    </a:t>
            </a:r>
            <a:r>
              <a:rPr sz="1600">
                <a:latin typeface="나눔고딕코딩"/>
                <a:cs typeface="나눔고딕코딩"/>
              </a:rPr>
              <a:t>printf(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"Hello</a:t>
            </a:r>
            <a:r>
              <a:rPr lang="ko-KR" altLang="en-US" sz="1600" spc="-13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World!"</a:t>
            </a:r>
            <a:r>
              <a:rPr sz="1600" spc="-10">
                <a:latin typeface="나눔고딕코딩"/>
                <a:cs typeface="나눔고딕코딩"/>
              </a:rPr>
              <a:t>); </a:t>
            </a:r>
            <a:endParaRPr sz="1600" spc="-10">
              <a:latin typeface="나눔고딕코딩"/>
              <a:cs typeface="나눔고딕코딩"/>
            </a:endParaRPr>
          </a:p>
          <a:p>
            <a:pPr marL="293370" marR="1954530" lvl="0" indent="-203200">
              <a:lnSpc>
                <a:spcPct val="100000"/>
              </a:lnSpc>
              <a:defRPr/>
            </a:pPr>
            <a:r>
              <a:rPr lang="ko-KR" altLang="en-US" sz="1600">
                <a:solidFill>
                  <a:srgbClr val="0000ff"/>
                </a:solidFill>
                <a:latin typeface="나눔고딕코딩"/>
                <a:cs typeface="나눔고딕코딩"/>
              </a:rPr>
              <a:t>	  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return</a:t>
            </a:r>
            <a:r>
              <a:rPr sz="1600" spc="-6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0;</a:t>
            </a:r>
            <a:endParaRPr sz="1600" spc="-25">
              <a:latin typeface="나눔고딕코딩"/>
              <a:cs typeface="나눔고딕코딩"/>
            </a:endParaRPr>
          </a:p>
          <a:p>
            <a:pPr marL="90170" lvl="0">
              <a:lnSpc>
                <a:spcPct val="100000"/>
              </a:lnSpc>
              <a:spcBef>
                <a:spcPts val="5"/>
              </a:spcBef>
              <a:defRPr/>
            </a:pPr>
            <a:r>
              <a:rPr sz="1600" spc="-5">
                <a:latin typeface="나눔고딕코딩"/>
                <a:cs typeface="나눔고딕코딩"/>
              </a:rPr>
              <a:t>}</a:t>
            </a:r>
            <a:endParaRPr sz="160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36279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7" y="1282649"/>
            <a:ext cx="7056933" cy="102240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변수와</a:t>
            </a:r>
            <a:r>
              <a:rPr sz="18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35">
                <a:latin typeface="나눔스퀘어OTF"/>
                <a:ea typeface="+mn-ea"/>
                <a:cs typeface="나눔스퀘어OTF"/>
              </a:rPr>
              <a:t>상수의</a:t>
            </a:r>
            <a:r>
              <a:rPr sz="18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25">
                <a:latin typeface="나눔스퀘어OTF"/>
                <a:ea typeface="+mn-ea"/>
                <a:cs typeface="나눔스퀘어OTF"/>
              </a:rPr>
              <a:t>개념</a:t>
            </a:r>
            <a:endParaRPr sz="1800" spc="-2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>
                <a:latin typeface="나눔스퀘어OTF"/>
                <a:ea typeface="+mn-ea"/>
                <a:cs typeface="나눔스퀘어OTF"/>
              </a:rPr>
              <a:t>변수(Variable)는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변할</a:t>
            </a:r>
            <a:r>
              <a:rPr sz="1500" spc="2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수</a:t>
            </a:r>
            <a:r>
              <a:rPr sz="1500" spc="1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있는</a:t>
            </a:r>
            <a:r>
              <a:rPr sz="1500" spc="1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데이터입니다.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>
                <a:latin typeface="나눔스퀘어OTF"/>
                <a:ea typeface="+mn-ea"/>
                <a:cs typeface="나눔스퀘어OTF"/>
              </a:rPr>
              <a:t>상수(Constant)는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변하지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 않는</a:t>
            </a:r>
            <a:r>
              <a:rPr sz="1500" spc="-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데이터입니다.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pic>
        <p:nvPicPr>
          <p:cNvPr id="8" name="object 8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48384" y="2806684"/>
            <a:ext cx="3900501" cy="17144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094738" y="4309668"/>
            <a:ext cx="15792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나눔스퀘어OTF"/>
                <a:cs typeface="나눔스퀘어OTF"/>
              </a:rPr>
              <a:t>이름표(Name</a:t>
            </a:r>
            <a:r>
              <a:rPr dirty="0" sz="1500" spc="100">
                <a:latin typeface="나눔스퀘어OTF"/>
                <a:cs typeface="나눔스퀘어OTF"/>
              </a:rPr>
              <a:t> </a:t>
            </a:r>
            <a:r>
              <a:rPr dirty="0" sz="1500" spc="-20">
                <a:latin typeface="나눔스퀘어OTF"/>
                <a:cs typeface="나눔스퀘어OTF"/>
              </a:rPr>
              <a:t>Tag)</a:t>
            </a:r>
            <a:endParaRPr sz="1500">
              <a:latin typeface="나눔스퀘어OTF"/>
              <a:cs typeface="나눔스퀘어OT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96534" y="3076194"/>
            <a:ext cx="1440180" cy="832485"/>
          </a:xfrm>
          <a:prstGeom prst="rect">
            <a:avLst/>
          </a:prstGeom>
          <a:ln w="19811">
            <a:solidFill>
              <a:srgbClr val="585858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</a:pPr>
            <a:r>
              <a:rPr dirty="0" sz="1600" spc="30">
                <a:latin typeface="나눔스퀘어OTF"/>
                <a:cs typeface="나눔스퀘어OTF"/>
              </a:rPr>
              <a:t>“이름”</a:t>
            </a:r>
            <a:endParaRPr sz="1600">
              <a:latin typeface="나눔스퀘어OTF"/>
              <a:cs typeface="나눔스퀘어OTF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62400" y="3181350"/>
            <a:ext cx="1524000" cy="13716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3475532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7" y="1282649"/>
            <a:ext cx="8199933" cy="1841551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40">
                <a:latin typeface="나눔스퀘어OTF"/>
                <a:ea typeface="+mn-ea"/>
                <a:cs typeface="나눔스퀘어OTF"/>
              </a:rPr>
              <a:t>변수의</a:t>
            </a:r>
            <a:r>
              <a:rPr sz="1800" spc="-6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25">
                <a:latin typeface="나눔스퀘어OTF"/>
                <a:ea typeface="+mn-ea"/>
                <a:cs typeface="나눔스퀘어OTF"/>
              </a:rPr>
              <a:t>선언</a:t>
            </a:r>
            <a:endParaRPr sz="1800" spc="-2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20">
                <a:latin typeface="나눔스퀘어OTF"/>
                <a:ea typeface="+mn-ea"/>
                <a:cs typeface="나눔스퀘어OTF"/>
              </a:rPr>
              <a:t>변수를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선언할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때는</a:t>
            </a:r>
            <a:r>
              <a:rPr sz="1500" spc="-5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자료형과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변수명을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입력합니다.</a:t>
            </a:r>
            <a:r>
              <a:rPr sz="1500" spc="-7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원하는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경우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초기값을</a:t>
            </a:r>
            <a:r>
              <a:rPr sz="1500" spc="-6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적용할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수</a:t>
            </a:r>
            <a:r>
              <a:rPr sz="1500" spc="-5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있습니다.</a:t>
            </a:r>
            <a:endParaRPr sz="1500" spc="-20">
              <a:latin typeface="나눔스퀘어OTF"/>
              <a:ea typeface="+mn-ea"/>
              <a:cs typeface="나눔스퀘어OTF"/>
            </a:endParaRPr>
          </a:p>
          <a:p>
            <a:pPr marL="354965" lvl="0" indent="-342265">
              <a:lnSpc>
                <a:spcPct val="100000"/>
              </a:lnSpc>
              <a:spcBef>
                <a:spcPts val="360"/>
              </a:spcBef>
              <a:buAutoNum type="arabicParenR"/>
              <a:tabLst>
                <a:tab pos="354965" algn="l"/>
                <a:tab pos="355600" algn="l"/>
              </a:tabLst>
              <a:defRPr/>
            </a:pPr>
            <a:r>
              <a:rPr sz="1500" spc="-10">
                <a:latin typeface="나눔스퀘어OTF"/>
                <a:ea typeface="+mn-ea"/>
                <a:cs typeface="나눔스퀘어OTF"/>
              </a:rPr>
              <a:t>가장</a:t>
            </a:r>
            <a:r>
              <a:rPr sz="1500" spc="1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많이</a:t>
            </a:r>
            <a:r>
              <a:rPr sz="1500" spc="1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사용되는</a:t>
            </a:r>
            <a:r>
              <a:rPr sz="1500" spc="-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변수는</a:t>
            </a:r>
            <a:r>
              <a:rPr sz="1500" spc="20">
                <a:latin typeface="나눔스퀘어OTF"/>
                <a:ea typeface="+mn-ea"/>
                <a:cs typeface="나눔스퀘어OTF"/>
              </a:rPr>
              <a:t> </a:t>
            </a:r>
            <a:r>
              <a:rPr sz="1500">
                <a:latin typeface="나눔스퀘어OTF"/>
                <a:ea typeface="+mn-ea"/>
                <a:cs typeface="나눔스퀘어OTF"/>
              </a:rPr>
              <a:t>정수형(Integer)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변수입니다.</a:t>
            </a:r>
            <a:endParaRPr sz="1500" spc="-10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350">
              <a:latin typeface="나눔스퀘어OTF"/>
              <a:ea typeface="+mn-ea"/>
              <a:cs typeface="나눔스퀘어OTF"/>
            </a:endParaRPr>
          </a:p>
          <a:p>
            <a:pPr marL="228600" lvl="0">
              <a:lnSpc>
                <a:spcPct val="100000"/>
              </a:lnSpc>
              <a:spcBef>
                <a:spcPts val="5"/>
              </a:spcBef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4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a;</a:t>
            </a:r>
            <a:endParaRPr sz="1600" spc="-25">
              <a:latin typeface="나눔고딕코딩"/>
              <a:cs typeface="나눔고딕코딩"/>
            </a:endParaRPr>
          </a:p>
          <a:p>
            <a:pPr marL="228600" lvl="0">
              <a:lnSpc>
                <a:spcPct val="100000"/>
              </a:lnSpc>
              <a:spcBef>
                <a:spcPts val="914"/>
              </a:spcBef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25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a</a:t>
            </a:r>
            <a:r>
              <a:rPr sz="1600" spc="-10"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=</a:t>
            </a:r>
            <a:r>
              <a:rPr sz="1600" spc="-20"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7;</a:t>
            </a:r>
            <a:endParaRPr sz="160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 idx="0"/>
          </p:nvPr>
        </p:nvSpPr>
        <p:spPr>
          <a:xfrm>
            <a:off x="258267" y="456438"/>
            <a:ext cx="5228133" cy="543687"/>
          </a:xfrm>
          <a:prstGeom prst="rect">
            <a:avLst/>
          </a:prstGeom>
        </p:spPr>
        <p:txBody>
          <a:bodyPr vert="horz" wrap="square" lIns="0" tIns="13335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4"/>
              </a:spcBef>
              <a:defRPr/>
            </a:pPr>
            <a:r>
              <a:rPr spc="-40"/>
              <a:t>변수와</a:t>
            </a:r>
            <a:r>
              <a:rPr spc="-170"/>
              <a:t> </a:t>
            </a:r>
            <a:r>
              <a:rPr spc="-35"/>
              <a:t>상수</a:t>
            </a:r>
            <a:endParaRPr spc="-35"/>
          </a:p>
        </p:txBody>
      </p:sp>
      <p:sp>
        <p:nvSpPr>
          <p:cNvPr id="7" name="object 7"/>
          <p:cNvSpPr txBox="1"/>
          <p:nvPr/>
        </p:nvSpPr>
        <p:spPr>
          <a:xfrm>
            <a:off x="258266" y="1282649"/>
            <a:ext cx="7895133" cy="74617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lvl="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30">
                <a:latin typeface="나눔스퀘어OTF"/>
                <a:ea typeface="+mn-ea"/>
                <a:cs typeface="나눔스퀘어OTF"/>
              </a:rPr>
              <a:t>기본</a:t>
            </a:r>
            <a:r>
              <a:rPr sz="1800" spc="-80">
                <a:latin typeface="나눔스퀘어OTF"/>
                <a:ea typeface="+mn-ea"/>
                <a:cs typeface="나눔스퀘어OTF"/>
              </a:rPr>
              <a:t> </a:t>
            </a:r>
            <a:r>
              <a:rPr sz="1800" spc="-25">
                <a:latin typeface="나눔스퀘어OTF"/>
                <a:ea typeface="+mn-ea"/>
                <a:cs typeface="나눔스퀘어OTF"/>
              </a:rPr>
              <a:t>출력</a:t>
            </a:r>
            <a:endParaRPr sz="1800" spc="-25">
              <a:latin typeface="나눔스퀘어OTF"/>
              <a:ea typeface="+mn-ea"/>
              <a:cs typeface="나눔스퀘어OTF"/>
            </a:endParaRPr>
          </a:p>
          <a:p>
            <a:pPr lvl="0">
              <a:lnSpc>
                <a:spcPct val="100000"/>
              </a:lnSpc>
              <a:spcBef>
                <a:spcPts val="55"/>
              </a:spcBef>
              <a:defRPr/>
            </a:pPr>
            <a:endParaRPr sz="1550">
              <a:latin typeface="나눔스퀘어OTF"/>
              <a:ea typeface="+mn-ea"/>
              <a:cs typeface="나눔스퀘어OTF"/>
            </a:endParaRPr>
          </a:p>
          <a:p>
            <a:pPr marL="12700" lvl="0">
              <a:lnSpc>
                <a:spcPct val="100000"/>
              </a:lnSpc>
              <a:tabLst>
                <a:tab pos="354965" algn="l"/>
              </a:tabLst>
              <a:defRPr/>
            </a:pPr>
            <a:r>
              <a:rPr sz="1500" spc="55">
                <a:latin typeface="나눔스퀘어OTF"/>
                <a:ea typeface="+mn-ea"/>
                <a:cs typeface="나눔스퀘어OTF"/>
              </a:rPr>
              <a:t>1)</a:t>
            </a:r>
            <a:r>
              <a:rPr sz="1500">
                <a:latin typeface="나눔스퀘어OTF"/>
                <a:ea typeface="+mn-ea"/>
                <a:cs typeface="나눔스퀘어OTF"/>
              </a:rPr>
              <a:t>	stdio.h</a:t>
            </a:r>
            <a:r>
              <a:rPr sz="1500" spc="-1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헤더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 파일에</a:t>
            </a:r>
            <a:r>
              <a:rPr sz="1500" spc="-3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선언된 </a:t>
            </a:r>
            <a:r>
              <a:rPr sz="1500">
                <a:latin typeface="나눔스퀘어OTF"/>
                <a:ea typeface="+mn-ea"/>
                <a:cs typeface="나눔스퀘어OTF"/>
              </a:rPr>
              <a:t>printf()를</a:t>
            </a:r>
            <a:r>
              <a:rPr sz="1500" spc="-3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이용해서</a:t>
            </a:r>
            <a:r>
              <a:rPr sz="1500" spc="-3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기본적인</a:t>
            </a:r>
            <a:r>
              <a:rPr sz="1500" spc="-3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정수</a:t>
            </a:r>
            <a:r>
              <a:rPr sz="1500" spc="-20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25">
                <a:latin typeface="나눔스퀘어OTF"/>
                <a:ea typeface="+mn-ea"/>
                <a:cs typeface="나눔스퀘어OTF"/>
              </a:rPr>
              <a:t>데이터를</a:t>
            </a:r>
            <a:r>
              <a:rPr sz="1500" spc="-35">
                <a:latin typeface="나눔스퀘어OTF"/>
                <a:ea typeface="+mn-ea"/>
                <a:cs typeface="나눔스퀘어OTF"/>
              </a:rPr>
              <a:t> </a:t>
            </a:r>
            <a:r>
              <a:rPr sz="1500" spc="-10">
                <a:latin typeface="나눔스퀘어OTF"/>
                <a:ea typeface="+mn-ea"/>
                <a:cs typeface="나눔스퀘어OTF"/>
              </a:rPr>
              <a:t>출력합니다.</a:t>
            </a:r>
            <a:endParaRPr sz="1500">
              <a:latin typeface="나눔스퀘어OTF"/>
              <a:ea typeface="+mn-ea"/>
              <a:cs typeface="나눔스퀘어OT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002" y="2393442"/>
            <a:ext cx="4491355" cy="1711833"/>
          </a:xfrm>
          <a:prstGeom prst="rect">
            <a:avLst/>
          </a:prstGeom>
          <a:ln w="25907">
            <a:solidFill>
              <a:srgbClr val="000000"/>
            </a:solidFill>
          </a:ln>
        </p:spPr>
        <p:txBody>
          <a:bodyPr vert="horz" wrap="square" lIns="0" tIns="37465" rIns="0" bIns="0">
            <a:spAutoFit/>
          </a:bodyPr>
          <a:lstStyle/>
          <a:p>
            <a:pPr marL="89535" lvl="0">
              <a:lnSpc>
                <a:spcPct val="100000"/>
              </a:lnSpc>
              <a:spcBef>
                <a:spcPts val="295"/>
              </a:spcBef>
              <a:defRPr/>
            </a:pPr>
            <a:r>
              <a:rPr sz="1600">
                <a:solidFill>
                  <a:srgbClr val="808080"/>
                </a:solidFill>
                <a:latin typeface="나눔고딕코딩"/>
                <a:cs typeface="나눔고딕코딩"/>
              </a:rPr>
              <a:t>#include</a:t>
            </a:r>
            <a:r>
              <a:rPr sz="1600" spc="-80">
                <a:solidFill>
                  <a:srgbClr val="808080"/>
                </a:solidFill>
                <a:latin typeface="나눔고딕코딩"/>
                <a:cs typeface="나눔고딕코딩"/>
              </a:rPr>
              <a:t> </a:t>
            </a:r>
            <a:r>
              <a:rPr sz="1600" spc="-10">
                <a:solidFill>
                  <a:srgbClr val="a21515"/>
                </a:solidFill>
                <a:latin typeface="나눔고딕코딩"/>
                <a:cs typeface="나눔고딕코딩"/>
              </a:rPr>
              <a:t>&lt;stdio.h&gt;</a:t>
            </a:r>
            <a:endParaRPr sz="1600" spc="-10">
              <a:solidFill>
                <a:srgbClr val="a21515"/>
              </a:solidFill>
              <a:latin typeface="나눔고딕코딩"/>
              <a:cs typeface="나눔고딕코딩"/>
            </a:endParaRPr>
          </a:p>
          <a:p>
            <a:pPr lvl="0">
              <a:lnSpc>
                <a:spcPct val="100000"/>
              </a:lnSpc>
              <a:spcBef>
                <a:spcPts val="30"/>
              </a:spcBef>
              <a:defRPr/>
            </a:pPr>
            <a:endParaRPr sz="1350">
              <a:latin typeface="나눔고딕코딩"/>
              <a:cs typeface="나눔고딕코딩"/>
            </a:endParaRPr>
          </a:p>
          <a:p>
            <a:pPr marL="89535" lvl="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7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main(</a:t>
            </a: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void</a:t>
            </a:r>
            <a:r>
              <a:rPr sz="1600">
                <a:latin typeface="나눔고딕코딩"/>
                <a:cs typeface="나눔고딕코딩"/>
              </a:rPr>
              <a:t>)</a:t>
            </a:r>
            <a:r>
              <a:rPr sz="1600" spc="-60">
                <a:latin typeface="나눔고딕코딩"/>
                <a:cs typeface="나눔고딕코딩"/>
              </a:rPr>
              <a:t> </a:t>
            </a:r>
            <a:r>
              <a:rPr sz="1600" spc="-50">
                <a:latin typeface="나눔고딕코딩"/>
                <a:cs typeface="나눔고딕코딩"/>
              </a:rPr>
              <a:t>{</a:t>
            </a:r>
            <a:endParaRPr sz="1600" spc="-50">
              <a:latin typeface="나눔고딕코딩"/>
              <a:cs typeface="나눔고딕코딩"/>
            </a:endParaRPr>
          </a:p>
          <a:p>
            <a:pPr marL="292735" lvl="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int</a:t>
            </a:r>
            <a:r>
              <a:rPr sz="1600" spc="-10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a</a:t>
            </a:r>
            <a:r>
              <a:rPr sz="1600" spc="-20">
                <a:latin typeface="나눔고딕코딩"/>
                <a:cs typeface="나눔고딕코딩"/>
              </a:rPr>
              <a:t> </a:t>
            </a:r>
            <a:r>
              <a:rPr sz="1600">
                <a:latin typeface="나눔고딕코딩"/>
                <a:cs typeface="나눔고딕코딩"/>
              </a:rPr>
              <a:t>=</a:t>
            </a:r>
            <a:r>
              <a:rPr sz="1600" spc="-20"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7;</a:t>
            </a:r>
            <a:endParaRPr sz="1600" spc="-25">
              <a:latin typeface="나눔고딕코딩"/>
              <a:cs typeface="나눔고딕코딩"/>
            </a:endParaRPr>
          </a:p>
          <a:p>
            <a:pPr marL="292735" marR="838200" lvl="0">
              <a:lnSpc>
                <a:spcPct val="100000"/>
              </a:lnSpc>
              <a:defRPr/>
            </a:pPr>
            <a:r>
              <a:rPr sz="1600">
                <a:latin typeface="나눔고딕코딩"/>
                <a:cs typeface="나눔고딕코딩"/>
              </a:rPr>
              <a:t>printf(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"The</a:t>
            </a:r>
            <a:r>
              <a:rPr sz="1600" spc="-70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number</a:t>
            </a:r>
            <a:r>
              <a:rPr sz="1600" spc="-5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is</a:t>
            </a:r>
            <a:r>
              <a:rPr sz="1600" spc="-55">
                <a:solidFill>
                  <a:srgbClr val="a21515"/>
                </a:solidFill>
                <a:latin typeface="나눔고딕코딩"/>
                <a:cs typeface="나눔고딕코딩"/>
              </a:rPr>
              <a:t> </a:t>
            </a:r>
            <a:r>
              <a:rPr sz="1600">
                <a:solidFill>
                  <a:srgbClr val="a21515"/>
                </a:solidFill>
                <a:latin typeface="나눔고딕코딩"/>
                <a:cs typeface="나눔고딕코딩"/>
              </a:rPr>
              <a:t>%d.\n"</a:t>
            </a:r>
            <a:r>
              <a:rPr sz="1600">
                <a:latin typeface="나눔고딕코딩"/>
                <a:cs typeface="나눔고딕코딩"/>
              </a:rPr>
              <a:t>,</a:t>
            </a:r>
            <a:r>
              <a:rPr sz="1600" spc="-65"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a); </a:t>
            </a:r>
            <a:endParaRPr sz="1600" spc="-10">
              <a:latin typeface="나눔고딕코딩"/>
              <a:cs typeface="나눔고딕코딩"/>
            </a:endParaRPr>
          </a:p>
          <a:p>
            <a:pPr marL="292735" lvl="0">
              <a:lnSpc>
                <a:spcPct val="100000"/>
              </a:lnSpc>
              <a:defRPr/>
            </a:pPr>
            <a:r>
              <a:rPr sz="1600">
                <a:solidFill>
                  <a:srgbClr val="0000ff"/>
                </a:solidFill>
                <a:latin typeface="나눔고딕코딩"/>
                <a:cs typeface="나눔고딕코딩"/>
              </a:rPr>
              <a:t>return</a:t>
            </a:r>
            <a:r>
              <a:rPr sz="1600" spc="-55">
                <a:solidFill>
                  <a:srgbClr val="0000ff"/>
                </a:solidFill>
                <a:latin typeface="나눔고딕코딩"/>
                <a:cs typeface="나눔고딕코딩"/>
              </a:rPr>
              <a:t> </a:t>
            </a:r>
            <a:r>
              <a:rPr sz="1600" spc="-25">
                <a:latin typeface="나눔고딕코딩"/>
                <a:cs typeface="나눔고딕코딩"/>
              </a:rPr>
              <a:t>0;</a:t>
            </a:r>
            <a:endParaRPr sz="1600" spc="-25">
              <a:latin typeface="나눔고딕코딩"/>
              <a:cs typeface="나눔고딕코딩"/>
            </a:endParaRPr>
          </a:p>
          <a:p>
            <a:pPr marL="89535" lvl="0">
              <a:lnSpc>
                <a:spcPct val="100000"/>
              </a:lnSpc>
              <a:spcBef>
                <a:spcPts val="5"/>
              </a:spcBef>
              <a:defRPr/>
            </a:pPr>
            <a:r>
              <a:rPr sz="1600" spc="-5">
                <a:latin typeface="나눔고딕코딩"/>
                <a:cs typeface="나눔고딕코딩"/>
              </a:rPr>
              <a:t>}</a:t>
            </a:r>
            <a:endParaRPr sz="1600">
              <a:latin typeface="나눔고딕코딩"/>
              <a:cs typeface="나눔고딕코딩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476</ep:Words>
  <ep:PresentationFormat>On-screen Show (4:3)</ep:PresentationFormat>
  <ep:Paragraphs>174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Theme</vt:lpstr>
      <vt:lpstr>슬라이드 1</vt:lpstr>
      <vt:lpstr>Hello World 분석하기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변수와 상수</vt:lpstr>
      <vt:lpstr>배운 내용 정리하기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2025-01-10T01:51:59.000</dcterms:created>
  <dc:creator>user</dc:creator>
  <cp:lastModifiedBy>USER</cp:lastModifiedBy>
  <dcterms:modified xsi:type="dcterms:W3CDTF">2025-01-10T02:14:04.264</dcterms:modified>
  <cp:revision>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