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6" r:id="rId12"/>
    <p:sldId id="268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607051"/>
            <a:ext cx="7772400" cy="1470025"/>
          </a:xfrm>
        </p:spPr>
        <p:txBody>
          <a:bodyPr/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0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标题标题标题</a:t>
            </a:r>
            <a:endParaRPr lang="en-US" altLang="zh-CN" sz="5000" dirty="0">
              <a:solidFill>
                <a:srgbClr val="DAB96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77072"/>
            <a:ext cx="6400800" cy="91095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 </a:t>
            </a:r>
            <a:endParaRPr lang="zh-CN" altLang="en-US" sz="2400" dirty="0">
              <a:solidFill>
                <a:srgbClr val="DAB96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1" y="975866"/>
            <a:ext cx="4834880" cy="796950"/>
          </a:xfrm>
        </p:spPr>
        <p:txBody>
          <a:bodyPr>
            <a:noAutofit/>
          </a:bodyPr>
          <a:lstStyle>
            <a:lvl1pPr algn="l"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本页标题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2099993"/>
            <a:ext cx="8229600" cy="3993307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20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80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第一级列表项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直接连接符 35"/>
          <p:cNvSpPr>
            <a:spLocks noChangeShapeType="1"/>
          </p:cNvSpPr>
          <p:nvPr/>
        </p:nvSpPr>
        <p:spPr bwMode="auto">
          <a:xfrm>
            <a:off x="683568" y="1843236"/>
            <a:ext cx="540000" cy="0"/>
          </a:xfrm>
          <a:prstGeom prst="line">
            <a:avLst/>
          </a:prstGeom>
          <a:noFill/>
          <a:ln w="19050">
            <a:solidFill>
              <a:srgbClr val="DAB96E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9" y="1484788"/>
            <a:ext cx="1584176" cy="1362075"/>
          </a:xfrm>
        </p:spPr>
        <p:txBody>
          <a:bodyPr anchor="t">
            <a:normAutofit/>
          </a:bodyPr>
          <a:lstStyle>
            <a:lvl1pPr algn="l">
              <a:defRPr sz="6600" b="0" cap="all">
                <a:latin typeface="Calibri" panose="020F0502020204030204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7"/>
            <a:ext cx="7772400" cy="666303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小节标题</a:t>
            </a:r>
          </a:p>
        </p:txBody>
      </p:sp>
      <p:sp>
        <p:nvSpPr>
          <p:cNvPr id="7" name="直接连接符 2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SpPr>
            <a:spLocks noChangeShapeType="1"/>
          </p:cNvSpPr>
          <p:nvPr/>
        </p:nvSpPr>
        <p:spPr bwMode="auto">
          <a:xfrm flipV="1">
            <a:off x="935656" y="2681654"/>
            <a:ext cx="540000" cy="0"/>
          </a:xfrm>
          <a:prstGeom prst="line">
            <a:avLst/>
          </a:prstGeom>
          <a:noFill/>
          <a:ln w="12700">
            <a:solidFill>
              <a:srgbClr val="DAB96E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DAB96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二维数组定义格式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smtClean="0"/>
              <a:t>格式</a:t>
            </a:r>
            <a:r>
              <a:rPr lang="en-US" altLang="zh-CN" sz="2800" smtClean="0"/>
              <a:t>2</a:t>
            </a:r>
          </a:p>
          <a:p>
            <a:pPr lvl="1"/>
            <a:r>
              <a:rPr lang="zh-CN" altLang="en-US" sz="2300" smtClean="0"/>
              <a:t>数据类型</a:t>
            </a:r>
            <a:r>
              <a:rPr lang="en-US" altLang="zh-CN" sz="2300" smtClean="0"/>
              <a:t>[][] </a:t>
            </a:r>
            <a:r>
              <a:rPr lang="zh-CN" altLang="en-US" sz="2300" smtClean="0"/>
              <a:t>变量名 </a:t>
            </a:r>
            <a:r>
              <a:rPr lang="en-US" altLang="zh-CN" sz="2300" smtClean="0"/>
              <a:t>= new </a:t>
            </a:r>
            <a:r>
              <a:rPr lang="zh-CN" altLang="en-US" sz="2300" smtClean="0"/>
              <a:t>数据类型</a:t>
            </a:r>
            <a:r>
              <a:rPr lang="en-US" altLang="zh-CN" sz="2300" smtClean="0"/>
              <a:t>[m][];</a:t>
            </a:r>
          </a:p>
          <a:p>
            <a:pPr lvl="1"/>
            <a:r>
              <a:rPr lang="en-US" altLang="zh-CN" sz="2300" smtClean="0"/>
              <a:t>m</a:t>
            </a:r>
            <a:r>
              <a:rPr lang="zh-CN" altLang="en-US" sz="2300" smtClean="0"/>
              <a:t>表示这个二维数组有多少个一维数组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这一次没有直接给出一维数组的元素个数，可以动态的给出。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举例：</a:t>
            </a:r>
            <a:endParaRPr lang="en-US" altLang="zh-CN" sz="2300" smtClean="0"/>
          </a:p>
          <a:p>
            <a:pPr lvl="2"/>
            <a:r>
              <a:rPr lang="en-US" altLang="zh-CN" sz="1900" smtClean="0"/>
              <a:t>int[][] arr = new int[3][];</a:t>
            </a:r>
          </a:p>
          <a:p>
            <a:pPr lvl="2"/>
            <a:r>
              <a:rPr lang="en-US" altLang="zh-CN" sz="1900" smtClean="0"/>
              <a:t>arr[0] = new int[2];</a:t>
            </a:r>
          </a:p>
          <a:p>
            <a:pPr lvl="2"/>
            <a:r>
              <a:rPr lang="en-US" altLang="zh-CN" sz="1900" smtClean="0"/>
              <a:t>arr[1] = new int[3]</a:t>
            </a:r>
          </a:p>
          <a:p>
            <a:pPr lvl="2"/>
            <a:r>
              <a:rPr lang="en-US" altLang="zh-CN" sz="1900" smtClean="0"/>
              <a:t>arr[2] = new int[1];</a:t>
            </a:r>
            <a:endParaRPr lang="en-US" altLang="zh-CN" sz="1700" smtClean="0"/>
          </a:p>
        </p:txBody>
      </p:sp>
    </p:spTree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二维数组定义格式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格式</a:t>
            </a:r>
            <a:r>
              <a:rPr lang="en-US" altLang="zh-CN" sz="2800" dirty="0" smtClean="0"/>
              <a:t>3</a:t>
            </a:r>
          </a:p>
          <a:p>
            <a:pPr lvl="1"/>
            <a:r>
              <a:rPr lang="zh-CN" altLang="en-US" sz="2300" dirty="0" smtClean="0"/>
              <a:t>数据类型</a:t>
            </a:r>
            <a:r>
              <a:rPr lang="en-US" altLang="zh-CN" sz="2300" dirty="0" smtClean="0"/>
              <a:t>[][] </a:t>
            </a:r>
            <a:r>
              <a:rPr lang="zh-CN" altLang="en-US" sz="2300" dirty="0" smtClean="0"/>
              <a:t>变量名 </a:t>
            </a:r>
            <a:r>
              <a:rPr lang="en-US" altLang="zh-CN" sz="2300" dirty="0" smtClean="0"/>
              <a:t>= new </a:t>
            </a:r>
            <a:r>
              <a:rPr lang="zh-CN" altLang="en-US" sz="2300" dirty="0" smtClean="0"/>
              <a:t>数据类型</a:t>
            </a:r>
            <a:r>
              <a:rPr lang="en-US" altLang="zh-CN" sz="2300" dirty="0" smtClean="0"/>
              <a:t>[][]{{</a:t>
            </a:r>
            <a:r>
              <a:rPr lang="zh-CN" altLang="en-US" sz="2300" dirty="0" smtClean="0"/>
              <a:t>元素</a:t>
            </a:r>
            <a:r>
              <a:rPr lang="en-US" altLang="zh-CN" sz="2300" dirty="0" smtClean="0"/>
              <a:t>…},{</a:t>
            </a:r>
            <a:r>
              <a:rPr lang="zh-CN" altLang="en-US" sz="2300" dirty="0" smtClean="0"/>
              <a:t>元素</a:t>
            </a:r>
            <a:r>
              <a:rPr lang="en-US" altLang="zh-CN" sz="2300" dirty="0" smtClean="0"/>
              <a:t>…},{</a:t>
            </a:r>
            <a:r>
              <a:rPr lang="zh-CN" altLang="en-US" sz="2300" dirty="0" smtClean="0"/>
              <a:t>元素</a:t>
            </a:r>
            <a:r>
              <a:rPr lang="en-US" altLang="zh-CN" sz="2300" dirty="0" smtClean="0"/>
              <a:t>…}};</a:t>
            </a:r>
          </a:p>
          <a:p>
            <a:pPr lvl="1"/>
            <a:r>
              <a:rPr lang="zh-CN" altLang="en-US" sz="2300" dirty="0" smtClean="0"/>
              <a:t>举例：</a:t>
            </a:r>
            <a:endParaRPr lang="en-US" altLang="zh-CN" sz="2300" dirty="0" smtClean="0"/>
          </a:p>
          <a:p>
            <a:pPr lvl="2"/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[][] </a:t>
            </a:r>
            <a:r>
              <a:rPr lang="en-US" altLang="zh-CN" sz="1900" dirty="0" err="1" smtClean="0"/>
              <a:t>arr</a:t>
            </a:r>
            <a:r>
              <a:rPr lang="en-US" altLang="zh-CN" sz="1900" dirty="0" smtClean="0"/>
              <a:t> = new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[][] {{1,2,3},{4,6},{6}};</a:t>
            </a:r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数组工具类</a:t>
            </a:r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29409"/>
              </p:ext>
            </p:extLst>
          </p:nvPr>
        </p:nvGraphicFramePr>
        <p:xfrm>
          <a:off x="1171573" y="2528887"/>
          <a:ext cx="6772276" cy="3600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6138"/>
                <a:gridCol w="3386138"/>
              </a:tblGrid>
              <a:tr h="35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baseline="0" dirty="0">
                          <a:effectLst/>
                        </a:rPr>
                        <a:t>方法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baseline="0" dirty="0">
                          <a:effectLst/>
                        </a:rPr>
                        <a:t>描述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baseline="0" dirty="0" err="1">
                          <a:effectLst/>
                        </a:rPr>
                        <a:t>toString</a:t>
                      </a:r>
                      <a:r>
                        <a:rPr lang="en-US" sz="1500" kern="100" baseline="0" dirty="0">
                          <a:effectLst/>
                        </a:rPr>
                        <a:t>(array)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baseline="0">
                          <a:effectLst/>
                        </a:rPr>
                        <a:t>将传入的数组转换为字符串</a:t>
                      </a:r>
                      <a:endParaRPr lang="zh-CN" sz="1500" kern="100" baseline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</a:rPr>
                        <a:t>equals(array1,array2)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zh-CN" sz="1500" kern="100" baseline="0">
                          <a:effectLst/>
                        </a:rPr>
                        <a:t>比较两个数组是否相等</a:t>
                      </a:r>
                      <a:endParaRPr lang="zh-CN" sz="1500" kern="100" baseline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</a:rPr>
                        <a:t>sort(array)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baseline="0">
                          <a:effectLst/>
                        </a:rPr>
                        <a:t>对指定的数据进行排序</a:t>
                      </a:r>
                      <a:endParaRPr lang="zh-CN" sz="1500" kern="100" baseline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baseline="0">
                          <a:effectLst/>
                        </a:rPr>
                        <a:t>deepEquals(Object[] a1,Object[] a2)</a:t>
                      </a:r>
                      <a:endParaRPr lang="zh-CN" sz="1500" kern="100" baseline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baseline="0" dirty="0">
                          <a:effectLst/>
                        </a:rPr>
                        <a:t>比较两个指定数组彼此是否深层相等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baseline="0">
                          <a:effectLst/>
                        </a:rPr>
                        <a:t>binarySearch()</a:t>
                      </a:r>
                      <a:endParaRPr lang="zh-CN" sz="1500" kern="100" baseline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baseline="0" dirty="0">
                          <a:effectLst/>
                        </a:rPr>
                        <a:t>二分法查抄数组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baseline="0">
                          <a:effectLst/>
                        </a:rPr>
                        <a:t>copyOf()</a:t>
                      </a:r>
                      <a:endParaRPr lang="zh-CN" sz="1500" kern="100" baseline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baseline="0" dirty="0">
                          <a:effectLst/>
                        </a:rPr>
                        <a:t>复制数组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baseline="0">
                          <a:effectLst/>
                        </a:rPr>
                        <a:t>copyOfRange()</a:t>
                      </a:r>
                      <a:endParaRPr lang="zh-CN" sz="1500" kern="100" baseline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baseline="0" dirty="0">
                          <a:effectLst/>
                        </a:rPr>
                        <a:t>将指定数组的指定范围复制到一个新数组</a:t>
                      </a:r>
                      <a:endParaRPr lang="zh-CN" sz="1500" kern="100" baseline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89037"/>
      </p:ext>
    </p:extLst>
  </p:cSld>
  <p:clrMapOvr>
    <a:masterClrMapping/>
  </p:clrMapOvr>
  <p:transition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800" dirty="0" smtClean="0"/>
              <a:t>1</a:t>
            </a:r>
            <a:r>
              <a:rPr lang="en-US" altLang="zh-CN" sz="2800" dirty="0"/>
              <a:t>.</a:t>
            </a:r>
            <a:r>
              <a:rPr lang="zh-CN" altLang="en-US" sz="2800" dirty="0"/>
              <a:t>已知一个数组，求数组中心元素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已知一个数组，求所有元素和。 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已知一个数组，输出所有奇数下标元素。 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已知一个数组，输出所有元素中，值为奇数的。 </a:t>
            </a:r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已知一个数组，将所有元素乘二。 </a:t>
            </a:r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已知一个数组，将所有元素加到第一个元素中。 </a:t>
            </a:r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已知一个数组</a:t>
            </a:r>
            <a:r>
              <a:rPr lang="en-US" altLang="zh-CN" sz="2800" dirty="0"/>
              <a:t>A</a:t>
            </a:r>
            <a:r>
              <a:rPr lang="zh-CN" altLang="en-US" sz="2800" dirty="0"/>
              <a:t>，将奇数位置元素存到</a:t>
            </a:r>
            <a:r>
              <a:rPr lang="en-US" altLang="zh-CN" sz="2800" dirty="0"/>
              <a:t>B</a:t>
            </a:r>
            <a:r>
              <a:rPr lang="zh-CN" altLang="en-US" sz="2800" dirty="0"/>
              <a:t>数组中，偶数元素存到</a:t>
            </a:r>
            <a:r>
              <a:rPr lang="en-US" altLang="zh-CN" sz="2800" dirty="0"/>
              <a:t>C</a:t>
            </a:r>
            <a:r>
              <a:rPr lang="zh-CN" altLang="en-US" sz="2800" dirty="0"/>
              <a:t>数组中。</a:t>
            </a:r>
          </a:p>
          <a:p>
            <a:pPr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3218021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数组的概念</a:t>
            </a:r>
            <a:endParaRPr lang="en-US" altLang="zh-CN" dirty="0" smtClean="0"/>
          </a:p>
          <a:p>
            <a:r>
              <a:rPr lang="zh-CN" altLang="en-US" dirty="0" smtClean="0"/>
              <a:t>初始化数组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维数组</a:t>
            </a:r>
            <a:endParaRPr lang="en-US" altLang="zh-CN" dirty="0"/>
          </a:p>
          <a:p>
            <a:r>
              <a:rPr lang="zh-CN" altLang="en-US" dirty="0" smtClean="0"/>
              <a:t>多维数组</a:t>
            </a:r>
            <a:endParaRPr lang="en-US" altLang="zh-CN" dirty="0" smtClean="0"/>
          </a:p>
          <a:p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 smtClean="0"/>
              <a:t>数组概念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数组是存储同一种数据类型多个元素的集合。也可以看成是一个容器。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数组既可以存储基本数据类型，也可以存储引用数据类型。</a:t>
            </a:r>
            <a:endParaRPr lang="en-US" altLang="zh-CN" sz="2300" dirty="0" smtClean="0"/>
          </a:p>
          <a:p>
            <a:r>
              <a:rPr lang="zh-CN" altLang="en-US" sz="2800" dirty="0" smtClean="0"/>
              <a:t>数组的定义格式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格式</a:t>
            </a:r>
            <a:r>
              <a:rPr lang="en-US" altLang="zh-CN" sz="2300" dirty="0" smtClean="0"/>
              <a:t>1</a:t>
            </a:r>
            <a:r>
              <a:rPr lang="zh-CN" altLang="en-US" sz="2300" dirty="0" smtClean="0"/>
              <a:t>：数据类型</a:t>
            </a:r>
            <a:r>
              <a:rPr lang="en-US" altLang="zh-CN" sz="2300" dirty="0" smtClean="0"/>
              <a:t>[] </a:t>
            </a:r>
            <a:r>
              <a:rPr lang="zh-CN" altLang="en-US" sz="2300" dirty="0" smtClean="0"/>
              <a:t>数组名</a:t>
            </a:r>
            <a:r>
              <a:rPr lang="en-US" altLang="zh-CN" sz="2300" dirty="0" smtClean="0"/>
              <a:t>;</a:t>
            </a:r>
          </a:p>
          <a:p>
            <a:pPr lvl="1"/>
            <a:r>
              <a:rPr lang="zh-CN" altLang="en-US" sz="2300" dirty="0" smtClean="0"/>
              <a:t>格式</a:t>
            </a:r>
            <a:r>
              <a:rPr lang="en-US" altLang="zh-CN" sz="2300" dirty="0" smtClean="0"/>
              <a:t>2</a:t>
            </a:r>
            <a:r>
              <a:rPr lang="zh-CN" altLang="en-US" sz="2300" dirty="0" smtClean="0"/>
              <a:t>：数据类型 数组名</a:t>
            </a:r>
            <a:r>
              <a:rPr lang="en-US" altLang="zh-CN" sz="2300" dirty="0" smtClean="0"/>
              <a:t>[];</a:t>
            </a:r>
          </a:p>
          <a:p>
            <a:pPr lvl="1"/>
            <a:r>
              <a:rPr lang="zh-CN" altLang="en-US" sz="2300" dirty="0" smtClean="0"/>
              <a:t>注意：这两种定义做完了，数组中是没有元素值的</a:t>
            </a:r>
            <a:endParaRPr lang="en-US" altLang="zh-CN" sz="1900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 dirty="0" smtClean="0"/>
              <a:t>数组初始化概述：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Java</a:t>
            </a:r>
            <a:r>
              <a:rPr lang="zh-CN" altLang="en-US" sz="2300" dirty="0" smtClean="0"/>
              <a:t>中的数组必须先初始化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然后才能使用。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所谓初始化：就是为数组中的数组元素分配内存空间，并为每个数组元素赋值。</a:t>
            </a:r>
            <a:endParaRPr lang="en-US" altLang="zh-CN" sz="2300" dirty="0" smtClean="0"/>
          </a:p>
          <a:p>
            <a:r>
              <a:rPr lang="zh-CN" altLang="en-US" sz="2800" dirty="0" smtClean="0"/>
              <a:t>数组的初始化方式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动态初始化：</a:t>
            </a:r>
            <a:r>
              <a:rPr lang="zh-CN" altLang="zh-CN" sz="2400" dirty="0"/>
              <a:t>先创建数组，然后初始化其中的全部或者部分的值</a:t>
            </a:r>
            <a:r>
              <a:rPr lang="zh-CN" altLang="en-US" sz="3200" dirty="0" smtClean="0"/>
              <a:t>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静态初始化：</a:t>
            </a:r>
            <a:r>
              <a:rPr lang="zh-CN" altLang="zh-CN" sz="2400" dirty="0"/>
              <a:t>在创建的时候直接初始化数组的值</a:t>
            </a:r>
            <a:r>
              <a:rPr lang="zh-CN" altLang="en-US" sz="2800" dirty="0"/>
              <a:t>。</a:t>
            </a:r>
            <a:endParaRPr lang="en-US" altLang="zh-CN" sz="2300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数组静态初始化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smtClean="0"/>
              <a:t>初始化时指定每个数组元素的初始值，由系统决定数组长度。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格式：</a:t>
            </a:r>
            <a:endParaRPr lang="en-US" altLang="zh-CN" sz="2300" smtClean="0"/>
          </a:p>
          <a:p>
            <a:pPr lvl="2"/>
            <a:r>
              <a:rPr lang="zh-CN" altLang="en-US" sz="1900" smtClean="0"/>
              <a:t>数据类型</a:t>
            </a:r>
            <a:r>
              <a:rPr lang="en-US" altLang="zh-CN" sz="1900" smtClean="0"/>
              <a:t>[] </a:t>
            </a:r>
            <a:r>
              <a:rPr lang="zh-CN" altLang="en-US" sz="1900" smtClean="0"/>
              <a:t>数组名 </a:t>
            </a:r>
            <a:r>
              <a:rPr lang="en-US" altLang="zh-CN" sz="1900" smtClean="0"/>
              <a:t>= new </a:t>
            </a:r>
            <a:r>
              <a:rPr lang="zh-CN" altLang="en-US" sz="1900" smtClean="0"/>
              <a:t>数据类型</a:t>
            </a:r>
            <a:r>
              <a:rPr lang="en-US" altLang="zh-CN" sz="1900" smtClean="0"/>
              <a:t>[]{</a:t>
            </a:r>
            <a:r>
              <a:rPr lang="zh-CN" altLang="en-US" sz="1900" smtClean="0"/>
              <a:t>元素</a:t>
            </a:r>
            <a:r>
              <a:rPr lang="en-US" altLang="zh-CN" sz="1900" smtClean="0"/>
              <a:t>1,</a:t>
            </a:r>
            <a:r>
              <a:rPr lang="zh-CN" altLang="en-US" sz="1900" smtClean="0"/>
              <a:t>元素</a:t>
            </a:r>
            <a:r>
              <a:rPr lang="en-US" altLang="zh-CN" sz="1900" smtClean="0"/>
              <a:t>2,…};</a:t>
            </a:r>
          </a:p>
          <a:p>
            <a:pPr lvl="1"/>
            <a:r>
              <a:rPr lang="zh-CN" altLang="en-US" sz="2300" smtClean="0"/>
              <a:t>举例：</a:t>
            </a:r>
            <a:endParaRPr lang="en-US" altLang="zh-CN" sz="2300" smtClean="0"/>
          </a:p>
          <a:p>
            <a:pPr lvl="2"/>
            <a:r>
              <a:rPr lang="en-US" altLang="zh-CN" sz="1900" smtClean="0"/>
              <a:t>int[] arr = new int[]{1,2,3};</a:t>
            </a:r>
          </a:p>
          <a:p>
            <a:pPr lvl="2"/>
            <a:r>
              <a:rPr lang="zh-CN" altLang="en-US" sz="1900" smtClean="0"/>
              <a:t>解释：定义了一个</a:t>
            </a:r>
            <a:r>
              <a:rPr lang="en-US" altLang="zh-CN" sz="1900" smtClean="0"/>
              <a:t>int</a:t>
            </a:r>
            <a:r>
              <a:rPr lang="zh-CN" altLang="en-US" sz="1900" smtClean="0"/>
              <a:t>类型的数组，这个数组中可以存放</a:t>
            </a:r>
            <a:r>
              <a:rPr lang="en-US" altLang="zh-CN" sz="1900" smtClean="0"/>
              <a:t>3</a:t>
            </a:r>
            <a:r>
              <a:rPr lang="zh-CN" altLang="en-US" sz="1900" smtClean="0"/>
              <a:t>个</a:t>
            </a:r>
            <a:r>
              <a:rPr lang="en-US" altLang="zh-CN" sz="1900" smtClean="0"/>
              <a:t>int</a:t>
            </a:r>
            <a:r>
              <a:rPr lang="zh-CN" altLang="en-US" sz="1900" smtClean="0"/>
              <a:t>类型的值，并且值分别是</a:t>
            </a:r>
            <a:r>
              <a:rPr lang="en-US" altLang="zh-CN" sz="1900" smtClean="0"/>
              <a:t>1,2,3</a:t>
            </a:r>
            <a:r>
              <a:rPr lang="zh-CN" altLang="en-US" sz="1900" smtClean="0"/>
              <a:t>。</a:t>
            </a:r>
            <a:endParaRPr lang="en-US" altLang="zh-CN" sz="1900" smtClean="0"/>
          </a:p>
          <a:p>
            <a:pPr>
              <a:buNone/>
            </a:pPr>
            <a:endParaRPr lang="zh-CN" altLang="en-US" smtClean="0"/>
          </a:p>
        </p:txBody>
      </p:sp>
    </p:spTree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数组动态初始化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初始化</a:t>
            </a:r>
            <a:r>
              <a:rPr lang="zh-CN" altLang="en-US" sz="2800" dirty="0"/>
              <a:t>时程序员只</a:t>
            </a:r>
            <a:r>
              <a:rPr lang="zh-CN" altLang="en-US" sz="2800" dirty="0" smtClean="0"/>
              <a:t>指定数组长度，由系统为数组分配初始值。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格式：数据类型</a:t>
            </a:r>
            <a:r>
              <a:rPr lang="en-US" altLang="zh-CN" sz="2300" dirty="0" smtClean="0"/>
              <a:t>[] </a:t>
            </a:r>
            <a:r>
              <a:rPr lang="zh-CN" altLang="en-US" sz="2300" dirty="0" smtClean="0"/>
              <a:t>数组名 </a:t>
            </a:r>
            <a:r>
              <a:rPr lang="en-US" altLang="zh-CN" sz="2300" dirty="0" smtClean="0"/>
              <a:t>= new </a:t>
            </a:r>
            <a:r>
              <a:rPr lang="zh-CN" altLang="en-US" sz="2300" dirty="0" smtClean="0"/>
              <a:t>数据类型</a:t>
            </a:r>
            <a:r>
              <a:rPr lang="en-US" altLang="zh-CN" sz="2300" dirty="0" smtClean="0"/>
              <a:t>[</a:t>
            </a:r>
            <a:r>
              <a:rPr lang="zh-CN" altLang="en-US" sz="2300" dirty="0" smtClean="0"/>
              <a:t>数组长度</a:t>
            </a:r>
            <a:r>
              <a:rPr lang="en-US" altLang="zh-CN" sz="2300" dirty="0" smtClean="0"/>
              <a:t>];</a:t>
            </a:r>
          </a:p>
          <a:p>
            <a:pPr lvl="1"/>
            <a:r>
              <a:rPr lang="zh-CN" altLang="en-US" sz="2300" dirty="0" smtClean="0"/>
              <a:t>数组长度其实就是数组中元素的个数。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举例：</a:t>
            </a:r>
            <a:endParaRPr lang="en-US" altLang="zh-CN" sz="2300" dirty="0" smtClean="0"/>
          </a:p>
          <a:p>
            <a:pPr lvl="2"/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[] </a:t>
            </a:r>
            <a:r>
              <a:rPr lang="en-US" altLang="zh-CN" sz="1900" dirty="0" err="1" smtClean="0"/>
              <a:t>arr</a:t>
            </a:r>
            <a:r>
              <a:rPr lang="en-US" altLang="zh-CN" sz="1900" dirty="0" smtClean="0"/>
              <a:t> = new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[3];</a:t>
            </a:r>
          </a:p>
          <a:p>
            <a:pPr lvl="2"/>
            <a:r>
              <a:rPr lang="zh-CN" altLang="en-US" sz="1900" dirty="0" smtClean="0"/>
              <a:t>解释：定义了一个</a:t>
            </a:r>
            <a:r>
              <a:rPr lang="en-US" altLang="zh-CN" sz="1900" dirty="0" err="1" smtClean="0"/>
              <a:t>int</a:t>
            </a:r>
            <a:r>
              <a:rPr lang="zh-CN" altLang="en-US" sz="1900" dirty="0" smtClean="0"/>
              <a:t>类型的数组，这个数组中可以存放</a:t>
            </a:r>
            <a:r>
              <a:rPr lang="en-US" altLang="zh-CN" sz="1900" dirty="0" smtClean="0"/>
              <a:t>3</a:t>
            </a:r>
            <a:r>
              <a:rPr lang="zh-CN" altLang="en-US" sz="1900" dirty="0" smtClean="0"/>
              <a:t>个</a:t>
            </a:r>
            <a:r>
              <a:rPr lang="en-US" altLang="zh-CN" sz="1900" dirty="0" err="1" smtClean="0"/>
              <a:t>int</a:t>
            </a:r>
            <a:r>
              <a:rPr lang="zh-CN" altLang="en-US" sz="1900" dirty="0" smtClean="0"/>
              <a:t>类型的值。</a:t>
            </a:r>
            <a:endParaRPr lang="en-US" altLang="zh-CN" sz="1900" dirty="0" smtClean="0"/>
          </a:p>
        </p:txBody>
      </p:sp>
    </p:spTree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for…each</a:t>
            </a:r>
            <a:r>
              <a:rPr lang="zh-CN" altLang="zh-CN" b="1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java</a:t>
            </a:r>
            <a:r>
              <a:rPr lang="zh-CN" altLang="zh-CN" sz="2800" dirty="0"/>
              <a:t>有一种功能和强大的循环结构，从</a:t>
            </a:r>
            <a:r>
              <a:rPr lang="en-US" altLang="zh-CN" sz="2800" dirty="0"/>
              <a:t>jdk5.0</a:t>
            </a:r>
            <a:r>
              <a:rPr lang="zh-CN" altLang="zh-CN" sz="2800" dirty="0"/>
              <a:t>添加，用来遍历数组和集合结构语法结构如下：</a:t>
            </a:r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en-US" altLang="zh-CN" sz="2800" smtClean="0"/>
              <a:t>for(variable : collection</a:t>
            </a:r>
            <a:r>
              <a:rPr lang="en-US" altLang="zh-CN" sz="2800" dirty="0"/>
              <a:t>) statement</a:t>
            </a:r>
            <a:endParaRPr lang="zh-CN" altLang="zh-CN" sz="2800" dirty="0"/>
          </a:p>
          <a:p>
            <a:r>
              <a:rPr lang="zh-CN" altLang="zh-CN" sz="2800" dirty="0"/>
              <a:t>定义一个变量用于暂存集合中的每一个元素，并执行相应的语句或者语句块。</a:t>
            </a:r>
          </a:p>
          <a:p>
            <a:r>
              <a:rPr lang="en-US" altLang="zh-CN" sz="2800" dirty="0"/>
              <a:t>collection</a:t>
            </a:r>
            <a:r>
              <a:rPr lang="zh-CN" altLang="zh-CN" sz="2800" dirty="0"/>
              <a:t>必须是一个数组或者实现了</a:t>
            </a:r>
            <a:r>
              <a:rPr lang="en-US" altLang="zh-CN" sz="2800" dirty="0" err="1"/>
              <a:t>Iterable</a:t>
            </a:r>
            <a:r>
              <a:rPr lang="zh-CN" altLang="zh-CN" sz="2800" dirty="0"/>
              <a:t>接口的</a:t>
            </a:r>
            <a:r>
              <a:rPr lang="zh-CN" altLang="zh-CN" sz="2800" dirty="0" smtClean="0"/>
              <a:t>类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二维数组概述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二维数组是一个元素为一维数组的数组。</a:t>
            </a:r>
            <a:endParaRPr lang="en-US" altLang="zh-CN" sz="2300" smtClean="0"/>
          </a:p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3455"/>
      </p:ext>
    </p:extLst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二维数组定义格式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800" smtClean="0"/>
              <a:t>格式</a:t>
            </a:r>
            <a:r>
              <a:rPr lang="en-US" altLang="zh-CN" sz="2800" smtClean="0"/>
              <a:t>1</a:t>
            </a:r>
          </a:p>
          <a:p>
            <a:pPr lvl="1"/>
            <a:r>
              <a:rPr lang="zh-CN" altLang="en-US" sz="2300" smtClean="0"/>
              <a:t>数据类型</a:t>
            </a:r>
            <a:r>
              <a:rPr lang="en-US" altLang="zh-CN" sz="2300" smtClean="0"/>
              <a:t>[][] </a:t>
            </a:r>
            <a:r>
              <a:rPr lang="zh-CN" altLang="en-US" sz="2300" smtClean="0"/>
              <a:t>变量名 </a:t>
            </a:r>
            <a:r>
              <a:rPr lang="en-US" altLang="zh-CN" sz="2300" smtClean="0"/>
              <a:t>= new </a:t>
            </a:r>
            <a:r>
              <a:rPr lang="zh-CN" altLang="en-US" sz="2300" smtClean="0"/>
              <a:t>数据类型</a:t>
            </a:r>
            <a:r>
              <a:rPr lang="en-US" altLang="zh-CN" sz="2300" smtClean="0"/>
              <a:t>[m][n];</a:t>
            </a:r>
          </a:p>
          <a:p>
            <a:pPr lvl="1"/>
            <a:r>
              <a:rPr lang="en-US" altLang="zh-CN" sz="2300" smtClean="0"/>
              <a:t>m</a:t>
            </a:r>
            <a:r>
              <a:rPr lang="zh-CN" altLang="en-US" sz="2300" smtClean="0"/>
              <a:t>表示这个二维数组有多少个一维数组</a:t>
            </a:r>
            <a:endParaRPr lang="en-US" altLang="zh-CN" sz="2300" smtClean="0"/>
          </a:p>
          <a:p>
            <a:pPr lvl="1"/>
            <a:r>
              <a:rPr lang="en-US" altLang="zh-CN" sz="2300" smtClean="0"/>
              <a:t>n</a:t>
            </a:r>
            <a:r>
              <a:rPr lang="zh-CN" altLang="en-US" sz="2300" smtClean="0"/>
              <a:t>表示每一个一维数组的元素个数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举例：</a:t>
            </a:r>
            <a:endParaRPr lang="en-US" altLang="zh-CN" sz="2300" smtClean="0"/>
          </a:p>
          <a:p>
            <a:pPr lvl="2"/>
            <a:r>
              <a:rPr lang="en-US" altLang="zh-CN" sz="1900" smtClean="0"/>
              <a:t>int[][] arr = new int[3][2];</a:t>
            </a:r>
          </a:p>
          <a:p>
            <a:pPr lvl="2"/>
            <a:r>
              <a:rPr lang="zh-CN" altLang="en-US" sz="1900" smtClean="0"/>
              <a:t>定义了一个二维数组</a:t>
            </a:r>
            <a:r>
              <a:rPr lang="en-US" altLang="zh-CN" sz="1900" smtClean="0"/>
              <a:t>arr</a:t>
            </a:r>
          </a:p>
          <a:p>
            <a:pPr lvl="2"/>
            <a:r>
              <a:rPr lang="zh-CN" altLang="en-US" sz="1900" smtClean="0"/>
              <a:t>这个二维数组有</a:t>
            </a:r>
            <a:r>
              <a:rPr lang="en-US" altLang="zh-CN" sz="1900" smtClean="0"/>
              <a:t>3</a:t>
            </a:r>
            <a:r>
              <a:rPr lang="zh-CN" altLang="en-US" sz="1900" smtClean="0"/>
              <a:t>个一维数组，名称是</a:t>
            </a:r>
            <a:r>
              <a:rPr lang="en-US" altLang="zh-CN" sz="1900" smtClean="0"/>
              <a:t>arr[0],arr[1],arr[2]</a:t>
            </a:r>
          </a:p>
          <a:p>
            <a:pPr lvl="2"/>
            <a:r>
              <a:rPr lang="zh-CN" altLang="en-US" sz="1900" smtClean="0"/>
              <a:t>每个一维数组有</a:t>
            </a:r>
            <a:r>
              <a:rPr lang="en-US" altLang="zh-CN" sz="1900" smtClean="0"/>
              <a:t>2</a:t>
            </a:r>
            <a:r>
              <a:rPr lang="zh-CN" altLang="en-US" sz="1900" smtClean="0"/>
              <a:t>个元素，可以通过</a:t>
            </a:r>
            <a:r>
              <a:rPr lang="en-US" altLang="zh-CN" sz="1900" smtClean="0"/>
              <a:t>arr[m][n]</a:t>
            </a:r>
            <a:r>
              <a:rPr lang="zh-CN" altLang="en-US" sz="1900" smtClean="0"/>
              <a:t>来获取</a:t>
            </a:r>
            <a:endParaRPr lang="en-US" altLang="zh-CN" sz="1900" smtClean="0"/>
          </a:p>
          <a:p>
            <a:pPr lvl="3"/>
            <a:r>
              <a:rPr lang="zh-CN" altLang="en-US" sz="1700" smtClean="0"/>
              <a:t>表示获取第</a:t>
            </a:r>
            <a:r>
              <a:rPr lang="en-US" altLang="zh-CN" sz="1700" smtClean="0"/>
              <a:t>m+1</a:t>
            </a:r>
            <a:r>
              <a:rPr lang="zh-CN" altLang="en-US" sz="1700" smtClean="0"/>
              <a:t>个一维数组的第</a:t>
            </a:r>
            <a:r>
              <a:rPr lang="en-US" altLang="zh-CN" sz="1700" smtClean="0"/>
              <a:t>n+1</a:t>
            </a:r>
            <a:r>
              <a:rPr lang="zh-CN" altLang="en-US" sz="1700" smtClean="0"/>
              <a:t>个元素</a:t>
            </a:r>
            <a:endParaRPr lang="en-US" altLang="zh-CN" sz="17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主题样式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主题样式</Template>
  <TotalTime>544</TotalTime>
  <Words>673</Words>
  <Application>Microsoft Office PowerPoint</Application>
  <PresentationFormat>全屏显示(4:3)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主题样式</vt:lpstr>
      <vt:lpstr>Java的数组</vt:lpstr>
      <vt:lpstr>本章内容</vt:lpstr>
      <vt:lpstr>数组概念</vt:lpstr>
      <vt:lpstr>数组的初始化</vt:lpstr>
      <vt:lpstr>数组静态初始化</vt:lpstr>
      <vt:lpstr>数组动态初始化</vt:lpstr>
      <vt:lpstr>for…each循环</vt:lpstr>
      <vt:lpstr>二维数组</vt:lpstr>
      <vt:lpstr>二维数组定义格式</vt:lpstr>
      <vt:lpstr>二维数组定义格式</vt:lpstr>
      <vt:lpstr>二维数组定义格式</vt:lpstr>
      <vt:lpstr>数组工具类Arrays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Java常量与变量</dc:title>
  <dc:creator>Administrator</dc:creator>
  <cp:lastModifiedBy>NTKO</cp:lastModifiedBy>
  <cp:revision>98</cp:revision>
  <dcterms:created xsi:type="dcterms:W3CDTF">2015-05-05T08:02:00Z</dcterms:created>
  <dcterms:modified xsi:type="dcterms:W3CDTF">2018-03-14T06:33:38Z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