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97" r:id="rId11"/>
    <p:sldId id="298" r:id="rId12"/>
    <p:sldId id="279" r:id="rId13"/>
    <p:sldId id="299" r:id="rId14"/>
    <p:sldId id="281" r:id="rId15"/>
    <p:sldId id="301" r:id="rId16"/>
    <p:sldId id="282" r:id="rId17"/>
    <p:sldId id="302" r:id="rId18"/>
    <p:sldId id="283" r:id="rId19"/>
    <p:sldId id="303" r:id="rId20"/>
    <p:sldId id="304" r:id="rId21"/>
    <p:sldId id="284" r:id="rId22"/>
    <p:sldId id="305" r:id="rId23"/>
    <p:sldId id="28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21" autoAdjust="0"/>
    <p:restoredTop sz="98132" autoAdjust="0"/>
  </p:normalViewPr>
  <p:slideViewPr>
    <p:cSldViewPr>
      <p:cViewPr varScale="1">
        <p:scale>
          <a:sx n="53" d="100"/>
          <a:sy n="53" d="100"/>
        </p:scale>
        <p:origin x="-64" y="-3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8470-9229-4695-8066-B5059328DF6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1118-307C-44A6-8379-47225E54A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363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>
                <a:solidFill>
                  <a:srgbClr val="002060"/>
                </a:solidFill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en-US" altLang="ko-KR" smtClean="0"/>
              <a:t>-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57200" y="4731990"/>
            <a:ext cx="8229600" cy="0"/>
          </a:xfrm>
          <a:prstGeom prst="line">
            <a:avLst/>
          </a:prstGeom>
          <a:ln w="19050">
            <a:solidFill>
              <a:srgbClr val="A43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19622"/>
            <a:ext cx="792088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4731990"/>
            <a:ext cx="8229600" cy="0"/>
          </a:xfrm>
          <a:prstGeom prst="line">
            <a:avLst/>
          </a:prstGeom>
          <a:ln w="19050">
            <a:solidFill>
              <a:srgbClr val="A43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57200" y="4731990"/>
            <a:ext cx="8229600" cy="0"/>
          </a:xfrm>
          <a:prstGeom prst="line">
            <a:avLst/>
          </a:prstGeom>
          <a:ln w="19050">
            <a:solidFill>
              <a:srgbClr val="A43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57200" y="4731990"/>
            <a:ext cx="8229600" cy="0"/>
          </a:xfrm>
          <a:prstGeom prst="line">
            <a:avLst/>
          </a:prstGeom>
          <a:ln w="19050">
            <a:solidFill>
              <a:srgbClr val="A43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en-US" altLang="ko-KR" smtClean="0"/>
              <a:t>- 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A244-6D29-4E10-8A1C-5094D8C44252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4122-99AE-4E01-A9A3-04EF89283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A43F27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Tx/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1491630"/>
            <a:ext cx="6840760" cy="1368152"/>
          </a:xfrm>
        </p:spPr>
        <p:txBody>
          <a:bodyPr rtlCol="0">
            <a:normAutofit fontScale="90000"/>
          </a:bodyPr>
          <a:lstStyle/>
          <a:p>
            <a:r>
              <a:rPr lang="ko-KR" altLang="en-US" sz="4500" dirty="0" smtClean="0"/>
              <a:t>제이쿼리의 이해와 </a:t>
            </a:r>
            <a:r>
              <a:rPr lang="en-US" altLang="ko-KR" sz="4500" dirty="0" smtClean="0"/>
              <a:t/>
            </a:r>
            <a:br>
              <a:rPr lang="en-US" altLang="ko-KR" sz="4500" dirty="0" smtClean="0"/>
            </a:br>
            <a:r>
              <a:rPr lang="en-US" altLang="ko-KR" sz="4500" dirty="0" smtClean="0"/>
              <a:t>                      </a:t>
            </a:r>
            <a:r>
              <a:rPr lang="ko-KR" altLang="en-US" sz="4500" dirty="0" smtClean="0"/>
              <a:t>기본 개념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9502"/>
            <a:ext cx="232788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/>
              <a:t>아이디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예제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6" y="708834"/>
            <a:ext cx="8046962" cy="4045158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691680" y="3605262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1691680" y="2571750"/>
            <a:ext cx="432048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6396" y="2176430"/>
            <a:ext cx="2932398" cy="2446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&lt;body&gt;</a:t>
            </a:r>
          </a:p>
          <a:p>
            <a:r>
              <a:rPr lang="en-US" altLang="ko-KR" sz="900" b="1" dirty="0" smtClean="0"/>
              <a:t>    &lt;div&gt;</a:t>
            </a:r>
          </a:p>
          <a:p>
            <a:r>
              <a:rPr lang="en-US" altLang="ko-KR" sz="900" b="1" dirty="0" smtClean="0"/>
              <a:t>        &lt;</a:t>
            </a:r>
            <a:r>
              <a:rPr lang="en-US" altLang="ko-KR" sz="900" b="1" dirty="0" err="1" smtClean="0"/>
              <a:t>ul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          &lt;li&gt;Apple</a:t>
            </a:r>
          </a:p>
          <a:p>
            <a:r>
              <a:rPr lang="en-US" altLang="ko-KR" sz="900" b="1" dirty="0" smtClean="0"/>
              <a:t>               &lt;</a:t>
            </a:r>
            <a:r>
              <a:rPr lang="en-US" altLang="ko-KR" sz="900" b="1" dirty="0" err="1" smtClean="0"/>
              <a:t>ul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	&lt;li&gt;green apple&lt;/li&gt;</a:t>
            </a:r>
          </a:p>
          <a:p>
            <a:r>
              <a:rPr lang="en-US" altLang="ko-KR" sz="900" b="1" dirty="0" smtClean="0"/>
              <a:t>	&lt;li&gt;red apple&lt;/li&gt;</a:t>
            </a:r>
          </a:p>
          <a:p>
            <a:r>
              <a:rPr lang="en-US" altLang="ko-KR" sz="900" b="1" dirty="0" smtClean="0"/>
              <a:t>                &lt;/</a:t>
            </a:r>
            <a:r>
              <a:rPr lang="en-US" altLang="ko-KR" sz="900" b="1" dirty="0" err="1" smtClean="0"/>
              <a:t>ul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          &lt;/li&gt;		</a:t>
            </a:r>
          </a:p>
          <a:p>
            <a:r>
              <a:rPr lang="en-US" altLang="ko-KR" sz="900" b="1" dirty="0" smtClean="0"/>
              <a:t>            &lt;li&gt;Bag&lt;/li&gt;</a:t>
            </a:r>
          </a:p>
          <a:p>
            <a:r>
              <a:rPr lang="en-US" altLang="ko-KR" sz="900" b="1" dirty="0" smtClean="0"/>
              <a:t>            &lt;li&gt;Cat&lt;/li&gt;</a:t>
            </a:r>
          </a:p>
          <a:p>
            <a:r>
              <a:rPr lang="en-US" altLang="ko-KR" sz="900" b="1" dirty="0" smtClean="0"/>
              <a:t>            &lt;li&gt;Dog&lt;/li&gt;</a:t>
            </a:r>
          </a:p>
          <a:p>
            <a:r>
              <a:rPr lang="en-US" altLang="ko-KR" sz="900" b="1" dirty="0" smtClean="0"/>
              <a:t>            &lt;li&gt;Elephant&lt;/li&gt;</a:t>
            </a:r>
          </a:p>
          <a:p>
            <a:r>
              <a:rPr lang="en-US" altLang="ko-KR" sz="900" b="1" dirty="0" smtClean="0"/>
              <a:t>        &lt;/</a:t>
            </a:r>
            <a:r>
              <a:rPr lang="en-US" altLang="ko-KR" sz="900" b="1" dirty="0" err="1" smtClean="0"/>
              <a:t>ul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  &lt;/div&gt;</a:t>
            </a:r>
          </a:p>
          <a:p>
            <a:r>
              <a:rPr lang="en-US" altLang="ko-KR" sz="900" b="1" dirty="0" smtClean="0"/>
              <a:t>&lt;/body&gt;</a:t>
            </a:r>
          </a:p>
          <a:p>
            <a:r>
              <a:rPr lang="en-US" altLang="ko-KR" sz="900" b="1" dirty="0" smtClean="0"/>
              <a:t>&lt;/html&gt;</a:t>
            </a:r>
            <a:endParaRPr lang="ko-KR" alt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53" y="20390"/>
            <a:ext cx="19335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smtClean="0"/>
              <a:t>자식선택자예제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94" y="2211710"/>
            <a:ext cx="2724064" cy="234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-7094"/>
            <a:ext cx="5604384" cy="2162737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2339752" y="2571750"/>
            <a:ext cx="0" cy="15121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67744" y="149163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40460" y="1499518"/>
            <a:ext cx="903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</a:rPr>
              <a:t>자식선택자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55526"/>
            <a:ext cx="8229600" cy="339447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altLang="ko-KR" sz="2400" dirty="0" smtClean="0"/>
              <a:t>2.</a:t>
            </a:r>
            <a:r>
              <a:rPr lang="ko-KR" altLang="en-US" sz="2400" dirty="0" smtClean="0"/>
              <a:t>위치필터</a:t>
            </a:r>
          </a:p>
          <a:p>
            <a:pPr lvl="1"/>
            <a:r>
              <a:rPr lang="en-US" altLang="ko-KR" sz="2000" dirty="0" smtClean="0"/>
              <a:t>1)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:odd  -&gt;</a:t>
            </a:r>
            <a:r>
              <a:rPr lang="ko-KR" altLang="en-US" sz="2000" dirty="0" err="1" smtClean="0"/>
              <a:t>홀수번째</a:t>
            </a:r>
            <a:r>
              <a:rPr lang="ko-KR" altLang="en-US" sz="2000" dirty="0" smtClean="0"/>
              <a:t> 위치한 문서 객체를 선택</a:t>
            </a:r>
          </a:p>
          <a:p>
            <a:pPr lvl="1"/>
            <a:r>
              <a:rPr lang="en-US" altLang="ko-KR" sz="2000" dirty="0" smtClean="0"/>
              <a:t>2)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:even -&gt;</a:t>
            </a:r>
            <a:r>
              <a:rPr lang="ko-KR" altLang="en-US" sz="2000" dirty="0" err="1" smtClean="0"/>
              <a:t>짝수번째</a:t>
            </a:r>
            <a:r>
              <a:rPr lang="ko-KR" altLang="en-US" sz="2000" dirty="0" smtClean="0"/>
              <a:t> 위치한 문서 객체를 선택</a:t>
            </a:r>
          </a:p>
          <a:p>
            <a:pPr lvl="1"/>
            <a:r>
              <a:rPr lang="en-US" altLang="ko-KR" sz="2000" dirty="0" smtClean="0"/>
              <a:t>3)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:first  -&gt;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위치한 문서 객체를 선택</a:t>
            </a:r>
          </a:p>
          <a:p>
            <a:pPr lvl="1"/>
            <a:r>
              <a:rPr lang="en-US" altLang="ko-KR" sz="2000" dirty="0" smtClean="0"/>
              <a:t>4)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:last   -&gt;</a:t>
            </a:r>
            <a:r>
              <a:rPr lang="ko-KR" altLang="en-US" sz="2000" dirty="0" err="1" smtClean="0"/>
              <a:t>마지막번째</a:t>
            </a:r>
            <a:r>
              <a:rPr lang="ko-KR" altLang="en-US" sz="2000" dirty="0" smtClean="0"/>
              <a:t> 위치한 문서 객체를 선택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73" y="3111633"/>
            <a:ext cx="5316515" cy="16158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&lt;body&gt;</a:t>
            </a:r>
          </a:p>
          <a:p>
            <a:r>
              <a:rPr lang="en-US" altLang="ko-KR" sz="900" b="1" dirty="0" smtClean="0"/>
              <a:t>&lt;table&gt;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</a:t>
            </a:r>
            <a:r>
              <a:rPr lang="en-US" altLang="ko-KR" sz="900" b="1" dirty="0" err="1" smtClean="0"/>
              <a:t>th</a:t>
            </a:r>
            <a:r>
              <a:rPr lang="en-US" altLang="ko-KR" sz="900" b="1" dirty="0" smtClean="0"/>
              <a:t>&gt;</a:t>
            </a:r>
            <a:r>
              <a:rPr lang="ko-KR" altLang="en-US" sz="900" b="1" dirty="0" smtClean="0"/>
              <a:t>이름</a:t>
            </a:r>
            <a:r>
              <a:rPr lang="en-US" altLang="ko-KR" sz="900" b="1" dirty="0" smtClean="0"/>
              <a:t>&lt;/</a:t>
            </a:r>
            <a:r>
              <a:rPr lang="en-US" altLang="ko-KR" sz="900" b="1" dirty="0" err="1" smtClean="0"/>
              <a:t>th</a:t>
            </a:r>
            <a:r>
              <a:rPr lang="en-US" altLang="ko-KR" sz="900" b="1" dirty="0" smtClean="0"/>
              <a:t>&gt; &lt;</a:t>
            </a:r>
            <a:r>
              <a:rPr lang="en-US" altLang="ko-KR" sz="900" b="1" dirty="0" err="1" smtClean="0"/>
              <a:t>th</a:t>
            </a:r>
            <a:r>
              <a:rPr lang="en-US" altLang="ko-KR" sz="900" b="1" dirty="0" smtClean="0"/>
              <a:t>&gt;</a:t>
            </a:r>
            <a:r>
              <a:rPr lang="ko-KR" altLang="en-US" sz="900" b="1" dirty="0" smtClean="0"/>
              <a:t>혈액형</a:t>
            </a:r>
            <a:r>
              <a:rPr lang="en-US" altLang="ko-KR" sz="900" b="1" dirty="0" smtClean="0"/>
              <a:t>&lt;/</a:t>
            </a:r>
            <a:r>
              <a:rPr lang="en-US" altLang="ko-KR" sz="900" b="1" dirty="0" err="1" smtClean="0"/>
              <a:t>th</a:t>
            </a:r>
            <a:r>
              <a:rPr lang="en-US" altLang="ko-KR" sz="900" b="1" dirty="0" smtClean="0"/>
              <a:t>&gt; &lt;</a:t>
            </a:r>
            <a:r>
              <a:rPr lang="en-US" altLang="ko-KR" sz="900" b="1" dirty="0" err="1" smtClean="0"/>
              <a:t>th</a:t>
            </a:r>
            <a:r>
              <a:rPr lang="en-US" altLang="ko-KR" sz="900" b="1" dirty="0" smtClean="0"/>
              <a:t>&gt;</a:t>
            </a:r>
            <a:r>
              <a:rPr lang="ko-KR" altLang="en-US" sz="900" b="1" dirty="0" smtClean="0"/>
              <a:t>지역</a:t>
            </a:r>
            <a:r>
              <a:rPr lang="en-US" altLang="ko-KR" sz="900" b="1" dirty="0" smtClean="0"/>
              <a:t>&lt;/</a:t>
            </a:r>
            <a:r>
              <a:rPr lang="en-US" altLang="ko-KR" sz="900" b="1" dirty="0" err="1" smtClean="0"/>
              <a:t>th</a:t>
            </a:r>
            <a:r>
              <a:rPr lang="en-US" altLang="ko-KR" sz="900" b="1" dirty="0" smtClean="0"/>
              <a:t>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&lt;td&gt;</a:t>
            </a:r>
            <a:r>
              <a:rPr lang="en-US" altLang="ko-KR" sz="900" b="1" dirty="0" err="1" smtClean="0"/>
              <a:t>kim</a:t>
            </a:r>
            <a:r>
              <a:rPr lang="en-US" altLang="ko-KR" sz="900" b="1" dirty="0" smtClean="0"/>
              <a:t>&lt;/td&gt; &lt;td&gt;AB</a:t>
            </a:r>
            <a:r>
              <a:rPr lang="ko-KR" altLang="en-US" sz="900" b="1" dirty="0" smtClean="0"/>
              <a:t>형</a:t>
            </a:r>
            <a:r>
              <a:rPr lang="en-US" altLang="ko-KR" sz="900" b="1" dirty="0" smtClean="0"/>
              <a:t>&lt;/td&gt; &lt;td&gt;</a:t>
            </a:r>
            <a:r>
              <a:rPr lang="ko-KR" altLang="en-US" sz="900" b="1" dirty="0" smtClean="0"/>
              <a:t>서울특별시 송파구</a:t>
            </a:r>
            <a:r>
              <a:rPr lang="en-US" altLang="ko-KR" sz="900" b="1" dirty="0" smtClean="0"/>
              <a:t>&lt;/td&gt;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&lt;td&gt;</a:t>
            </a:r>
            <a:r>
              <a:rPr lang="en-US" altLang="ko-KR" sz="900" b="1" dirty="0" err="1" smtClean="0"/>
              <a:t>wang</a:t>
            </a:r>
            <a:r>
              <a:rPr lang="en-US" altLang="ko-KR" sz="900" b="1" dirty="0" smtClean="0"/>
              <a:t>&lt;/td&gt; &lt;td&gt;B</a:t>
            </a:r>
            <a:r>
              <a:rPr lang="ko-KR" altLang="en-US" sz="900" b="1" dirty="0" smtClean="0"/>
              <a:t>형</a:t>
            </a:r>
            <a:r>
              <a:rPr lang="en-US" altLang="ko-KR" sz="900" b="1" dirty="0" smtClean="0"/>
              <a:t>&lt;/td&gt; &lt;td&gt;</a:t>
            </a:r>
            <a:r>
              <a:rPr lang="ko-KR" altLang="en-US" sz="900" b="1" dirty="0" smtClean="0"/>
              <a:t>미국 캘리포니아</a:t>
            </a:r>
            <a:r>
              <a:rPr lang="en-US" altLang="ko-KR" sz="900" b="1" dirty="0" smtClean="0"/>
              <a:t>&lt;/td&gt;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&lt;td&gt;Lee&lt;/td&gt; &lt;td&gt;AB</a:t>
            </a:r>
            <a:r>
              <a:rPr lang="ko-KR" altLang="en-US" sz="900" b="1" dirty="0" smtClean="0"/>
              <a:t>형</a:t>
            </a:r>
            <a:r>
              <a:rPr lang="en-US" altLang="ko-KR" sz="900" b="1" dirty="0" smtClean="0"/>
              <a:t>&lt;/td&gt; &lt;td&gt;</a:t>
            </a:r>
            <a:r>
              <a:rPr lang="ko-KR" altLang="en-US" sz="900" b="1" dirty="0" smtClean="0"/>
              <a:t>미국 </a:t>
            </a:r>
            <a:r>
              <a:rPr lang="ko-KR" altLang="en-US" sz="900" b="1" dirty="0" err="1" smtClean="0"/>
              <a:t>메사추세츠</a:t>
            </a:r>
            <a:r>
              <a:rPr lang="en-US" altLang="ko-KR" sz="900" b="1" dirty="0" smtClean="0"/>
              <a:t>&lt;/td&gt;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&lt;td&gt;Jung&lt;/td&gt; &lt;td&gt;O</a:t>
            </a:r>
            <a:r>
              <a:rPr lang="ko-KR" altLang="en-US" sz="900" b="1" dirty="0" smtClean="0"/>
              <a:t>형</a:t>
            </a:r>
            <a:r>
              <a:rPr lang="en-US" altLang="ko-KR" sz="900" b="1" dirty="0" smtClean="0"/>
              <a:t>&lt;/td&gt; &lt;td&gt;</a:t>
            </a:r>
            <a:r>
              <a:rPr lang="ko-KR" altLang="en-US" sz="900" b="1" dirty="0" smtClean="0"/>
              <a:t>서울 강서구</a:t>
            </a:r>
            <a:r>
              <a:rPr lang="en-US" altLang="ko-KR" sz="900" b="1" dirty="0" smtClean="0"/>
              <a:t>&lt;/td&gt;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&lt;td&gt;Jo&lt;/td&gt; &lt;td&gt;A</a:t>
            </a:r>
            <a:r>
              <a:rPr lang="ko-KR" altLang="en-US" sz="900" b="1" dirty="0" smtClean="0"/>
              <a:t>형</a:t>
            </a:r>
            <a:r>
              <a:rPr lang="en-US" altLang="ko-KR" sz="900" b="1" dirty="0" smtClean="0"/>
              <a:t>&lt;/td&gt; &lt;td&gt;</a:t>
            </a:r>
            <a:r>
              <a:rPr lang="ko-KR" altLang="en-US" sz="900" b="1" dirty="0" smtClean="0"/>
              <a:t>서울 </a:t>
            </a:r>
            <a:r>
              <a:rPr lang="ko-KR" altLang="en-US" sz="900" b="1" dirty="0" err="1" smtClean="0"/>
              <a:t>노량진구</a:t>
            </a:r>
            <a:r>
              <a:rPr lang="en-US" altLang="ko-KR" sz="900" b="1" dirty="0" smtClean="0"/>
              <a:t>&lt;/td&gt;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  &lt;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 &lt;td&gt;Na&lt;/td&gt; &lt;td&gt;B</a:t>
            </a:r>
            <a:r>
              <a:rPr lang="ko-KR" altLang="en-US" sz="900" b="1" dirty="0" smtClean="0"/>
              <a:t>형</a:t>
            </a:r>
            <a:r>
              <a:rPr lang="en-US" altLang="ko-KR" sz="900" b="1" dirty="0" smtClean="0"/>
              <a:t>&lt;/td&gt; &lt;td&gt;</a:t>
            </a:r>
            <a:r>
              <a:rPr lang="ko-KR" altLang="en-US" sz="900" b="1" dirty="0" smtClean="0"/>
              <a:t>서울 용산구</a:t>
            </a:r>
            <a:r>
              <a:rPr lang="en-US" altLang="ko-KR" sz="900" b="1" dirty="0" smtClean="0"/>
              <a:t>&lt;/td&gt; &lt;/</a:t>
            </a:r>
            <a:r>
              <a:rPr lang="en-US" altLang="ko-KR" sz="900" b="1" dirty="0" err="1" smtClean="0"/>
              <a:t>tr</a:t>
            </a:r>
            <a:r>
              <a:rPr lang="en-US" altLang="ko-KR" sz="900" b="1" dirty="0" smtClean="0"/>
              <a:t>&gt;</a:t>
            </a:r>
          </a:p>
          <a:p>
            <a:r>
              <a:rPr lang="en-US" altLang="ko-KR" sz="900" b="1" dirty="0" smtClean="0"/>
              <a:t>&lt;/table&gt;</a:t>
            </a:r>
          </a:p>
          <a:p>
            <a:r>
              <a:rPr lang="en-US" altLang="ko-KR" sz="900" b="1" dirty="0" smtClean="0"/>
              <a:t>&lt;/body&gt;&lt;/html&gt;</a:t>
            </a:r>
            <a:endParaRPr lang="ko-KR" altLang="en-US" sz="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761" y="65633"/>
            <a:ext cx="157691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위치필터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예제</a:t>
            </a:r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" y="411510"/>
            <a:ext cx="5321327" cy="27001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83518"/>
            <a:ext cx="2463927" cy="2291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7686"/>
            <a:ext cx="8229600" cy="6818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문서객체 선택과 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7534"/>
            <a:ext cx="7200800" cy="396044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1)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필터링메소드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- filter()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문서객체를 </a:t>
            </a:r>
            <a:r>
              <a:rPr lang="ko-KR" altLang="en-US" sz="2000" dirty="0" err="1" smtClean="0"/>
              <a:t>필터링함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      ① $(</a:t>
            </a:r>
            <a:r>
              <a:rPr lang="ko-KR" altLang="en-US" sz="1800" dirty="0" err="1" smtClean="0"/>
              <a:t>선택자</a:t>
            </a:r>
            <a:r>
              <a:rPr lang="en-US" altLang="ko-KR" sz="1800" dirty="0" smtClean="0"/>
              <a:t>).filter(</a:t>
            </a:r>
            <a:r>
              <a:rPr lang="ko-KR" altLang="en-US" sz="1800" dirty="0" err="1" smtClean="0"/>
              <a:t>선택자</a:t>
            </a:r>
            <a:r>
              <a:rPr lang="en-US" altLang="ko-KR" sz="1800" dirty="0" smtClean="0"/>
              <a:t>);</a:t>
            </a:r>
          </a:p>
          <a:p>
            <a:pPr lvl="1"/>
            <a:r>
              <a:rPr lang="en-US" altLang="ko-KR" sz="1600" dirty="0" smtClean="0"/>
              <a:t>   $('h3').filter(':even').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({</a:t>
            </a:r>
          </a:p>
          <a:p>
            <a:pPr lvl="1"/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backgroundColor</a:t>
            </a:r>
            <a:r>
              <a:rPr lang="en-US" altLang="ko-KR" sz="1600" dirty="0" smtClean="0"/>
              <a:t>: 'black',</a:t>
            </a:r>
          </a:p>
          <a:p>
            <a:pPr lvl="1"/>
            <a:r>
              <a:rPr lang="en-US" altLang="ko-KR" sz="1600" dirty="0" smtClean="0"/>
              <a:t>                color: 'white'</a:t>
            </a:r>
          </a:p>
          <a:p>
            <a:pPr lvl="1"/>
            <a:r>
              <a:rPr lang="en-US" altLang="ko-KR" sz="1600" dirty="0" smtClean="0"/>
              <a:t>  });</a:t>
            </a:r>
          </a:p>
          <a:p>
            <a:pPr lvl="1"/>
            <a:r>
              <a:rPr lang="en-US" altLang="ko-KR" sz="1600" dirty="0"/>
              <a:t>② $(</a:t>
            </a:r>
            <a:r>
              <a:rPr lang="ko-KR" altLang="en-US" sz="1600" dirty="0" err="1"/>
              <a:t>선택자</a:t>
            </a:r>
            <a:r>
              <a:rPr lang="en-US" altLang="ko-KR" sz="1600" dirty="0"/>
              <a:t>).filter(function</a:t>
            </a:r>
            <a:r>
              <a:rPr lang="en-US" altLang="ko-KR" sz="1600" dirty="0" smtClean="0"/>
              <a:t>( ){...});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    $(</a:t>
            </a:r>
            <a:r>
              <a:rPr lang="en-US" altLang="ko-KR" sz="1600" dirty="0"/>
              <a:t>'h3').filter(function (index) {</a:t>
            </a:r>
          </a:p>
          <a:p>
            <a:pPr lvl="1"/>
            <a:r>
              <a:rPr lang="en-US" altLang="ko-KR" sz="1600" dirty="0"/>
              <a:t>                return index % 3 == 0;</a:t>
            </a:r>
          </a:p>
          <a:p>
            <a:pPr lvl="1"/>
            <a:r>
              <a:rPr lang="en-US" altLang="ko-KR" sz="1600" dirty="0"/>
              <a:t>            }).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({</a:t>
            </a:r>
          </a:p>
          <a:p>
            <a:pPr lvl="1"/>
            <a:r>
              <a:rPr lang="en-US" altLang="ko-KR" sz="1600" dirty="0"/>
              <a:t>                </a:t>
            </a:r>
            <a:r>
              <a:rPr lang="en-US" altLang="ko-KR" sz="1600" dirty="0" err="1"/>
              <a:t>backgroundColor</a:t>
            </a:r>
            <a:r>
              <a:rPr lang="en-US" altLang="ko-KR" sz="1600" dirty="0"/>
              <a:t>: 'black',</a:t>
            </a:r>
          </a:p>
          <a:p>
            <a:pPr lvl="1"/>
            <a:r>
              <a:rPr lang="en-US" altLang="ko-KR" sz="1600" dirty="0"/>
              <a:t>                color: 'white'</a:t>
            </a:r>
          </a:p>
          <a:p>
            <a:pPr lvl="1"/>
            <a:r>
              <a:rPr lang="en-US" altLang="ko-KR" sz="1600" dirty="0"/>
              <a:t>            });</a:t>
            </a:r>
            <a:endParaRPr lang="ko-KR" altLang="en-US" sz="1600" dirty="0"/>
          </a:p>
          <a:p>
            <a:pPr lvl="1"/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8104" y="123478"/>
            <a:ext cx="216024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/>
              <a:t>&lt;body&gt;</a:t>
            </a:r>
          </a:p>
          <a:p>
            <a:r>
              <a:rPr lang="en-US" altLang="ko-KR" sz="900" b="1" dirty="0"/>
              <a:t>    &lt;h3&gt;</a:t>
            </a:r>
            <a:r>
              <a:rPr lang="ko-KR" altLang="en-US" sz="900" b="1" dirty="0"/>
              <a:t>라면</a:t>
            </a:r>
            <a:r>
              <a:rPr lang="en-US" altLang="ko-KR" sz="900" b="1" dirty="0"/>
              <a:t>&lt;/h3&gt;</a:t>
            </a:r>
          </a:p>
          <a:p>
            <a:r>
              <a:rPr lang="en-US" altLang="ko-KR" sz="900" b="1" dirty="0"/>
              <a:t>    &lt;h3&gt;</a:t>
            </a:r>
            <a:r>
              <a:rPr lang="ko-KR" altLang="en-US" sz="900" b="1" dirty="0"/>
              <a:t>김밥</a:t>
            </a:r>
            <a:r>
              <a:rPr lang="en-US" altLang="ko-KR" sz="900" b="1" dirty="0"/>
              <a:t>&lt;/h3&gt;</a:t>
            </a:r>
          </a:p>
          <a:p>
            <a:r>
              <a:rPr lang="en-US" altLang="ko-KR" sz="900" b="1" dirty="0"/>
              <a:t>    &lt;h3&gt;</a:t>
            </a:r>
            <a:r>
              <a:rPr lang="ko-KR" altLang="en-US" sz="900" b="1" dirty="0" err="1"/>
              <a:t>돈가스</a:t>
            </a:r>
            <a:r>
              <a:rPr lang="en-US" altLang="ko-KR" sz="900" b="1" dirty="0"/>
              <a:t>&lt;/h3&gt;</a:t>
            </a:r>
          </a:p>
          <a:p>
            <a:r>
              <a:rPr lang="en-US" altLang="ko-KR" sz="900" b="1" dirty="0"/>
              <a:t>    &lt;h3&gt;</a:t>
            </a:r>
            <a:r>
              <a:rPr lang="ko-KR" altLang="en-US" sz="900" b="1" dirty="0"/>
              <a:t>초밥</a:t>
            </a:r>
            <a:r>
              <a:rPr lang="en-US" altLang="ko-KR" sz="900" b="1" dirty="0"/>
              <a:t>&lt;/h3&gt;</a:t>
            </a:r>
          </a:p>
          <a:p>
            <a:r>
              <a:rPr lang="en-US" altLang="ko-KR" sz="900" b="1" dirty="0"/>
              <a:t>    &lt;h3&gt;</a:t>
            </a:r>
            <a:r>
              <a:rPr lang="ko-KR" altLang="en-US" sz="900" b="1" dirty="0" err="1"/>
              <a:t>전복죽</a:t>
            </a:r>
            <a:r>
              <a:rPr lang="en-US" altLang="ko-KR" sz="900" b="1" dirty="0"/>
              <a:t>&lt;/h3&gt;</a:t>
            </a:r>
          </a:p>
          <a:p>
            <a:r>
              <a:rPr lang="en-US" altLang="ko-KR" sz="900" b="1" dirty="0"/>
              <a:t>    &lt;h3&gt;</a:t>
            </a:r>
            <a:r>
              <a:rPr lang="ko-KR" altLang="en-US" sz="900" b="1" dirty="0" err="1"/>
              <a:t>만두국</a:t>
            </a:r>
            <a:r>
              <a:rPr lang="en-US" altLang="ko-KR" sz="900" b="1" dirty="0"/>
              <a:t>&lt;/h3&gt;</a:t>
            </a:r>
          </a:p>
          <a:p>
            <a:r>
              <a:rPr lang="en-US" altLang="ko-KR" sz="900" b="1" dirty="0"/>
              <a:t>    &lt;h4&gt;</a:t>
            </a:r>
            <a:r>
              <a:rPr lang="ko-KR" altLang="en-US" sz="900" b="1" dirty="0"/>
              <a:t>짜장</a:t>
            </a:r>
            <a:r>
              <a:rPr lang="en-US" altLang="ko-KR" sz="900" b="1" dirty="0"/>
              <a:t>&lt;/h4&gt;</a:t>
            </a:r>
          </a:p>
          <a:p>
            <a:r>
              <a:rPr lang="en-US" altLang="ko-KR" sz="900" b="1" dirty="0"/>
              <a:t>    &lt;h4&gt;</a:t>
            </a:r>
            <a:r>
              <a:rPr lang="ko-KR" altLang="en-US" sz="900" b="1" dirty="0"/>
              <a:t>짬뽕</a:t>
            </a:r>
            <a:r>
              <a:rPr lang="en-US" altLang="ko-KR" sz="900" b="1" dirty="0"/>
              <a:t>&lt;/h4&gt;</a:t>
            </a:r>
          </a:p>
          <a:p>
            <a:r>
              <a:rPr lang="en-US" altLang="ko-KR" sz="900" b="1" dirty="0"/>
              <a:t>    &lt;h4&gt;</a:t>
            </a:r>
            <a:r>
              <a:rPr lang="ko-KR" altLang="en-US" sz="900" b="1" dirty="0"/>
              <a:t>탕수육</a:t>
            </a:r>
            <a:r>
              <a:rPr lang="en-US" altLang="ko-KR" sz="900" b="1" dirty="0"/>
              <a:t>&lt;/h4&gt;</a:t>
            </a:r>
          </a:p>
          <a:p>
            <a:r>
              <a:rPr lang="en-US" altLang="ko-KR" sz="900" b="1" dirty="0"/>
              <a:t>    &lt;h4&gt;</a:t>
            </a:r>
            <a:r>
              <a:rPr lang="ko-KR" altLang="en-US" sz="900" b="1" dirty="0"/>
              <a:t>잡채</a:t>
            </a:r>
            <a:r>
              <a:rPr lang="en-US" altLang="ko-KR" sz="900" b="1" dirty="0"/>
              <a:t>&lt;/h4&gt;    </a:t>
            </a:r>
          </a:p>
          <a:p>
            <a:r>
              <a:rPr lang="en-US" altLang="ko-KR" sz="900" b="1" dirty="0"/>
              <a:t>&lt;/body&gt;&lt;/html</a:t>
            </a:r>
            <a:r>
              <a:rPr lang="en-US" altLang="ko-KR" sz="900" b="1" dirty="0" smtClean="0"/>
              <a:t>&gt;</a:t>
            </a:r>
            <a:r>
              <a:rPr lang="ko-KR" altLang="en-US" sz="900" b="1" dirty="0" err="1" smtClean="0"/>
              <a:t>ㅏ</a:t>
            </a:r>
            <a:endParaRPr lang="ko-KR" altLang="en-US" sz="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1470"/>
            <a:ext cx="25587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/>
              <a:t>문서객체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예제</a:t>
            </a:r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0" y="555526"/>
            <a:ext cx="5057812" cy="3816424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323528" y="2211710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3175744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06941"/>
            <a:ext cx="2088232" cy="3128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83518"/>
            <a:ext cx="7056784" cy="339447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특정 위치의 문서 객체 선택</a:t>
            </a:r>
          </a:p>
          <a:p>
            <a:pPr lvl="1"/>
            <a:r>
              <a:rPr lang="en-US" altLang="ko-KR" sz="2000" dirty="0" smtClean="0"/>
              <a:t>1) </a:t>
            </a:r>
            <a:r>
              <a:rPr lang="en-US" altLang="ko-KR" sz="2000" dirty="0" err="1" smtClean="0"/>
              <a:t>eq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-</a:t>
            </a:r>
            <a:r>
              <a:rPr lang="ko-KR" altLang="en-US" sz="2000" dirty="0" smtClean="0"/>
              <a:t>특정 위치에 존재하는 문서 객체를 선택</a:t>
            </a:r>
          </a:p>
          <a:p>
            <a:pPr lvl="1"/>
            <a:r>
              <a:rPr lang="ko-KR" altLang="en-US" sz="2000" dirty="0" smtClean="0"/>
              <a:t>    위치자리에 음수 값이 오면 뒤에서 </a:t>
            </a:r>
            <a:r>
              <a:rPr lang="ko-KR" altLang="en-US" sz="2000" dirty="0" err="1" smtClean="0"/>
              <a:t>부터</a:t>
            </a:r>
            <a:r>
              <a:rPr lang="ko-KR" altLang="en-US" sz="2000" dirty="0" smtClean="0"/>
              <a:t> 선택</a:t>
            </a:r>
          </a:p>
          <a:p>
            <a:pPr lvl="1"/>
            <a:r>
              <a:rPr lang="ko-KR" altLang="en-US" sz="2000" dirty="0" smtClean="0"/>
              <a:t>    예</a:t>
            </a:r>
            <a:r>
              <a:rPr lang="en-US" altLang="ko-KR" sz="2000" dirty="0" smtClean="0"/>
              <a:t>)</a:t>
            </a:r>
            <a:r>
              <a:rPr lang="en-US" altLang="ko-KR" sz="2000" dirty="0" err="1" smtClean="0"/>
              <a:t>eq</a:t>
            </a:r>
            <a:r>
              <a:rPr lang="en-US" altLang="ko-KR" sz="2000" dirty="0" smtClean="0"/>
              <a:t>(0)-</a:t>
            </a:r>
            <a:r>
              <a:rPr lang="ko-KR" altLang="en-US" sz="2000" dirty="0" smtClean="0"/>
              <a:t>인덱스가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인 문서 객체를 선택</a:t>
            </a:r>
          </a:p>
          <a:p>
            <a:pPr lvl="1"/>
            <a:endParaRPr lang="ko-KR" altLang="en-US" sz="2000" dirty="0" smtClean="0"/>
          </a:p>
          <a:p>
            <a:pPr lvl="1"/>
            <a:r>
              <a:rPr lang="en-US" altLang="ko-KR" sz="2000" dirty="0" smtClean="0"/>
              <a:t>2) first() :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위치하는  문서 객체를 선택</a:t>
            </a:r>
          </a:p>
          <a:p>
            <a:pPr lvl="1"/>
            <a:endParaRPr lang="ko-KR" altLang="en-US" sz="2000" dirty="0" smtClean="0"/>
          </a:p>
          <a:p>
            <a:pPr lvl="1"/>
            <a:r>
              <a:rPr lang="en-US" altLang="ko-KR" sz="2000" dirty="0" smtClean="0"/>
              <a:t>3) last() : </a:t>
            </a:r>
            <a:r>
              <a:rPr lang="ko-KR" altLang="en-US" sz="2000" dirty="0" smtClean="0"/>
              <a:t>마지막에 위치하는  문서 객체를 선택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627534"/>
            <a:ext cx="2582039" cy="249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36096" y="3219822"/>
            <a:ext cx="264046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&lt;body&gt;</a:t>
            </a:r>
          </a:p>
          <a:p>
            <a:r>
              <a:rPr lang="en-US" altLang="ko-KR" sz="1400" b="1" dirty="0"/>
              <a:t>    &lt;h3&gt;</a:t>
            </a:r>
            <a:r>
              <a:rPr lang="ko-KR" altLang="en-US" sz="1400" b="1" dirty="0" err="1"/>
              <a:t>웹프로그래밍</a:t>
            </a:r>
            <a:r>
              <a:rPr lang="en-US" altLang="ko-KR" sz="1400" b="1" dirty="0"/>
              <a:t>0&lt;/h3&gt;</a:t>
            </a:r>
          </a:p>
          <a:p>
            <a:r>
              <a:rPr lang="en-US" altLang="ko-KR" sz="1400" b="1" dirty="0"/>
              <a:t>    &lt;h3&gt;</a:t>
            </a:r>
            <a:r>
              <a:rPr lang="ko-KR" altLang="en-US" sz="1400" b="1" dirty="0" err="1"/>
              <a:t>웹프로그래밍</a:t>
            </a:r>
            <a:r>
              <a:rPr lang="en-US" altLang="ko-KR" sz="1400" b="1" dirty="0"/>
              <a:t>1&lt;/h3&gt;</a:t>
            </a:r>
          </a:p>
          <a:p>
            <a:r>
              <a:rPr lang="en-US" altLang="ko-KR" sz="1400" b="1" dirty="0"/>
              <a:t>    &lt;h3&gt;</a:t>
            </a:r>
            <a:r>
              <a:rPr lang="ko-KR" altLang="en-US" sz="1400" b="1" dirty="0" err="1"/>
              <a:t>웹프로그래밍</a:t>
            </a:r>
            <a:r>
              <a:rPr lang="en-US" altLang="ko-KR" sz="1400" b="1" dirty="0"/>
              <a:t>2&lt;/h3&gt;</a:t>
            </a:r>
          </a:p>
          <a:p>
            <a:r>
              <a:rPr lang="en-US" altLang="ko-KR" sz="1400" b="1" dirty="0"/>
              <a:t>    &lt;h3&gt;</a:t>
            </a:r>
            <a:r>
              <a:rPr lang="ko-KR" altLang="en-US" sz="1400" b="1" dirty="0" err="1"/>
              <a:t>웹프로그래밍</a:t>
            </a:r>
            <a:r>
              <a:rPr lang="en-US" altLang="ko-KR" sz="1400" b="1" dirty="0"/>
              <a:t>3&lt;/h3&gt;</a:t>
            </a:r>
          </a:p>
          <a:p>
            <a:r>
              <a:rPr lang="en-US" altLang="ko-KR" sz="1400" b="1" dirty="0"/>
              <a:t>    &lt;h3&gt;</a:t>
            </a:r>
            <a:r>
              <a:rPr lang="ko-KR" altLang="en-US" sz="1400" b="1" dirty="0" err="1"/>
              <a:t>웹프로그래밍</a:t>
            </a:r>
            <a:r>
              <a:rPr lang="en-US" altLang="ko-KR" sz="1400" b="1" dirty="0"/>
              <a:t>4&lt;/h3&gt;</a:t>
            </a:r>
          </a:p>
          <a:p>
            <a:r>
              <a:rPr lang="en-US" altLang="ko-KR" sz="1400" b="1" dirty="0"/>
              <a:t>    &lt;h3&gt;</a:t>
            </a:r>
            <a:r>
              <a:rPr lang="ko-KR" altLang="en-US" sz="1400" b="1" dirty="0" err="1"/>
              <a:t>웹프로그래밍</a:t>
            </a:r>
            <a:r>
              <a:rPr lang="en-US" altLang="ko-KR" sz="1400" b="1" dirty="0"/>
              <a:t>5&lt;/h3&gt;</a:t>
            </a:r>
          </a:p>
          <a:p>
            <a:r>
              <a:rPr lang="en-US" altLang="ko-KR" sz="1400" b="1" dirty="0"/>
              <a:t>&lt;/body&gt;&lt;/html&gt;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1470"/>
            <a:ext cx="36724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특정위치의 문서객체 선택 예제</a:t>
            </a:r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3518"/>
            <a:ext cx="5112568" cy="43924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 </a:t>
            </a:r>
            <a:r>
              <a:rPr lang="ko-KR" altLang="en-US" smtClean="0"/>
              <a:t>문서객체조작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9582"/>
            <a:ext cx="7776864" cy="3394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1)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addClass</a:t>
            </a:r>
            <a:r>
              <a:rPr lang="en-US" altLang="ko-KR" sz="1800" dirty="0" smtClean="0">
                <a:solidFill>
                  <a:srgbClr val="FF0000"/>
                </a:solidFill>
              </a:rPr>
              <a:t>()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문서객체의 클래스 속성을 추가 </a:t>
            </a:r>
            <a:r>
              <a:rPr lang="en-US" altLang="ko-KR" sz="1800" dirty="0" smtClean="0"/>
              <a:t>	$(document).ready(function () {</a:t>
            </a:r>
          </a:p>
          <a:p>
            <a:pPr marL="0" indent="0">
              <a:buNone/>
            </a:pPr>
            <a:r>
              <a:rPr lang="en-US" altLang="ko-KR" sz="1800" dirty="0" smtClean="0"/>
              <a:t>           	   $('h1').</a:t>
            </a:r>
            <a:r>
              <a:rPr lang="en-US" altLang="ko-KR" sz="1800" dirty="0" err="1" smtClean="0"/>
              <a:t>addClass</a:t>
            </a:r>
            <a:r>
              <a:rPr lang="en-US" altLang="ko-KR" sz="1800" dirty="0" smtClean="0"/>
              <a:t>('item');</a:t>
            </a:r>
          </a:p>
          <a:p>
            <a:pPr marL="0" indent="0">
              <a:buNone/>
            </a:pPr>
            <a:r>
              <a:rPr lang="en-US" altLang="ko-KR" sz="1800" dirty="0" smtClean="0"/>
              <a:t>       	 });</a:t>
            </a:r>
          </a:p>
          <a:p>
            <a:pPr marL="0" indent="0">
              <a:buNone/>
            </a:pPr>
            <a:r>
              <a:rPr lang="en-US" altLang="ko-KR" sz="1800" dirty="0" smtClean="0"/>
              <a:t>2)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removeClass</a:t>
            </a:r>
            <a:r>
              <a:rPr lang="en-US" altLang="ko-KR" sz="1800" dirty="0" smtClean="0">
                <a:solidFill>
                  <a:srgbClr val="FF0000"/>
                </a:solidFill>
              </a:rPr>
              <a:t>() 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문서객체의 클래스 속성을 제거</a:t>
            </a:r>
          </a:p>
          <a:p>
            <a:pPr marL="0" indent="0">
              <a:buNone/>
            </a:pPr>
            <a:r>
              <a:rPr lang="en-US" altLang="ko-KR" sz="1800" dirty="0" smtClean="0"/>
              <a:t>  &lt;</a:t>
            </a:r>
            <a:r>
              <a:rPr lang="ko-KR" altLang="en-US" sz="1800" dirty="0" smtClean="0"/>
              <a:t>유의 사항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removeClass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클래스명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괄호안에</a:t>
            </a:r>
            <a:r>
              <a:rPr lang="ko-KR" altLang="en-US" sz="1800" dirty="0" smtClean="0"/>
              <a:t> 클래스이름이 들어가는데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아무것도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err="1" smtClean="0"/>
              <a:t>안쓰면</a:t>
            </a:r>
            <a:r>
              <a:rPr lang="ko-KR" altLang="en-US" sz="1800" dirty="0" smtClean="0"/>
              <a:t> 모든 클래스가 제거된다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72" y="3409060"/>
            <a:ext cx="3541354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/>
              <a:t>&lt;body&gt;</a:t>
            </a:r>
          </a:p>
          <a:p>
            <a:r>
              <a:rPr lang="en-US" altLang="ko-KR" sz="2000" b="1" dirty="0"/>
              <a:t>    &lt;h1&gt;</a:t>
            </a:r>
            <a:r>
              <a:rPr lang="ko-KR" altLang="en-US" sz="2000" b="1" dirty="0"/>
              <a:t>겨울방학</a:t>
            </a:r>
            <a:r>
              <a:rPr lang="en-US" altLang="ko-KR" sz="2000" b="1" dirty="0"/>
              <a:t>&lt;/h1&gt;</a:t>
            </a:r>
          </a:p>
          <a:p>
            <a:r>
              <a:rPr lang="en-US" altLang="ko-KR" sz="2000" b="1" dirty="0"/>
              <a:t>    &lt;h1&gt;</a:t>
            </a:r>
            <a:r>
              <a:rPr lang="ko-KR" altLang="en-US" sz="2000" b="1" dirty="0" err="1"/>
              <a:t>아두이노</a:t>
            </a:r>
            <a:r>
              <a:rPr lang="en-US" altLang="ko-KR" sz="2000" b="1" dirty="0"/>
              <a:t>&lt;/h1&gt;</a:t>
            </a:r>
          </a:p>
          <a:p>
            <a:r>
              <a:rPr lang="en-US" altLang="ko-KR" sz="2000" b="1" dirty="0"/>
              <a:t>    &lt;h2&gt;</a:t>
            </a:r>
            <a:r>
              <a:rPr lang="ko-KR" altLang="en-US" sz="2000" b="1" dirty="0" err="1"/>
              <a:t>웹프로그래밍</a:t>
            </a:r>
            <a:r>
              <a:rPr lang="en-US" altLang="ko-KR" sz="2000" b="1" dirty="0"/>
              <a:t>&lt;/h2&gt;</a:t>
            </a:r>
          </a:p>
          <a:p>
            <a:r>
              <a:rPr lang="en-US" altLang="ko-KR" sz="2000" b="1" dirty="0"/>
              <a:t>&lt;/body&gt;&lt;/html&gt;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66" y="31771"/>
            <a:ext cx="303640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/>
              <a:t>문서객체의 속성추가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" y="436271"/>
            <a:ext cx="8420482" cy="29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70" y="3375024"/>
            <a:ext cx="1695537" cy="16828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857250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dirty="0" smtClean="0">
                <a:solidFill>
                  <a:srgbClr val="A43F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solidFill>
                <a:srgbClr val="A43F2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75606"/>
            <a:ext cx="4608512" cy="3096344"/>
          </a:xfrm>
          <a:ln>
            <a:solidFill>
              <a:srgbClr val="0070C0"/>
            </a:solidFill>
          </a:ln>
        </p:spPr>
        <p:txBody>
          <a:bodyPr rtlCol="0">
            <a:noAutofit/>
          </a:bodyPr>
          <a:lstStyle/>
          <a:p>
            <a:r>
              <a:rPr lang="en-US" altLang="ko-KR" sz="2800" dirty="0" smtClean="0"/>
              <a:t>1. jQuery</a:t>
            </a:r>
            <a:r>
              <a:rPr lang="ko-KR" altLang="en-US" sz="2800" dirty="0" smtClean="0"/>
              <a:t>의 소개</a:t>
            </a:r>
            <a:endParaRPr lang="en-US" altLang="ko-KR" sz="2800" dirty="0" smtClean="0"/>
          </a:p>
          <a:p>
            <a:r>
              <a:rPr lang="en-US" altLang="ko-KR" sz="2800" dirty="0" smtClean="0"/>
              <a:t>2. jQuery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r>
              <a:rPr lang="en-US" altLang="ko-KR" sz="2800" dirty="0" smtClean="0"/>
              <a:t>3. jQuery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선택자</a:t>
            </a:r>
            <a:endParaRPr lang="en-US" altLang="ko-KR" sz="2800" dirty="0" smtClean="0"/>
          </a:p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 문서객체 선택과  탐색</a:t>
            </a:r>
            <a:endParaRPr lang="en-US" altLang="ko-KR" sz="2800" dirty="0" smtClean="0"/>
          </a:p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문서객체조작</a:t>
            </a:r>
          </a:p>
          <a:p>
            <a:r>
              <a:rPr lang="en-US" altLang="ko-KR" sz="2800" b="1" dirty="0" smtClean="0">
                <a:latin typeface="+mn-ea"/>
              </a:rPr>
              <a:t>6. </a:t>
            </a:r>
            <a:r>
              <a:rPr lang="ko-KR" altLang="en-US" sz="2800" b="1" dirty="0" smtClean="0">
                <a:latin typeface="+mn-ea"/>
              </a:rPr>
              <a:t>이벤트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99" y="10820"/>
            <a:ext cx="3020379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/>
              <a:t>문서객체의 속성추가 예제</a:t>
            </a:r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" y="407974"/>
            <a:ext cx="6280473" cy="39562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67944" y="3677550"/>
            <a:ext cx="2871299" cy="132343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/>
              <a:t>&lt;body&gt;</a:t>
            </a:r>
          </a:p>
          <a:p>
            <a:r>
              <a:rPr lang="en-US" altLang="ko-KR" sz="1600" b="1" dirty="0"/>
              <a:t>    &lt;h1&gt;</a:t>
            </a:r>
            <a:r>
              <a:rPr lang="ko-KR" altLang="en-US" sz="1600" b="1" dirty="0" err="1"/>
              <a:t>웹프로그래밍</a:t>
            </a:r>
            <a:r>
              <a:rPr lang="en-US" altLang="ko-KR" sz="1600" b="1" dirty="0"/>
              <a:t>&lt;/h1&gt;</a:t>
            </a:r>
          </a:p>
          <a:p>
            <a:r>
              <a:rPr lang="en-US" altLang="ko-KR" sz="1600" b="1" dirty="0"/>
              <a:t>    &lt;h1&gt;</a:t>
            </a:r>
            <a:r>
              <a:rPr lang="ko-KR" altLang="en-US" sz="1600" b="1" dirty="0"/>
              <a:t>자바스크립트</a:t>
            </a:r>
            <a:r>
              <a:rPr lang="en-US" altLang="ko-KR" sz="1600" b="1" dirty="0"/>
              <a:t>&lt;/h1&gt;</a:t>
            </a:r>
          </a:p>
          <a:p>
            <a:r>
              <a:rPr lang="en-US" altLang="ko-KR" sz="1600" b="1" dirty="0"/>
              <a:t>    &lt;h1&gt;CSS&lt;/h1&gt;</a:t>
            </a:r>
          </a:p>
          <a:p>
            <a:r>
              <a:rPr lang="en-US" altLang="ko-KR" sz="1600" b="1" dirty="0"/>
              <a:t>&lt;/body&gt;&lt;/html&gt;</a:t>
            </a:r>
            <a:endParaRPr lang="ko-KR" altLang="en-US" sz="1600" b="1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3017"/>
            <a:ext cx="1936850" cy="18225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15566"/>
            <a:ext cx="8229600" cy="3394472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문서객체의 속성검사와 추가</a:t>
            </a:r>
          </a:p>
          <a:p>
            <a:pPr marL="0" indent="0">
              <a:buNone/>
            </a:pPr>
            <a:r>
              <a:rPr lang="en-US" altLang="ko-KR" dirty="0" smtClean="0"/>
              <a:t>    attribute/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/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문서객체의 속성 검사</a:t>
            </a:r>
          </a:p>
          <a:p>
            <a:pPr marL="0" indent="0">
              <a:buNone/>
            </a:pPr>
            <a:r>
              <a:rPr lang="ko-KR" altLang="en-US" dirty="0" smtClean="0"/>
              <a:t>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$('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');</a:t>
            </a:r>
          </a:p>
          <a:p>
            <a:pPr marL="0" indent="0">
              <a:buNone/>
            </a:pPr>
            <a:r>
              <a:rPr lang="en-US" altLang="ko-KR" dirty="0" smtClean="0"/>
              <a:t>     alert(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문서객체의 속성 추가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$('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('width', 200);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8733"/>
            <a:ext cx="446147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문서객체의 속성검사와 추가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)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518"/>
            <a:ext cx="7128792" cy="43204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2" y="2643758"/>
            <a:ext cx="3575079" cy="21602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3598"/>
            <a:ext cx="7067128" cy="3391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4)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() - </a:t>
            </a:r>
            <a:r>
              <a:rPr lang="ko-KR" altLang="en-US" sz="2000" dirty="0" smtClean="0"/>
              <a:t>문서 객체의 스타일 검사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검사</a:t>
            </a:r>
          </a:p>
          <a:p>
            <a:pPr marL="0" indent="0">
              <a:buNone/>
            </a:pPr>
            <a:r>
              <a:rPr lang="ko-KR" altLang="en-US" sz="2000" dirty="0" smtClean="0"/>
              <a:t>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color = $('h1').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('color');</a:t>
            </a:r>
          </a:p>
          <a:p>
            <a:pPr marL="0" indent="0">
              <a:buNone/>
            </a:pPr>
            <a:r>
              <a:rPr lang="en-US" altLang="ko-KR" sz="2000" dirty="0" smtClean="0"/>
              <a:t>     alert(color);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col = ['red', 'green', 'purple'];</a:t>
            </a:r>
          </a:p>
          <a:p>
            <a:pPr marL="0" indent="0">
              <a:buNone/>
            </a:pPr>
            <a:r>
              <a:rPr lang="en-US" altLang="ko-KR" sz="2000" dirty="0" smtClean="0"/>
              <a:t>       :</a:t>
            </a:r>
            <a:r>
              <a:rPr lang="ko-KR" altLang="en-US" sz="2000" dirty="0" smtClean="0"/>
              <a:t>문서 객체의 스타일을 변경합니다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 $('h1').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('color', function (index) {</a:t>
            </a:r>
          </a:p>
          <a:p>
            <a:pPr marL="0" indent="0">
              <a:buNone/>
            </a:pPr>
            <a:r>
              <a:rPr lang="en-US" altLang="ko-KR" sz="2000" dirty="0" smtClean="0"/>
              <a:t>         return col[index];</a:t>
            </a:r>
          </a:p>
          <a:p>
            <a:pPr marL="0" indent="0">
              <a:buNone/>
            </a:pPr>
            <a:r>
              <a:rPr lang="en-US" altLang="ko-KR" sz="2000" dirty="0" smtClean="0"/>
              <a:t>      });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23478"/>
            <a:ext cx="45400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문서객체의 속성검사와 추가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) 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4" y="622813"/>
            <a:ext cx="7798123" cy="45023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067694"/>
            <a:ext cx="1435174" cy="17971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491630"/>
            <a:ext cx="7920880" cy="1368152"/>
          </a:xfrm>
        </p:spPr>
        <p:txBody>
          <a:bodyPr rtlCol="0">
            <a:normAutofit fontScale="90000"/>
          </a:bodyPr>
          <a:lstStyle/>
          <a:p>
            <a:r>
              <a:rPr lang="ko-KR" altLang="en-US" sz="4500" dirty="0" smtClean="0"/>
              <a:t>기본 </a:t>
            </a:r>
            <a:r>
              <a:rPr lang="ko-KR" altLang="en-US" sz="4500" dirty="0" smtClean="0"/>
              <a:t>시각 효과와 </a:t>
            </a:r>
            <a:r>
              <a:rPr lang="en-US" altLang="ko-KR" sz="4500" dirty="0" smtClean="0"/>
              <a:t/>
            </a:r>
            <a:br>
              <a:rPr lang="en-US" altLang="ko-KR" sz="4500" dirty="0" smtClean="0"/>
            </a:br>
            <a:r>
              <a:rPr lang="en-US" altLang="ko-KR" sz="4500" dirty="0" smtClean="0"/>
              <a:t>       </a:t>
            </a:r>
            <a:r>
              <a:rPr lang="ko-KR" altLang="en-US" sz="4500" dirty="0" smtClean="0"/>
              <a:t>사용자정의 애니메이션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9930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57250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mtClean="0">
                <a:solidFill>
                  <a:srgbClr val="A43F2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solidFill>
                <a:srgbClr val="A43F2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7574"/>
            <a:ext cx="8352928" cy="3456384"/>
          </a:xfrm>
          <a:ln>
            <a:solidFill>
              <a:srgbClr val="0070C0"/>
            </a:solidFill>
          </a:ln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1. show(),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hide(), t</a:t>
            </a:r>
            <a:r>
              <a:rPr lang="en-US" altLang="ko-KR" sz="2800" dirty="0" smtClean="0">
                <a:latin typeface="+mn-ea"/>
              </a:rPr>
              <a:t>oggle() </a:t>
            </a:r>
            <a:r>
              <a:rPr lang="ko-KR" altLang="en-US" sz="2800" dirty="0" err="1" smtClean="0">
                <a:latin typeface="+mn-ea"/>
              </a:rPr>
              <a:t>메소드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+mn-ea"/>
              </a:rPr>
              <a:t>2. </a:t>
            </a:r>
            <a:r>
              <a:rPr lang="en-US" altLang="ko-KR" sz="2800" dirty="0" err="1" smtClean="0">
                <a:latin typeface="+mn-ea"/>
              </a:rPr>
              <a:t>fadeIn</a:t>
            </a:r>
            <a:r>
              <a:rPr lang="en-US" altLang="ko-KR" sz="2800" dirty="0" smtClean="0">
                <a:latin typeface="+mn-ea"/>
              </a:rPr>
              <a:t>(), </a:t>
            </a:r>
            <a:r>
              <a:rPr lang="en-US" altLang="ko-KR" sz="2800" dirty="0" err="1" smtClean="0">
                <a:latin typeface="+mn-ea"/>
              </a:rPr>
              <a:t>fadeOut</a:t>
            </a:r>
            <a:r>
              <a:rPr lang="en-US" altLang="ko-KR" sz="2800" dirty="0" smtClean="0">
                <a:latin typeface="+mn-ea"/>
              </a:rPr>
              <a:t>(), </a:t>
            </a:r>
            <a:r>
              <a:rPr lang="en-US" altLang="ko-KR" sz="2800" dirty="0" err="1" smtClean="0">
                <a:latin typeface="+mn-ea"/>
              </a:rPr>
              <a:t>fadeToggle</a:t>
            </a:r>
            <a:r>
              <a:rPr lang="en-US" altLang="ko-KR" sz="2800" dirty="0" smtClean="0">
                <a:latin typeface="+mn-ea"/>
              </a:rPr>
              <a:t>()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메소드</a:t>
            </a:r>
            <a:endParaRPr lang="en-US" altLang="ko-KR" sz="28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 smtClean="0"/>
              <a:t>3. </a:t>
            </a:r>
            <a:r>
              <a:rPr lang="en-US" altLang="ko-KR" sz="2800" dirty="0" err="1" smtClean="0"/>
              <a:t>slideUp</a:t>
            </a:r>
            <a:r>
              <a:rPr lang="en-US" altLang="ko-KR" sz="2800" dirty="0" smtClean="0"/>
              <a:t>(), </a:t>
            </a:r>
            <a:r>
              <a:rPr lang="en-US" altLang="ko-KR" sz="2800" dirty="0" err="1" smtClean="0"/>
              <a:t>slideDown</a:t>
            </a:r>
            <a:r>
              <a:rPr lang="en-US" altLang="ko-KR" sz="2800" dirty="0" smtClean="0"/>
              <a:t>(), </a:t>
            </a:r>
            <a:r>
              <a:rPr lang="en-US" altLang="ko-KR" sz="2800" dirty="0" err="1" smtClean="0"/>
              <a:t>slideToggle</a:t>
            </a:r>
            <a:r>
              <a:rPr lang="en-US" altLang="ko-KR" sz="2800" dirty="0" smtClean="0"/>
              <a:t>()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메소드</a:t>
            </a:r>
            <a:endParaRPr lang="en-US" altLang="ko-KR" sz="2800" dirty="0" smtClean="0"/>
          </a:p>
          <a:p>
            <a:pPr lvl="0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4. animate()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메소드</a:t>
            </a:r>
            <a:endParaRPr lang="ko-KR" altLang="en-US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7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show(),</a:t>
            </a:r>
            <a:r>
              <a:rPr lang="ko-KR" altLang="en-US" smtClean="0"/>
              <a:t> </a:t>
            </a:r>
            <a:r>
              <a:rPr lang="en-US" altLang="ko-KR" smtClean="0"/>
              <a:t>hide(), t</a:t>
            </a:r>
            <a:r>
              <a:rPr lang="en-US" altLang="ko-KR" smtClean="0">
                <a:latin typeface="+mn-ea"/>
              </a:rPr>
              <a:t>oggle()</a:t>
            </a:r>
            <a:r>
              <a:rPr lang="ko-KR" altLang="en-US" smtClean="0">
                <a:latin typeface="+mn-ea"/>
              </a:rPr>
              <a:t> 메소드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7787208" cy="339447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1) show() :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문서객체를 </a:t>
            </a:r>
            <a:r>
              <a:rPr lang="ko-KR" altLang="en-US" sz="2000" dirty="0" smtClean="0"/>
              <a:t>크게 확대하여 보여준다</a:t>
            </a:r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2) hide() :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문서객체를 </a:t>
            </a:r>
            <a:r>
              <a:rPr lang="ko-KR" altLang="en-US" sz="2000" dirty="0" smtClean="0"/>
              <a:t>자게 축소하여 사라지게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3) toggle() : </a:t>
            </a:r>
            <a:r>
              <a:rPr lang="en-US" altLang="ko-KR" sz="2000" dirty="0" smtClean="0"/>
              <a:t>show</a:t>
            </a:r>
            <a:r>
              <a:rPr lang="en-US" altLang="ko-KR" sz="2000" dirty="0" smtClean="0"/>
              <a:t>()</a:t>
            </a:r>
            <a:r>
              <a:rPr lang="ko-KR" altLang="en-US" sz="2000" dirty="0" err="1" smtClean="0"/>
              <a:t>메소드와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hide()</a:t>
            </a:r>
            <a:r>
              <a:rPr lang="ko-KR" altLang="en-US" sz="2000" dirty="0" smtClean="0"/>
              <a:t>를 번갈아 가면서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$(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).method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 $(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).method(</a:t>
            </a:r>
            <a:r>
              <a:rPr lang="ko-KR" altLang="en-US" sz="2000" dirty="0"/>
              <a:t>속도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 $(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).method(</a:t>
            </a:r>
            <a:r>
              <a:rPr lang="ko-KR" altLang="en-US" sz="2000" dirty="0"/>
              <a:t>속도</a:t>
            </a:r>
            <a:r>
              <a:rPr lang="en-US" altLang="ko-KR" sz="2000" dirty="0"/>
              <a:t>, </a:t>
            </a:r>
            <a:r>
              <a:rPr lang="ko-KR" altLang="en-US" sz="2000" dirty="0"/>
              <a:t>함수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 $(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).method(</a:t>
            </a:r>
            <a:r>
              <a:rPr lang="ko-KR" altLang="en-US" sz="2000" dirty="0"/>
              <a:t>속도</a:t>
            </a:r>
            <a:r>
              <a:rPr lang="en-US" altLang="ko-KR" sz="2000" dirty="0"/>
              <a:t>,easing,</a:t>
            </a:r>
            <a:r>
              <a:rPr lang="ko-KR" altLang="en-US" sz="2000" dirty="0"/>
              <a:t>함수</a:t>
            </a:r>
            <a:r>
              <a:rPr lang="en-US" altLang="ko-KR" sz="2000" dirty="0"/>
              <a:t>);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42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4186"/>
            <a:ext cx="41783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show(),</a:t>
            </a:r>
            <a:r>
              <a:rPr lang="ko-KR" altLang="en-US" b="1" dirty="0"/>
              <a:t> </a:t>
            </a:r>
            <a:r>
              <a:rPr lang="en-US" altLang="ko-KR" b="1" dirty="0"/>
              <a:t>hide(), t</a:t>
            </a:r>
            <a:r>
              <a:rPr lang="en-US" altLang="ko-KR" b="1" dirty="0">
                <a:latin typeface="+mn-ea"/>
              </a:rPr>
              <a:t>oggle() </a:t>
            </a:r>
            <a:r>
              <a:rPr lang="ko-KR" altLang="en-US" b="1" dirty="0" err="1">
                <a:latin typeface="+mn-ea"/>
              </a:rPr>
              <a:t>메소드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96157"/>
            <a:ext cx="5283472" cy="23496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92" y="337930"/>
            <a:ext cx="3661069" cy="27089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81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7687812" cy="3600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7544" y="114186"/>
            <a:ext cx="41783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show(),</a:t>
            </a:r>
            <a:r>
              <a:rPr lang="ko-KR" altLang="en-US" b="1" dirty="0"/>
              <a:t> </a:t>
            </a:r>
            <a:r>
              <a:rPr lang="en-US" altLang="ko-KR" b="1" dirty="0"/>
              <a:t>hide(), t</a:t>
            </a:r>
            <a:r>
              <a:rPr lang="en-US" altLang="ko-KR" b="1" dirty="0">
                <a:latin typeface="+mn-ea"/>
              </a:rPr>
              <a:t>oggle() </a:t>
            </a:r>
            <a:r>
              <a:rPr lang="ko-KR" altLang="en-US" b="1" dirty="0" err="1">
                <a:latin typeface="+mn-ea"/>
              </a:rPr>
              <a:t>메소드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1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jQuery</a:t>
            </a:r>
            <a:r>
              <a:rPr lang="ko-KR" altLang="en-US" smtClean="0"/>
              <a:t>의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9582"/>
            <a:ext cx="8363272" cy="3535041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altLang="ko-KR" sz="1800" dirty="0" smtClean="0"/>
              <a:t>jQuery</a:t>
            </a:r>
            <a:r>
              <a:rPr lang="ko-KR" altLang="en-US" sz="1800" dirty="0" smtClean="0"/>
              <a:t>는 일종의 자바스크립트 라이브러리이다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즉</a:t>
            </a:r>
            <a:r>
              <a:rPr lang="en-US" altLang="ko-KR" sz="1800" dirty="0" smtClean="0"/>
              <a:t>, jQuery</a:t>
            </a:r>
            <a:r>
              <a:rPr lang="ko-KR" altLang="en-US" sz="1800" dirty="0" smtClean="0"/>
              <a:t>는 모든 브라우저에서 동작하는 클라이언트 사이드의 자바스크립트 라이브러리이다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2006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John </a:t>
            </a:r>
            <a:r>
              <a:rPr lang="en-US" altLang="ko-KR" sz="1800" dirty="0" err="1" smtClean="0"/>
              <a:t>Resig</a:t>
            </a:r>
            <a:r>
              <a:rPr lang="ko-KR" altLang="en-US" sz="1800" dirty="0" smtClean="0"/>
              <a:t>가 발표한 무료로 </a:t>
            </a:r>
            <a:r>
              <a:rPr lang="ko-KR" altLang="en-US" sz="1800" dirty="0" err="1" smtClean="0"/>
              <a:t>사용가능한</a:t>
            </a:r>
            <a:r>
              <a:rPr lang="ko-KR" altLang="en-US" sz="1800" dirty="0" smtClean="0"/>
              <a:t> 오픈 소스 </a:t>
            </a:r>
            <a:r>
              <a:rPr lang="ko-KR" altLang="en-US" sz="1800" dirty="0" err="1" smtClean="0"/>
              <a:t>라이브러임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현재는 </a:t>
            </a:r>
            <a:r>
              <a:rPr lang="ko-KR" altLang="en-US" sz="1800" dirty="0" err="1" smtClean="0"/>
              <a:t>웹상에서</a:t>
            </a:r>
            <a:r>
              <a:rPr lang="ko-KR" altLang="en-US" sz="1800" dirty="0" smtClean="0"/>
              <a:t> 플래시를 </a:t>
            </a:r>
            <a:r>
              <a:rPr lang="ko-KR" altLang="en-US" sz="1800" dirty="0" err="1" smtClean="0"/>
              <a:t>대체할수</a:t>
            </a:r>
            <a:r>
              <a:rPr lang="ko-KR" altLang="en-US" sz="1800" dirty="0" smtClean="0"/>
              <a:t> 있는 </a:t>
            </a:r>
            <a:r>
              <a:rPr lang="en-US" altLang="ko-KR" sz="1800" dirty="0" smtClean="0"/>
              <a:t>RIA(Rich Internet Application)</a:t>
            </a:r>
            <a:r>
              <a:rPr lang="ko-KR" altLang="en-US" sz="1800" dirty="0" smtClean="0"/>
              <a:t>을 구현해주는 기술로 각광을 받고 있음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jQuery </a:t>
            </a:r>
            <a:r>
              <a:rPr lang="ko-KR" altLang="en-US" sz="1800" dirty="0" smtClean="0"/>
              <a:t>기능에는 적게 입력하고 최대의 효과를 보자는 목적을 가지고 있다</a:t>
            </a:r>
            <a:r>
              <a:rPr lang="en-US" altLang="ko-KR" sz="1800" dirty="0" smtClean="0"/>
              <a:t>.(write less, do more)</a:t>
            </a:r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" y="627534"/>
            <a:ext cx="7496348" cy="43204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520" y="114186"/>
            <a:ext cx="41783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show(),</a:t>
            </a:r>
            <a:r>
              <a:rPr lang="ko-KR" altLang="en-US" b="1" dirty="0"/>
              <a:t> </a:t>
            </a:r>
            <a:r>
              <a:rPr lang="en-US" altLang="ko-KR" b="1" dirty="0"/>
              <a:t>hide(), t</a:t>
            </a:r>
            <a:r>
              <a:rPr lang="en-US" altLang="ko-KR" b="1" dirty="0">
                <a:latin typeface="+mn-ea"/>
              </a:rPr>
              <a:t>oggle() </a:t>
            </a:r>
            <a:r>
              <a:rPr lang="ko-KR" altLang="en-US" b="1" dirty="0" err="1">
                <a:latin typeface="+mn-ea"/>
              </a:rPr>
              <a:t>메소드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5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531666"/>
            <a:ext cx="2576844" cy="114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131208"/>
            <a:ext cx="77296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25" y="771550"/>
            <a:ext cx="3403775" cy="2527430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09401"/>
            <a:ext cx="5181576" cy="42100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54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2129"/>
            <a:ext cx="7560840" cy="46992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8429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5616624" cy="37444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23678"/>
            <a:ext cx="3264068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3518"/>
            <a:ext cx="6812803" cy="42484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8190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8039481" cy="38884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1541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4408" y="7422"/>
            <a:ext cx="77296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smtClean="0"/>
              <a:t>예제</a:t>
            </a:r>
            <a:r>
              <a:rPr lang="en-US" altLang="ko-KR" b="1" smtClean="0"/>
              <a:t>4</a:t>
            </a:r>
            <a:endParaRPr lang="ko-KR" altLang="en-US" b="1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83" y="843558"/>
            <a:ext cx="3245017" cy="254648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4210"/>
            <a:ext cx="5143407" cy="45797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15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55526"/>
            <a:ext cx="7314715" cy="42484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856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915566"/>
            <a:ext cx="6011573" cy="36724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128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학습을 위해서는 선행학</a:t>
            </a:r>
            <a:r>
              <a:rPr lang="ko-KR" altLang="en-US" dirty="0"/>
              <a:t>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①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문서 객체 모델</a:t>
            </a:r>
          </a:p>
          <a:p>
            <a:pPr lvl="1"/>
            <a:r>
              <a:rPr lang="ko-KR" altLang="en-US" dirty="0" smtClean="0"/>
              <a:t>    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DOM:Document</a:t>
            </a:r>
            <a:r>
              <a:rPr lang="en-US" altLang="ko-KR" dirty="0" smtClean="0"/>
              <a:t> Object Model)</a:t>
            </a:r>
          </a:p>
          <a:p>
            <a:pPr lvl="1"/>
            <a:r>
              <a:rPr lang="en-US" altLang="ko-KR" dirty="0" smtClean="0"/>
              <a:t>③ HTML/CSS   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jQuery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9582"/>
            <a:ext cx="8496944" cy="3672408"/>
          </a:xfrm>
          <a:ln>
            <a:solidFill>
              <a:srgbClr val="0070C0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코드를 사용하기 위한 </a:t>
            </a:r>
            <a:r>
              <a:rPr lang="ko-KR" altLang="en-US" dirty="0"/>
              <a:t>두 </a:t>
            </a:r>
            <a:r>
              <a:rPr lang="ko-KR" altLang="en-US" dirty="0" err="1" smtClean="0"/>
              <a:t>가지방법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①” jQuery.js”</a:t>
            </a:r>
            <a:r>
              <a:rPr lang="ko-KR" altLang="en-US" dirty="0" smtClean="0"/>
              <a:t>를 직접 다운 받아 사용하는 방법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js</a:t>
            </a:r>
            <a:r>
              <a:rPr lang="en-US" altLang="ko-KR" dirty="0"/>
              <a:t>/jquery-3.3.1.js"&gt;&lt;/script&gt;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  ②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가지고 있는 </a:t>
            </a:r>
            <a:r>
              <a:rPr lang="en-US" altLang="ko-KR" dirty="0" smtClean="0">
                <a:solidFill>
                  <a:srgbClr val="FF0000"/>
                </a:solidFill>
              </a:rPr>
              <a:t>CDN</a:t>
            </a:r>
            <a:r>
              <a:rPr lang="en-US" altLang="ko-KR" dirty="0" smtClean="0"/>
              <a:t>(Content Delivery Network)</a:t>
            </a:r>
            <a:r>
              <a:rPr lang="ko-KR" altLang="en-US" dirty="0" smtClean="0"/>
              <a:t>호스트를                       이용하는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특정 서버에 접속해서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가져오는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간편하게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제공하는 방식을 의미함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-jQuery</a:t>
            </a:r>
            <a:r>
              <a:rPr lang="ko-KR" altLang="en-US" dirty="0" smtClean="0"/>
              <a:t>를 다운로드 받았을 때는 다음과 같이 본문에 입력해서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 smtClean="0"/>
              <a:t>    script</a:t>
            </a:r>
            <a:r>
              <a:rPr lang="en-US" altLang="ko-KR" sz="2900" dirty="0"/>
              <a:t>&gt;&lt;script </a:t>
            </a:r>
            <a:r>
              <a:rPr lang="en-US" altLang="ko-KR" sz="2900" dirty="0" err="1"/>
              <a:t>src</a:t>
            </a:r>
            <a:r>
              <a:rPr lang="en-US" altLang="ko-KR" sz="2900" dirty="0"/>
              <a:t>="http://code.jquery.com/jquery-3.3.1.js"&gt;&lt;/script&gt;</a:t>
            </a:r>
            <a:endParaRPr lang="en-US" altLang="ko-KR" sz="2900" dirty="0" smtClean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jQuery( ) </a:t>
            </a:r>
            <a:r>
              <a:rPr lang="ko-KR" altLang="en-US" dirty="0" smtClean="0"/>
              <a:t>함수사용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핵심 개념은 </a:t>
            </a:r>
            <a:r>
              <a:rPr lang="en-US" altLang="ko-KR" dirty="0" smtClean="0"/>
              <a:t>jQuery( ) </a:t>
            </a:r>
            <a:r>
              <a:rPr lang="ko-KR" altLang="en-US" dirty="0" smtClean="0"/>
              <a:t>함수다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의 모든 기능은 </a:t>
            </a:r>
            <a:r>
              <a:rPr lang="en-US" altLang="ko-KR" dirty="0" smtClean="0"/>
              <a:t>jQuery( ) </a:t>
            </a:r>
            <a:r>
              <a:rPr lang="ko-KR" altLang="en-US" dirty="0" smtClean="0"/>
              <a:t>함수로 시작되고 끝난다고 보아도 무리가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jQuery( )</a:t>
            </a:r>
            <a:r>
              <a:rPr lang="ko-KR" altLang="en-US" dirty="0" smtClean="0"/>
              <a:t>함수의 매개변수로 들어가는 형식에 따라 세 가지 정도로 나뉜다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jQuery(selector)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jQuery( HTML</a:t>
            </a:r>
            <a:r>
              <a:rPr lang="ko-KR" altLang="en-US" dirty="0" smtClean="0">
                <a:solidFill>
                  <a:srgbClr val="FF0000"/>
                </a:solidFill>
              </a:rPr>
              <a:t>코드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jQuery(</a:t>
            </a:r>
            <a:r>
              <a:rPr lang="ko-KR" altLang="en-US" dirty="0" smtClean="0">
                <a:solidFill>
                  <a:srgbClr val="FF0000"/>
                </a:solidFill>
              </a:rPr>
              <a:t>다른 함수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mtClean="0"/>
              <a:t>jQuery(document).ready()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15566"/>
            <a:ext cx="5688632" cy="1584176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1800" dirty="0" smtClean="0"/>
              <a:t>    jQuery(document).ready( function() {</a:t>
            </a:r>
          </a:p>
          <a:p>
            <a:pPr marL="0" indent="0">
              <a:buNone/>
            </a:pPr>
            <a:r>
              <a:rPr lang="en-US" altLang="ko-KR" sz="1800" dirty="0" smtClean="0"/>
              <a:t>         </a:t>
            </a:r>
            <a:r>
              <a:rPr lang="ko-KR" altLang="en-US" sz="1800" dirty="0" smtClean="0"/>
              <a:t>실행코드</a:t>
            </a:r>
            <a:r>
              <a:rPr lang="en-US" altLang="ko-KR" sz="1800" dirty="0" smtClean="0"/>
              <a:t>…</a:t>
            </a:r>
          </a:p>
          <a:p>
            <a:pPr marL="0" indent="0">
              <a:buNone/>
            </a:pPr>
            <a:r>
              <a:rPr lang="en-US" altLang="ko-KR" sz="1800" dirty="0" smtClean="0"/>
              <a:t>   } );</a:t>
            </a:r>
          </a:p>
          <a:p>
            <a:pPr marL="0" indent="0">
              <a:buNone/>
            </a:pPr>
            <a:r>
              <a:rPr lang="en-US" altLang="ko-KR" sz="1800" dirty="0" smtClean="0"/>
              <a:t> &lt;/script&gt;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2623220"/>
            <a:ext cx="5688632" cy="20367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A43F27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None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다음의 자바스크립트 코드와 같은 기능을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window.onload</a:t>
            </a:r>
            <a:r>
              <a:rPr lang="en-US" altLang="ko-KR" sz="1800" dirty="0" smtClean="0"/>
              <a:t> = function() {</a:t>
            </a:r>
          </a:p>
          <a:p>
            <a:pPr marL="0" indent="0">
              <a:buNone/>
            </a:pPr>
            <a:r>
              <a:rPr lang="en-US" altLang="ko-KR" sz="1800" dirty="0" smtClean="0"/>
              <a:t>   ……..</a:t>
            </a:r>
          </a:p>
          <a:p>
            <a:pPr marL="0" indent="0">
              <a:buNone/>
            </a:pPr>
            <a:r>
              <a:rPr lang="en-US" altLang="ko-KR" sz="1800" dirty="0" smtClean="0"/>
              <a:t>   } ;</a:t>
            </a:r>
          </a:p>
          <a:p>
            <a:pPr marL="0" indent="0">
              <a:buNone/>
            </a:pPr>
            <a:r>
              <a:rPr lang="en-US" altLang="ko-KR" sz="1800" dirty="0" smtClean="0"/>
              <a:t>&lt;/script&gt; 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altLang="ko-KR" sz="2800" dirty="0" smtClean="0"/>
              <a:t>jQuery(document).ready()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-&gt;</a:t>
            </a:r>
            <a:r>
              <a:rPr lang="ko-KR" altLang="en-US" sz="2800" dirty="0" err="1" smtClean="0"/>
              <a:t>축약형을</a:t>
            </a:r>
            <a:r>
              <a:rPr lang="ko-KR" altLang="en-US" sz="2800" dirty="0" smtClean="0"/>
              <a:t> 사용</a:t>
            </a:r>
          </a:p>
          <a:p>
            <a:r>
              <a:rPr lang="ko-KR" altLang="en-US" sz="2800" dirty="0" smtClean="0"/>
              <a:t>모두 같은 뜻</a:t>
            </a:r>
          </a:p>
          <a:p>
            <a:pPr lvl="1"/>
            <a:r>
              <a:rPr lang="en-US" altLang="ko-KR" sz="2400" dirty="0" smtClean="0"/>
              <a:t>-jQuery(document).ready( function( ) {    </a:t>
            </a:r>
            <a:r>
              <a:rPr lang="ko-KR" altLang="en-US" sz="2400" dirty="0" smtClean="0"/>
              <a:t>코드    </a:t>
            </a:r>
            <a:r>
              <a:rPr lang="en-US" altLang="ko-KR" sz="2400" dirty="0" smtClean="0"/>
              <a:t>} );</a:t>
            </a:r>
          </a:p>
          <a:p>
            <a:pPr lvl="1"/>
            <a:r>
              <a:rPr lang="en-US" altLang="ko-KR" sz="2400" dirty="0" smtClean="0"/>
              <a:t>-jQuery( function( ) {   </a:t>
            </a:r>
            <a:r>
              <a:rPr lang="ko-KR" altLang="en-US" sz="2400" dirty="0" smtClean="0"/>
              <a:t>코드  </a:t>
            </a:r>
            <a:r>
              <a:rPr lang="en-US" altLang="ko-KR" sz="2400" dirty="0" smtClean="0"/>
              <a:t>} );</a:t>
            </a:r>
          </a:p>
          <a:p>
            <a:pPr lvl="1"/>
            <a:r>
              <a:rPr lang="en-US" altLang="ko-KR" sz="2400" dirty="0" smtClean="0"/>
              <a:t>-$( function( ) {  </a:t>
            </a:r>
            <a:r>
              <a:rPr lang="ko-KR" altLang="en-US" sz="2400" dirty="0" smtClean="0"/>
              <a:t>코드  </a:t>
            </a:r>
            <a:r>
              <a:rPr lang="en-US" altLang="ko-KR" sz="2400" dirty="0" smtClean="0"/>
              <a:t>} );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jQuery</a:t>
            </a:r>
            <a:r>
              <a:rPr lang="ko-KR" altLang="en-US" smtClean="0"/>
              <a:t>의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2962672" cy="339447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1] </a:t>
            </a:r>
            <a:r>
              <a:rPr lang="ko-KR" altLang="en-US" sz="2400" dirty="0" err="1" smtClean="0"/>
              <a:t>기본선택자</a:t>
            </a:r>
            <a:endParaRPr lang="ko-KR" altLang="en-US" sz="2400" dirty="0" smtClean="0"/>
          </a:p>
          <a:p>
            <a:pPr lvl="1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전체선택자</a:t>
            </a:r>
            <a:endParaRPr lang="en-US" altLang="ko-K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태그선택자</a:t>
            </a:r>
            <a:endParaRPr lang="ko-KR" alt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아이디선택자</a:t>
            </a:r>
            <a:endParaRPr lang="ko-KR" alt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클래스선택자</a:t>
            </a:r>
            <a:endParaRPr lang="ko-KR" alt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자식선택자</a:t>
            </a:r>
            <a:endParaRPr lang="ko-KR" alt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6. </a:t>
            </a:r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하위선택자</a:t>
            </a:r>
            <a:endParaRPr lang="ko-KR" altLang="en-US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563888" y="1203375"/>
            <a:ext cx="2952328" cy="339447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2]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속성선택자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[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"]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[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|="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"]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[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~="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"]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[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^="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"]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[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$="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"]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43F2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[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속성 *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60232" y="1203375"/>
            <a:ext cx="2286000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A43F27"/>
              </a:buClr>
            </a:pPr>
            <a:r>
              <a:rPr lang="en-US" altLang="ko-KR" sz="2000" b="1" dirty="0">
                <a:solidFill>
                  <a:prstClr val="black"/>
                </a:solidFill>
              </a:rPr>
              <a:t>3] </a:t>
            </a:r>
            <a:r>
              <a:rPr lang="ko-KR" altLang="en-US" sz="2000" b="1" dirty="0" err="1">
                <a:solidFill>
                  <a:prstClr val="black"/>
                </a:solidFill>
              </a:rPr>
              <a:t>필터선택자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1370</Words>
  <Application>Microsoft Office PowerPoint</Application>
  <PresentationFormat>화면 슬라이드 쇼(16:9)</PresentationFormat>
  <Paragraphs>210</Paragraphs>
  <Slides>38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제이쿼리의 이해와                        기본 개념</vt:lpstr>
      <vt:lpstr>Index</vt:lpstr>
      <vt:lpstr>1. jQuery의 소개</vt:lpstr>
      <vt:lpstr>jQuery</vt:lpstr>
      <vt:lpstr>2. jQuery 설치</vt:lpstr>
      <vt:lpstr>jQuery( ) 함수사용법</vt:lpstr>
      <vt:lpstr>jQuery(document).ready() 함수</vt:lpstr>
      <vt:lpstr>jQuery문법</vt:lpstr>
      <vt:lpstr>3. jQuery의 선택자</vt:lpstr>
      <vt:lpstr>PowerPoint 프레젠테이션</vt:lpstr>
      <vt:lpstr>PowerPoint 프레젠테이션</vt:lpstr>
      <vt:lpstr>PowerPoint 프레젠테이션</vt:lpstr>
      <vt:lpstr>PowerPoint 프레젠테이션</vt:lpstr>
      <vt:lpstr>4. 문서객체 선택과  탐색</vt:lpstr>
      <vt:lpstr>PowerPoint 프레젠테이션</vt:lpstr>
      <vt:lpstr>PowerPoint 프레젠테이션</vt:lpstr>
      <vt:lpstr>PowerPoint 프레젠테이션</vt:lpstr>
      <vt:lpstr>5. 문서객체조작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 시각 효과와         사용자정의 애니메이션</vt:lpstr>
      <vt:lpstr>Index</vt:lpstr>
      <vt:lpstr>1. show(), hide(), toggle()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hye</dc:creator>
  <cp:lastModifiedBy>박은경</cp:lastModifiedBy>
  <cp:revision>434</cp:revision>
  <dcterms:created xsi:type="dcterms:W3CDTF">2018-08-05T17:38:41Z</dcterms:created>
  <dcterms:modified xsi:type="dcterms:W3CDTF">2019-11-21T22:21:07Z</dcterms:modified>
</cp:coreProperties>
</file>