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61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B44DE-310A-4BCF-8ADF-265EDA367B7B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57ADC-94A3-4878-83BD-2826679A56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4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http://pubs.rsc.org/services/images/RSCpubs.ePlatform.Service.FreeContent.ImageService.svc/ImageService/Articleimage/2015/TA/c4ta04980b/c4ta04980b-f4_hi-res.gif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7ADC-94A3-4878-83BD-2826679A560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02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http://pubs.rsc.org/services/images/RSCpubs.ePlatform.Service.FreeContent.ImageService.svc/ImageService/Articleimage/2015/TA/c4ta04980b/c4ta04980b-f4_hi-res.gif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7ADC-94A3-4878-83BD-2826679A560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18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http://pubs.rsc.org/services/images/RSCpubs.ePlatform.Service.FreeContent.ImageService.svc/ImageService/Articleimage/2015/TA/c4ta04980b/c4ta04980b-f4_hi-res.gif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57ADC-94A3-4878-83BD-2826679A560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30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3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5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79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86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5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16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7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F15C-1DD5-4011-87F7-F48C6921EC12}" type="datetimeFigureOut">
              <a:rPr lang="en-CA" smtClean="0"/>
              <a:t>2015-11-12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4D67-9B0F-4266-9FFE-A030B0C9E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6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21" t="12552" r="53514" b="45573"/>
          <a:stretch/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6832" y="1648039"/>
            <a:ext cx="9181467" cy="304294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sz="2000" dirty="0" smtClean="0"/>
              <a:t>Battery management systems that use electrochemistry to understand battery health and manage battery life can:</a:t>
            </a:r>
          </a:p>
          <a:p>
            <a:endParaRPr lang="en-CA" sz="2000" dirty="0" smtClean="0"/>
          </a:p>
          <a:p>
            <a:pPr marL="457200" indent="-457200">
              <a:buAutoNum type="arabicPeriod"/>
            </a:pPr>
            <a:r>
              <a:rPr lang="en-CA" sz="2000" dirty="0" smtClean="0"/>
              <a:t>Increase Battery Life</a:t>
            </a:r>
          </a:p>
          <a:p>
            <a:pPr marL="457200" indent="-457200">
              <a:buAutoNum type="arabicPeriod"/>
            </a:pPr>
            <a:r>
              <a:rPr lang="en-CA" sz="2000" dirty="0" smtClean="0"/>
              <a:t>Increase Battery Performance</a:t>
            </a:r>
          </a:p>
          <a:p>
            <a:pPr marL="457200" indent="-457200">
              <a:buAutoNum type="arabicPeriod"/>
            </a:pPr>
            <a:r>
              <a:rPr lang="en-CA" sz="2000" dirty="0" smtClean="0"/>
              <a:t>Increase Battery Efficiency</a:t>
            </a:r>
          </a:p>
          <a:p>
            <a:pPr marL="457200" indent="-457200">
              <a:buAutoNum type="arabicPeriod"/>
            </a:pPr>
            <a:r>
              <a:rPr lang="en-CA" sz="2000" dirty="0" smtClean="0"/>
              <a:t>Increase Safety</a:t>
            </a:r>
          </a:p>
          <a:p>
            <a:pPr marL="457200" indent="-457200">
              <a:buAutoNum type="arabicPeriod"/>
            </a:pPr>
            <a:endParaRPr lang="en-CA" sz="2000" dirty="0"/>
          </a:p>
          <a:p>
            <a:pPr marL="457200" indent="-457200">
              <a:buAutoNum type="arabicPeriod"/>
            </a:pPr>
            <a:endParaRPr lang="en-CA" sz="2000" dirty="0" smtClean="0"/>
          </a:p>
          <a:p>
            <a:r>
              <a:rPr lang="en-CA" sz="2000" dirty="0" smtClean="0"/>
              <a:t>Analyzed DFN modelling system and Ohm modelling- no clear winners</a:t>
            </a:r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46833" y="337905"/>
            <a:ext cx="1091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Battery Management System</a:t>
            </a:r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-44970"/>
            <a:ext cx="12192000" cy="690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9673" y="3134409"/>
            <a:ext cx="672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Questions?</a:t>
            </a:r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2815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7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321" y="2128603"/>
            <a:ext cx="10942820" cy="206864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200" dirty="0" smtClean="0"/>
              <a:t>The Lithium-Ion Battery Modelling Challenge: A Dynamic Systems and Control Perspective</a:t>
            </a:r>
          </a:p>
          <a:p>
            <a:pPr algn="ctr"/>
            <a:r>
              <a:rPr lang="en-CA" sz="3200" dirty="0" smtClean="0"/>
              <a:t>Authors: Donald J. </a:t>
            </a:r>
            <a:r>
              <a:rPr lang="en-CA" sz="3200" dirty="0" err="1" smtClean="0"/>
              <a:t>Docimo</a:t>
            </a:r>
            <a:r>
              <a:rPr lang="en-CA" sz="3200" dirty="0" smtClean="0"/>
              <a:t>, Mohammad </a:t>
            </a:r>
            <a:r>
              <a:rPr lang="en-CA" sz="3200" dirty="0" err="1" smtClean="0"/>
              <a:t>Ghanaatpishe</a:t>
            </a:r>
            <a:r>
              <a:rPr lang="en-CA" sz="3200" dirty="0" smtClean="0"/>
              <a:t>, Michael J. </a:t>
            </a:r>
            <a:r>
              <a:rPr lang="en-CA" sz="3200" dirty="0" err="1" smtClean="0"/>
              <a:t>Rothenberger</a:t>
            </a:r>
            <a:r>
              <a:rPr lang="en-CA" sz="3200" dirty="0" smtClean="0"/>
              <a:t>, Christopher D. </a:t>
            </a:r>
            <a:r>
              <a:rPr lang="en-CA" sz="3200" dirty="0" err="1" smtClean="0"/>
              <a:t>Rahn</a:t>
            </a:r>
            <a:r>
              <a:rPr lang="en-CA" sz="3200" dirty="0" smtClean="0"/>
              <a:t> and </a:t>
            </a:r>
            <a:r>
              <a:rPr lang="en-CA" sz="3200" dirty="0" err="1" smtClean="0"/>
              <a:t>Hosam</a:t>
            </a:r>
            <a:r>
              <a:rPr lang="en-CA" sz="3200" dirty="0" smtClean="0"/>
              <a:t> F. </a:t>
            </a:r>
            <a:r>
              <a:rPr lang="en-CA" sz="3200" dirty="0" err="1" smtClean="0"/>
              <a:t>Fathy</a:t>
            </a:r>
            <a:r>
              <a:rPr lang="en-CA" sz="3200" dirty="0" smtClean="0"/>
              <a:t>. Pennsylvania State University</a:t>
            </a:r>
          </a:p>
          <a:p>
            <a:pPr algn="ctr"/>
            <a:r>
              <a:rPr lang="en-CA" sz="2000" dirty="0" smtClean="0"/>
              <a:t>Presentation: Aman Chahal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264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253" y="1244247"/>
            <a:ext cx="10895134" cy="5336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14506" y="340409"/>
            <a:ext cx="1091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What is a Battery?</a:t>
            </a:r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4506" y="1572833"/>
            <a:ext cx="4101874" cy="1304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 battery is a device in which chemical energy can be stored that can later be converted to electrical energy to do work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414506" y="2876977"/>
            <a:ext cx="4101874" cy="3137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b="1" dirty="0" smtClean="0"/>
              <a:t>A battery contains 3 main components</a:t>
            </a:r>
          </a:p>
          <a:p>
            <a:r>
              <a:rPr lang="en-CA" dirty="0" smtClean="0"/>
              <a:t>1. Anode (Negative electrode)</a:t>
            </a:r>
          </a:p>
          <a:p>
            <a:r>
              <a:rPr lang="en-CA" dirty="0" smtClean="0"/>
              <a:t>      - Electrons flow out of the anode</a:t>
            </a:r>
          </a:p>
          <a:p>
            <a:r>
              <a:rPr lang="en-CA" dirty="0" smtClean="0"/>
              <a:t>2. Cathode (Positive Electrode) </a:t>
            </a:r>
          </a:p>
          <a:p>
            <a:r>
              <a:rPr lang="en-CA" dirty="0" smtClean="0"/>
              <a:t>     - Electrons flow towards the cathode</a:t>
            </a:r>
          </a:p>
          <a:p>
            <a:r>
              <a:rPr lang="en-CA" dirty="0" smtClean="0"/>
              <a:t>3. Electrolyte </a:t>
            </a:r>
          </a:p>
          <a:p>
            <a:r>
              <a:rPr lang="en-CA" dirty="0"/>
              <a:t> </a:t>
            </a:r>
            <a:r>
              <a:rPr lang="en-CA" dirty="0" smtClean="0"/>
              <a:t>    - Contains ions that are needed to balance the reaction, </a:t>
            </a:r>
          </a:p>
          <a:p>
            <a:r>
              <a:rPr lang="en-CA" dirty="0" smtClean="0"/>
              <a:t>As electrons move and work is done, the battery discharges and loses its potential difference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6237" t="7981" r="1228" b="17454"/>
          <a:stretch/>
        </p:blipFill>
        <p:spPr>
          <a:xfrm>
            <a:off x="5992643" y="2009963"/>
            <a:ext cx="4771514" cy="38075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00012" y="5721925"/>
            <a:ext cx="3812577" cy="585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Separator isolates the anode and the cathode and prevents short circuits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5801193" y="2293495"/>
            <a:ext cx="485307" cy="583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253" y="1244247"/>
            <a:ext cx="10895134" cy="5336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14506" y="340409"/>
            <a:ext cx="1091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Electrode</a:t>
            </a:r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6237" t="7981" r="1228" b="17454"/>
          <a:stretch/>
        </p:blipFill>
        <p:spPr>
          <a:xfrm>
            <a:off x="5992643" y="2009963"/>
            <a:ext cx="4771514" cy="38075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032" t="9887" r="66660" b="53441"/>
          <a:stretch/>
        </p:blipFill>
        <p:spPr>
          <a:xfrm>
            <a:off x="1695665" y="2571156"/>
            <a:ext cx="3943351" cy="2682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1666875"/>
            <a:ext cx="3181350" cy="742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Electrode Layers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38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6833" y="1635339"/>
            <a:ext cx="4942898" cy="304294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CA" sz="2000" dirty="0"/>
          </a:p>
          <a:p>
            <a:pPr marL="457200" indent="-457200">
              <a:buAutoNum type="arabicPeriod"/>
            </a:pPr>
            <a:r>
              <a:rPr lang="en-CA" sz="2000" dirty="0" smtClean="0"/>
              <a:t>Solid Electrolyte Interphase Growth (SEI)</a:t>
            </a:r>
          </a:p>
          <a:p>
            <a:pPr marL="457200" indent="-457200">
              <a:buAutoNum type="arabicPeriod"/>
            </a:pPr>
            <a:endParaRPr lang="en-CA" sz="2000" dirty="0" smtClean="0"/>
          </a:p>
          <a:p>
            <a:pPr marL="457200" indent="-457200">
              <a:buAutoNum type="arabicPeriod"/>
            </a:pPr>
            <a:r>
              <a:rPr lang="en-CA" sz="2000" dirty="0" smtClean="0"/>
              <a:t>Lithium plating</a:t>
            </a:r>
          </a:p>
          <a:p>
            <a:pPr marL="457200" indent="-457200">
              <a:buAutoNum type="arabicPeriod"/>
            </a:pPr>
            <a:endParaRPr lang="en-CA" sz="2000" dirty="0" smtClean="0"/>
          </a:p>
          <a:p>
            <a:pPr marL="457200" indent="-457200">
              <a:buAutoNum type="arabicPeriod"/>
            </a:pPr>
            <a:r>
              <a:rPr lang="en-CA" sz="2000" dirty="0" smtClean="0"/>
              <a:t>Mechanical Degradation</a:t>
            </a:r>
          </a:p>
          <a:p>
            <a:pPr marL="457200" indent="-457200">
              <a:buAutoNum type="arabicPeriod"/>
            </a:pPr>
            <a:endParaRPr lang="en-CA" sz="2000" dirty="0" smtClean="0"/>
          </a:p>
          <a:p>
            <a:pPr marL="457200" indent="-457200">
              <a:buAutoNum type="arabicPeriod"/>
            </a:pPr>
            <a:r>
              <a:rPr lang="en-CA" sz="2000" dirty="0" smtClean="0"/>
              <a:t>Thermal Runaway</a:t>
            </a:r>
          </a:p>
          <a:p>
            <a:pPr marL="457200" indent="-457200">
              <a:buAutoNum type="arabicPeriod"/>
            </a:pPr>
            <a:endParaRPr lang="en-C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346833" y="337905"/>
            <a:ext cx="10912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Lithium Ion Battery Challenges</a:t>
            </a:r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253" y="1244247"/>
            <a:ext cx="10895134" cy="5336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14506" y="340409"/>
            <a:ext cx="10912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1. Solid Electrolyte Interphase Growth (SEI)</a:t>
            </a:r>
          </a:p>
          <a:p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032" t="9887" r="66660" b="53441"/>
          <a:stretch/>
        </p:blipFill>
        <p:spPr>
          <a:xfrm>
            <a:off x="1695665" y="2571156"/>
            <a:ext cx="3943351" cy="2682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1680" y="2114747"/>
            <a:ext cx="3181350" cy="328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Build up of Lithium Ions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19600" y="2895600"/>
            <a:ext cx="971550" cy="2095500"/>
          </a:xfrm>
          <a:prstGeom prst="rect">
            <a:avLst/>
          </a:prstGeom>
          <a:solidFill>
            <a:schemeClr val="accent1">
              <a:alpha val="7000"/>
            </a:schemeClr>
          </a:solidFill>
          <a:ln w="571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110282" y="2149294"/>
            <a:ext cx="3795717" cy="2841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CA" dirty="0" smtClean="0"/>
              <a:t>Consequences:</a:t>
            </a:r>
          </a:p>
          <a:p>
            <a:pPr marL="742950" lvl="1" indent="-285750">
              <a:buFontTx/>
              <a:buChar char="-"/>
            </a:pPr>
            <a:r>
              <a:rPr lang="en-CA" dirty="0" smtClean="0"/>
              <a:t>Reduce the ability of the battery to produce a high level of power. 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Causes</a:t>
            </a:r>
          </a:p>
          <a:p>
            <a:pPr lvl="1"/>
            <a:r>
              <a:rPr lang="en-CA" dirty="0" smtClean="0"/>
              <a:t>- Temperature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4326" y="1521565"/>
            <a:ext cx="10895134" cy="506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14506" y="340409"/>
            <a:ext cx="10912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2. Lithium plating</a:t>
            </a:r>
          </a:p>
          <a:p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79553" y="1903531"/>
            <a:ext cx="3391720" cy="575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Growth of a lithium ion dendrite, ‘branch’ pierces the separator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1520159" y="2587987"/>
            <a:ext cx="3795717" cy="3260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CA" dirty="0" smtClean="0"/>
              <a:t>Consequences:</a:t>
            </a:r>
          </a:p>
          <a:p>
            <a:pPr marL="742950" lvl="1" indent="-285750">
              <a:buFontTx/>
              <a:buChar char="-"/>
            </a:pPr>
            <a:r>
              <a:rPr lang="en-CA" dirty="0" smtClean="0"/>
              <a:t>Causes a short circuit in the battery</a:t>
            </a:r>
          </a:p>
          <a:p>
            <a:pPr marL="742950" lvl="1" indent="-285750">
              <a:buFontTx/>
              <a:buChar char="-"/>
            </a:pPr>
            <a:endParaRPr lang="en-CA" dirty="0" smtClean="0"/>
          </a:p>
          <a:p>
            <a:pPr lvl="1"/>
            <a:r>
              <a:rPr lang="en-CA" dirty="0" smtClean="0"/>
              <a:t>Causes</a:t>
            </a:r>
          </a:p>
          <a:p>
            <a:pPr lvl="1"/>
            <a:r>
              <a:rPr lang="en-CA" dirty="0" smtClean="0"/>
              <a:t>- Temperature </a:t>
            </a:r>
            <a:endParaRPr lang="en-CA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64815" y="2591363"/>
            <a:ext cx="4771514" cy="3807502"/>
            <a:chOff x="1023011" y="2074039"/>
            <a:chExt cx="4771514" cy="38075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46237" t="7981" r="1228" b="17454"/>
            <a:stretch/>
          </p:blipFill>
          <p:spPr>
            <a:xfrm>
              <a:off x="1023011" y="2074039"/>
              <a:ext cx="4771514" cy="3807502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1790700" y="3289300"/>
              <a:ext cx="1562100" cy="685800"/>
            </a:xfrm>
            <a:custGeom>
              <a:avLst/>
              <a:gdLst>
                <a:gd name="connsiteX0" fmla="*/ 0 w 1562100"/>
                <a:gd name="connsiteY0" fmla="*/ 139700 h 685800"/>
                <a:gd name="connsiteX1" fmla="*/ 279400 w 1562100"/>
                <a:gd name="connsiteY1" fmla="*/ 76200 h 685800"/>
                <a:gd name="connsiteX2" fmla="*/ 342900 w 1562100"/>
                <a:gd name="connsiteY2" fmla="*/ 12700 h 685800"/>
                <a:gd name="connsiteX3" fmla="*/ 381000 w 1562100"/>
                <a:gd name="connsiteY3" fmla="*/ 0 h 685800"/>
                <a:gd name="connsiteX4" fmla="*/ 419100 w 1562100"/>
                <a:gd name="connsiteY4" fmla="*/ 76200 h 685800"/>
                <a:gd name="connsiteX5" fmla="*/ 431800 w 1562100"/>
                <a:gd name="connsiteY5" fmla="*/ 152400 h 685800"/>
                <a:gd name="connsiteX6" fmla="*/ 508000 w 1562100"/>
                <a:gd name="connsiteY6" fmla="*/ 177800 h 685800"/>
                <a:gd name="connsiteX7" fmla="*/ 546100 w 1562100"/>
                <a:gd name="connsiteY7" fmla="*/ 203200 h 685800"/>
                <a:gd name="connsiteX8" fmla="*/ 571500 w 1562100"/>
                <a:gd name="connsiteY8" fmla="*/ 241300 h 685800"/>
                <a:gd name="connsiteX9" fmla="*/ 736600 w 1562100"/>
                <a:gd name="connsiteY9" fmla="*/ 266700 h 685800"/>
                <a:gd name="connsiteX10" fmla="*/ 863600 w 1562100"/>
                <a:gd name="connsiteY10" fmla="*/ 266700 h 685800"/>
                <a:gd name="connsiteX11" fmla="*/ 889000 w 1562100"/>
                <a:gd name="connsiteY11" fmla="*/ 368300 h 685800"/>
                <a:gd name="connsiteX12" fmla="*/ 901700 w 1562100"/>
                <a:gd name="connsiteY12" fmla="*/ 635000 h 685800"/>
                <a:gd name="connsiteX13" fmla="*/ 952500 w 1562100"/>
                <a:gd name="connsiteY13" fmla="*/ 647700 h 685800"/>
                <a:gd name="connsiteX14" fmla="*/ 1041400 w 1562100"/>
                <a:gd name="connsiteY14" fmla="*/ 685800 h 685800"/>
                <a:gd name="connsiteX15" fmla="*/ 1066800 w 1562100"/>
                <a:gd name="connsiteY15" fmla="*/ 647700 h 685800"/>
                <a:gd name="connsiteX16" fmla="*/ 1079500 w 1562100"/>
                <a:gd name="connsiteY16" fmla="*/ 609600 h 685800"/>
                <a:gd name="connsiteX17" fmla="*/ 1168400 w 1562100"/>
                <a:gd name="connsiteY17" fmla="*/ 571500 h 685800"/>
                <a:gd name="connsiteX18" fmla="*/ 1270000 w 1562100"/>
                <a:gd name="connsiteY18" fmla="*/ 622300 h 685800"/>
                <a:gd name="connsiteX19" fmla="*/ 1333500 w 1562100"/>
                <a:gd name="connsiteY19" fmla="*/ 635000 h 685800"/>
                <a:gd name="connsiteX20" fmla="*/ 1371600 w 1562100"/>
                <a:gd name="connsiteY20" fmla="*/ 647700 h 685800"/>
                <a:gd name="connsiteX21" fmla="*/ 1485900 w 1562100"/>
                <a:gd name="connsiteY21" fmla="*/ 673100 h 685800"/>
                <a:gd name="connsiteX22" fmla="*/ 1562100 w 1562100"/>
                <a:gd name="connsiteY22" fmla="*/ 6731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62100" h="685800">
                  <a:moveTo>
                    <a:pt x="0" y="139700"/>
                  </a:moveTo>
                  <a:cubicBezTo>
                    <a:pt x="93133" y="118533"/>
                    <a:pt x="187429" y="101952"/>
                    <a:pt x="279400" y="76200"/>
                  </a:cubicBezTo>
                  <a:cubicBezTo>
                    <a:pt x="338015" y="59788"/>
                    <a:pt x="301218" y="46046"/>
                    <a:pt x="342900" y="12700"/>
                  </a:cubicBezTo>
                  <a:cubicBezTo>
                    <a:pt x="353353" y="4337"/>
                    <a:pt x="368300" y="4233"/>
                    <a:pt x="381000" y="0"/>
                  </a:cubicBezTo>
                  <a:cubicBezTo>
                    <a:pt x="403834" y="34251"/>
                    <a:pt x="410337" y="36765"/>
                    <a:pt x="419100" y="76200"/>
                  </a:cubicBezTo>
                  <a:cubicBezTo>
                    <a:pt x="424686" y="101337"/>
                    <a:pt x="414843" y="133021"/>
                    <a:pt x="431800" y="152400"/>
                  </a:cubicBezTo>
                  <a:cubicBezTo>
                    <a:pt x="449431" y="172549"/>
                    <a:pt x="485723" y="162948"/>
                    <a:pt x="508000" y="177800"/>
                  </a:cubicBezTo>
                  <a:lnTo>
                    <a:pt x="546100" y="203200"/>
                  </a:lnTo>
                  <a:cubicBezTo>
                    <a:pt x="554567" y="215900"/>
                    <a:pt x="564674" y="227648"/>
                    <a:pt x="571500" y="241300"/>
                  </a:cubicBezTo>
                  <a:cubicBezTo>
                    <a:pt x="614154" y="326607"/>
                    <a:pt x="518182" y="284901"/>
                    <a:pt x="736600" y="266700"/>
                  </a:cubicBezTo>
                  <a:cubicBezTo>
                    <a:pt x="768249" y="258788"/>
                    <a:pt x="835292" y="234853"/>
                    <a:pt x="863600" y="266700"/>
                  </a:cubicBezTo>
                  <a:cubicBezTo>
                    <a:pt x="886792" y="292791"/>
                    <a:pt x="889000" y="368300"/>
                    <a:pt x="889000" y="368300"/>
                  </a:cubicBezTo>
                  <a:cubicBezTo>
                    <a:pt x="893233" y="457200"/>
                    <a:pt x="881976" y="548212"/>
                    <a:pt x="901700" y="635000"/>
                  </a:cubicBezTo>
                  <a:cubicBezTo>
                    <a:pt x="905568" y="652020"/>
                    <a:pt x="936157" y="641571"/>
                    <a:pt x="952500" y="647700"/>
                  </a:cubicBezTo>
                  <a:cubicBezTo>
                    <a:pt x="1203595" y="741861"/>
                    <a:pt x="852176" y="622725"/>
                    <a:pt x="1041400" y="685800"/>
                  </a:cubicBezTo>
                  <a:cubicBezTo>
                    <a:pt x="1049867" y="673100"/>
                    <a:pt x="1059974" y="661352"/>
                    <a:pt x="1066800" y="647700"/>
                  </a:cubicBezTo>
                  <a:cubicBezTo>
                    <a:pt x="1072787" y="635726"/>
                    <a:pt x="1071137" y="620053"/>
                    <a:pt x="1079500" y="609600"/>
                  </a:cubicBezTo>
                  <a:cubicBezTo>
                    <a:pt x="1101426" y="582192"/>
                    <a:pt x="1137895" y="579126"/>
                    <a:pt x="1168400" y="571500"/>
                  </a:cubicBezTo>
                  <a:cubicBezTo>
                    <a:pt x="1323657" y="610314"/>
                    <a:pt x="1103465" y="548284"/>
                    <a:pt x="1270000" y="622300"/>
                  </a:cubicBezTo>
                  <a:cubicBezTo>
                    <a:pt x="1289725" y="631067"/>
                    <a:pt x="1312559" y="629765"/>
                    <a:pt x="1333500" y="635000"/>
                  </a:cubicBezTo>
                  <a:cubicBezTo>
                    <a:pt x="1346487" y="638247"/>
                    <a:pt x="1358728" y="644022"/>
                    <a:pt x="1371600" y="647700"/>
                  </a:cubicBezTo>
                  <a:cubicBezTo>
                    <a:pt x="1393684" y="654010"/>
                    <a:pt x="1466695" y="671354"/>
                    <a:pt x="1485900" y="673100"/>
                  </a:cubicBezTo>
                  <a:cubicBezTo>
                    <a:pt x="1511196" y="675400"/>
                    <a:pt x="1536700" y="673100"/>
                    <a:pt x="1562100" y="67310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6997926" y="2499877"/>
            <a:ext cx="279174" cy="126522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7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253" y="1244247"/>
            <a:ext cx="10895134" cy="4870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14506" y="340409"/>
            <a:ext cx="10912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3. Mechanical Degradation</a:t>
            </a:r>
          </a:p>
          <a:p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032" t="9887" r="66660" b="53441"/>
          <a:stretch/>
        </p:blipFill>
        <p:spPr>
          <a:xfrm>
            <a:off x="819365" y="1829022"/>
            <a:ext cx="5928139" cy="40328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70926" y="1829022"/>
            <a:ext cx="3795717" cy="36192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CA" dirty="0" smtClean="0"/>
              <a:t>Consequences:</a:t>
            </a:r>
          </a:p>
          <a:p>
            <a:pPr marL="742950" lvl="1" indent="-285750">
              <a:buFontTx/>
              <a:buChar char="-"/>
            </a:pPr>
            <a:r>
              <a:rPr lang="en-CA" dirty="0" smtClean="0"/>
              <a:t>Lithium ions embedded in the electrodes with cause them to expand and contract with the charge/discharge cycles</a:t>
            </a:r>
          </a:p>
          <a:p>
            <a:pPr marL="742950" lvl="1" indent="-285750">
              <a:buFontTx/>
              <a:buChar char="-"/>
            </a:pPr>
            <a:r>
              <a:rPr lang="en-CA" dirty="0" smtClean="0"/>
              <a:t>Results in mechanical failure</a:t>
            </a:r>
          </a:p>
          <a:p>
            <a:pPr lvl="1"/>
            <a:endParaRPr lang="en-CA" dirty="0"/>
          </a:p>
          <a:p>
            <a:pPr lvl="1"/>
            <a:r>
              <a:rPr lang="en-CA" dirty="0" smtClean="0"/>
              <a:t>Causes</a:t>
            </a:r>
          </a:p>
          <a:p>
            <a:pPr lvl="1"/>
            <a:r>
              <a:rPr lang="en-CA" dirty="0" smtClean="0"/>
              <a:t>- Deep charge/ discharge cycles (discharging most of the capacity before recharging)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11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6E2D"/>
              </a:clrFrom>
              <a:clrTo>
                <a:srgbClr val="006E2D">
                  <a:alpha val="0"/>
                </a:srgbClr>
              </a:clrTo>
            </a:clrChange>
            <a:lum bright="70000" contrast="-70000"/>
          </a:blip>
          <a:srcRect l="178" t="8481" r="39290" b="30089"/>
          <a:stretch/>
        </p:blipFill>
        <p:spPr>
          <a:xfrm>
            <a:off x="0" y="0"/>
            <a:ext cx="12192000" cy="69022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4506" y="340409"/>
            <a:ext cx="10912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4. Thermal Runoff</a:t>
            </a:r>
          </a:p>
          <a:p>
            <a:endParaRPr lang="en-CA" sz="3200" dirty="0"/>
          </a:p>
        </p:txBody>
      </p:sp>
      <p:pic>
        <p:nvPicPr>
          <p:cNvPr id="1026" name="Picture 2" descr="http://www.build-electronic-circuits.com/wp-content/uploads/2012/07/schematic-symbols-batt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6"/>
            <a:ext cx="1414506" cy="9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371600" y="1474667"/>
            <a:ext cx="9448801" cy="3952910"/>
            <a:chOff x="1041399" y="1736690"/>
            <a:chExt cx="9448801" cy="3952910"/>
          </a:xfrm>
        </p:grpSpPr>
        <p:sp>
          <p:nvSpPr>
            <p:cNvPr id="6" name="Rectangle 5"/>
            <p:cNvSpPr/>
            <p:nvPr/>
          </p:nvSpPr>
          <p:spPr>
            <a:xfrm>
              <a:off x="1041399" y="1736690"/>
              <a:ext cx="9448801" cy="3952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3032" t="9887" r="66660" b="53441"/>
            <a:stretch/>
          </p:blipFill>
          <p:spPr>
            <a:xfrm>
              <a:off x="1695665" y="2571156"/>
              <a:ext cx="3943351" cy="268261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419600" y="2895600"/>
              <a:ext cx="971550" cy="2095500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571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0282" y="2149294"/>
              <a:ext cx="3795717" cy="28418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CA" dirty="0" smtClean="0"/>
                <a:t>Consequences:</a:t>
              </a:r>
            </a:p>
            <a:p>
              <a:pPr marL="742950" lvl="1" indent="-285750">
                <a:buFontTx/>
                <a:buChar char="-"/>
              </a:pPr>
              <a:r>
                <a:rPr lang="en-CA" dirty="0" smtClean="0"/>
                <a:t>Battery quickly heats up, catastrophic failure (fire). Can have cascade effect</a:t>
              </a:r>
            </a:p>
            <a:p>
              <a:pPr lvl="1"/>
              <a:endParaRPr lang="en-CA" dirty="0"/>
            </a:p>
            <a:p>
              <a:pPr lvl="1"/>
              <a:r>
                <a:rPr lang="en-CA" dirty="0" smtClean="0"/>
                <a:t>Causes</a:t>
              </a:r>
            </a:p>
            <a:p>
              <a:pPr lvl="1"/>
              <a:r>
                <a:rPr lang="en-CA" dirty="0" smtClean="0"/>
                <a:t>- Pre-existing conditions like SEI growth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5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355</Words>
  <Application>Microsoft Office PowerPoint</Application>
  <PresentationFormat>Widescreen</PresentationFormat>
  <Paragraphs>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Chahal</dc:creator>
  <cp:lastModifiedBy>Aman Chahal</cp:lastModifiedBy>
  <cp:revision>11</cp:revision>
  <dcterms:created xsi:type="dcterms:W3CDTF">2015-11-12T20:51:12Z</dcterms:created>
  <dcterms:modified xsi:type="dcterms:W3CDTF">2015-11-12T22:13:01Z</dcterms:modified>
</cp:coreProperties>
</file>