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700"/>
    <a:srgbClr val="EA047E"/>
    <a:srgbClr val="00F5FF"/>
    <a:srgbClr val="FF6D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85" d="100"/>
          <a:sy n="85" d="100"/>
        </p:scale>
        <p:origin x="72"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1552-2E42-A4CD-4BE4-63BC0EDDA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AE6D360-5E21-D131-5D8C-E3E3BB186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0BF5A22-1427-E633-A046-420B713E6C66}"/>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5" name="Footer Placeholder 4">
            <a:extLst>
              <a:ext uri="{FF2B5EF4-FFF2-40B4-BE49-F238E27FC236}">
                <a16:creationId xmlns:a16="http://schemas.microsoft.com/office/drawing/2014/main" id="{42CAD8C1-E54D-9A51-B36C-FE1955E8F2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FBF7BB-E4D6-3818-0B96-9558AF2E1102}"/>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47062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BFAB-86A9-52CC-C91D-499BCBD66E4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6765AC8-645D-5E6E-8CB1-F3AC5B42C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B24A90-4AB1-8BD1-8423-C33D2F74D575}"/>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5" name="Footer Placeholder 4">
            <a:extLst>
              <a:ext uri="{FF2B5EF4-FFF2-40B4-BE49-F238E27FC236}">
                <a16:creationId xmlns:a16="http://schemas.microsoft.com/office/drawing/2014/main" id="{DCCB0E28-0567-23B9-37B4-050ADD6C26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E75FAE-A80C-EB26-280D-C28D48EFB3DB}"/>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125454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1878D-E827-D227-B5F6-8037251E4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FE00AE2-A881-5040-D80B-2EA0280B4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C1990F-F884-56A4-B84B-F3377C75A721}"/>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5" name="Footer Placeholder 4">
            <a:extLst>
              <a:ext uri="{FF2B5EF4-FFF2-40B4-BE49-F238E27FC236}">
                <a16:creationId xmlns:a16="http://schemas.microsoft.com/office/drawing/2014/main" id="{53B18186-D421-4566-AE4C-EA13E65E3D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C87FCD-250E-B42D-4EA3-BD6BC559D02D}"/>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90316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A794-453F-AC05-7CD0-1DCD1822C56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A31E7EA-55C2-821D-69AD-5B761E8938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B2CAE3-0150-F9EC-B9C5-6AFFA938DBE7}"/>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5" name="Footer Placeholder 4">
            <a:extLst>
              <a:ext uri="{FF2B5EF4-FFF2-40B4-BE49-F238E27FC236}">
                <a16:creationId xmlns:a16="http://schemas.microsoft.com/office/drawing/2014/main" id="{78123ECE-F04F-A74E-5EDB-4E00D3BA14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CAD72F-1D06-0571-756A-46BBC649AE4C}"/>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287778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B7C4-55B3-8FAB-9437-B587BA915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7D6603-3930-9B9B-78CA-9B0A2F1F9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E18E6-4C20-31E9-D14B-EFD5C15EE67C}"/>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5" name="Footer Placeholder 4">
            <a:extLst>
              <a:ext uri="{FF2B5EF4-FFF2-40B4-BE49-F238E27FC236}">
                <a16:creationId xmlns:a16="http://schemas.microsoft.com/office/drawing/2014/main" id="{1522286A-8177-2514-64F7-D55A65BBF3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3A0983-9006-287C-591B-9732DD06CA7A}"/>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259676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72DC-22BA-58ED-3AA5-7FD7A9D1DC2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78B206-B5C0-6F13-B0D2-5C8AA6D639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E5B0729-D4F5-3284-0E4F-D57E82F8B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4163D52-82E1-EC14-9AA8-3727EAC8DE60}"/>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6" name="Footer Placeholder 5">
            <a:extLst>
              <a:ext uri="{FF2B5EF4-FFF2-40B4-BE49-F238E27FC236}">
                <a16:creationId xmlns:a16="http://schemas.microsoft.com/office/drawing/2014/main" id="{2EAB3CF4-79B4-12C9-2296-C72508759B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D15B6A-FD6A-BA28-9D76-1CD9A22BB7BD}"/>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249367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5638-ECDF-818B-0007-8008726B112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6A1AE3-BEC5-D5E5-AF4E-6AE784D96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87179-A0A5-9D75-0417-773B71E6B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0DA6583-F5F4-1874-BC6D-8A549E10F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DDC96-C0D1-DBD5-0960-D055469B9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BD3657B-C933-2936-65FD-286AD0169C42}"/>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8" name="Footer Placeholder 7">
            <a:extLst>
              <a:ext uri="{FF2B5EF4-FFF2-40B4-BE49-F238E27FC236}">
                <a16:creationId xmlns:a16="http://schemas.microsoft.com/office/drawing/2014/main" id="{DC872DD2-AE27-FE43-68A6-74FCFB8802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A70C3C0-E907-E25A-E42C-F3872A734E67}"/>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131653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FAF9-F606-2CEA-6631-D9EA5BDE79C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7770ACF-D76E-9ADA-3EE4-76D26EFF7816}"/>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4" name="Footer Placeholder 3">
            <a:extLst>
              <a:ext uri="{FF2B5EF4-FFF2-40B4-BE49-F238E27FC236}">
                <a16:creationId xmlns:a16="http://schemas.microsoft.com/office/drawing/2014/main" id="{4BE4C32D-45E3-853C-4180-A7FAA23C64E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7CF32E-1EC1-F78A-0624-9916020DDCD3}"/>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301293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4D3AE-AF02-1AE2-8CB7-64E05BE7245B}"/>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3" name="Footer Placeholder 2">
            <a:extLst>
              <a:ext uri="{FF2B5EF4-FFF2-40B4-BE49-F238E27FC236}">
                <a16:creationId xmlns:a16="http://schemas.microsoft.com/office/drawing/2014/main" id="{93811DE9-7947-9CE1-75EB-A46E8B05AD2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A416A0F-BB60-FF43-8960-E74D60EC0CE4}"/>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313149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4989-CCD6-51E7-C435-DBA969D30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78F9B42-5CCE-B9AC-3979-54B11F95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AC30FE-20BC-E37A-C217-AF2DBCD1A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8685D-8DD5-7808-ACF7-9D6EFF6C855D}"/>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6" name="Footer Placeholder 5">
            <a:extLst>
              <a:ext uri="{FF2B5EF4-FFF2-40B4-BE49-F238E27FC236}">
                <a16:creationId xmlns:a16="http://schemas.microsoft.com/office/drawing/2014/main" id="{6609E77A-A96A-B477-1089-32D9C2FFBE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D49616-C713-2981-B1A5-167F4F66B79C}"/>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309221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CFBD-274B-56BB-FE6D-2CDD8274D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0A47726-D57A-00E6-FFD8-8C3BBAB1A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F01A555-713F-6871-8065-87490AB27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F22DE-83B3-CD31-FB99-18D3B7D650C2}"/>
              </a:ext>
            </a:extLst>
          </p:cNvPr>
          <p:cNvSpPr>
            <a:spLocks noGrp="1"/>
          </p:cNvSpPr>
          <p:nvPr>
            <p:ph type="dt" sz="half" idx="10"/>
          </p:nvPr>
        </p:nvSpPr>
        <p:spPr/>
        <p:txBody>
          <a:bodyPr/>
          <a:lstStyle/>
          <a:p>
            <a:fld id="{A2906661-332C-46BE-A93D-052AE10516F7}" type="datetimeFigureOut">
              <a:rPr lang="en-CA" smtClean="0"/>
              <a:t>2022-11-06</a:t>
            </a:fld>
            <a:endParaRPr lang="en-CA"/>
          </a:p>
        </p:txBody>
      </p:sp>
      <p:sp>
        <p:nvSpPr>
          <p:cNvPr id="6" name="Footer Placeholder 5">
            <a:extLst>
              <a:ext uri="{FF2B5EF4-FFF2-40B4-BE49-F238E27FC236}">
                <a16:creationId xmlns:a16="http://schemas.microsoft.com/office/drawing/2014/main" id="{A068917E-B0B7-73A2-B330-1048EC8DEB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A58142-30BC-50E8-03A3-1CADD7A0AB59}"/>
              </a:ext>
            </a:extLst>
          </p:cNvPr>
          <p:cNvSpPr>
            <a:spLocks noGrp="1"/>
          </p:cNvSpPr>
          <p:nvPr>
            <p:ph type="sldNum" sz="quarter" idx="12"/>
          </p:nvPr>
        </p:nvSpPr>
        <p:spPr/>
        <p:txBody>
          <a:bodyPr/>
          <a:lstStyle/>
          <a:p>
            <a:fld id="{A621C597-4819-473D-8139-4B777FADA82E}" type="slidenum">
              <a:rPr lang="en-CA" smtClean="0"/>
              <a:t>‹#›</a:t>
            </a:fld>
            <a:endParaRPr lang="en-CA"/>
          </a:p>
        </p:txBody>
      </p:sp>
    </p:spTree>
    <p:extLst>
      <p:ext uri="{BB962C8B-B14F-4D97-AF65-F5344CB8AC3E}">
        <p14:creationId xmlns:p14="http://schemas.microsoft.com/office/powerpoint/2010/main" val="333423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5CEA4-E9A0-9637-A1EF-FD4D47F2F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73731B-9E26-C779-BA31-1A5926CA2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0EEC6E-A83E-F520-15B1-3AD2BC3A4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06661-332C-46BE-A93D-052AE10516F7}" type="datetimeFigureOut">
              <a:rPr lang="en-CA" smtClean="0"/>
              <a:t>2022-11-06</a:t>
            </a:fld>
            <a:endParaRPr lang="en-CA"/>
          </a:p>
        </p:txBody>
      </p:sp>
      <p:sp>
        <p:nvSpPr>
          <p:cNvPr id="5" name="Footer Placeholder 4">
            <a:extLst>
              <a:ext uri="{FF2B5EF4-FFF2-40B4-BE49-F238E27FC236}">
                <a16:creationId xmlns:a16="http://schemas.microsoft.com/office/drawing/2014/main" id="{1F16FC69-E5FF-53B8-CE1B-5E3592EE7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45482ED-A891-7BA0-5A80-182FA8610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1C597-4819-473D-8139-4B777FADA82E}" type="slidenum">
              <a:rPr lang="en-CA" smtClean="0"/>
              <a:t>‹#›</a:t>
            </a:fld>
            <a:endParaRPr lang="en-CA"/>
          </a:p>
        </p:txBody>
      </p:sp>
    </p:spTree>
    <p:extLst>
      <p:ext uri="{BB962C8B-B14F-4D97-AF65-F5344CB8AC3E}">
        <p14:creationId xmlns:p14="http://schemas.microsoft.com/office/powerpoint/2010/main" val="192038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4D4F61A-C242-A09A-8745-E50F1817A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772" y="930762"/>
            <a:ext cx="6975438" cy="4728121"/>
          </a:xfrm>
          <a:prstGeom prst="rect">
            <a:avLst/>
          </a:prstGeom>
        </p:spPr>
      </p:pic>
      <p:sp>
        <p:nvSpPr>
          <p:cNvPr id="19" name="Oval 18">
            <a:extLst>
              <a:ext uri="{FF2B5EF4-FFF2-40B4-BE49-F238E27FC236}">
                <a16:creationId xmlns:a16="http://schemas.microsoft.com/office/drawing/2014/main" id="{6E69AA34-AC01-25CC-6217-2AA8E8F5AB18}"/>
              </a:ext>
            </a:extLst>
          </p:cNvPr>
          <p:cNvSpPr/>
          <p:nvPr/>
        </p:nvSpPr>
        <p:spPr>
          <a:xfrm>
            <a:off x="7852718" y="5168213"/>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CA" dirty="0"/>
          </a:p>
        </p:txBody>
      </p:sp>
      <p:sp>
        <p:nvSpPr>
          <p:cNvPr id="20" name="Oval 19">
            <a:extLst>
              <a:ext uri="{FF2B5EF4-FFF2-40B4-BE49-F238E27FC236}">
                <a16:creationId xmlns:a16="http://schemas.microsoft.com/office/drawing/2014/main" id="{EDD26A9C-EC97-A494-CB68-763BA390316F}"/>
              </a:ext>
            </a:extLst>
          </p:cNvPr>
          <p:cNvSpPr/>
          <p:nvPr/>
        </p:nvSpPr>
        <p:spPr>
          <a:xfrm>
            <a:off x="7673544" y="4789272"/>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CA" dirty="0"/>
          </a:p>
        </p:txBody>
      </p:sp>
      <p:sp>
        <p:nvSpPr>
          <p:cNvPr id="21" name="Oval 20">
            <a:extLst>
              <a:ext uri="{FF2B5EF4-FFF2-40B4-BE49-F238E27FC236}">
                <a16:creationId xmlns:a16="http://schemas.microsoft.com/office/drawing/2014/main" id="{20A9667B-4E34-1711-DC33-55C82CA2C27D}"/>
              </a:ext>
            </a:extLst>
          </p:cNvPr>
          <p:cNvSpPr/>
          <p:nvPr/>
        </p:nvSpPr>
        <p:spPr>
          <a:xfrm>
            <a:off x="8851555" y="4619881"/>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CA" dirty="0"/>
          </a:p>
        </p:txBody>
      </p:sp>
      <p:sp>
        <p:nvSpPr>
          <p:cNvPr id="22" name="Oval 21">
            <a:extLst>
              <a:ext uri="{FF2B5EF4-FFF2-40B4-BE49-F238E27FC236}">
                <a16:creationId xmlns:a16="http://schemas.microsoft.com/office/drawing/2014/main" id="{4F322B37-34D9-13E5-7D4C-D1A9950FA6E4}"/>
              </a:ext>
            </a:extLst>
          </p:cNvPr>
          <p:cNvSpPr/>
          <p:nvPr/>
        </p:nvSpPr>
        <p:spPr>
          <a:xfrm>
            <a:off x="2757616" y="4735211"/>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CA" dirty="0"/>
          </a:p>
        </p:txBody>
      </p:sp>
      <p:sp>
        <p:nvSpPr>
          <p:cNvPr id="23" name="Oval 22">
            <a:extLst>
              <a:ext uri="{FF2B5EF4-FFF2-40B4-BE49-F238E27FC236}">
                <a16:creationId xmlns:a16="http://schemas.microsoft.com/office/drawing/2014/main" id="{D112A2B4-64FE-F988-03FC-B1D67DE2CE06}"/>
              </a:ext>
            </a:extLst>
          </p:cNvPr>
          <p:cNvSpPr/>
          <p:nvPr/>
        </p:nvSpPr>
        <p:spPr>
          <a:xfrm>
            <a:off x="8493208" y="4189454"/>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CA" dirty="0"/>
          </a:p>
        </p:txBody>
      </p:sp>
      <p:sp>
        <p:nvSpPr>
          <p:cNvPr id="24" name="Oval 23">
            <a:extLst>
              <a:ext uri="{FF2B5EF4-FFF2-40B4-BE49-F238E27FC236}">
                <a16:creationId xmlns:a16="http://schemas.microsoft.com/office/drawing/2014/main" id="{BF0EC169-B524-32A1-3A8C-E0389E6D60F0}"/>
              </a:ext>
            </a:extLst>
          </p:cNvPr>
          <p:cNvSpPr/>
          <p:nvPr/>
        </p:nvSpPr>
        <p:spPr>
          <a:xfrm>
            <a:off x="2708187" y="4135904"/>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CA" dirty="0"/>
          </a:p>
        </p:txBody>
      </p:sp>
      <p:sp>
        <p:nvSpPr>
          <p:cNvPr id="25" name="Oval 24">
            <a:extLst>
              <a:ext uri="{FF2B5EF4-FFF2-40B4-BE49-F238E27FC236}">
                <a16:creationId xmlns:a16="http://schemas.microsoft.com/office/drawing/2014/main" id="{3190F091-2E0C-3675-A0C8-CA66F4F35D21}"/>
              </a:ext>
            </a:extLst>
          </p:cNvPr>
          <p:cNvSpPr/>
          <p:nvPr/>
        </p:nvSpPr>
        <p:spPr>
          <a:xfrm>
            <a:off x="6277230" y="3400166"/>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CA" dirty="0"/>
          </a:p>
        </p:txBody>
      </p:sp>
      <p:sp>
        <p:nvSpPr>
          <p:cNvPr id="26" name="Oval 25">
            <a:extLst>
              <a:ext uri="{FF2B5EF4-FFF2-40B4-BE49-F238E27FC236}">
                <a16:creationId xmlns:a16="http://schemas.microsoft.com/office/drawing/2014/main" id="{6BFFE99B-5715-5861-B2D2-BAD6521669E9}"/>
              </a:ext>
            </a:extLst>
          </p:cNvPr>
          <p:cNvSpPr/>
          <p:nvPr/>
        </p:nvSpPr>
        <p:spPr>
          <a:xfrm>
            <a:off x="2160371" y="2970457"/>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CA" dirty="0"/>
          </a:p>
        </p:txBody>
      </p:sp>
      <p:sp>
        <p:nvSpPr>
          <p:cNvPr id="27" name="Oval 26">
            <a:extLst>
              <a:ext uri="{FF2B5EF4-FFF2-40B4-BE49-F238E27FC236}">
                <a16:creationId xmlns:a16="http://schemas.microsoft.com/office/drawing/2014/main" id="{D200E2DF-CF8E-AA7A-C2A8-13F79D5F15AA}"/>
              </a:ext>
            </a:extLst>
          </p:cNvPr>
          <p:cNvSpPr/>
          <p:nvPr/>
        </p:nvSpPr>
        <p:spPr>
          <a:xfrm>
            <a:off x="7199868" y="2777583"/>
            <a:ext cx="358347" cy="324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en-CA" dirty="0"/>
          </a:p>
        </p:txBody>
      </p:sp>
      <p:sp>
        <p:nvSpPr>
          <p:cNvPr id="28" name="Oval 27">
            <a:extLst>
              <a:ext uri="{FF2B5EF4-FFF2-40B4-BE49-F238E27FC236}">
                <a16:creationId xmlns:a16="http://schemas.microsoft.com/office/drawing/2014/main" id="{3A574CE1-E809-E2B0-5A3B-6C1B6B4FCD65}"/>
              </a:ext>
            </a:extLst>
          </p:cNvPr>
          <p:cNvSpPr/>
          <p:nvPr/>
        </p:nvSpPr>
        <p:spPr>
          <a:xfrm>
            <a:off x="8896863" y="926016"/>
            <a:ext cx="617840" cy="513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CA" dirty="0"/>
          </a:p>
        </p:txBody>
      </p:sp>
      <p:sp>
        <p:nvSpPr>
          <p:cNvPr id="29" name="Oval 28">
            <a:extLst>
              <a:ext uri="{FF2B5EF4-FFF2-40B4-BE49-F238E27FC236}">
                <a16:creationId xmlns:a16="http://schemas.microsoft.com/office/drawing/2014/main" id="{A7809154-3198-DC17-05FD-76D548472406}"/>
              </a:ext>
            </a:extLst>
          </p:cNvPr>
          <p:cNvSpPr/>
          <p:nvPr/>
        </p:nvSpPr>
        <p:spPr>
          <a:xfrm>
            <a:off x="6326657" y="584146"/>
            <a:ext cx="617840" cy="467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CA" dirty="0"/>
          </a:p>
        </p:txBody>
      </p:sp>
      <p:sp>
        <p:nvSpPr>
          <p:cNvPr id="30" name="Oval 29">
            <a:extLst>
              <a:ext uri="{FF2B5EF4-FFF2-40B4-BE49-F238E27FC236}">
                <a16:creationId xmlns:a16="http://schemas.microsoft.com/office/drawing/2014/main" id="{EC376715-6244-D6E0-0834-244D0373AA3F}"/>
              </a:ext>
            </a:extLst>
          </p:cNvPr>
          <p:cNvSpPr/>
          <p:nvPr/>
        </p:nvSpPr>
        <p:spPr>
          <a:xfrm>
            <a:off x="4732634" y="584146"/>
            <a:ext cx="617840" cy="467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endParaRPr lang="en-CA" dirty="0"/>
          </a:p>
        </p:txBody>
      </p:sp>
      <p:sp>
        <p:nvSpPr>
          <p:cNvPr id="31" name="Oval 30">
            <a:extLst>
              <a:ext uri="{FF2B5EF4-FFF2-40B4-BE49-F238E27FC236}">
                <a16:creationId xmlns:a16="http://schemas.microsoft.com/office/drawing/2014/main" id="{52A774F4-9DC2-69B5-1A8F-CABA87DE1993}"/>
              </a:ext>
            </a:extLst>
          </p:cNvPr>
          <p:cNvSpPr/>
          <p:nvPr/>
        </p:nvSpPr>
        <p:spPr>
          <a:xfrm>
            <a:off x="3361030" y="584146"/>
            <a:ext cx="617840" cy="467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endParaRPr lang="en-CA" dirty="0"/>
          </a:p>
        </p:txBody>
      </p:sp>
      <p:sp>
        <p:nvSpPr>
          <p:cNvPr id="32" name="Oval 31">
            <a:extLst>
              <a:ext uri="{FF2B5EF4-FFF2-40B4-BE49-F238E27FC236}">
                <a16:creationId xmlns:a16="http://schemas.microsoft.com/office/drawing/2014/main" id="{833661F3-FD4F-FB30-E87B-D5ED87C5CA31}"/>
              </a:ext>
            </a:extLst>
          </p:cNvPr>
          <p:cNvSpPr/>
          <p:nvPr/>
        </p:nvSpPr>
        <p:spPr>
          <a:xfrm>
            <a:off x="2185081" y="1805454"/>
            <a:ext cx="617840" cy="467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endParaRPr lang="en-CA" dirty="0"/>
          </a:p>
        </p:txBody>
      </p:sp>
    </p:spTree>
    <p:extLst>
      <p:ext uri="{BB962C8B-B14F-4D97-AF65-F5344CB8AC3E}">
        <p14:creationId xmlns:p14="http://schemas.microsoft.com/office/powerpoint/2010/main" val="18831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9A352-5EAD-C384-0C63-124435FE4169}"/>
              </a:ext>
            </a:extLst>
          </p:cNvPr>
          <p:cNvSpPr/>
          <p:nvPr/>
        </p:nvSpPr>
        <p:spPr>
          <a:xfrm>
            <a:off x="2764651" y="789010"/>
            <a:ext cx="9304638" cy="5961404"/>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Microsoft Operating System that user sees</a:t>
            </a:r>
            <a:endParaRPr lang="en-CA" b="1" dirty="0">
              <a:solidFill>
                <a:schemeClr val="tx1"/>
              </a:solidFill>
            </a:endParaRPr>
          </a:p>
        </p:txBody>
      </p:sp>
      <p:sp>
        <p:nvSpPr>
          <p:cNvPr id="14" name="Rectangle 13">
            <a:extLst>
              <a:ext uri="{FF2B5EF4-FFF2-40B4-BE49-F238E27FC236}">
                <a16:creationId xmlns:a16="http://schemas.microsoft.com/office/drawing/2014/main" id="{24C63558-1419-13B0-0C2A-16FEC0810364}"/>
              </a:ext>
            </a:extLst>
          </p:cNvPr>
          <p:cNvSpPr/>
          <p:nvPr/>
        </p:nvSpPr>
        <p:spPr>
          <a:xfrm>
            <a:off x="122711" y="117388"/>
            <a:ext cx="2219582" cy="3781169"/>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If you have a Microsoft computer</a:t>
            </a:r>
            <a:endParaRPr lang="en-CA" sz="1200" b="1" dirty="0">
              <a:solidFill>
                <a:schemeClr val="tx1"/>
              </a:solidFill>
            </a:endParaRPr>
          </a:p>
          <a:p>
            <a:r>
              <a:rPr lang="en-CA" sz="1000" dirty="0">
                <a:solidFill>
                  <a:schemeClr val="tx1"/>
                </a:solidFill>
              </a:rPr>
              <a:t>- Please note if you have a windows device, you will need to know that you are running a computer was designed to make complex tasks easier. This means</a:t>
            </a:r>
          </a:p>
          <a:p>
            <a:pPr marL="228600" indent="-228600">
              <a:buAutoNum type="arabicPeriod"/>
            </a:pPr>
            <a:r>
              <a:rPr lang="en-CA" sz="1000" dirty="0">
                <a:solidFill>
                  <a:schemeClr val="tx1"/>
                </a:solidFill>
              </a:rPr>
              <a:t>Your computers terminal window runs on </a:t>
            </a:r>
            <a:r>
              <a:rPr lang="en-CA" sz="1000" b="1" dirty="0">
                <a:solidFill>
                  <a:schemeClr val="tx1"/>
                </a:solidFill>
              </a:rPr>
              <a:t>Microsoft DOS</a:t>
            </a:r>
            <a:r>
              <a:rPr lang="en-CA" sz="1000" dirty="0">
                <a:solidFill>
                  <a:schemeClr val="tx1"/>
                </a:solidFill>
              </a:rPr>
              <a:t>. NOT UNIX. All files you create, all commands you run to create local computer files can be done through this. You will especially need this when developing things like databases. </a:t>
            </a:r>
          </a:p>
          <a:p>
            <a:pPr marL="228600" indent="-228600">
              <a:buAutoNum type="arabicPeriod"/>
            </a:pPr>
            <a:endParaRPr lang="en-CA" sz="1000" dirty="0">
              <a:solidFill>
                <a:schemeClr val="tx1"/>
              </a:solidFill>
            </a:endParaRPr>
          </a:p>
          <a:p>
            <a:pPr marL="228600" indent="-228600">
              <a:buAutoNum type="arabicPeriod"/>
            </a:pPr>
            <a:r>
              <a:rPr lang="en-CA" sz="1000" dirty="0">
                <a:solidFill>
                  <a:schemeClr val="tx1"/>
                </a:solidFill>
              </a:rPr>
              <a:t>When you begin to get more advanced and are ready to create servers so you can save and manipulate information. You will need </a:t>
            </a:r>
            <a:r>
              <a:rPr lang="en-CA" sz="1000" b="1" dirty="0">
                <a:solidFill>
                  <a:schemeClr val="tx1"/>
                </a:solidFill>
              </a:rPr>
              <a:t>git bash</a:t>
            </a:r>
          </a:p>
          <a:p>
            <a:endParaRPr lang="en-CA" sz="1000" b="1" dirty="0">
              <a:solidFill>
                <a:schemeClr val="tx1"/>
              </a:solidFill>
            </a:endParaRPr>
          </a:p>
          <a:p>
            <a:r>
              <a:rPr lang="en-CA" sz="1000" b="1" dirty="0">
                <a:solidFill>
                  <a:schemeClr val="tx1"/>
                </a:solidFill>
              </a:rPr>
              <a:t>We will explain this further on. At this stage know that you are not on a </a:t>
            </a:r>
            <a:r>
              <a:rPr lang="en-CA" sz="1000" b="1" dirty="0" err="1">
                <a:solidFill>
                  <a:schemeClr val="tx1"/>
                </a:solidFill>
              </a:rPr>
              <a:t>unix</a:t>
            </a:r>
            <a:r>
              <a:rPr lang="en-CA" sz="1000" b="1" dirty="0">
                <a:solidFill>
                  <a:schemeClr val="tx1"/>
                </a:solidFill>
              </a:rPr>
              <a:t> device. These instructions are for you.</a:t>
            </a:r>
            <a:endParaRPr lang="en-US" sz="1000" b="1" dirty="0">
              <a:solidFill>
                <a:schemeClr val="tx1"/>
              </a:solidFill>
            </a:endParaRPr>
          </a:p>
        </p:txBody>
      </p:sp>
      <p:sp>
        <p:nvSpPr>
          <p:cNvPr id="15" name="Rectangle 14">
            <a:extLst>
              <a:ext uri="{FF2B5EF4-FFF2-40B4-BE49-F238E27FC236}">
                <a16:creationId xmlns:a16="http://schemas.microsoft.com/office/drawing/2014/main" id="{DBF9DA7C-35F2-4D66-5CE2-056C61585145}"/>
              </a:ext>
            </a:extLst>
          </p:cNvPr>
          <p:cNvSpPr/>
          <p:nvPr/>
        </p:nvSpPr>
        <p:spPr>
          <a:xfrm>
            <a:off x="3332351" y="107586"/>
            <a:ext cx="8736938" cy="509184"/>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representation of what is happening at the software layer. This is not what you see happening but an illustration of what will happen with the software</a:t>
            </a:r>
            <a:endParaRPr lang="en-CA" dirty="0">
              <a:solidFill>
                <a:schemeClr val="tx1"/>
              </a:solidFill>
            </a:endParaRPr>
          </a:p>
        </p:txBody>
      </p:sp>
      <p:sp>
        <p:nvSpPr>
          <p:cNvPr id="18" name="Rectangle 17">
            <a:extLst>
              <a:ext uri="{FF2B5EF4-FFF2-40B4-BE49-F238E27FC236}">
                <a16:creationId xmlns:a16="http://schemas.microsoft.com/office/drawing/2014/main" id="{48F2001B-3ABB-CD15-B6FD-3E8F95036B4F}"/>
              </a:ext>
            </a:extLst>
          </p:cNvPr>
          <p:cNvSpPr/>
          <p:nvPr/>
        </p:nvSpPr>
        <p:spPr>
          <a:xfrm>
            <a:off x="5973637" y="1225371"/>
            <a:ext cx="3021227" cy="5478170"/>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Node </a:t>
            </a:r>
            <a:r>
              <a:rPr lang="en-US" sz="1200" b="1" dirty="0" err="1">
                <a:solidFill>
                  <a:schemeClr val="tx1"/>
                </a:solidFill>
              </a:rPr>
              <a:t>js</a:t>
            </a:r>
            <a:endParaRPr lang="en-US" sz="1200" b="1" dirty="0">
              <a:solidFill>
                <a:schemeClr val="tx1"/>
              </a:solidFill>
            </a:endParaRPr>
          </a:p>
          <a:p>
            <a:pPr algn="ctr"/>
            <a:endParaRPr lang="en-CA" sz="1200" b="1" dirty="0">
              <a:solidFill>
                <a:schemeClr val="tx1"/>
              </a:solidFill>
            </a:endParaRPr>
          </a:p>
          <a:p>
            <a:pPr algn="ctr"/>
            <a:r>
              <a:rPr lang="en-CA" sz="1200" b="1" dirty="0">
                <a:solidFill>
                  <a:schemeClr val="tx1"/>
                </a:solidFill>
              </a:rPr>
              <a:t>This file will contain all of the logic you need to create the automation you want from your program. Consider this file to be your brain. </a:t>
            </a:r>
          </a:p>
          <a:p>
            <a:pPr algn="ctr"/>
            <a:endParaRPr lang="en-CA" sz="1200" dirty="0">
              <a:solidFill>
                <a:schemeClr val="tx1"/>
              </a:solidFill>
            </a:endParaRPr>
          </a:p>
          <a:p>
            <a:pPr algn="ctr"/>
            <a:r>
              <a:rPr lang="en-CA" sz="1200" dirty="0">
                <a:solidFill>
                  <a:schemeClr val="tx1"/>
                </a:solidFill>
              </a:rPr>
              <a:t>Ask these important questions</a:t>
            </a:r>
          </a:p>
          <a:p>
            <a:pPr marL="228600" indent="-228600">
              <a:buAutoNum type="arabicPeriod"/>
            </a:pPr>
            <a:r>
              <a:rPr lang="en-CA" sz="1200" dirty="0">
                <a:solidFill>
                  <a:schemeClr val="tx1"/>
                </a:solidFill>
              </a:rPr>
              <a:t>How will this file be able to bring information into it?</a:t>
            </a:r>
          </a:p>
          <a:p>
            <a:pPr marL="228600" indent="-228600">
              <a:buAutoNum type="arabicPeriod"/>
            </a:pPr>
            <a:r>
              <a:rPr lang="en-CA" sz="1200" dirty="0">
                <a:solidFill>
                  <a:schemeClr val="tx1"/>
                </a:solidFill>
              </a:rPr>
              <a:t>What information will it need to complete the task you are trying to create?</a:t>
            </a:r>
          </a:p>
          <a:p>
            <a:pPr marL="228600" indent="-228600">
              <a:buAutoNum type="arabicPeriod"/>
            </a:pPr>
            <a:r>
              <a:rPr lang="en-CA" sz="1200" dirty="0">
                <a:solidFill>
                  <a:schemeClr val="tx1"/>
                </a:solidFill>
              </a:rPr>
              <a:t>What tools will you need to ensure these tasks are complete?</a:t>
            </a:r>
          </a:p>
          <a:p>
            <a:pPr marL="228600" indent="-228600">
              <a:buAutoNum type="arabicPeriod"/>
            </a:pPr>
            <a:r>
              <a:rPr lang="en-CA" sz="1200" dirty="0">
                <a:solidFill>
                  <a:schemeClr val="tx1"/>
                </a:solidFill>
              </a:rPr>
              <a:t>How will you know they have been completed. </a:t>
            </a:r>
          </a:p>
          <a:p>
            <a:pPr marL="228600" indent="-228600">
              <a:buAutoNum type="arabicPeriod"/>
            </a:pPr>
            <a:r>
              <a:rPr lang="en-CA" sz="1200" dirty="0">
                <a:solidFill>
                  <a:schemeClr val="tx1"/>
                </a:solidFill>
              </a:rPr>
              <a:t>Are you going to store some information and then share it, use it in some way or not. </a:t>
            </a:r>
          </a:p>
          <a:p>
            <a:endParaRPr lang="en-CA" sz="1200" dirty="0">
              <a:solidFill>
                <a:schemeClr val="tx1"/>
              </a:solidFill>
            </a:endParaRPr>
          </a:p>
          <a:p>
            <a:r>
              <a:rPr lang="en-CA" sz="1200" dirty="0">
                <a:solidFill>
                  <a:schemeClr val="tx1"/>
                </a:solidFill>
              </a:rPr>
              <a:t>Until now you have been the person manipulating information using your brain for programming, along with the keyboard and mouse for help with the input. </a:t>
            </a:r>
            <a:r>
              <a:rPr lang="en-CA" sz="1200" b="1" dirty="0">
                <a:solidFill>
                  <a:schemeClr val="tx1"/>
                </a:solidFill>
              </a:rPr>
              <a:t>Now you are going slow down your thinking. Because now you have to teach the computer how to do this task on your behalf. </a:t>
            </a:r>
            <a:r>
              <a:rPr lang="en-CA" sz="1200" dirty="0">
                <a:solidFill>
                  <a:schemeClr val="tx1"/>
                </a:solidFill>
              </a:rPr>
              <a:t>First you were the user, now you are becoming the operator. </a:t>
            </a:r>
            <a:endParaRPr lang="en-CA" sz="1200" b="1" dirty="0">
              <a:solidFill>
                <a:schemeClr val="tx1"/>
              </a:solidFill>
            </a:endParaRPr>
          </a:p>
        </p:txBody>
      </p:sp>
      <p:sp>
        <p:nvSpPr>
          <p:cNvPr id="21" name="Rectangle 20">
            <a:extLst>
              <a:ext uri="{FF2B5EF4-FFF2-40B4-BE49-F238E27FC236}">
                <a16:creationId xmlns:a16="http://schemas.microsoft.com/office/drawing/2014/main" id="{03834BE7-C2A3-BABF-FA24-DDF0C4141E45}"/>
              </a:ext>
            </a:extLst>
          </p:cNvPr>
          <p:cNvSpPr/>
          <p:nvPr/>
        </p:nvSpPr>
        <p:spPr>
          <a:xfrm>
            <a:off x="9156008" y="3388840"/>
            <a:ext cx="2794686" cy="1019434"/>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Browser Window</a:t>
            </a:r>
          </a:p>
        </p:txBody>
      </p:sp>
      <p:sp>
        <p:nvSpPr>
          <p:cNvPr id="22" name="Rectangle 21">
            <a:extLst>
              <a:ext uri="{FF2B5EF4-FFF2-40B4-BE49-F238E27FC236}">
                <a16:creationId xmlns:a16="http://schemas.microsoft.com/office/drawing/2014/main" id="{BA60B2C6-7705-864E-E7FC-7D529A22B7BA}"/>
              </a:ext>
            </a:extLst>
          </p:cNvPr>
          <p:cNvSpPr/>
          <p:nvPr/>
        </p:nvSpPr>
        <p:spPr>
          <a:xfrm>
            <a:off x="3035992" y="3388840"/>
            <a:ext cx="2794686" cy="1065771"/>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Database</a:t>
            </a:r>
          </a:p>
        </p:txBody>
      </p:sp>
      <p:sp>
        <p:nvSpPr>
          <p:cNvPr id="23" name="Rectangle 22">
            <a:extLst>
              <a:ext uri="{FF2B5EF4-FFF2-40B4-BE49-F238E27FC236}">
                <a16:creationId xmlns:a16="http://schemas.microsoft.com/office/drawing/2014/main" id="{6BC4E4B3-3667-F60E-F979-6BE0356CC3F5}"/>
              </a:ext>
            </a:extLst>
          </p:cNvPr>
          <p:cNvSpPr/>
          <p:nvPr/>
        </p:nvSpPr>
        <p:spPr>
          <a:xfrm>
            <a:off x="4331043" y="2029597"/>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B278BF4A-1194-6624-A6FF-72D1BF251EC6}"/>
              </a:ext>
            </a:extLst>
          </p:cNvPr>
          <p:cNvSpPr/>
          <p:nvPr/>
        </p:nvSpPr>
        <p:spPr>
          <a:xfrm>
            <a:off x="9017264" y="2016601"/>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BF1C81AA-8C7B-DF5B-E3B7-F5F1099C3BFB}"/>
              </a:ext>
            </a:extLst>
          </p:cNvPr>
          <p:cNvSpPr/>
          <p:nvPr/>
        </p:nvSpPr>
        <p:spPr>
          <a:xfrm>
            <a:off x="4127157" y="2029596"/>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9CB558F-9B56-D5A1-F6C0-602549772FFA}"/>
              </a:ext>
            </a:extLst>
          </p:cNvPr>
          <p:cNvSpPr/>
          <p:nvPr/>
        </p:nvSpPr>
        <p:spPr>
          <a:xfrm>
            <a:off x="10340896" y="2029595"/>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70E1B778-8B96-1A49-C7CE-1B411073CEAC}"/>
              </a:ext>
            </a:extLst>
          </p:cNvPr>
          <p:cNvSpPr/>
          <p:nvPr/>
        </p:nvSpPr>
        <p:spPr>
          <a:xfrm rot="5400000">
            <a:off x="4852695" y="2769065"/>
            <a:ext cx="853471"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950ABF47-A002-5C32-3DE3-C0C1C502AF84}"/>
              </a:ext>
            </a:extLst>
          </p:cNvPr>
          <p:cNvSpPr/>
          <p:nvPr/>
        </p:nvSpPr>
        <p:spPr>
          <a:xfrm rot="5400000">
            <a:off x="9444111" y="2801351"/>
            <a:ext cx="788900"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Arrow: Down 28">
            <a:extLst>
              <a:ext uri="{FF2B5EF4-FFF2-40B4-BE49-F238E27FC236}">
                <a16:creationId xmlns:a16="http://schemas.microsoft.com/office/drawing/2014/main" id="{8E9F7329-8BF5-6059-A8F2-55DFC59064EA}"/>
              </a:ext>
            </a:extLst>
          </p:cNvPr>
          <p:cNvSpPr/>
          <p:nvPr/>
        </p:nvSpPr>
        <p:spPr>
          <a:xfrm rot="16200000">
            <a:off x="5316668" y="2187145"/>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Arrow: Down 29">
            <a:extLst>
              <a:ext uri="{FF2B5EF4-FFF2-40B4-BE49-F238E27FC236}">
                <a16:creationId xmlns:a16="http://schemas.microsoft.com/office/drawing/2014/main" id="{6C4C8374-2293-4DDE-8589-E1D7C7BDA004}"/>
              </a:ext>
            </a:extLst>
          </p:cNvPr>
          <p:cNvSpPr/>
          <p:nvPr/>
        </p:nvSpPr>
        <p:spPr>
          <a:xfrm rot="5400000">
            <a:off x="9166998" y="2246993"/>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3026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9A352-5EAD-C384-0C63-124435FE4169}"/>
              </a:ext>
            </a:extLst>
          </p:cNvPr>
          <p:cNvSpPr/>
          <p:nvPr/>
        </p:nvSpPr>
        <p:spPr>
          <a:xfrm>
            <a:off x="2764651" y="789010"/>
            <a:ext cx="9304638" cy="5961404"/>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Microsoft Operating System that user sees</a:t>
            </a:r>
            <a:endParaRPr lang="en-CA" b="1" dirty="0">
              <a:solidFill>
                <a:schemeClr val="tx1"/>
              </a:solidFill>
            </a:endParaRPr>
          </a:p>
        </p:txBody>
      </p:sp>
      <p:sp>
        <p:nvSpPr>
          <p:cNvPr id="14" name="Rectangle 13">
            <a:extLst>
              <a:ext uri="{FF2B5EF4-FFF2-40B4-BE49-F238E27FC236}">
                <a16:creationId xmlns:a16="http://schemas.microsoft.com/office/drawing/2014/main" id="{24C63558-1419-13B0-0C2A-16FEC0810364}"/>
              </a:ext>
            </a:extLst>
          </p:cNvPr>
          <p:cNvSpPr/>
          <p:nvPr/>
        </p:nvSpPr>
        <p:spPr>
          <a:xfrm>
            <a:off x="122711" y="117388"/>
            <a:ext cx="2219582" cy="3781169"/>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If you have a Microsoft computer</a:t>
            </a:r>
            <a:endParaRPr lang="en-CA" sz="1200" b="1" dirty="0">
              <a:solidFill>
                <a:schemeClr val="tx1"/>
              </a:solidFill>
            </a:endParaRPr>
          </a:p>
          <a:p>
            <a:r>
              <a:rPr lang="en-CA" sz="1000" dirty="0">
                <a:solidFill>
                  <a:schemeClr val="tx1"/>
                </a:solidFill>
              </a:rPr>
              <a:t>- Please note if you have a windows device, you will need to know that you are running a computer was designed to make complex tasks easier. This means</a:t>
            </a:r>
          </a:p>
          <a:p>
            <a:pPr marL="228600" indent="-228600">
              <a:buAutoNum type="arabicPeriod"/>
            </a:pPr>
            <a:r>
              <a:rPr lang="en-CA" sz="1000" dirty="0">
                <a:solidFill>
                  <a:schemeClr val="tx1"/>
                </a:solidFill>
              </a:rPr>
              <a:t>Your computers terminal window runs on </a:t>
            </a:r>
            <a:r>
              <a:rPr lang="en-CA" sz="1000" b="1" dirty="0">
                <a:solidFill>
                  <a:schemeClr val="tx1"/>
                </a:solidFill>
              </a:rPr>
              <a:t>Microsoft DOS</a:t>
            </a:r>
            <a:r>
              <a:rPr lang="en-CA" sz="1000" dirty="0">
                <a:solidFill>
                  <a:schemeClr val="tx1"/>
                </a:solidFill>
              </a:rPr>
              <a:t>. NOT UNIX. All files you create, all commands you run to create local computer files can be done through this. You will especially need this when developing things like databases. </a:t>
            </a:r>
          </a:p>
          <a:p>
            <a:pPr marL="228600" indent="-228600">
              <a:buAutoNum type="arabicPeriod"/>
            </a:pPr>
            <a:endParaRPr lang="en-CA" sz="1000" dirty="0">
              <a:solidFill>
                <a:schemeClr val="tx1"/>
              </a:solidFill>
            </a:endParaRPr>
          </a:p>
          <a:p>
            <a:pPr marL="228600" indent="-228600">
              <a:buAutoNum type="arabicPeriod"/>
            </a:pPr>
            <a:r>
              <a:rPr lang="en-CA" sz="1000" dirty="0">
                <a:solidFill>
                  <a:schemeClr val="tx1"/>
                </a:solidFill>
              </a:rPr>
              <a:t>When you begin to get more advanced and are ready to create servers so you can save and manipulate information. You will need </a:t>
            </a:r>
            <a:r>
              <a:rPr lang="en-CA" sz="1000" b="1" dirty="0">
                <a:solidFill>
                  <a:schemeClr val="tx1"/>
                </a:solidFill>
              </a:rPr>
              <a:t>git bash</a:t>
            </a:r>
          </a:p>
          <a:p>
            <a:endParaRPr lang="en-CA" sz="1000" b="1" dirty="0">
              <a:solidFill>
                <a:schemeClr val="tx1"/>
              </a:solidFill>
            </a:endParaRPr>
          </a:p>
          <a:p>
            <a:r>
              <a:rPr lang="en-CA" sz="1000" b="1" dirty="0">
                <a:solidFill>
                  <a:schemeClr val="tx1"/>
                </a:solidFill>
              </a:rPr>
              <a:t>We will explain this further on. At this stage know that you are not on a </a:t>
            </a:r>
            <a:r>
              <a:rPr lang="en-CA" sz="1000" b="1" dirty="0" err="1">
                <a:solidFill>
                  <a:schemeClr val="tx1"/>
                </a:solidFill>
              </a:rPr>
              <a:t>unix</a:t>
            </a:r>
            <a:r>
              <a:rPr lang="en-CA" sz="1000" b="1" dirty="0">
                <a:solidFill>
                  <a:schemeClr val="tx1"/>
                </a:solidFill>
              </a:rPr>
              <a:t> device. These </a:t>
            </a:r>
            <a:r>
              <a:rPr lang="en-CA" sz="1000" b="1" dirty="0" err="1">
                <a:solidFill>
                  <a:schemeClr val="tx1"/>
                </a:solidFill>
              </a:rPr>
              <a:t>instructios</a:t>
            </a:r>
            <a:r>
              <a:rPr lang="en-CA" sz="1000" b="1" dirty="0">
                <a:solidFill>
                  <a:schemeClr val="tx1"/>
                </a:solidFill>
              </a:rPr>
              <a:t> are for you.</a:t>
            </a:r>
            <a:endParaRPr lang="en-US" sz="1000" b="1" dirty="0">
              <a:solidFill>
                <a:schemeClr val="tx1"/>
              </a:solidFill>
            </a:endParaRPr>
          </a:p>
        </p:txBody>
      </p:sp>
      <p:sp>
        <p:nvSpPr>
          <p:cNvPr id="15" name="Rectangle 14">
            <a:extLst>
              <a:ext uri="{FF2B5EF4-FFF2-40B4-BE49-F238E27FC236}">
                <a16:creationId xmlns:a16="http://schemas.microsoft.com/office/drawing/2014/main" id="{DBF9DA7C-35F2-4D66-5CE2-056C61585145}"/>
              </a:ext>
            </a:extLst>
          </p:cNvPr>
          <p:cNvSpPr/>
          <p:nvPr/>
        </p:nvSpPr>
        <p:spPr>
          <a:xfrm>
            <a:off x="2764651" y="107585"/>
            <a:ext cx="9304638" cy="631203"/>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this stage your focus should be learning about the node file and its logic.</a:t>
            </a:r>
          </a:p>
          <a:p>
            <a:pPr algn="ctr"/>
            <a:r>
              <a:rPr lang="en-US" sz="1100" dirty="0">
                <a:solidFill>
                  <a:schemeClr val="tx1"/>
                </a:solidFill>
              </a:rPr>
              <a:t> Be able to understand the database file, be able to use it. Databases are standardized tools. The logic of using them does not change from database to database.  Understand one and you will find it easier to adapt to another</a:t>
            </a:r>
            <a:endParaRPr lang="en-CA" sz="1100" dirty="0">
              <a:solidFill>
                <a:schemeClr val="tx1"/>
              </a:solidFill>
            </a:endParaRPr>
          </a:p>
        </p:txBody>
      </p:sp>
      <p:sp>
        <p:nvSpPr>
          <p:cNvPr id="18" name="Rectangle 17">
            <a:extLst>
              <a:ext uri="{FF2B5EF4-FFF2-40B4-BE49-F238E27FC236}">
                <a16:creationId xmlns:a16="http://schemas.microsoft.com/office/drawing/2014/main" id="{48F2001B-3ABB-CD15-B6FD-3E8F95036B4F}"/>
              </a:ext>
            </a:extLst>
          </p:cNvPr>
          <p:cNvSpPr/>
          <p:nvPr/>
        </p:nvSpPr>
        <p:spPr>
          <a:xfrm>
            <a:off x="5973637" y="1225371"/>
            <a:ext cx="3021227" cy="5478170"/>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Node </a:t>
            </a:r>
            <a:r>
              <a:rPr lang="en-US" sz="1200" b="1" dirty="0" err="1">
                <a:solidFill>
                  <a:schemeClr val="tx1"/>
                </a:solidFill>
              </a:rPr>
              <a:t>js</a:t>
            </a:r>
            <a:endParaRPr lang="en-US" sz="1200" b="1" dirty="0">
              <a:solidFill>
                <a:schemeClr val="tx1"/>
              </a:solidFill>
            </a:endParaRPr>
          </a:p>
          <a:p>
            <a:pPr algn="ctr"/>
            <a:endParaRPr lang="en-CA" sz="1200" b="1" dirty="0">
              <a:solidFill>
                <a:schemeClr val="tx1"/>
              </a:solidFill>
            </a:endParaRPr>
          </a:p>
          <a:p>
            <a:pPr algn="ctr"/>
            <a:r>
              <a:rPr lang="en-CA" sz="1200" b="1" dirty="0">
                <a:solidFill>
                  <a:schemeClr val="tx1"/>
                </a:solidFill>
              </a:rPr>
              <a:t>This file will contain all of the logic you need to create the automation you want from your program. Consider this file to be your brain. </a:t>
            </a:r>
          </a:p>
          <a:p>
            <a:pPr algn="ctr"/>
            <a:endParaRPr lang="en-CA" sz="1200" dirty="0">
              <a:solidFill>
                <a:schemeClr val="tx1"/>
              </a:solidFill>
            </a:endParaRPr>
          </a:p>
          <a:p>
            <a:pPr algn="ctr"/>
            <a:r>
              <a:rPr lang="en-CA" sz="1200" dirty="0">
                <a:solidFill>
                  <a:schemeClr val="tx1"/>
                </a:solidFill>
              </a:rPr>
              <a:t>Ask these important questions</a:t>
            </a:r>
          </a:p>
          <a:p>
            <a:pPr marL="228600" indent="-228600">
              <a:buAutoNum type="arabicPeriod"/>
            </a:pPr>
            <a:r>
              <a:rPr lang="en-CA" sz="1200" dirty="0">
                <a:solidFill>
                  <a:schemeClr val="tx1"/>
                </a:solidFill>
              </a:rPr>
              <a:t>How will this file be able to bring information into it?</a:t>
            </a:r>
          </a:p>
          <a:p>
            <a:pPr marL="228600" indent="-228600">
              <a:buAutoNum type="arabicPeriod"/>
            </a:pPr>
            <a:r>
              <a:rPr lang="en-CA" sz="1200" dirty="0">
                <a:solidFill>
                  <a:schemeClr val="tx1"/>
                </a:solidFill>
              </a:rPr>
              <a:t>What information will it need to complete the task you are trying to create?</a:t>
            </a:r>
          </a:p>
          <a:p>
            <a:pPr marL="228600" indent="-228600">
              <a:buAutoNum type="arabicPeriod"/>
            </a:pPr>
            <a:r>
              <a:rPr lang="en-CA" sz="1200" dirty="0">
                <a:solidFill>
                  <a:schemeClr val="tx1"/>
                </a:solidFill>
              </a:rPr>
              <a:t>What tools will you need to ensure these tasks are complete?</a:t>
            </a:r>
          </a:p>
          <a:p>
            <a:pPr marL="228600" indent="-228600">
              <a:buAutoNum type="arabicPeriod"/>
            </a:pPr>
            <a:r>
              <a:rPr lang="en-CA" sz="1200" dirty="0">
                <a:solidFill>
                  <a:schemeClr val="tx1"/>
                </a:solidFill>
              </a:rPr>
              <a:t>How will you know they have been completed. </a:t>
            </a:r>
          </a:p>
          <a:p>
            <a:pPr marL="228600" indent="-228600">
              <a:buAutoNum type="arabicPeriod"/>
            </a:pPr>
            <a:r>
              <a:rPr lang="en-CA" sz="1200" dirty="0">
                <a:solidFill>
                  <a:schemeClr val="tx1"/>
                </a:solidFill>
              </a:rPr>
              <a:t>Are you going to store some information and then share it, use it in some way or not. </a:t>
            </a:r>
          </a:p>
          <a:p>
            <a:endParaRPr lang="en-CA" sz="1200" dirty="0">
              <a:solidFill>
                <a:schemeClr val="tx1"/>
              </a:solidFill>
            </a:endParaRPr>
          </a:p>
          <a:p>
            <a:r>
              <a:rPr lang="en-CA" sz="1200" dirty="0">
                <a:solidFill>
                  <a:schemeClr val="tx1"/>
                </a:solidFill>
              </a:rPr>
              <a:t>Until now you have been the person manipulating information using your brain for programming, along with the keyboard and mouse for help with the input. </a:t>
            </a:r>
            <a:r>
              <a:rPr lang="en-CA" sz="1200" b="1" dirty="0">
                <a:solidFill>
                  <a:schemeClr val="tx1"/>
                </a:solidFill>
              </a:rPr>
              <a:t>Now you are going slow down your thinking. Because now you have to teach the computer how to do this task on your behalf. </a:t>
            </a:r>
            <a:r>
              <a:rPr lang="en-CA" sz="1200" dirty="0">
                <a:solidFill>
                  <a:schemeClr val="tx1"/>
                </a:solidFill>
              </a:rPr>
              <a:t>First you were the user, now you are becoming the operator. </a:t>
            </a:r>
            <a:endParaRPr lang="en-CA" sz="1200" b="1" dirty="0">
              <a:solidFill>
                <a:schemeClr val="tx1"/>
              </a:solidFill>
            </a:endParaRPr>
          </a:p>
        </p:txBody>
      </p:sp>
      <p:sp>
        <p:nvSpPr>
          <p:cNvPr id="21" name="Rectangle 20">
            <a:extLst>
              <a:ext uri="{FF2B5EF4-FFF2-40B4-BE49-F238E27FC236}">
                <a16:creationId xmlns:a16="http://schemas.microsoft.com/office/drawing/2014/main" id="{03834BE7-C2A3-BABF-FA24-DDF0C4141E45}"/>
              </a:ext>
            </a:extLst>
          </p:cNvPr>
          <p:cNvSpPr/>
          <p:nvPr/>
        </p:nvSpPr>
        <p:spPr>
          <a:xfrm>
            <a:off x="9156008" y="3388840"/>
            <a:ext cx="2794686" cy="1019434"/>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Browser Window</a:t>
            </a:r>
          </a:p>
        </p:txBody>
      </p:sp>
      <p:sp>
        <p:nvSpPr>
          <p:cNvPr id="22" name="Rectangle 21">
            <a:extLst>
              <a:ext uri="{FF2B5EF4-FFF2-40B4-BE49-F238E27FC236}">
                <a16:creationId xmlns:a16="http://schemas.microsoft.com/office/drawing/2014/main" id="{BA60B2C6-7705-864E-E7FC-7D529A22B7BA}"/>
              </a:ext>
            </a:extLst>
          </p:cNvPr>
          <p:cNvSpPr/>
          <p:nvPr/>
        </p:nvSpPr>
        <p:spPr>
          <a:xfrm>
            <a:off x="3035992" y="3388840"/>
            <a:ext cx="2794686" cy="3146871"/>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Local Computer Database</a:t>
            </a:r>
          </a:p>
          <a:p>
            <a:pPr algn="ctr"/>
            <a:r>
              <a:rPr lang="en-US" sz="1200" b="1" dirty="0">
                <a:solidFill>
                  <a:schemeClr val="tx1"/>
                </a:solidFill>
              </a:rPr>
              <a:t>Mongo</a:t>
            </a:r>
          </a:p>
          <a:p>
            <a:pPr algn="ctr"/>
            <a:r>
              <a:rPr lang="en-US" sz="1200" dirty="0">
                <a:solidFill>
                  <a:schemeClr val="tx1"/>
                </a:solidFill>
              </a:rPr>
              <a:t>we will use a mongo database to show how you should be working with your code and understanding it.  There are other kinds of databases. So not be distracted by this information.</a:t>
            </a:r>
          </a:p>
          <a:p>
            <a:pPr algn="ctr"/>
            <a:endParaRPr lang="en-US" sz="1200" i="1" u="sng" dirty="0">
              <a:solidFill>
                <a:schemeClr val="tx1"/>
              </a:solidFill>
            </a:endParaRPr>
          </a:p>
        </p:txBody>
      </p:sp>
      <p:sp>
        <p:nvSpPr>
          <p:cNvPr id="23" name="Rectangle 22">
            <a:extLst>
              <a:ext uri="{FF2B5EF4-FFF2-40B4-BE49-F238E27FC236}">
                <a16:creationId xmlns:a16="http://schemas.microsoft.com/office/drawing/2014/main" id="{6BC4E4B3-3667-F60E-F979-6BE0356CC3F5}"/>
              </a:ext>
            </a:extLst>
          </p:cNvPr>
          <p:cNvSpPr/>
          <p:nvPr/>
        </p:nvSpPr>
        <p:spPr>
          <a:xfrm>
            <a:off x="4331043" y="2029597"/>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B278BF4A-1194-6624-A6FF-72D1BF251EC6}"/>
              </a:ext>
            </a:extLst>
          </p:cNvPr>
          <p:cNvSpPr/>
          <p:nvPr/>
        </p:nvSpPr>
        <p:spPr>
          <a:xfrm>
            <a:off x="9017264" y="2016601"/>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BF1C81AA-8C7B-DF5B-E3B7-F5F1099C3BFB}"/>
              </a:ext>
            </a:extLst>
          </p:cNvPr>
          <p:cNvSpPr/>
          <p:nvPr/>
        </p:nvSpPr>
        <p:spPr>
          <a:xfrm>
            <a:off x="4127157" y="2029596"/>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9CB558F-9B56-D5A1-F6C0-602549772FFA}"/>
              </a:ext>
            </a:extLst>
          </p:cNvPr>
          <p:cNvSpPr/>
          <p:nvPr/>
        </p:nvSpPr>
        <p:spPr>
          <a:xfrm>
            <a:off x="10340896" y="2029595"/>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70E1B778-8B96-1A49-C7CE-1B411073CEAC}"/>
              </a:ext>
            </a:extLst>
          </p:cNvPr>
          <p:cNvSpPr/>
          <p:nvPr/>
        </p:nvSpPr>
        <p:spPr>
          <a:xfrm rot="5400000">
            <a:off x="4852695" y="2769065"/>
            <a:ext cx="853471"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950ABF47-A002-5C32-3DE3-C0C1C502AF84}"/>
              </a:ext>
            </a:extLst>
          </p:cNvPr>
          <p:cNvSpPr/>
          <p:nvPr/>
        </p:nvSpPr>
        <p:spPr>
          <a:xfrm rot="5400000">
            <a:off x="9444111" y="2801351"/>
            <a:ext cx="788900"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Arrow: Down 28">
            <a:extLst>
              <a:ext uri="{FF2B5EF4-FFF2-40B4-BE49-F238E27FC236}">
                <a16:creationId xmlns:a16="http://schemas.microsoft.com/office/drawing/2014/main" id="{8E9F7329-8BF5-6059-A8F2-55DFC59064EA}"/>
              </a:ext>
            </a:extLst>
          </p:cNvPr>
          <p:cNvSpPr/>
          <p:nvPr/>
        </p:nvSpPr>
        <p:spPr>
          <a:xfrm rot="16200000">
            <a:off x="5316668" y="2187145"/>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Arrow: Down 29">
            <a:extLst>
              <a:ext uri="{FF2B5EF4-FFF2-40B4-BE49-F238E27FC236}">
                <a16:creationId xmlns:a16="http://schemas.microsoft.com/office/drawing/2014/main" id="{6C4C8374-2293-4DDE-8589-E1D7C7BDA004}"/>
              </a:ext>
            </a:extLst>
          </p:cNvPr>
          <p:cNvSpPr/>
          <p:nvPr/>
        </p:nvSpPr>
        <p:spPr>
          <a:xfrm rot="5400000">
            <a:off x="9166998" y="2246993"/>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6EB38ECB-72BB-102E-5B79-1CE7584F8D32}"/>
              </a:ext>
            </a:extLst>
          </p:cNvPr>
          <p:cNvSpPr/>
          <p:nvPr/>
        </p:nvSpPr>
        <p:spPr>
          <a:xfrm>
            <a:off x="3207895" y="4856813"/>
            <a:ext cx="2450892" cy="1528997"/>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u="sng" dirty="0">
                <a:solidFill>
                  <a:schemeClr val="tx1"/>
                </a:solidFill>
              </a:rPr>
              <a:t>NOTE</a:t>
            </a:r>
          </a:p>
          <a:p>
            <a:pPr algn="ctr"/>
            <a:r>
              <a:rPr lang="en-US" sz="1000" i="1" u="sng" dirty="0">
                <a:solidFill>
                  <a:schemeClr val="tx1"/>
                </a:solidFill>
              </a:rPr>
              <a:t>When you know one database well, and you understand the logic of how information is flowing, it is very easy to apply the same logic and learn to use a new tool. Just like you can use uber and skip the dishes for ordering food. You can adjust for nuances. Focus on mongo for now</a:t>
            </a:r>
          </a:p>
        </p:txBody>
      </p:sp>
    </p:spTree>
    <p:extLst>
      <p:ext uri="{BB962C8B-B14F-4D97-AF65-F5344CB8AC3E}">
        <p14:creationId xmlns:p14="http://schemas.microsoft.com/office/powerpoint/2010/main" val="80882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9A352-5EAD-C384-0C63-124435FE4169}"/>
              </a:ext>
            </a:extLst>
          </p:cNvPr>
          <p:cNvSpPr/>
          <p:nvPr/>
        </p:nvSpPr>
        <p:spPr>
          <a:xfrm>
            <a:off x="2764651" y="789010"/>
            <a:ext cx="9304638" cy="5961404"/>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Microsoft Operating System that user sees</a:t>
            </a:r>
            <a:endParaRPr lang="en-CA" b="1" dirty="0">
              <a:solidFill>
                <a:schemeClr val="tx1"/>
              </a:solidFill>
            </a:endParaRPr>
          </a:p>
        </p:txBody>
      </p:sp>
      <p:sp>
        <p:nvSpPr>
          <p:cNvPr id="14" name="Rectangle 13">
            <a:extLst>
              <a:ext uri="{FF2B5EF4-FFF2-40B4-BE49-F238E27FC236}">
                <a16:creationId xmlns:a16="http://schemas.microsoft.com/office/drawing/2014/main" id="{24C63558-1419-13B0-0C2A-16FEC0810364}"/>
              </a:ext>
            </a:extLst>
          </p:cNvPr>
          <p:cNvSpPr/>
          <p:nvPr/>
        </p:nvSpPr>
        <p:spPr>
          <a:xfrm>
            <a:off x="122711" y="117388"/>
            <a:ext cx="2219582" cy="3781169"/>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If you have a Microsoft computer</a:t>
            </a:r>
            <a:endParaRPr lang="en-CA" sz="1200" b="1" dirty="0">
              <a:solidFill>
                <a:schemeClr val="tx1"/>
              </a:solidFill>
            </a:endParaRPr>
          </a:p>
          <a:p>
            <a:r>
              <a:rPr lang="en-CA" sz="1000" dirty="0">
                <a:solidFill>
                  <a:schemeClr val="tx1"/>
                </a:solidFill>
              </a:rPr>
              <a:t>- Please note if you have a windows device, you will need to know that you are running a computer was designed to make complex tasks easier. This means</a:t>
            </a:r>
          </a:p>
          <a:p>
            <a:pPr marL="228600" indent="-228600">
              <a:buAutoNum type="arabicPeriod"/>
            </a:pPr>
            <a:r>
              <a:rPr lang="en-CA" sz="1000" dirty="0">
                <a:solidFill>
                  <a:schemeClr val="tx1"/>
                </a:solidFill>
              </a:rPr>
              <a:t>Your computers terminal window runs on </a:t>
            </a:r>
            <a:r>
              <a:rPr lang="en-CA" sz="1000" b="1" dirty="0">
                <a:solidFill>
                  <a:schemeClr val="tx1"/>
                </a:solidFill>
              </a:rPr>
              <a:t>Microsoft DOS</a:t>
            </a:r>
            <a:r>
              <a:rPr lang="en-CA" sz="1000" dirty="0">
                <a:solidFill>
                  <a:schemeClr val="tx1"/>
                </a:solidFill>
              </a:rPr>
              <a:t>. NOT UNIX. All files you create, all commands you run to create local computer files can be done through this. You will especially need this when developing things like databases. </a:t>
            </a:r>
          </a:p>
          <a:p>
            <a:pPr marL="228600" indent="-228600">
              <a:buAutoNum type="arabicPeriod"/>
            </a:pPr>
            <a:endParaRPr lang="en-CA" sz="1000" dirty="0">
              <a:solidFill>
                <a:schemeClr val="tx1"/>
              </a:solidFill>
            </a:endParaRPr>
          </a:p>
          <a:p>
            <a:pPr marL="228600" indent="-228600">
              <a:buAutoNum type="arabicPeriod"/>
            </a:pPr>
            <a:r>
              <a:rPr lang="en-CA" sz="1000" dirty="0">
                <a:solidFill>
                  <a:schemeClr val="tx1"/>
                </a:solidFill>
              </a:rPr>
              <a:t>When you begin to get more advanced and are ready to create servers so you can save and manipulate information. You will need </a:t>
            </a:r>
            <a:r>
              <a:rPr lang="en-CA" sz="1000" b="1" dirty="0">
                <a:solidFill>
                  <a:schemeClr val="tx1"/>
                </a:solidFill>
              </a:rPr>
              <a:t>git bash</a:t>
            </a:r>
          </a:p>
          <a:p>
            <a:endParaRPr lang="en-CA" sz="1000" b="1" dirty="0">
              <a:solidFill>
                <a:schemeClr val="tx1"/>
              </a:solidFill>
            </a:endParaRPr>
          </a:p>
          <a:p>
            <a:r>
              <a:rPr lang="en-CA" sz="1000" b="1" dirty="0">
                <a:solidFill>
                  <a:schemeClr val="tx1"/>
                </a:solidFill>
              </a:rPr>
              <a:t>We will explain this further on. At this stage know that you are not on a </a:t>
            </a:r>
            <a:r>
              <a:rPr lang="en-CA" sz="1000" b="1" dirty="0" err="1">
                <a:solidFill>
                  <a:schemeClr val="tx1"/>
                </a:solidFill>
              </a:rPr>
              <a:t>unix</a:t>
            </a:r>
            <a:r>
              <a:rPr lang="en-CA" sz="1000" b="1" dirty="0">
                <a:solidFill>
                  <a:schemeClr val="tx1"/>
                </a:solidFill>
              </a:rPr>
              <a:t> device. These instructions are for you.</a:t>
            </a:r>
            <a:endParaRPr lang="en-US" sz="1000" b="1" dirty="0">
              <a:solidFill>
                <a:schemeClr val="tx1"/>
              </a:solidFill>
            </a:endParaRPr>
          </a:p>
        </p:txBody>
      </p:sp>
      <p:sp>
        <p:nvSpPr>
          <p:cNvPr id="15" name="Rectangle 14">
            <a:extLst>
              <a:ext uri="{FF2B5EF4-FFF2-40B4-BE49-F238E27FC236}">
                <a16:creationId xmlns:a16="http://schemas.microsoft.com/office/drawing/2014/main" id="{DBF9DA7C-35F2-4D66-5CE2-056C61585145}"/>
              </a:ext>
            </a:extLst>
          </p:cNvPr>
          <p:cNvSpPr/>
          <p:nvPr/>
        </p:nvSpPr>
        <p:spPr>
          <a:xfrm>
            <a:off x="2764651" y="1"/>
            <a:ext cx="9304638" cy="789008"/>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Keep your focus on the node.js server and how it will need to interact with the browser file</a:t>
            </a:r>
          </a:p>
          <a:p>
            <a:pPr algn="ctr"/>
            <a:r>
              <a:rPr lang="en-US" sz="1200" dirty="0">
                <a:solidFill>
                  <a:schemeClr val="tx1"/>
                </a:solidFill>
              </a:rPr>
              <a:t>Browser files and browsers have some additional variability. If you are going to deploy this code on the internet as a website then you will need to pay attention to browser compatibility. In this case we are focusing on building a server so we do not need a website. We will </a:t>
            </a:r>
            <a:r>
              <a:rPr lang="en-US" sz="1200" dirty="0" err="1">
                <a:solidFill>
                  <a:schemeClr val="tx1"/>
                </a:solidFill>
              </a:rPr>
              <a:t>deply</a:t>
            </a:r>
            <a:r>
              <a:rPr lang="en-US" sz="1200" dirty="0">
                <a:solidFill>
                  <a:schemeClr val="tx1"/>
                </a:solidFill>
              </a:rPr>
              <a:t>  this code only on our browser file reader. Chrome or </a:t>
            </a:r>
            <a:r>
              <a:rPr lang="en-US" sz="1200" dirty="0" err="1">
                <a:solidFill>
                  <a:schemeClr val="tx1"/>
                </a:solidFill>
              </a:rPr>
              <a:t>firefox</a:t>
            </a:r>
            <a:r>
              <a:rPr lang="en-US" sz="1200" dirty="0">
                <a:solidFill>
                  <a:schemeClr val="tx1"/>
                </a:solidFill>
              </a:rPr>
              <a:t> are recommended</a:t>
            </a:r>
            <a:endParaRPr lang="en-CA" sz="1200" dirty="0">
              <a:solidFill>
                <a:schemeClr val="tx1"/>
              </a:solidFill>
            </a:endParaRPr>
          </a:p>
        </p:txBody>
      </p:sp>
      <p:sp>
        <p:nvSpPr>
          <p:cNvPr id="18" name="Rectangle 17">
            <a:extLst>
              <a:ext uri="{FF2B5EF4-FFF2-40B4-BE49-F238E27FC236}">
                <a16:creationId xmlns:a16="http://schemas.microsoft.com/office/drawing/2014/main" id="{48F2001B-3ABB-CD15-B6FD-3E8F95036B4F}"/>
              </a:ext>
            </a:extLst>
          </p:cNvPr>
          <p:cNvSpPr/>
          <p:nvPr/>
        </p:nvSpPr>
        <p:spPr>
          <a:xfrm>
            <a:off x="5973637" y="1225371"/>
            <a:ext cx="3021227" cy="5478170"/>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Node </a:t>
            </a:r>
            <a:r>
              <a:rPr lang="en-US" sz="1200" b="1" dirty="0" err="1">
                <a:solidFill>
                  <a:schemeClr val="tx1"/>
                </a:solidFill>
              </a:rPr>
              <a:t>js</a:t>
            </a:r>
            <a:endParaRPr lang="en-US" sz="1200" b="1" dirty="0">
              <a:solidFill>
                <a:schemeClr val="tx1"/>
              </a:solidFill>
            </a:endParaRPr>
          </a:p>
          <a:p>
            <a:pPr algn="ctr"/>
            <a:endParaRPr lang="en-CA" sz="1200" b="1" dirty="0">
              <a:solidFill>
                <a:schemeClr val="tx1"/>
              </a:solidFill>
            </a:endParaRPr>
          </a:p>
          <a:p>
            <a:pPr algn="ctr"/>
            <a:r>
              <a:rPr lang="en-CA" sz="1200" b="1" dirty="0">
                <a:solidFill>
                  <a:schemeClr val="tx1"/>
                </a:solidFill>
              </a:rPr>
              <a:t>This file will contain all of the logic you need to create the automation you want from your program. Consider this file to be your brain. </a:t>
            </a:r>
          </a:p>
          <a:p>
            <a:pPr algn="ctr"/>
            <a:endParaRPr lang="en-CA" sz="1200" dirty="0">
              <a:solidFill>
                <a:schemeClr val="tx1"/>
              </a:solidFill>
            </a:endParaRPr>
          </a:p>
          <a:p>
            <a:pPr algn="ctr"/>
            <a:r>
              <a:rPr lang="en-CA" sz="1200" dirty="0">
                <a:solidFill>
                  <a:schemeClr val="tx1"/>
                </a:solidFill>
              </a:rPr>
              <a:t>Ask these important questions</a:t>
            </a:r>
          </a:p>
          <a:p>
            <a:pPr marL="228600" indent="-228600">
              <a:buAutoNum type="arabicPeriod"/>
            </a:pPr>
            <a:r>
              <a:rPr lang="en-CA" sz="1200" dirty="0">
                <a:solidFill>
                  <a:schemeClr val="tx1"/>
                </a:solidFill>
              </a:rPr>
              <a:t>How will this file be able to bring information into it?</a:t>
            </a:r>
          </a:p>
          <a:p>
            <a:pPr marL="228600" indent="-228600">
              <a:buAutoNum type="arabicPeriod"/>
            </a:pPr>
            <a:r>
              <a:rPr lang="en-CA" sz="1200" dirty="0">
                <a:solidFill>
                  <a:schemeClr val="tx1"/>
                </a:solidFill>
              </a:rPr>
              <a:t>What information will it need to complete the task you are trying to create?</a:t>
            </a:r>
          </a:p>
          <a:p>
            <a:pPr marL="228600" indent="-228600">
              <a:buAutoNum type="arabicPeriod"/>
            </a:pPr>
            <a:r>
              <a:rPr lang="en-CA" sz="1200" dirty="0">
                <a:solidFill>
                  <a:schemeClr val="tx1"/>
                </a:solidFill>
              </a:rPr>
              <a:t>What tools will you need to ensure these tasks are complete?</a:t>
            </a:r>
          </a:p>
          <a:p>
            <a:pPr marL="228600" indent="-228600">
              <a:buAutoNum type="arabicPeriod"/>
            </a:pPr>
            <a:r>
              <a:rPr lang="en-CA" sz="1200" dirty="0">
                <a:solidFill>
                  <a:schemeClr val="tx1"/>
                </a:solidFill>
              </a:rPr>
              <a:t>How will you know they have been completed. </a:t>
            </a:r>
          </a:p>
          <a:p>
            <a:pPr marL="228600" indent="-228600">
              <a:buAutoNum type="arabicPeriod"/>
            </a:pPr>
            <a:r>
              <a:rPr lang="en-CA" sz="1200" dirty="0">
                <a:solidFill>
                  <a:schemeClr val="tx1"/>
                </a:solidFill>
              </a:rPr>
              <a:t>Are you going to store some information and then share it, use it in some way or not. </a:t>
            </a:r>
          </a:p>
          <a:p>
            <a:endParaRPr lang="en-CA" sz="1200" dirty="0">
              <a:solidFill>
                <a:schemeClr val="tx1"/>
              </a:solidFill>
            </a:endParaRPr>
          </a:p>
          <a:p>
            <a:r>
              <a:rPr lang="en-CA" sz="1200" dirty="0">
                <a:solidFill>
                  <a:schemeClr val="tx1"/>
                </a:solidFill>
              </a:rPr>
              <a:t>Until now you have been the person manipulating information using your brain for programming, along with the keyboard and mouse for help with the input. </a:t>
            </a:r>
            <a:r>
              <a:rPr lang="en-CA" sz="1200" b="1" dirty="0">
                <a:solidFill>
                  <a:schemeClr val="tx1"/>
                </a:solidFill>
              </a:rPr>
              <a:t>Now you are going slow down your thinking. Because now you have to teach the computer how to do this task on your behalf. </a:t>
            </a:r>
            <a:r>
              <a:rPr lang="en-CA" sz="1200" dirty="0">
                <a:solidFill>
                  <a:schemeClr val="tx1"/>
                </a:solidFill>
              </a:rPr>
              <a:t>First you were the user, now you are becoming the operator. </a:t>
            </a:r>
            <a:endParaRPr lang="en-CA" sz="1200" b="1" dirty="0">
              <a:solidFill>
                <a:schemeClr val="tx1"/>
              </a:solidFill>
            </a:endParaRPr>
          </a:p>
        </p:txBody>
      </p:sp>
      <p:sp>
        <p:nvSpPr>
          <p:cNvPr id="21" name="Rectangle 20">
            <a:extLst>
              <a:ext uri="{FF2B5EF4-FFF2-40B4-BE49-F238E27FC236}">
                <a16:creationId xmlns:a16="http://schemas.microsoft.com/office/drawing/2014/main" id="{03834BE7-C2A3-BABF-FA24-DDF0C4141E45}"/>
              </a:ext>
            </a:extLst>
          </p:cNvPr>
          <p:cNvSpPr/>
          <p:nvPr/>
        </p:nvSpPr>
        <p:spPr>
          <a:xfrm>
            <a:off x="9156008" y="3388839"/>
            <a:ext cx="2794686" cy="3314701"/>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Local Computer Browser Window</a:t>
            </a:r>
          </a:p>
          <a:p>
            <a:pPr algn="ctr"/>
            <a:r>
              <a:rPr lang="en-US" sz="1200" dirty="0">
                <a:solidFill>
                  <a:schemeClr val="tx1"/>
                </a:solidFill>
              </a:rPr>
              <a:t>It does not matter if you are deploying this code on the web. For now it is important to note that you are learning a way in which you can automate the formulas in your mind into the machine. You will need some way to see if what you are doing is correct. That is what the browser if for.</a:t>
            </a:r>
          </a:p>
          <a:p>
            <a:pPr algn="ctr"/>
            <a:endParaRPr lang="en-US" sz="1200" b="1" dirty="0">
              <a:solidFill>
                <a:schemeClr val="tx1"/>
              </a:solidFill>
            </a:endParaRPr>
          </a:p>
        </p:txBody>
      </p:sp>
      <p:sp>
        <p:nvSpPr>
          <p:cNvPr id="22" name="Rectangle 21">
            <a:extLst>
              <a:ext uri="{FF2B5EF4-FFF2-40B4-BE49-F238E27FC236}">
                <a16:creationId xmlns:a16="http://schemas.microsoft.com/office/drawing/2014/main" id="{BA60B2C6-7705-864E-E7FC-7D529A22B7BA}"/>
              </a:ext>
            </a:extLst>
          </p:cNvPr>
          <p:cNvSpPr/>
          <p:nvPr/>
        </p:nvSpPr>
        <p:spPr>
          <a:xfrm>
            <a:off x="3035992" y="3388840"/>
            <a:ext cx="2794686" cy="1240585"/>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Database</a:t>
            </a:r>
          </a:p>
          <a:p>
            <a:pPr algn="ctr"/>
            <a:r>
              <a:rPr lang="en-US" sz="1200" b="1" dirty="0">
                <a:solidFill>
                  <a:schemeClr val="tx1"/>
                </a:solidFill>
              </a:rPr>
              <a:t>Mongo</a:t>
            </a:r>
          </a:p>
        </p:txBody>
      </p:sp>
      <p:sp>
        <p:nvSpPr>
          <p:cNvPr id="23" name="Rectangle 22">
            <a:extLst>
              <a:ext uri="{FF2B5EF4-FFF2-40B4-BE49-F238E27FC236}">
                <a16:creationId xmlns:a16="http://schemas.microsoft.com/office/drawing/2014/main" id="{6BC4E4B3-3667-F60E-F979-6BE0356CC3F5}"/>
              </a:ext>
            </a:extLst>
          </p:cNvPr>
          <p:cNvSpPr/>
          <p:nvPr/>
        </p:nvSpPr>
        <p:spPr>
          <a:xfrm>
            <a:off x="4331043" y="2029597"/>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B278BF4A-1194-6624-A6FF-72D1BF251EC6}"/>
              </a:ext>
            </a:extLst>
          </p:cNvPr>
          <p:cNvSpPr/>
          <p:nvPr/>
        </p:nvSpPr>
        <p:spPr>
          <a:xfrm>
            <a:off x="9017264" y="2016601"/>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BF1C81AA-8C7B-DF5B-E3B7-F5F1099C3BFB}"/>
              </a:ext>
            </a:extLst>
          </p:cNvPr>
          <p:cNvSpPr/>
          <p:nvPr/>
        </p:nvSpPr>
        <p:spPr>
          <a:xfrm>
            <a:off x="4127157" y="2029596"/>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9CB558F-9B56-D5A1-F6C0-602549772FFA}"/>
              </a:ext>
            </a:extLst>
          </p:cNvPr>
          <p:cNvSpPr/>
          <p:nvPr/>
        </p:nvSpPr>
        <p:spPr>
          <a:xfrm>
            <a:off x="10340896" y="2029595"/>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70E1B778-8B96-1A49-C7CE-1B411073CEAC}"/>
              </a:ext>
            </a:extLst>
          </p:cNvPr>
          <p:cNvSpPr/>
          <p:nvPr/>
        </p:nvSpPr>
        <p:spPr>
          <a:xfrm rot="5400000">
            <a:off x="4852695" y="2769065"/>
            <a:ext cx="853471"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950ABF47-A002-5C32-3DE3-C0C1C502AF84}"/>
              </a:ext>
            </a:extLst>
          </p:cNvPr>
          <p:cNvSpPr/>
          <p:nvPr/>
        </p:nvSpPr>
        <p:spPr>
          <a:xfrm rot="5400000">
            <a:off x="9444111" y="2801351"/>
            <a:ext cx="788900"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Arrow: Down 28">
            <a:extLst>
              <a:ext uri="{FF2B5EF4-FFF2-40B4-BE49-F238E27FC236}">
                <a16:creationId xmlns:a16="http://schemas.microsoft.com/office/drawing/2014/main" id="{8E9F7329-8BF5-6059-A8F2-55DFC59064EA}"/>
              </a:ext>
            </a:extLst>
          </p:cNvPr>
          <p:cNvSpPr/>
          <p:nvPr/>
        </p:nvSpPr>
        <p:spPr>
          <a:xfrm rot="16200000">
            <a:off x="5316668" y="2187145"/>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Arrow: Down 29">
            <a:extLst>
              <a:ext uri="{FF2B5EF4-FFF2-40B4-BE49-F238E27FC236}">
                <a16:creationId xmlns:a16="http://schemas.microsoft.com/office/drawing/2014/main" id="{6C4C8374-2293-4DDE-8589-E1D7C7BDA004}"/>
              </a:ext>
            </a:extLst>
          </p:cNvPr>
          <p:cNvSpPr/>
          <p:nvPr/>
        </p:nvSpPr>
        <p:spPr>
          <a:xfrm rot="5400000">
            <a:off x="9166998" y="2246993"/>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6EB38ECB-72BB-102E-5B79-1CE7584F8D32}"/>
              </a:ext>
            </a:extLst>
          </p:cNvPr>
          <p:cNvSpPr/>
          <p:nvPr/>
        </p:nvSpPr>
        <p:spPr>
          <a:xfrm>
            <a:off x="9327905" y="5343993"/>
            <a:ext cx="2450892" cy="1231193"/>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u="sng" dirty="0">
                <a:solidFill>
                  <a:schemeClr val="tx1"/>
                </a:solidFill>
              </a:rPr>
              <a:t>NOTE</a:t>
            </a:r>
          </a:p>
          <a:p>
            <a:pPr algn="ctr"/>
            <a:r>
              <a:rPr lang="en-US" sz="1000" i="1" u="sng" dirty="0">
                <a:solidFill>
                  <a:schemeClr val="tx1"/>
                </a:solidFill>
              </a:rPr>
              <a:t>Once you understand the logic of how to get user data from a browser file and build a server in the node file then any server will be able to take your code and the results will be the same as you see</a:t>
            </a:r>
          </a:p>
        </p:txBody>
      </p:sp>
    </p:spTree>
    <p:extLst>
      <p:ext uri="{BB962C8B-B14F-4D97-AF65-F5344CB8AC3E}">
        <p14:creationId xmlns:p14="http://schemas.microsoft.com/office/powerpoint/2010/main" val="373321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9A352-5EAD-C384-0C63-124435FE4169}"/>
              </a:ext>
            </a:extLst>
          </p:cNvPr>
          <p:cNvSpPr/>
          <p:nvPr/>
        </p:nvSpPr>
        <p:spPr>
          <a:xfrm>
            <a:off x="2764651" y="789010"/>
            <a:ext cx="9304638" cy="5961404"/>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Microsoft Operating System that user sees</a:t>
            </a:r>
            <a:endParaRPr lang="en-CA" b="1" dirty="0">
              <a:solidFill>
                <a:schemeClr val="tx1"/>
              </a:solidFill>
            </a:endParaRPr>
          </a:p>
        </p:txBody>
      </p:sp>
      <p:sp>
        <p:nvSpPr>
          <p:cNvPr id="14" name="Rectangle 13">
            <a:extLst>
              <a:ext uri="{FF2B5EF4-FFF2-40B4-BE49-F238E27FC236}">
                <a16:creationId xmlns:a16="http://schemas.microsoft.com/office/drawing/2014/main" id="{24C63558-1419-13B0-0C2A-16FEC0810364}"/>
              </a:ext>
            </a:extLst>
          </p:cNvPr>
          <p:cNvSpPr/>
          <p:nvPr/>
        </p:nvSpPr>
        <p:spPr>
          <a:xfrm>
            <a:off x="122711" y="117388"/>
            <a:ext cx="2219582" cy="3781169"/>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If you have a Microsoft computer</a:t>
            </a:r>
            <a:endParaRPr lang="en-CA" sz="1200" b="1" dirty="0">
              <a:solidFill>
                <a:schemeClr val="tx1"/>
              </a:solidFill>
            </a:endParaRPr>
          </a:p>
          <a:p>
            <a:r>
              <a:rPr lang="en-CA" sz="1000" dirty="0">
                <a:solidFill>
                  <a:schemeClr val="tx1"/>
                </a:solidFill>
              </a:rPr>
              <a:t>- Please note if you have a windows device, you will need to know that you are running a computer was designed to make complex tasks easier. This means</a:t>
            </a:r>
          </a:p>
          <a:p>
            <a:pPr marL="228600" indent="-228600">
              <a:buAutoNum type="arabicPeriod"/>
            </a:pPr>
            <a:r>
              <a:rPr lang="en-CA" sz="1000" dirty="0">
                <a:solidFill>
                  <a:schemeClr val="tx1"/>
                </a:solidFill>
              </a:rPr>
              <a:t>Your computers terminal window runs on </a:t>
            </a:r>
            <a:r>
              <a:rPr lang="en-CA" sz="1000" b="1" dirty="0">
                <a:solidFill>
                  <a:schemeClr val="tx1"/>
                </a:solidFill>
              </a:rPr>
              <a:t>Microsoft DOS</a:t>
            </a:r>
            <a:r>
              <a:rPr lang="en-CA" sz="1000" dirty="0">
                <a:solidFill>
                  <a:schemeClr val="tx1"/>
                </a:solidFill>
              </a:rPr>
              <a:t>. NOT UNIX. All files you create, all commands you run to create local computer files can be done through this. You will especially need this when developing things like databases. </a:t>
            </a:r>
          </a:p>
          <a:p>
            <a:pPr marL="228600" indent="-228600">
              <a:buAutoNum type="arabicPeriod"/>
            </a:pPr>
            <a:endParaRPr lang="en-CA" sz="1000" dirty="0">
              <a:solidFill>
                <a:schemeClr val="tx1"/>
              </a:solidFill>
            </a:endParaRPr>
          </a:p>
          <a:p>
            <a:pPr marL="228600" indent="-228600">
              <a:buAutoNum type="arabicPeriod"/>
            </a:pPr>
            <a:r>
              <a:rPr lang="en-CA" sz="1000" dirty="0">
                <a:solidFill>
                  <a:schemeClr val="tx1"/>
                </a:solidFill>
              </a:rPr>
              <a:t>When you begin to get more advanced and are ready to create servers so you can save and manipulate information. You will need </a:t>
            </a:r>
            <a:r>
              <a:rPr lang="en-CA" sz="1000" b="1" dirty="0">
                <a:solidFill>
                  <a:schemeClr val="tx1"/>
                </a:solidFill>
              </a:rPr>
              <a:t>git bash</a:t>
            </a:r>
          </a:p>
          <a:p>
            <a:endParaRPr lang="en-CA" sz="1000" b="1" dirty="0">
              <a:solidFill>
                <a:schemeClr val="tx1"/>
              </a:solidFill>
            </a:endParaRPr>
          </a:p>
          <a:p>
            <a:r>
              <a:rPr lang="en-CA" sz="1000" b="1" dirty="0">
                <a:solidFill>
                  <a:schemeClr val="tx1"/>
                </a:solidFill>
              </a:rPr>
              <a:t>We will explain this further on. At this stage know that you are not on a </a:t>
            </a:r>
            <a:r>
              <a:rPr lang="en-CA" sz="1000" b="1" dirty="0" err="1">
                <a:solidFill>
                  <a:schemeClr val="tx1"/>
                </a:solidFill>
              </a:rPr>
              <a:t>unix</a:t>
            </a:r>
            <a:r>
              <a:rPr lang="en-CA" sz="1000" b="1" dirty="0">
                <a:solidFill>
                  <a:schemeClr val="tx1"/>
                </a:solidFill>
              </a:rPr>
              <a:t> device. These instructions are for you.</a:t>
            </a:r>
            <a:endParaRPr lang="en-US" sz="1000" b="1" dirty="0">
              <a:solidFill>
                <a:schemeClr val="tx1"/>
              </a:solidFill>
            </a:endParaRPr>
          </a:p>
        </p:txBody>
      </p:sp>
      <p:sp>
        <p:nvSpPr>
          <p:cNvPr id="15" name="Rectangle 14">
            <a:extLst>
              <a:ext uri="{FF2B5EF4-FFF2-40B4-BE49-F238E27FC236}">
                <a16:creationId xmlns:a16="http://schemas.microsoft.com/office/drawing/2014/main" id="{DBF9DA7C-35F2-4D66-5CE2-056C61585145}"/>
              </a:ext>
            </a:extLst>
          </p:cNvPr>
          <p:cNvSpPr/>
          <p:nvPr/>
        </p:nvSpPr>
        <p:spPr>
          <a:xfrm>
            <a:off x="3332351" y="107586"/>
            <a:ext cx="8736938" cy="509184"/>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important to remember that a Microsoft computer runs MS dos. This will impact how we check and apply our logic. We will use git bash to achieve this</a:t>
            </a:r>
            <a:endParaRPr lang="en-CA" dirty="0">
              <a:solidFill>
                <a:schemeClr val="tx1"/>
              </a:solidFill>
            </a:endParaRPr>
          </a:p>
        </p:txBody>
      </p:sp>
      <p:sp>
        <p:nvSpPr>
          <p:cNvPr id="18" name="Rectangle 17">
            <a:extLst>
              <a:ext uri="{FF2B5EF4-FFF2-40B4-BE49-F238E27FC236}">
                <a16:creationId xmlns:a16="http://schemas.microsoft.com/office/drawing/2014/main" id="{48F2001B-3ABB-CD15-B6FD-3E8F95036B4F}"/>
              </a:ext>
            </a:extLst>
          </p:cNvPr>
          <p:cNvSpPr/>
          <p:nvPr/>
        </p:nvSpPr>
        <p:spPr>
          <a:xfrm>
            <a:off x="5973637" y="1225371"/>
            <a:ext cx="3021227" cy="5478170"/>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Node </a:t>
            </a:r>
            <a:r>
              <a:rPr lang="en-US" sz="1200" b="1" dirty="0" err="1">
                <a:solidFill>
                  <a:schemeClr val="tx1"/>
                </a:solidFill>
              </a:rPr>
              <a:t>js</a:t>
            </a:r>
            <a:endParaRPr lang="en-US" sz="1200" b="1" dirty="0">
              <a:solidFill>
                <a:schemeClr val="tx1"/>
              </a:solidFill>
            </a:endParaRPr>
          </a:p>
          <a:p>
            <a:pPr algn="ctr"/>
            <a:endParaRPr lang="en-CA" sz="1200" b="1" dirty="0">
              <a:solidFill>
                <a:schemeClr val="tx1"/>
              </a:solidFill>
            </a:endParaRPr>
          </a:p>
          <a:p>
            <a:pPr algn="ctr"/>
            <a:r>
              <a:rPr lang="en-CA" sz="1200" b="1" dirty="0">
                <a:solidFill>
                  <a:schemeClr val="tx1"/>
                </a:solidFill>
              </a:rPr>
              <a:t>This file will contain all of the logic you need to create the automation you want from your program. Consider this file to be your brain. </a:t>
            </a:r>
          </a:p>
          <a:p>
            <a:pPr algn="ctr"/>
            <a:endParaRPr lang="en-CA" sz="1200" dirty="0">
              <a:solidFill>
                <a:schemeClr val="tx1"/>
              </a:solidFill>
            </a:endParaRPr>
          </a:p>
          <a:p>
            <a:pPr algn="ctr"/>
            <a:r>
              <a:rPr lang="en-CA" sz="1200" dirty="0">
                <a:solidFill>
                  <a:schemeClr val="tx1"/>
                </a:solidFill>
              </a:rPr>
              <a:t>Ask these important questions</a:t>
            </a:r>
          </a:p>
          <a:p>
            <a:pPr marL="228600" indent="-228600">
              <a:buAutoNum type="arabicPeriod"/>
            </a:pPr>
            <a:r>
              <a:rPr lang="en-CA" sz="1200" dirty="0">
                <a:solidFill>
                  <a:schemeClr val="tx1"/>
                </a:solidFill>
              </a:rPr>
              <a:t>How will this file be able to bring information into it?</a:t>
            </a:r>
          </a:p>
          <a:p>
            <a:pPr marL="228600" indent="-228600">
              <a:buAutoNum type="arabicPeriod"/>
            </a:pPr>
            <a:r>
              <a:rPr lang="en-CA" sz="1200" dirty="0">
                <a:solidFill>
                  <a:schemeClr val="tx1"/>
                </a:solidFill>
              </a:rPr>
              <a:t>What information will it need to complete the task you are trying to create?</a:t>
            </a:r>
          </a:p>
          <a:p>
            <a:pPr marL="228600" indent="-228600">
              <a:buAutoNum type="arabicPeriod"/>
            </a:pPr>
            <a:r>
              <a:rPr lang="en-CA" sz="1200" dirty="0">
                <a:solidFill>
                  <a:schemeClr val="tx1"/>
                </a:solidFill>
              </a:rPr>
              <a:t>What tools will you need to ensure these tasks are complete?</a:t>
            </a:r>
          </a:p>
          <a:p>
            <a:pPr marL="228600" indent="-228600">
              <a:buAutoNum type="arabicPeriod"/>
            </a:pPr>
            <a:r>
              <a:rPr lang="en-CA" sz="1200" dirty="0">
                <a:solidFill>
                  <a:schemeClr val="tx1"/>
                </a:solidFill>
              </a:rPr>
              <a:t>How will you know they have been completed. </a:t>
            </a:r>
          </a:p>
          <a:p>
            <a:pPr marL="228600" indent="-228600">
              <a:buAutoNum type="arabicPeriod"/>
            </a:pPr>
            <a:r>
              <a:rPr lang="en-CA" sz="1200" dirty="0">
                <a:solidFill>
                  <a:schemeClr val="tx1"/>
                </a:solidFill>
              </a:rPr>
              <a:t>Are you going to store some information and then share it, use it in some way or not. </a:t>
            </a:r>
          </a:p>
          <a:p>
            <a:endParaRPr lang="en-CA" sz="1200" dirty="0">
              <a:solidFill>
                <a:schemeClr val="tx1"/>
              </a:solidFill>
            </a:endParaRPr>
          </a:p>
          <a:p>
            <a:r>
              <a:rPr lang="en-CA" sz="1200" dirty="0">
                <a:solidFill>
                  <a:schemeClr val="tx1"/>
                </a:solidFill>
              </a:rPr>
              <a:t>Until now you have been the person manipulating information using your brain for programming, along with the keyboard and mouse for help with the input. </a:t>
            </a:r>
            <a:r>
              <a:rPr lang="en-CA" sz="1200" b="1" dirty="0">
                <a:solidFill>
                  <a:schemeClr val="tx1"/>
                </a:solidFill>
              </a:rPr>
              <a:t>Now you are going slow down your thinking. Because now you have to teach the computer how to do this task on your behalf. </a:t>
            </a:r>
            <a:r>
              <a:rPr lang="en-CA" sz="1200" dirty="0">
                <a:solidFill>
                  <a:schemeClr val="tx1"/>
                </a:solidFill>
              </a:rPr>
              <a:t>First you were the user, now you are becoming the operator. </a:t>
            </a:r>
            <a:endParaRPr lang="en-CA" sz="1200" b="1" dirty="0">
              <a:solidFill>
                <a:schemeClr val="tx1"/>
              </a:solidFill>
            </a:endParaRPr>
          </a:p>
        </p:txBody>
      </p:sp>
      <p:sp>
        <p:nvSpPr>
          <p:cNvPr id="21" name="Rectangle 20">
            <a:extLst>
              <a:ext uri="{FF2B5EF4-FFF2-40B4-BE49-F238E27FC236}">
                <a16:creationId xmlns:a16="http://schemas.microsoft.com/office/drawing/2014/main" id="{03834BE7-C2A3-BABF-FA24-DDF0C4141E45}"/>
              </a:ext>
            </a:extLst>
          </p:cNvPr>
          <p:cNvSpPr/>
          <p:nvPr/>
        </p:nvSpPr>
        <p:spPr>
          <a:xfrm>
            <a:off x="9156008" y="3388839"/>
            <a:ext cx="2794686" cy="3314701"/>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Local Computer Browser Window</a:t>
            </a:r>
          </a:p>
          <a:p>
            <a:pPr algn="ctr"/>
            <a:r>
              <a:rPr lang="en-US" sz="1200" dirty="0">
                <a:solidFill>
                  <a:schemeClr val="tx1"/>
                </a:solidFill>
              </a:rPr>
              <a:t>It does not matter if you are deploying this code on the web. For now it is important to note that you are learning a way in which you can automate the formulas in your mind into the machine. You will need some way to see if what you are doing is correct. That is what the browser if for.</a:t>
            </a:r>
          </a:p>
          <a:p>
            <a:pPr algn="ctr"/>
            <a:endParaRPr lang="en-US" sz="1200" b="1" dirty="0">
              <a:solidFill>
                <a:schemeClr val="tx1"/>
              </a:solidFill>
            </a:endParaRPr>
          </a:p>
        </p:txBody>
      </p:sp>
      <p:sp>
        <p:nvSpPr>
          <p:cNvPr id="22" name="Rectangle 21">
            <a:extLst>
              <a:ext uri="{FF2B5EF4-FFF2-40B4-BE49-F238E27FC236}">
                <a16:creationId xmlns:a16="http://schemas.microsoft.com/office/drawing/2014/main" id="{BA60B2C6-7705-864E-E7FC-7D529A22B7BA}"/>
              </a:ext>
            </a:extLst>
          </p:cNvPr>
          <p:cNvSpPr/>
          <p:nvPr/>
        </p:nvSpPr>
        <p:spPr>
          <a:xfrm>
            <a:off x="3035992" y="3388840"/>
            <a:ext cx="2794686" cy="1240585"/>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Database</a:t>
            </a:r>
          </a:p>
          <a:p>
            <a:pPr algn="ctr"/>
            <a:r>
              <a:rPr lang="en-US" sz="1200" b="1" dirty="0">
                <a:solidFill>
                  <a:schemeClr val="tx1"/>
                </a:solidFill>
              </a:rPr>
              <a:t>Mongo</a:t>
            </a:r>
          </a:p>
        </p:txBody>
      </p:sp>
      <p:sp>
        <p:nvSpPr>
          <p:cNvPr id="23" name="Rectangle 22">
            <a:extLst>
              <a:ext uri="{FF2B5EF4-FFF2-40B4-BE49-F238E27FC236}">
                <a16:creationId xmlns:a16="http://schemas.microsoft.com/office/drawing/2014/main" id="{6BC4E4B3-3667-F60E-F979-6BE0356CC3F5}"/>
              </a:ext>
            </a:extLst>
          </p:cNvPr>
          <p:cNvSpPr/>
          <p:nvPr/>
        </p:nvSpPr>
        <p:spPr>
          <a:xfrm>
            <a:off x="4331043" y="2029597"/>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B278BF4A-1194-6624-A6FF-72D1BF251EC6}"/>
              </a:ext>
            </a:extLst>
          </p:cNvPr>
          <p:cNvSpPr/>
          <p:nvPr/>
        </p:nvSpPr>
        <p:spPr>
          <a:xfrm>
            <a:off x="9017264" y="2016601"/>
            <a:ext cx="1642594" cy="302741"/>
          </a:xfrm>
          <a:prstGeom prst="rect">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BF1C81AA-8C7B-DF5B-E3B7-F5F1099C3BFB}"/>
              </a:ext>
            </a:extLst>
          </p:cNvPr>
          <p:cNvSpPr/>
          <p:nvPr/>
        </p:nvSpPr>
        <p:spPr>
          <a:xfrm>
            <a:off x="4127157" y="2029596"/>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9CB558F-9B56-D5A1-F6C0-602549772FFA}"/>
              </a:ext>
            </a:extLst>
          </p:cNvPr>
          <p:cNvSpPr/>
          <p:nvPr/>
        </p:nvSpPr>
        <p:spPr>
          <a:xfrm>
            <a:off x="10340896" y="2029595"/>
            <a:ext cx="500448" cy="1359243"/>
          </a:xfrm>
          <a:prstGeom prst="downArrow">
            <a:avLst/>
          </a:prstGeom>
          <a:solidFill>
            <a:srgbClr val="FCE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70E1B778-8B96-1A49-C7CE-1B411073CEAC}"/>
              </a:ext>
            </a:extLst>
          </p:cNvPr>
          <p:cNvSpPr/>
          <p:nvPr/>
        </p:nvSpPr>
        <p:spPr>
          <a:xfrm rot="5400000">
            <a:off x="4852695" y="2769065"/>
            <a:ext cx="853471"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950ABF47-A002-5C32-3DE3-C0C1C502AF84}"/>
              </a:ext>
            </a:extLst>
          </p:cNvPr>
          <p:cNvSpPr/>
          <p:nvPr/>
        </p:nvSpPr>
        <p:spPr>
          <a:xfrm rot="5400000">
            <a:off x="9444111" y="2801351"/>
            <a:ext cx="788900" cy="302741"/>
          </a:xfrm>
          <a:prstGeom prst="rect">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Arrow: Down 28">
            <a:extLst>
              <a:ext uri="{FF2B5EF4-FFF2-40B4-BE49-F238E27FC236}">
                <a16:creationId xmlns:a16="http://schemas.microsoft.com/office/drawing/2014/main" id="{8E9F7329-8BF5-6059-A8F2-55DFC59064EA}"/>
              </a:ext>
            </a:extLst>
          </p:cNvPr>
          <p:cNvSpPr/>
          <p:nvPr/>
        </p:nvSpPr>
        <p:spPr>
          <a:xfrm rot="16200000">
            <a:off x="5316668" y="2187145"/>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Arrow: Down 29">
            <a:extLst>
              <a:ext uri="{FF2B5EF4-FFF2-40B4-BE49-F238E27FC236}">
                <a16:creationId xmlns:a16="http://schemas.microsoft.com/office/drawing/2014/main" id="{6C4C8374-2293-4DDE-8589-E1D7C7BDA004}"/>
              </a:ext>
            </a:extLst>
          </p:cNvPr>
          <p:cNvSpPr/>
          <p:nvPr/>
        </p:nvSpPr>
        <p:spPr>
          <a:xfrm rot="5400000">
            <a:off x="9166998" y="2246993"/>
            <a:ext cx="500448" cy="846438"/>
          </a:xfrm>
          <a:prstGeom prst="downArrow">
            <a:avLst/>
          </a:prstGeom>
          <a:solidFill>
            <a:srgbClr val="FF6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6EB38ECB-72BB-102E-5B79-1CE7584F8D32}"/>
              </a:ext>
            </a:extLst>
          </p:cNvPr>
          <p:cNvSpPr/>
          <p:nvPr/>
        </p:nvSpPr>
        <p:spPr>
          <a:xfrm>
            <a:off x="9233942" y="3989933"/>
            <a:ext cx="2623278" cy="2585253"/>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u="sng" dirty="0">
                <a:solidFill>
                  <a:schemeClr val="tx1"/>
                </a:solidFill>
              </a:rPr>
              <a:t>NOTE</a:t>
            </a:r>
          </a:p>
          <a:p>
            <a:pPr algn="ctr"/>
            <a:r>
              <a:rPr lang="en-US" sz="1000" i="1" u="sng" dirty="0">
                <a:solidFill>
                  <a:schemeClr val="tx1"/>
                </a:solidFill>
              </a:rPr>
              <a:t>Once you understand the logic of how to get user data from a browser file and build a server in the node file then any server will be able to take your code and the results will be the same as you see</a:t>
            </a:r>
          </a:p>
          <a:p>
            <a:pPr algn="ctr"/>
            <a:endParaRPr lang="en-US" sz="1000" i="1" dirty="0">
              <a:solidFill>
                <a:schemeClr val="tx1"/>
              </a:solidFill>
            </a:endParaRPr>
          </a:p>
          <a:p>
            <a:pPr algn="ctr"/>
            <a:r>
              <a:rPr lang="en-US" sz="1000" b="1" i="1" u="sng" dirty="0">
                <a:solidFill>
                  <a:schemeClr val="tx1"/>
                </a:solidFill>
              </a:rPr>
              <a:t>DO NOT FORGET</a:t>
            </a:r>
          </a:p>
          <a:p>
            <a:pPr algn="ctr"/>
            <a:r>
              <a:rPr lang="en-US" sz="1000" b="1" i="1" dirty="0">
                <a:solidFill>
                  <a:schemeClr val="tx1"/>
                </a:solidFill>
              </a:rPr>
              <a:t>A Microsoft machine runs in Microsoft DOS therefore you need another kind of </a:t>
            </a:r>
            <a:r>
              <a:rPr lang="en-US" sz="1000" b="1" i="1" dirty="0" err="1">
                <a:solidFill>
                  <a:schemeClr val="tx1"/>
                </a:solidFill>
              </a:rPr>
              <a:t>unix</a:t>
            </a:r>
            <a:r>
              <a:rPr lang="en-US" sz="1000" b="1" i="1" dirty="0">
                <a:solidFill>
                  <a:schemeClr val="tx1"/>
                </a:solidFill>
              </a:rPr>
              <a:t> terminal. </a:t>
            </a:r>
          </a:p>
          <a:p>
            <a:pPr algn="ctr"/>
            <a:endParaRPr lang="en-US" sz="1000" b="1" i="1" dirty="0">
              <a:solidFill>
                <a:schemeClr val="tx1"/>
              </a:solidFill>
            </a:endParaRPr>
          </a:p>
          <a:p>
            <a:pPr algn="ctr"/>
            <a:r>
              <a:rPr lang="en-US" sz="1000" i="1" dirty="0">
                <a:solidFill>
                  <a:schemeClr val="tx1"/>
                </a:solidFill>
              </a:rPr>
              <a:t>We are going to </a:t>
            </a:r>
            <a:r>
              <a:rPr lang="en-US" sz="1000" b="1" i="1" dirty="0">
                <a:solidFill>
                  <a:schemeClr val="tx1"/>
                </a:solidFill>
              </a:rPr>
              <a:t>need git bash </a:t>
            </a:r>
            <a:r>
              <a:rPr lang="en-US" sz="1000" i="1" dirty="0">
                <a:solidFill>
                  <a:schemeClr val="tx1"/>
                </a:solidFill>
              </a:rPr>
              <a:t>to do this. Because servers run on </a:t>
            </a:r>
            <a:r>
              <a:rPr lang="en-US" sz="1000" i="1" dirty="0" err="1">
                <a:solidFill>
                  <a:schemeClr val="tx1"/>
                </a:solidFill>
              </a:rPr>
              <a:t>unix</a:t>
            </a:r>
            <a:r>
              <a:rPr lang="en-US" sz="1000" i="1" dirty="0">
                <a:solidFill>
                  <a:schemeClr val="tx1"/>
                </a:solidFill>
              </a:rPr>
              <a:t> code. You need to be able to create the same kind of server and test it on your machine</a:t>
            </a:r>
            <a:r>
              <a:rPr lang="en-US" sz="1000" b="1" i="1" dirty="0">
                <a:solidFill>
                  <a:schemeClr val="tx1"/>
                </a:solidFill>
              </a:rPr>
              <a:t>. </a:t>
            </a:r>
          </a:p>
        </p:txBody>
      </p:sp>
    </p:spTree>
    <p:extLst>
      <p:ext uri="{BB962C8B-B14F-4D97-AF65-F5344CB8AC3E}">
        <p14:creationId xmlns:p14="http://schemas.microsoft.com/office/powerpoint/2010/main" val="48664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9A352-5EAD-C384-0C63-124435FE4169}"/>
              </a:ext>
            </a:extLst>
          </p:cNvPr>
          <p:cNvSpPr/>
          <p:nvPr/>
        </p:nvSpPr>
        <p:spPr>
          <a:xfrm>
            <a:off x="2764651" y="789010"/>
            <a:ext cx="9304638" cy="5961404"/>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Microsoft Operating System that user sees</a:t>
            </a:r>
            <a:endParaRPr lang="en-CA" b="1" dirty="0">
              <a:solidFill>
                <a:schemeClr val="tx1"/>
              </a:solidFill>
            </a:endParaRPr>
          </a:p>
        </p:txBody>
      </p:sp>
      <p:sp>
        <p:nvSpPr>
          <p:cNvPr id="14" name="Rectangle 13">
            <a:extLst>
              <a:ext uri="{FF2B5EF4-FFF2-40B4-BE49-F238E27FC236}">
                <a16:creationId xmlns:a16="http://schemas.microsoft.com/office/drawing/2014/main" id="{24C63558-1419-13B0-0C2A-16FEC0810364}"/>
              </a:ext>
            </a:extLst>
          </p:cNvPr>
          <p:cNvSpPr/>
          <p:nvPr/>
        </p:nvSpPr>
        <p:spPr>
          <a:xfrm>
            <a:off x="122711" y="117388"/>
            <a:ext cx="2219582" cy="3781169"/>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If you have a Microsoft computer</a:t>
            </a:r>
            <a:endParaRPr lang="en-CA" sz="1200" b="1" dirty="0">
              <a:solidFill>
                <a:schemeClr val="tx1"/>
              </a:solidFill>
            </a:endParaRPr>
          </a:p>
          <a:p>
            <a:r>
              <a:rPr lang="en-CA" sz="1000" dirty="0">
                <a:solidFill>
                  <a:schemeClr val="tx1"/>
                </a:solidFill>
              </a:rPr>
              <a:t>- Please note if you have a windows device, you will need to know that you are running a computer was designed to make complex tasks easier. This means</a:t>
            </a:r>
          </a:p>
          <a:p>
            <a:pPr marL="228600" indent="-228600">
              <a:buAutoNum type="arabicPeriod"/>
            </a:pPr>
            <a:r>
              <a:rPr lang="en-CA" sz="1000" dirty="0">
                <a:solidFill>
                  <a:schemeClr val="tx1"/>
                </a:solidFill>
              </a:rPr>
              <a:t>Your computers terminal window runs on </a:t>
            </a:r>
            <a:r>
              <a:rPr lang="en-CA" sz="1000" b="1" dirty="0">
                <a:solidFill>
                  <a:schemeClr val="tx1"/>
                </a:solidFill>
              </a:rPr>
              <a:t>Microsoft DOS</a:t>
            </a:r>
            <a:r>
              <a:rPr lang="en-CA" sz="1000" dirty="0">
                <a:solidFill>
                  <a:schemeClr val="tx1"/>
                </a:solidFill>
              </a:rPr>
              <a:t>. NOT UNIX. All files you create, all commands you run to create local computer files can be done through this. You will especially need this when developing things like databases. </a:t>
            </a:r>
          </a:p>
          <a:p>
            <a:pPr marL="228600" indent="-228600">
              <a:buAutoNum type="arabicPeriod"/>
            </a:pPr>
            <a:endParaRPr lang="en-CA" sz="1000" dirty="0">
              <a:solidFill>
                <a:schemeClr val="tx1"/>
              </a:solidFill>
            </a:endParaRPr>
          </a:p>
          <a:p>
            <a:pPr marL="228600" indent="-228600">
              <a:buAutoNum type="arabicPeriod"/>
            </a:pPr>
            <a:r>
              <a:rPr lang="en-CA" sz="1000" dirty="0">
                <a:solidFill>
                  <a:schemeClr val="tx1"/>
                </a:solidFill>
              </a:rPr>
              <a:t>When you begin to get more advanced and are ready to create servers so you can save and manipulate information. You will need </a:t>
            </a:r>
            <a:r>
              <a:rPr lang="en-CA" sz="1000" b="1" dirty="0">
                <a:solidFill>
                  <a:schemeClr val="tx1"/>
                </a:solidFill>
              </a:rPr>
              <a:t>git bash</a:t>
            </a:r>
          </a:p>
          <a:p>
            <a:endParaRPr lang="en-CA" sz="1000" b="1" dirty="0">
              <a:solidFill>
                <a:schemeClr val="tx1"/>
              </a:solidFill>
            </a:endParaRPr>
          </a:p>
          <a:p>
            <a:r>
              <a:rPr lang="en-CA" sz="1000" b="1" dirty="0">
                <a:solidFill>
                  <a:schemeClr val="tx1"/>
                </a:solidFill>
              </a:rPr>
              <a:t>We will explain this further on. At this stage know that you are not on a </a:t>
            </a:r>
            <a:r>
              <a:rPr lang="en-CA" sz="1000" b="1" dirty="0" err="1">
                <a:solidFill>
                  <a:schemeClr val="tx1"/>
                </a:solidFill>
              </a:rPr>
              <a:t>unix</a:t>
            </a:r>
            <a:r>
              <a:rPr lang="en-CA" sz="1000" b="1" dirty="0">
                <a:solidFill>
                  <a:schemeClr val="tx1"/>
                </a:solidFill>
              </a:rPr>
              <a:t> device. These instructions are for you.</a:t>
            </a:r>
            <a:endParaRPr lang="en-US" sz="1000" b="1" dirty="0">
              <a:solidFill>
                <a:schemeClr val="tx1"/>
              </a:solidFill>
            </a:endParaRPr>
          </a:p>
        </p:txBody>
      </p:sp>
      <p:sp>
        <p:nvSpPr>
          <p:cNvPr id="15" name="Rectangle 14">
            <a:extLst>
              <a:ext uri="{FF2B5EF4-FFF2-40B4-BE49-F238E27FC236}">
                <a16:creationId xmlns:a16="http://schemas.microsoft.com/office/drawing/2014/main" id="{DBF9DA7C-35F2-4D66-5CE2-056C61585145}"/>
              </a:ext>
            </a:extLst>
          </p:cNvPr>
          <p:cNvSpPr/>
          <p:nvPr/>
        </p:nvSpPr>
        <p:spPr>
          <a:xfrm>
            <a:off x="3332351" y="107586"/>
            <a:ext cx="8736938" cy="509184"/>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tools you will need for the project. And the reasons for their selection</a:t>
            </a:r>
            <a:endParaRPr lang="en-CA" dirty="0">
              <a:solidFill>
                <a:schemeClr val="tx1"/>
              </a:solidFill>
            </a:endParaRPr>
          </a:p>
        </p:txBody>
      </p:sp>
      <p:sp>
        <p:nvSpPr>
          <p:cNvPr id="16" name="Rectangle 15">
            <a:extLst>
              <a:ext uri="{FF2B5EF4-FFF2-40B4-BE49-F238E27FC236}">
                <a16:creationId xmlns:a16="http://schemas.microsoft.com/office/drawing/2014/main" id="{77D5903B-A9AE-02F2-F5B0-44D63C08FFBC}"/>
              </a:ext>
            </a:extLst>
          </p:cNvPr>
          <p:cNvSpPr/>
          <p:nvPr/>
        </p:nvSpPr>
        <p:spPr>
          <a:xfrm>
            <a:off x="9156008" y="2533338"/>
            <a:ext cx="2794686" cy="4203963"/>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Local Computer Browser Window</a:t>
            </a:r>
          </a:p>
          <a:p>
            <a:pPr algn="ctr"/>
            <a:endParaRPr lang="en-US" sz="1200" b="1" dirty="0">
              <a:solidFill>
                <a:schemeClr val="tx1"/>
              </a:solidFill>
            </a:endParaRPr>
          </a:p>
          <a:p>
            <a:pPr algn="ctr"/>
            <a:endParaRPr lang="en-CA" sz="1200" b="1" dirty="0">
              <a:solidFill>
                <a:schemeClr val="tx1"/>
              </a:solidFill>
            </a:endParaRPr>
          </a:p>
        </p:txBody>
      </p:sp>
      <p:sp>
        <p:nvSpPr>
          <p:cNvPr id="17" name="Rectangle 16">
            <a:extLst>
              <a:ext uri="{FF2B5EF4-FFF2-40B4-BE49-F238E27FC236}">
                <a16:creationId xmlns:a16="http://schemas.microsoft.com/office/drawing/2014/main" id="{22F273C1-CBD9-A560-4DB8-2A4D5DC779F9}"/>
              </a:ext>
            </a:extLst>
          </p:cNvPr>
          <p:cNvSpPr/>
          <p:nvPr/>
        </p:nvSpPr>
        <p:spPr>
          <a:xfrm>
            <a:off x="3035992" y="2706130"/>
            <a:ext cx="2794686" cy="3975757"/>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Local Computer Database</a:t>
            </a:r>
          </a:p>
          <a:p>
            <a:pPr algn="ctr"/>
            <a:endParaRPr lang="en-US" sz="1200" b="1" dirty="0">
              <a:solidFill>
                <a:schemeClr val="tx1"/>
              </a:solidFill>
            </a:endParaRPr>
          </a:p>
          <a:p>
            <a:pPr algn="ctr"/>
            <a:endParaRPr lang="en-US" sz="1200" b="1" dirty="0">
              <a:solidFill>
                <a:schemeClr val="tx1"/>
              </a:solidFill>
            </a:endParaRPr>
          </a:p>
        </p:txBody>
      </p:sp>
      <p:sp>
        <p:nvSpPr>
          <p:cNvPr id="18" name="Rectangle 17">
            <a:extLst>
              <a:ext uri="{FF2B5EF4-FFF2-40B4-BE49-F238E27FC236}">
                <a16:creationId xmlns:a16="http://schemas.microsoft.com/office/drawing/2014/main" id="{48F2001B-3ABB-CD15-B6FD-3E8F95036B4F}"/>
              </a:ext>
            </a:extLst>
          </p:cNvPr>
          <p:cNvSpPr/>
          <p:nvPr/>
        </p:nvSpPr>
        <p:spPr>
          <a:xfrm>
            <a:off x="6004938" y="1265146"/>
            <a:ext cx="3021227" cy="5478170"/>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a:solidFill>
                  <a:schemeClr val="tx1"/>
                </a:solidFill>
              </a:rPr>
              <a:t>Node js</a:t>
            </a:r>
          </a:p>
          <a:p>
            <a:pPr algn="ctr"/>
            <a:endParaRPr lang="en-CA" sz="1200" b="1">
              <a:solidFill>
                <a:schemeClr val="tx1"/>
              </a:solidFill>
            </a:endParaRPr>
          </a:p>
          <a:p>
            <a:pPr algn="ctr"/>
            <a:endParaRPr lang="en-CA" sz="1600" dirty="0">
              <a:solidFill>
                <a:schemeClr val="tx1"/>
              </a:solidFill>
            </a:endParaRPr>
          </a:p>
        </p:txBody>
      </p:sp>
      <p:sp>
        <p:nvSpPr>
          <p:cNvPr id="2" name="Rectangle 1">
            <a:extLst>
              <a:ext uri="{FF2B5EF4-FFF2-40B4-BE49-F238E27FC236}">
                <a16:creationId xmlns:a16="http://schemas.microsoft.com/office/drawing/2014/main" id="{2079C869-C90C-9291-0A7B-7B5D4AAAD25A}"/>
              </a:ext>
            </a:extLst>
          </p:cNvPr>
          <p:cNvSpPr/>
          <p:nvPr/>
        </p:nvSpPr>
        <p:spPr>
          <a:xfrm>
            <a:off x="6147988" y="1497421"/>
            <a:ext cx="2794686" cy="1282675"/>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Tools you are going to need</a:t>
            </a:r>
          </a:p>
          <a:p>
            <a:pPr marL="228600" indent="-228600" algn="ctr">
              <a:buAutoNum type="arabicPeriod"/>
            </a:pPr>
            <a:endParaRPr lang="en-US" sz="1200" b="1" dirty="0">
              <a:solidFill>
                <a:schemeClr val="tx1"/>
              </a:solidFill>
            </a:endParaRPr>
          </a:p>
        </p:txBody>
      </p:sp>
      <p:sp>
        <p:nvSpPr>
          <p:cNvPr id="5" name="TextBox 4">
            <a:extLst>
              <a:ext uri="{FF2B5EF4-FFF2-40B4-BE49-F238E27FC236}">
                <a16:creationId xmlns:a16="http://schemas.microsoft.com/office/drawing/2014/main" id="{C9AF4B62-E49C-3ABA-FAF4-7FBA4C05B89B}"/>
              </a:ext>
            </a:extLst>
          </p:cNvPr>
          <p:cNvSpPr txBox="1"/>
          <p:nvPr/>
        </p:nvSpPr>
        <p:spPr>
          <a:xfrm>
            <a:off x="7045378" y="1677493"/>
            <a:ext cx="1146748" cy="1200329"/>
          </a:xfrm>
          <a:prstGeom prst="rect">
            <a:avLst/>
          </a:prstGeom>
          <a:noFill/>
        </p:spPr>
        <p:txBody>
          <a:bodyPr wrap="square" rtlCol="0">
            <a:spAutoFit/>
          </a:bodyPr>
          <a:lstStyle/>
          <a:p>
            <a:pPr marL="228600" indent="-228600">
              <a:buAutoNum type="arabicPeriod"/>
            </a:pPr>
            <a:r>
              <a:rPr lang="en-CA" sz="1200" b="1" dirty="0">
                <a:solidFill>
                  <a:schemeClr val="tx1"/>
                </a:solidFill>
              </a:rPr>
              <a:t>Mongo</a:t>
            </a:r>
          </a:p>
          <a:p>
            <a:pPr marL="228600" indent="-228600">
              <a:buAutoNum type="arabicPeriod"/>
            </a:pPr>
            <a:r>
              <a:rPr lang="en-CA" sz="1200" b="1" dirty="0">
                <a:solidFill>
                  <a:schemeClr val="tx1"/>
                </a:solidFill>
              </a:rPr>
              <a:t>Mongoose</a:t>
            </a:r>
          </a:p>
          <a:p>
            <a:pPr marL="228600" indent="-228600">
              <a:buAutoNum type="arabicPeriod"/>
            </a:pPr>
            <a:r>
              <a:rPr lang="en-CA" sz="1200" b="1" dirty="0">
                <a:solidFill>
                  <a:schemeClr val="tx1"/>
                </a:solidFill>
              </a:rPr>
              <a:t>Express</a:t>
            </a:r>
          </a:p>
          <a:p>
            <a:pPr marL="228600" indent="-228600">
              <a:buAutoNum type="arabicPeriod"/>
            </a:pPr>
            <a:r>
              <a:rPr lang="en-CA" sz="1200" b="1" dirty="0">
                <a:solidFill>
                  <a:schemeClr val="tx1"/>
                </a:solidFill>
              </a:rPr>
              <a:t>Node</a:t>
            </a:r>
          </a:p>
          <a:p>
            <a:pPr marL="228600" indent="-228600">
              <a:buAutoNum type="arabicPeriod"/>
            </a:pPr>
            <a:r>
              <a:rPr lang="en-CA" sz="1200" b="1" dirty="0" err="1">
                <a:solidFill>
                  <a:schemeClr val="tx1"/>
                </a:solidFill>
              </a:rPr>
              <a:t>Ejs</a:t>
            </a:r>
            <a:endParaRPr lang="en-CA" sz="1200" b="1" dirty="0">
              <a:solidFill>
                <a:schemeClr val="tx1"/>
              </a:solidFill>
            </a:endParaRPr>
          </a:p>
          <a:p>
            <a:endParaRPr lang="en-CA" sz="1200" dirty="0"/>
          </a:p>
        </p:txBody>
      </p:sp>
      <p:sp>
        <p:nvSpPr>
          <p:cNvPr id="8" name="Rectangle 7">
            <a:extLst>
              <a:ext uri="{FF2B5EF4-FFF2-40B4-BE49-F238E27FC236}">
                <a16:creationId xmlns:a16="http://schemas.microsoft.com/office/drawing/2014/main" id="{2AB811C2-D3B9-0A59-9FF1-09E78CBD9CB5}"/>
              </a:ext>
            </a:extLst>
          </p:cNvPr>
          <p:cNvSpPr/>
          <p:nvPr/>
        </p:nvSpPr>
        <p:spPr>
          <a:xfrm>
            <a:off x="3162976" y="2975597"/>
            <a:ext cx="2443637" cy="1094233"/>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Tools you are going to need</a:t>
            </a:r>
          </a:p>
          <a:p>
            <a:pPr marL="228600" indent="-228600" algn="ctr">
              <a:buAutoNum type="arabicPeriod"/>
            </a:pPr>
            <a:endParaRPr lang="en-US" sz="1200" b="1" dirty="0">
              <a:solidFill>
                <a:schemeClr val="tx1"/>
              </a:solidFill>
            </a:endParaRPr>
          </a:p>
        </p:txBody>
      </p:sp>
      <p:sp>
        <p:nvSpPr>
          <p:cNvPr id="9" name="TextBox 8">
            <a:extLst>
              <a:ext uri="{FF2B5EF4-FFF2-40B4-BE49-F238E27FC236}">
                <a16:creationId xmlns:a16="http://schemas.microsoft.com/office/drawing/2014/main" id="{56150032-0549-5BAA-624B-BE9E4F7745FF}"/>
              </a:ext>
            </a:extLst>
          </p:cNvPr>
          <p:cNvSpPr txBox="1"/>
          <p:nvPr/>
        </p:nvSpPr>
        <p:spPr>
          <a:xfrm>
            <a:off x="3811420" y="3162611"/>
            <a:ext cx="1146748" cy="830997"/>
          </a:xfrm>
          <a:prstGeom prst="rect">
            <a:avLst/>
          </a:prstGeom>
          <a:noFill/>
        </p:spPr>
        <p:txBody>
          <a:bodyPr wrap="square" rtlCol="0">
            <a:spAutoFit/>
          </a:bodyPr>
          <a:lstStyle/>
          <a:p>
            <a:pPr marL="228600" indent="-228600">
              <a:buAutoNum type="arabicPeriod"/>
            </a:pPr>
            <a:r>
              <a:rPr lang="en-CA" sz="1200" b="1" dirty="0">
                <a:solidFill>
                  <a:schemeClr val="tx1"/>
                </a:solidFill>
              </a:rPr>
              <a:t>Mongo</a:t>
            </a:r>
          </a:p>
          <a:p>
            <a:pPr marL="228600" indent="-228600">
              <a:buAutoNum type="arabicPeriod"/>
            </a:pPr>
            <a:r>
              <a:rPr lang="en-CA" sz="1200" b="1" dirty="0">
                <a:solidFill>
                  <a:schemeClr val="tx1"/>
                </a:solidFill>
              </a:rPr>
              <a:t>Mongoose</a:t>
            </a:r>
          </a:p>
          <a:p>
            <a:pPr marL="228600" indent="-228600">
              <a:buAutoNum type="arabicPeriod"/>
            </a:pPr>
            <a:r>
              <a:rPr lang="en-CA" sz="1200" b="1" dirty="0">
                <a:solidFill>
                  <a:schemeClr val="tx1"/>
                </a:solidFill>
              </a:rPr>
              <a:t>Node</a:t>
            </a:r>
          </a:p>
          <a:p>
            <a:endParaRPr lang="en-CA" sz="1200" dirty="0"/>
          </a:p>
        </p:txBody>
      </p:sp>
      <p:sp>
        <p:nvSpPr>
          <p:cNvPr id="10" name="TextBox 9">
            <a:extLst>
              <a:ext uri="{FF2B5EF4-FFF2-40B4-BE49-F238E27FC236}">
                <a16:creationId xmlns:a16="http://schemas.microsoft.com/office/drawing/2014/main" id="{A65C84A5-806D-D1C7-46B0-65DA5D6DF6E8}"/>
              </a:ext>
            </a:extLst>
          </p:cNvPr>
          <p:cNvSpPr txBox="1"/>
          <p:nvPr/>
        </p:nvSpPr>
        <p:spPr>
          <a:xfrm>
            <a:off x="6077511" y="2766984"/>
            <a:ext cx="2854243" cy="3970318"/>
          </a:xfrm>
          <a:prstGeom prst="rect">
            <a:avLst/>
          </a:prstGeom>
          <a:noFill/>
        </p:spPr>
        <p:txBody>
          <a:bodyPr wrap="square" rtlCol="0">
            <a:spAutoFit/>
          </a:bodyPr>
          <a:lstStyle/>
          <a:p>
            <a:pPr algn="ctr"/>
            <a:r>
              <a:rPr lang="en-US" sz="1200" b="1" dirty="0"/>
              <a:t>Function:</a:t>
            </a:r>
          </a:p>
          <a:p>
            <a:pPr marL="228600" indent="-228600">
              <a:buAutoNum type="arabicPeriod"/>
            </a:pPr>
            <a:r>
              <a:rPr lang="en-US" sz="1200" b="1" dirty="0"/>
              <a:t>Mongo</a:t>
            </a:r>
            <a:r>
              <a:rPr lang="en-US" sz="1200" dirty="0"/>
              <a:t>: Mongo is the name of the database we are going to download and use. Like program that can store csv files but not manipulate them</a:t>
            </a:r>
          </a:p>
          <a:p>
            <a:pPr marL="228600" indent="-228600">
              <a:buAutoNum type="arabicPeriod"/>
            </a:pPr>
            <a:r>
              <a:rPr lang="en-US" sz="1200" b="1" dirty="0"/>
              <a:t>Node</a:t>
            </a:r>
            <a:r>
              <a:rPr lang="en-US" sz="1200" dirty="0"/>
              <a:t>: it is important to pay attention that when </a:t>
            </a:r>
            <a:r>
              <a:rPr lang="en-US" sz="1200" dirty="0" err="1"/>
              <a:t>javascript</a:t>
            </a:r>
            <a:r>
              <a:rPr lang="en-US" sz="1200" dirty="0"/>
              <a:t> was created it was only intended for the browser. Because of this we will need node. There are other ways to achieve this. That is our scope</a:t>
            </a:r>
          </a:p>
          <a:p>
            <a:pPr marL="228600" indent="-228600">
              <a:buAutoNum type="arabicPeriod"/>
            </a:pPr>
            <a:r>
              <a:rPr lang="en-US" sz="1200" b="1" dirty="0"/>
              <a:t>Express</a:t>
            </a:r>
            <a:r>
              <a:rPr lang="en-US" sz="1200" dirty="0"/>
              <a:t>: allows us create a node express server that can translate </a:t>
            </a:r>
            <a:r>
              <a:rPr lang="en-US" sz="1200" dirty="0" err="1"/>
              <a:t>javascript</a:t>
            </a:r>
            <a:r>
              <a:rPr lang="en-US" sz="1200" dirty="0"/>
              <a:t> instructions for the </a:t>
            </a:r>
            <a:r>
              <a:rPr lang="en-US" sz="1200" dirty="0" err="1"/>
              <a:t>unix</a:t>
            </a:r>
            <a:r>
              <a:rPr lang="en-US" sz="1200" dirty="0"/>
              <a:t> server</a:t>
            </a:r>
          </a:p>
          <a:p>
            <a:pPr marL="228600" indent="-228600">
              <a:buAutoNum type="arabicPeriod"/>
            </a:pPr>
            <a:r>
              <a:rPr lang="en-US" sz="1200" b="1" dirty="0"/>
              <a:t>Mongoose</a:t>
            </a:r>
            <a:r>
              <a:rPr lang="en-US" sz="1200" dirty="0"/>
              <a:t>: allows us to interpret </a:t>
            </a:r>
            <a:r>
              <a:rPr lang="en-US" sz="1200" dirty="0" err="1"/>
              <a:t>javascript</a:t>
            </a:r>
            <a:r>
              <a:rPr lang="en-US" sz="1200" dirty="0"/>
              <a:t> codes into commands that the mongo database can use</a:t>
            </a:r>
          </a:p>
          <a:p>
            <a:pPr marL="228600" indent="-228600">
              <a:buAutoNum type="arabicPeriod"/>
            </a:pPr>
            <a:r>
              <a:rPr lang="en-US" sz="1200" b="1" dirty="0" err="1"/>
              <a:t>Ejs</a:t>
            </a:r>
            <a:r>
              <a:rPr lang="en-US" sz="1200" dirty="0"/>
              <a:t>: html files that can run </a:t>
            </a:r>
            <a:r>
              <a:rPr lang="en-US" sz="1200" dirty="0" err="1"/>
              <a:t>javascript</a:t>
            </a:r>
            <a:r>
              <a:rPr lang="en-US" sz="1200" dirty="0"/>
              <a:t> code so we can make variables move between browser and database</a:t>
            </a:r>
          </a:p>
        </p:txBody>
      </p:sp>
      <p:sp>
        <p:nvSpPr>
          <p:cNvPr id="11" name="Rectangle 10">
            <a:extLst>
              <a:ext uri="{FF2B5EF4-FFF2-40B4-BE49-F238E27FC236}">
                <a16:creationId xmlns:a16="http://schemas.microsoft.com/office/drawing/2014/main" id="{A9210982-DC1F-5BC1-5EF6-EFF8CEC6FE23}"/>
              </a:ext>
            </a:extLst>
          </p:cNvPr>
          <p:cNvSpPr/>
          <p:nvPr/>
        </p:nvSpPr>
        <p:spPr>
          <a:xfrm>
            <a:off x="9256248" y="2881883"/>
            <a:ext cx="2443637" cy="1094233"/>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Tools you are going to need</a:t>
            </a:r>
          </a:p>
          <a:p>
            <a:pPr marL="228600" indent="-228600" algn="ctr">
              <a:buAutoNum type="arabicPeriod"/>
            </a:pPr>
            <a:endParaRPr lang="en-US" sz="1200" b="1" dirty="0">
              <a:solidFill>
                <a:schemeClr val="tx1"/>
              </a:solidFill>
            </a:endParaRPr>
          </a:p>
        </p:txBody>
      </p:sp>
      <p:sp>
        <p:nvSpPr>
          <p:cNvPr id="12" name="TextBox 11">
            <a:extLst>
              <a:ext uri="{FF2B5EF4-FFF2-40B4-BE49-F238E27FC236}">
                <a16:creationId xmlns:a16="http://schemas.microsoft.com/office/drawing/2014/main" id="{F0559518-0666-2A83-88CB-4503CF89C28D}"/>
              </a:ext>
            </a:extLst>
          </p:cNvPr>
          <p:cNvSpPr txBox="1"/>
          <p:nvPr/>
        </p:nvSpPr>
        <p:spPr>
          <a:xfrm>
            <a:off x="9904692" y="3068897"/>
            <a:ext cx="1146748" cy="830997"/>
          </a:xfrm>
          <a:prstGeom prst="rect">
            <a:avLst/>
          </a:prstGeom>
          <a:noFill/>
        </p:spPr>
        <p:txBody>
          <a:bodyPr wrap="square" rtlCol="0">
            <a:spAutoFit/>
          </a:bodyPr>
          <a:lstStyle/>
          <a:p>
            <a:pPr marL="228600" indent="-228600">
              <a:buAutoNum type="arabicPeriod"/>
            </a:pPr>
            <a:r>
              <a:rPr lang="en-CA" sz="1200" b="1" dirty="0">
                <a:solidFill>
                  <a:schemeClr val="tx1"/>
                </a:solidFill>
              </a:rPr>
              <a:t>Express </a:t>
            </a:r>
          </a:p>
          <a:p>
            <a:pPr marL="228600" indent="-228600">
              <a:buAutoNum type="arabicPeriod"/>
            </a:pPr>
            <a:r>
              <a:rPr lang="en-CA" sz="1200" b="1" dirty="0">
                <a:solidFill>
                  <a:schemeClr val="tx1"/>
                </a:solidFill>
              </a:rPr>
              <a:t>Mongoose</a:t>
            </a:r>
          </a:p>
          <a:p>
            <a:pPr marL="228600" indent="-228600">
              <a:buAutoNum type="arabicPeriod"/>
            </a:pPr>
            <a:r>
              <a:rPr lang="en-CA" sz="1200" b="1" dirty="0">
                <a:solidFill>
                  <a:schemeClr val="tx1"/>
                </a:solidFill>
              </a:rPr>
              <a:t>Node</a:t>
            </a:r>
          </a:p>
          <a:p>
            <a:endParaRPr lang="en-CA" sz="1200" dirty="0"/>
          </a:p>
        </p:txBody>
      </p:sp>
      <p:sp>
        <p:nvSpPr>
          <p:cNvPr id="13" name="TextBox 12">
            <a:extLst>
              <a:ext uri="{FF2B5EF4-FFF2-40B4-BE49-F238E27FC236}">
                <a16:creationId xmlns:a16="http://schemas.microsoft.com/office/drawing/2014/main" id="{6FB1A868-96A1-AE85-F149-42DBA17ADC1B}"/>
              </a:ext>
            </a:extLst>
          </p:cNvPr>
          <p:cNvSpPr txBox="1"/>
          <p:nvPr/>
        </p:nvSpPr>
        <p:spPr>
          <a:xfrm>
            <a:off x="9215046" y="4004231"/>
            <a:ext cx="2854243" cy="2677656"/>
          </a:xfrm>
          <a:prstGeom prst="rect">
            <a:avLst/>
          </a:prstGeom>
          <a:noFill/>
        </p:spPr>
        <p:txBody>
          <a:bodyPr wrap="square" rtlCol="0">
            <a:spAutoFit/>
          </a:bodyPr>
          <a:lstStyle/>
          <a:p>
            <a:pPr algn="ctr"/>
            <a:r>
              <a:rPr lang="en-US" sz="1200" b="1" dirty="0"/>
              <a:t>Function:</a:t>
            </a:r>
          </a:p>
          <a:p>
            <a:pPr marL="228600" indent="-228600">
              <a:buAutoNum type="arabicPeriod"/>
            </a:pPr>
            <a:r>
              <a:rPr lang="en-US" sz="1200" b="1" dirty="0"/>
              <a:t>Express</a:t>
            </a:r>
            <a:r>
              <a:rPr lang="en-US" sz="1200" dirty="0"/>
              <a:t>: Allows us to use </a:t>
            </a:r>
            <a:r>
              <a:rPr lang="en-US" sz="1200" dirty="0" err="1"/>
              <a:t>javascript</a:t>
            </a:r>
            <a:r>
              <a:rPr lang="en-US" sz="1200" dirty="0"/>
              <a:t> to create a </a:t>
            </a:r>
            <a:r>
              <a:rPr lang="en-US" sz="1200" dirty="0" err="1"/>
              <a:t>unix</a:t>
            </a:r>
            <a:r>
              <a:rPr lang="en-US" sz="1200" dirty="0"/>
              <a:t> server that can monitor the browser, alert the program when a change has taken place, and allow us to bring in user input to place in the database</a:t>
            </a:r>
          </a:p>
          <a:p>
            <a:pPr marL="228600" indent="-228600">
              <a:buAutoNum type="arabicPeriod"/>
            </a:pPr>
            <a:r>
              <a:rPr lang="en-US" sz="1200" b="1" dirty="0"/>
              <a:t>mongoose</a:t>
            </a:r>
            <a:r>
              <a:rPr lang="en-US" sz="1200" dirty="0"/>
              <a:t>: creates the ability to use </a:t>
            </a:r>
            <a:r>
              <a:rPr lang="en-US" sz="1200" dirty="0" err="1"/>
              <a:t>javascript</a:t>
            </a:r>
            <a:r>
              <a:rPr lang="en-US" sz="1200" dirty="0"/>
              <a:t> for to pass information though a node server into a standardized database</a:t>
            </a:r>
          </a:p>
          <a:p>
            <a:pPr marL="228600" indent="-228600">
              <a:buAutoNum type="arabicPeriod"/>
            </a:pPr>
            <a:r>
              <a:rPr lang="en-US" sz="1200" b="1" dirty="0"/>
              <a:t>Node</a:t>
            </a:r>
            <a:r>
              <a:rPr lang="en-US" sz="1200" dirty="0"/>
              <a:t>: allows the browser to interpret </a:t>
            </a:r>
            <a:r>
              <a:rPr lang="en-US" sz="1200" dirty="0" err="1"/>
              <a:t>javascript</a:t>
            </a:r>
            <a:r>
              <a:rPr lang="en-US" sz="1200" dirty="0"/>
              <a:t> commands into </a:t>
            </a:r>
            <a:r>
              <a:rPr lang="en-US" sz="1200" dirty="0" err="1"/>
              <a:t>unix</a:t>
            </a:r>
            <a:r>
              <a:rPr lang="en-US" sz="1200" dirty="0"/>
              <a:t> executable code. </a:t>
            </a:r>
          </a:p>
        </p:txBody>
      </p:sp>
      <p:sp>
        <p:nvSpPr>
          <p:cNvPr id="20" name="TextBox 19">
            <a:extLst>
              <a:ext uri="{FF2B5EF4-FFF2-40B4-BE49-F238E27FC236}">
                <a16:creationId xmlns:a16="http://schemas.microsoft.com/office/drawing/2014/main" id="{F00FB464-9BF1-5227-4610-5CA3E1B95C79}"/>
              </a:ext>
            </a:extLst>
          </p:cNvPr>
          <p:cNvSpPr txBox="1"/>
          <p:nvPr/>
        </p:nvSpPr>
        <p:spPr>
          <a:xfrm>
            <a:off x="3035992" y="4015086"/>
            <a:ext cx="2854243" cy="2123658"/>
          </a:xfrm>
          <a:prstGeom prst="rect">
            <a:avLst/>
          </a:prstGeom>
          <a:noFill/>
        </p:spPr>
        <p:txBody>
          <a:bodyPr wrap="square" rtlCol="0">
            <a:spAutoFit/>
          </a:bodyPr>
          <a:lstStyle/>
          <a:p>
            <a:pPr algn="ctr"/>
            <a:r>
              <a:rPr lang="en-US" sz="1200" b="1" dirty="0"/>
              <a:t>Function:</a:t>
            </a:r>
          </a:p>
          <a:p>
            <a:pPr marL="228600" indent="-228600">
              <a:buAutoNum type="arabicPeriod"/>
            </a:pPr>
            <a:r>
              <a:rPr lang="en-US" sz="1200" b="1" dirty="0"/>
              <a:t>Mongo</a:t>
            </a:r>
            <a:r>
              <a:rPr lang="en-US" sz="1200" dirty="0"/>
              <a:t>: the name of the standardized database we are going to use</a:t>
            </a:r>
          </a:p>
          <a:p>
            <a:pPr marL="228600" indent="-228600">
              <a:buAutoNum type="arabicPeriod"/>
            </a:pPr>
            <a:r>
              <a:rPr lang="en-US" sz="1200" b="1" dirty="0"/>
              <a:t>mongoose</a:t>
            </a:r>
            <a:r>
              <a:rPr lang="en-US" sz="1200" dirty="0"/>
              <a:t>: creates the ability to use </a:t>
            </a:r>
            <a:r>
              <a:rPr lang="en-US" sz="1200" dirty="0" err="1"/>
              <a:t>javascript</a:t>
            </a:r>
            <a:r>
              <a:rPr lang="en-US" sz="1200" dirty="0"/>
              <a:t> for to pass information though a node server into the database.</a:t>
            </a:r>
          </a:p>
          <a:p>
            <a:pPr marL="228600" indent="-228600">
              <a:buAutoNum type="arabicPeriod"/>
            </a:pPr>
            <a:r>
              <a:rPr lang="en-US" sz="1200" b="1" dirty="0"/>
              <a:t>Node</a:t>
            </a:r>
            <a:r>
              <a:rPr lang="en-US" sz="1200" dirty="0"/>
              <a:t>: allows the server to interpret commands written in </a:t>
            </a:r>
            <a:r>
              <a:rPr lang="en-US" sz="1200" dirty="0" err="1"/>
              <a:t>javascript</a:t>
            </a:r>
            <a:r>
              <a:rPr lang="en-US" sz="1200" dirty="0"/>
              <a:t> that need to be used to work with the mongo database</a:t>
            </a:r>
          </a:p>
        </p:txBody>
      </p:sp>
    </p:spTree>
    <p:extLst>
      <p:ext uri="{BB962C8B-B14F-4D97-AF65-F5344CB8AC3E}">
        <p14:creationId xmlns:p14="http://schemas.microsoft.com/office/powerpoint/2010/main" val="332247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9A352-5EAD-C384-0C63-124435FE4169}"/>
              </a:ext>
            </a:extLst>
          </p:cNvPr>
          <p:cNvSpPr/>
          <p:nvPr/>
        </p:nvSpPr>
        <p:spPr>
          <a:xfrm>
            <a:off x="2764651" y="789010"/>
            <a:ext cx="9304638" cy="5961404"/>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Microsoft Operating System that user sees</a:t>
            </a:r>
            <a:endParaRPr lang="en-CA" b="1" dirty="0">
              <a:solidFill>
                <a:schemeClr val="tx1"/>
              </a:solidFill>
            </a:endParaRPr>
          </a:p>
        </p:txBody>
      </p:sp>
      <p:sp>
        <p:nvSpPr>
          <p:cNvPr id="14" name="Rectangle 13">
            <a:extLst>
              <a:ext uri="{FF2B5EF4-FFF2-40B4-BE49-F238E27FC236}">
                <a16:creationId xmlns:a16="http://schemas.microsoft.com/office/drawing/2014/main" id="{24C63558-1419-13B0-0C2A-16FEC0810364}"/>
              </a:ext>
            </a:extLst>
          </p:cNvPr>
          <p:cNvSpPr/>
          <p:nvPr/>
        </p:nvSpPr>
        <p:spPr>
          <a:xfrm>
            <a:off x="122711" y="117388"/>
            <a:ext cx="2219582" cy="3781169"/>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If you have a Microsoft computer</a:t>
            </a:r>
            <a:endParaRPr lang="en-CA" sz="1200" b="1" dirty="0">
              <a:solidFill>
                <a:schemeClr val="tx1"/>
              </a:solidFill>
            </a:endParaRPr>
          </a:p>
          <a:p>
            <a:r>
              <a:rPr lang="en-CA" sz="1000" dirty="0">
                <a:solidFill>
                  <a:schemeClr val="tx1"/>
                </a:solidFill>
              </a:rPr>
              <a:t>- Please note if you have a windows device, you will need to know that you are running a computer was designed to make complex tasks easier. This means</a:t>
            </a:r>
          </a:p>
          <a:p>
            <a:pPr marL="228600" indent="-228600">
              <a:buAutoNum type="arabicPeriod"/>
            </a:pPr>
            <a:r>
              <a:rPr lang="en-CA" sz="1000" dirty="0">
                <a:solidFill>
                  <a:schemeClr val="tx1"/>
                </a:solidFill>
              </a:rPr>
              <a:t>Your computers terminal window runs on </a:t>
            </a:r>
            <a:r>
              <a:rPr lang="en-CA" sz="1000" b="1" dirty="0">
                <a:solidFill>
                  <a:schemeClr val="tx1"/>
                </a:solidFill>
              </a:rPr>
              <a:t>Microsoft DOS</a:t>
            </a:r>
            <a:r>
              <a:rPr lang="en-CA" sz="1000" dirty="0">
                <a:solidFill>
                  <a:schemeClr val="tx1"/>
                </a:solidFill>
              </a:rPr>
              <a:t>. NOT UNIX. All files you create, all commands you run to create local computer files can be done through this. You will especially need this when developing things like databases. </a:t>
            </a:r>
          </a:p>
          <a:p>
            <a:pPr marL="228600" indent="-228600">
              <a:buAutoNum type="arabicPeriod"/>
            </a:pPr>
            <a:endParaRPr lang="en-CA" sz="1000" dirty="0">
              <a:solidFill>
                <a:schemeClr val="tx1"/>
              </a:solidFill>
            </a:endParaRPr>
          </a:p>
          <a:p>
            <a:pPr marL="228600" indent="-228600">
              <a:buAutoNum type="arabicPeriod"/>
            </a:pPr>
            <a:r>
              <a:rPr lang="en-CA" sz="1000" dirty="0">
                <a:solidFill>
                  <a:schemeClr val="tx1"/>
                </a:solidFill>
              </a:rPr>
              <a:t>When you begin to get more advanced and are ready to create servers so you can save and manipulate information. You will need </a:t>
            </a:r>
            <a:r>
              <a:rPr lang="en-CA" sz="1000" b="1" dirty="0">
                <a:solidFill>
                  <a:schemeClr val="tx1"/>
                </a:solidFill>
              </a:rPr>
              <a:t>git bash</a:t>
            </a:r>
          </a:p>
          <a:p>
            <a:endParaRPr lang="en-CA" sz="1000" b="1" dirty="0">
              <a:solidFill>
                <a:schemeClr val="tx1"/>
              </a:solidFill>
            </a:endParaRPr>
          </a:p>
          <a:p>
            <a:r>
              <a:rPr lang="en-CA" sz="1000" b="1" dirty="0">
                <a:solidFill>
                  <a:schemeClr val="tx1"/>
                </a:solidFill>
              </a:rPr>
              <a:t>We will explain this further on. At this stage know that you are not on a </a:t>
            </a:r>
            <a:r>
              <a:rPr lang="en-CA" sz="1000" b="1" dirty="0" err="1">
                <a:solidFill>
                  <a:schemeClr val="tx1"/>
                </a:solidFill>
              </a:rPr>
              <a:t>unix</a:t>
            </a:r>
            <a:r>
              <a:rPr lang="en-CA" sz="1000" b="1" dirty="0">
                <a:solidFill>
                  <a:schemeClr val="tx1"/>
                </a:solidFill>
              </a:rPr>
              <a:t> device. These instructions are for you.</a:t>
            </a:r>
            <a:endParaRPr lang="en-US" sz="1000" b="1" dirty="0">
              <a:solidFill>
                <a:schemeClr val="tx1"/>
              </a:solidFill>
            </a:endParaRPr>
          </a:p>
        </p:txBody>
      </p:sp>
      <p:sp>
        <p:nvSpPr>
          <p:cNvPr id="15" name="Rectangle 14">
            <a:extLst>
              <a:ext uri="{FF2B5EF4-FFF2-40B4-BE49-F238E27FC236}">
                <a16:creationId xmlns:a16="http://schemas.microsoft.com/office/drawing/2014/main" id="{DBF9DA7C-35F2-4D66-5CE2-056C61585145}"/>
              </a:ext>
            </a:extLst>
          </p:cNvPr>
          <p:cNvSpPr/>
          <p:nvPr/>
        </p:nvSpPr>
        <p:spPr>
          <a:xfrm>
            <a:off x="3332351" y="107586"/>
            <a:ext cx="8736938" cy="509184"/>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illustration of what the code will do</a:t>
            </a:r>
            <a:endParaRPr lang="en-CA" dirty="0">
              <a:solidFill>
                <a:schemeClr val="tx1"/>
              </a:solidFill>
            </a:endParaRPr>
          </a:p>
        </p:txBody>
      </p:sp>
      <p:sp>
        <p:nvSpPr>
          <p:cNvPr id="16" name="Rectangle 15">
            <a:extLst>
              <a:ext uri="{FF2B5EF4-FFF2-40B4-BE49-F238E27FC236}">
                <a16:creationId xmlns:a16="http://schemas.microsoft.com/office/drawing/2014/main" id="{77D5903B-A9AE-02F2-F5B0-44D63C08FFBC}"/>
              </a:ext>
            </a:extLst>
          </p:cNvPr>
          <p:cNvSpPr/>
          <p:nvPr/>
        </p:nvSpPr>
        <p:spPr>
          <a:xfrm>
            <a:off x="10898278" y="1428048"/>
            <a:ext cx="1092878" cy="4885279"/>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Browser Window</a:t>
            </a:r>
            <a:endParaRPr lang="en-CA" sz="1200" b="1" dirty="0">
              <a:solidFill>
                <a:schemeClr val="tx1"/>
              </a:solidFill>
            </a:endParaRPr>
          </a:p>
        </p:txBody>
      </p:sp>
      <p:sp>
        <p:nvSpPr>
          <p:cNvPr id="17" name="Rectangle 16">
            <a:extLst>
              <a:ext uri="{FF2B5EF4-FFF2-40B4-BE49-F238E27FC236}">
                <a16:creationId xmlns:a16="http://schemas.microsoft.com/office/drawing/2014/main" id="{22F273C1-CBD9-A560-4DB8-2A4D5DC779F9}"/>
              </a:ext>
            </a:extLst>
          </p:cNvPr>
          <p:cNvSpPr/>
          <p:nvPr/>
        </p:nvSpPr>
        <p:spPr>
          <a:xfrm>
            <a:off x="3134348" y="1249759"/>
            <a:ext cx="1092878" cy="5091080"/>
          </a:xfrm>
          <a:prstGeom prst="rect">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Local Computer Database</a:t>
            </a:r>
          </a:p>
        </p:txBody>
      </p:sp>
      <p:sp>
        <p:nvSpPr>
          <p:cNvPr id="18" name="Rectangle 17">
            <a:extLst>
              <a:ext uri="{FF2B5EF4-FFF2-40B4-BE49-F238E27FC236}">
                <a16:creationId xmlns:a16="http://schemas.microsoft.com/office/drawing/2014/main" id="{48F2001B-3ABB-CD15-B6FD-3E8F95036B4F}"/>
              </a:ext>
            </a:extLst>
          </p:cNvPr>
          <p:cNvSpPr/>
          <p:nvPr/>
        </p:nvSpPr>
        <p:spPr>
          <a:xfrm>
            <a:off x="6790545" y="1249759"/>
            <a:ext cx="1566472" cy="5143546"/>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a:solidFill>
                  <a:schemeClr val="tx1"/>
                </a:solidFill>
              </a:rPr>
              <a:t>Node js</a:t>
            </a:r>
          </a:p>
          <a:p>
            <a:pPr algn="ctr"/>
            <a:endParaRPr lang="en-CA" sz="1200" b="1">
              <a:solidFill>
                <a:schemeClr val="tx1"/>
              </a:solidFill>
            </a:endParaRPr>
          </a:p>
          <a:p>
            <a:pPr algn="ctr"/>
            <a:endParaRPr lang="en-CA" sz="1600" dirty="0">
              <a:solidFill>
                <a:schemeClr val="tx1"/>
              </a:solidFill>
            </a:endParaRPr>
          </a:p>
        </p:txBody>
      </p:sp>
      <p:sp>
        <p:nvSpPr>
          <p:cNvPr id="6" name="Arrow: Right 5">
            <a:extLst>
              <a:ext uri="{FF2B5EF4-FFF2-40B4-BE49-F238E27FC236}">
                <a16:creationId xmlns:a16="http://schemas.microsoft.com/office/drawing/2014/main" id="{AFCBA768-54F3-6260-C813-9285C206ACF4}"/>
              </a:ext>
            </a:extLst>
          </p:cNvPr>
          <p:cNvSpPr/>
          <p:nvPr/>
        </p:nvSpPr>
        <p:spPr>
          <a:xfrm rot="10800000">
            <a:off x="4227226" y="1612558"/>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Arrow: Right 12">
            <a:extLst>
              <a:ext uri="{FF2B5EF4-FFF2-40B4-BE49-F238E27FC236}">
                <a16:creationId xmlns:a16="http://schemas.microsoft.com/office/drawing/2014/main" id="{084EAF73-389F-ACF6-DD39-66E2D507BC21}"/>
              </a:ext>
            </a:extLst>
          </p:cNvPr>
          <p:cNvSpPr/>
          <p:nvPr/>
        </p:nvSpPr>
        <p:spPr>
          <a:xfrm rot="10800000">
            <a:off x="8365729" y="2485319"/>
            <a:ext cx="2554607" cy="231232"/>
          </a:xfrm>
          <a:prstGeom prst="rightArrow">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Right 18">
            <a:extLst>
              <a:ext uri="{FF2B5EF4-FFF2-40B4-BE49-F238E27FC236}">
                <a16:creationId xmlns:a16="http://schemas.microsoft.com/office/drawing/2014/main" id="{89D89CAC-E2C3-1868-1025-02ED7EA9EE83}"/>
              </a:ext>
            </a:extLst>
          </p:cNvPr>
          <p:cNvSpPr/>
          <p:nvPr/>
        </p:nvSpPr>
        <p:spPr>
          <a:xfrm>
            <a:off x="4227226" y="2982317"/>
            <a:ext cx="2563318" cy="231234"/>
          </a:xfrm>
          <a:prstGeom prst="rightArrow">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CD9D0BED-CFD0-82F6-DBB4-A3DA24FDE7B7}"/>
              </a:ext>
            </a:extLst>
          </p:cNvPr>
          <p:cNvSpPr/>
          <p:nvPr/>
        </p:nvSpPr>
        <p:spPr>
          <a:xfrm>
            <a:off x="4758343" y="1275500"/>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Create and open a link between the node.js file and the mongo database</a:t>
            </a:r>
            <a:endParaRPr lang="en-CA" sz="800" dirty="0">
              <a:solidFill>
                <a:schemeClr val="tx1"/>
              </a:solidFill>
            </a:endParaRPr>
          </a:p>
        </p:txBody>
      </p:sp>
      <p:sp>
        <p:nvSpPr>
          <p:cNvPr id="21" name="Arrow: Right 20">
            <a:extLst>
              <a:ext uri="{FF2B5EF4-FFF2-40B4-BE49-F238E27FC236}">
                <a16:creationId xmlns:a16="http://schemas.microsoft.com/office/drawing/2014/main" id="{16785857-81CB-B8F5-AF06-6C3BF78B2341}"/>
              </a:ext>
            </a:extLst>
          </p:cNvPr>
          <p:cNvSpPr/>
          <p:nvPr/>
        </p:nvSpPr>
        <p:spPr>
          <a:xfrm rot="10800000">
            <a:off x="4200252" y="3796978"/>
            <a:ext cx="2568234"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Rectangle 21">
            <a:extLst>
              <a:ext uri="{FF2B5EF4-FFF2-40B4-BE49-F238E27FC236}">
                <a16:creationId xmlns:a16="http://schemas.microsoft.com/office/drawing/2014/main" id="{D0F2273C-9490-9B4C-1D7D-625FF834C002}"/>
              </a:ext>
            </a:extLst>
          </p:cNvPr>
          <p:cNvSpPr/>
          <p:nvPr/>
        </p:nvSpPr>
        <p:spPr>
          <a:xfrm>
            <a:off x="4754429" y="3489754"/>
            <a:ext cx="2045075"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Put some data into the data file</a:t>
            </a:r>
            <a:endParaRPr lang="en-CA" sz="800" dirty="0">
              <a:solidFill>
                <a:schemeClr val="tx1"/>
              </a:solidFill>
            </a:endParaRPr>
          </a:p>
        </p:txBody>
      </p:sp>
      <p:sp>
        <p:nvSpPr>
          <p:cNvPr id="23" name="Rectangle 22">
            <a:extLst>
              <a:ext uri="{FF2B5EF4-FFF2-40B4-BE49-F238E27FC236}">
                <a16:creationId xmlns:a16="http://schemas.microsoft.com/office/drawing/2014/main" id="{9A934836-BEAA-9643-B468-D5D3748C76B5}"/>
              </a:ext>
            </a:extLst>
          </p:cNvPr>
          <p:cNvSpPr/>
          <p:nvPr/>
        </p:nvSpPr>
        <p:spPr>
          <a:xfrm>
            <a:off x="4758343" y="2595559"/>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Retrieve the data from the mongo database to manipulate</a:t>
            </a:r>
            <a:endParaRPr lang="en-CA" sz="800" dirty="0">
              <a:solidFill>
                <a:schemeClr val="tx1"/>
              </a:solidFill>
            </a:endParaRPr>
          </a:p>
        </p:txBody>
      </p:sp>
      <p:sp>
        <p:nvSpPr>
          <p:cNvPr id="26" name="Arrow: Right 25">
            <a:extLst>
              <a:ext uri="{FF2B5EF4-FFF2-40B4-BE49-F238E27FC236}">
                <a16:creationId xmlns:a16="http://schemas.microsoft.com/office/drawing/2014/main" id="{609C6B1C-891F-1A83-9617-1C3B059B5E84}"/>
              </a:ext>
            </a:extLst>
          </p:cNvPr>
          <p:cNvSpPr/>
          <p:nvPr/>
        </p:nvSpPr>
        <p:spPr>
          <a:xfrm rot="10800000">
            <a:off x="4222839" y="5416781"/>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a:extLst>
              <a:ext uri="{FF2B5EF4-FFF2-40B4-BE49-F238E27FC236}">
                <a16:creationId xmlns:a16="http://schemas.microsoft.com/office/drawing/2014/main" id="{F8C3E102-A43E-A6B1-13C5-380586E2D712}"/>
              </a:ext>
            </a:extLst>
          </p:cNvPr>
          <p:cNvSpPr/>
          <p:nvPr/>
        </p:nvSpPr>
        <p:spPr>
          <a:xfrm>
            <a:off x="4758343" y="5092412"/>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Update the database</a:t>
            </a:r>
            <a:endParaRPr lang="en-CA" sz="800" dirty="0">
              <a:solidFill>
                <a:schemeClr val="tx1"/>
              </a:solidFill>
            </a:endParaRPr>
          </a:p>
        </p:txBody>
      </p:sp>
      <p:sp>
        <p:nvSpPr>
          <p:cNvPr id="28" name="Rectangle 27">
            <a:extLst>
              <a:ext uri="{FF2B5EF4-FFF2-40B4-BE49-F238E27FC236}">
                <a16:creationId xmlns:a16="http://schemas.microsoft.com/office/drawing/2014/main" id="{62C0F949-3508-FBAA-738B-70C0214A0858}"/>
              </a:ext>
            </a:extLst>
          </p:cNvPr>
          <p:cNvSpPr/>
          <p:nvPr/>
        </p:nvSpPr>
        <p:spPr>
          <a:xfrm>
            <a:off x="8338325" y="1605225"/>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Create and open a link between the node.js file and a local browser port</a:t>
            </a:r>
            <a:endParaRPr lang="en-CA" sz="800" dirty="0">
              <a:solidFill>
                <a:schemeClr val="tx1"/>
              </a:solidFill>
            </a:endParaRPr>
          </a:p>
        </p:txBody>
      </p:sp>
      <p:sp>
        <p:nvSpPr>
          <p:cNvPr id="29" name="Arrow: Right 28">
            <a:extLst>
              <a:ext uri="{FF2B5EF4-FFF2-40B4-BE49-F238E27FC236}">
                <a16:creationId xmlns:a16="http://schemas.microsoft.com/office/drawing/2014/main" id="{43CAEFFF-173B-6FDE-EF11-F9362BE0DD83}"/>
              </a:ext>
            </a:extLst>
          </p:cNvPr>
          <p:cNvSpPr/>
          <p:nvPr/>
        </p:nvSpPr>
        <p:spPr>
          <a:xfrm>
            <a:off x="8339376" y="1892355"/>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Rectangle 29">
            <a:extLst>
              <a:ext uri="{FF2B5EF4-FFF2-40B4-BE49-F238E27FC236}">
                <a16:creationId xmlns:a16="http://schemas.microsoft.com/office/drawing/2014/main" id="{9AE16E11-7E4A-8370-F739-C8637D2554D5}"/>
              </a:ext>
            </a:extLst>
          </p:cNvPr>
          <p:cNvSpPr/>
          <p:nvPr/>
        </p:nvSpPr>
        <p:spPr>
          <a:xfrm>
            <a:off x="8338325" y="2153020"/>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Send some data back from the from the browser to make sure this worked</a:t>
            </a:r>
            <a:endParaRPr lang="en-CA" sz="800" dirty="0">
              <a:solidFill>
                <a:schemeClr val="tx1"/>
              </a:solidFill>
            </a:endParaRPr>
          </a:p>
        </p:txBody>
      </p:sp>
      <p:sp>
        <p:nvSpPr>
          <p:cNvPr id="31" name="Rectangle 30">
            <a:extLst>
              <a:ext uri="{FF2B5EF4-FFF2-40B4-BE49-F238E27FC236}">
                <a16:creationId xmlns:a16="http://schemas.microsoft.com/office/drawing/2014/main" id="{568EF4EA-1D87-713A-617F-295A15DCD4B9}"/>
              </a:ext>
            </a:extLst>
          </p:cNvPr>
          <p:cNvSpPr/>
          <p:nvPr/>
        </p:nvSpPr>
        <p:spPr>
          <a:xfrm>
            <a:off x="8338325" y="3073320"/>
            <a:ext cx="2404555"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Make it easier for the user to send information by creating an html file they can interact with</a:t>
            </a:r>
            <a:endParaRPr lang="en-CA" sz="800" dirty="0">
              <a:solidFill>
                <a:schemeClr val="tx1"/>
              </a:solidFill>
            </a:endParaRPr>
          </a:p>
        </p:txBody>
      </p:sp>
      <p:sp>
        <p:nvSpPr>
          <p:cNvPr id="32" name="Arrow: Right 31">
            <a:extLst>
              <a:ext uri="{FF2B5EF4-FFF2-40B4-BE49-F238E27FC236}">
                <a16:creationId xmlns:a16="http://schemas.microsoft.com/office/drawing/2014/main" id="{2A9D5709-0926-82F7-153B-E028F4A10231}"/>
              </a:ext>
            </a:extLst>
          </p:cNvPr>
          <p:cNvSpPr/>
          <p:nvPr/>
        </p:nvSpPr>
        <p:spPr>
          <a:xfrm>
            <a:off x="8338325" y="3406814"/>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3" name="Arrow: Right 32">
            <a:extLst>
              <a:ext uri="{FF2B5EF4-FFF2-40B4-BE49-F238E27FC236}">
                <a16:creationId xmlns:a16="http://schemas.microsoft.com/office/drawing/2014/main" id="{68390868-D7F1-98DC-9772-8EF2F3091726}"/>
              </a:ext>
            </a:extLst>
          </p:cNvPr>
          <p:cNvSpPr/>
          <p:nvPr/>
        </p:nvSpPr>
        <p:spPr>
          <a:xfrm rot="10800000">
            <a:off x="8343671" y="5092412"/>
            <a:ext cx="2554607" cy="231232"/>
          </a:xfrm>
          <a:prstGeom prst="rightArrow">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C76423A8-AE47-45DF-A5B9-FDA877D3CFFB}"/>
              </a:ext>
            </a:extLst>
          </p:cNvPr>
          <p:cNvSpPr/>
          <p:nvPr/>
        </p:nvSpPr>
        <p:spPr>
          <a:xfrm>
            <a:off x="8338325" y="4760761"/>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Update data and back into the server for processing and updating the database</a:t>
            </a:r>
            <a:endParaRPr lang="en-CA" sz="800" dirty="0">
              <a:solidFill>
                <a:schemeClr val="tx1"/>
              </a:solidFill>
            </a:endParaRPr>
          </a:p>
        </p:txBody>
      </p:sp>
      <p:sp>
        <p:nvSpPr>
          <p:cNvPr id="35" name="Arrow: Right 34">
            <a:extLst>
              <a:ext uri="{FF2B5EF4-FFF2-40B4-BE49-F238E27FC236}">
                <a16:creationId xmlns:a16="http://schemas.microsoft.com/office/drawing/2014/main" id="{FBBAE9F3-7C0B-E1DC-724E-073F82B187A4}"/>
              </a:ext>
            </a:extLst>
          </p:cNvPr>
          <p:cNvSpPr/>
          <p:nvPr/>
        </p:nvSpPr>
        <p:spPr>
          <a:xfrm>
            <a:off x="4200034" y="6140131"/>
            <a:ext cx="2563318" cy="231234"/>
          </a:xfrm>
          <a:prstGeom prst="rightArrow">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F1E2182D-02CF-F175-5581-9215F936DFF5}"/>
              </a:ext>
            </a:extLst>
          </p:cNvPr>
          <p:cNvSpPr/>
          <p:nvPr/>
        </p:nvSpPr>
        <p:spPr>
          <a:xfrm>
            <a:off x="4376211" y="5749747"/>
            <a:ext cx="2423293" cy="3498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Once the database is updated, bring the entire database into the server so we can check if it was updated </a:t>
            </a:r>
            <a:endParaRPr lang="en-CA" sz="800" dirty="0">
              <a:solidFill>
                <a:schemeClr val="tx1"/>
              </a:solidFill>
            </a:endParaRPr>
          </a:p>
        </p:txBody>
      </p:sp>
      <p:sp>
        <p:nvSpPr>
          <p:cNvPr id="37" name="Rectangle 36">
            <a:extLst>
              <a:ext uri="{FF2B5EF4-FFF2-40B4-BE49-F238E27FC236}">
                <a16:creationId xmlns:a16="http://schemas.microsoft.com/office/drawing/2014/main" id="{F0704F0A-B3B6-71AB-2F84-57CDDFA66E26}"/>
              </a:ext>
            </a:extLst>
          </p:cNvPr>
          <p:cNvSpPr/>
          <p:nvPr/>
        </p:nvSpPr>
        <p:spPr>
          <a:xfrm>
            <a:off x="8338325" y="5840923"/>
            <a:ext cx="2404555"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Display the updated database on the browser window.</a:t>
            </a:r>
            <a:endParaRPr lang="en-CA" sz="800" dirty="0">
              <a:solidFill>
                <a:schemeClr val="tx1"/>
              </a:solidFill>
            </a:endParaRPr>
          </a:p>
        </p:txBody>
      </p:sp>
      <p:sp>
        <p:nvSpPr>
          <p:cNvPr id="38" name="Arrow: Right 37">
            <a:extLst>
              <a:ext uri="{FF2B5EF4-FFF2-40B4-BE49-F238E27FC236}">
                <a16:creationId xmlns:a16="http://schemas.microsoft.com/office/drawing/2014/main" id="{593ACDFD-ACBD-3FD4-995D-FEF526F51557}"/>
              </a:ext>
            </a:extLst>
          </p:cNvPr>
          <p:cNvSpPr/>
          <p:nvPr/>
        </p:nvSpPr>
        <p:spPr>
          <a:xfrm>
            <a:off x="8339315" y="6155110"/>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Arrow: Right 38">
            <a:extLst>
              <a:ext uri="{FF2B5EF4-FFF2-40B4-BE49-F238E27FC236}">
                <a16:creationId xmlns:a16="http://schemas.microsoft.com/office/drawing/2014/main" id="{A497859D-3334-7A68-FA17-A30514289777}"/>
              </a:ext>
            </a:extLst>
          </p:cNvPr>
          <p:cNvSpPr/>
          <p:nvPr/>
        </p:nvSpPr>
        <p:spPr>
          <a:xfrm rot="10800000">
            <a:off x="4222588" y="2219675"/>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Rectangle 39">
            <a:extLst>
              <a:ext uri="{FF2B5EF4-FFF2-40B4-BE49-F238E27FC236}">
                <a16:creationId xmlns:a16="http://schemas.microsoft.com/office/drawing/2014/main" id="{771B5F66-4C62-1366-67C8-D4A8B3856B6B}"/>
              </a:ext>
            </a:extLst>
          </p:cNvPr>
          <p:cNvSpPr/>
          <p:nvPr/>
        </p:nvSpPr>
        <p:spPr>
          <a:xfrm>
            <a:off x="4758343" y="1912450"/>
            <a:ext cx="2041161"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Put some data into the data file and test it worked</a:t>
            </a:r>
            <a:endParaRPr lang="en-CA" sz="800" dirty="0">
              <a:solidFill>
                <a:schemeClr val="tx1"/>
              </a:solidFill>
            </a:endParaRPr>
          </a:p>
        </p:txBody>
      </p:sp>
      <p:sp>
        <p:nvSpPr>
          <p:cNvPr id="41" name="Arrow: Right 40">
            <a:extLst>
              <a:ext uri="{FF2B5EF4-FFF2-40B4-BE49-F238E27FC236}">
                <a16:creationId xmlns:a16="http://schemas.microsoft.com/office/drawing/2014/main" id="{0B20A786-2D71-DD46-36F0-5A4A430EE03E}"/>
              </a:ext>
            </a:extLst>
          </p:cNvPr>
          <p:cNvSpPr/>
          <p:nvPr/>
        </p:nvSpPr>
        <p:spPr>
          <a:xfrm>
            <a:off x="4203783" y="4445247"/>
            <a:ext cx="2563318" cy="231234"/>
          </a:xfrm>
          <a:prstGeom prst="rightArrow">
            <a:avLst/>
          </a:prstGeom>
          <a:solidFill>
            <a:srgbClr val="FF6D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50117585-A376-5F65-C0B4-23BA164F8D6C}"/>
              </a:ext>
            </a:extLst>
          </p:cNvPr>
          <p:cNvSpPr/>
          <p:nvPr/>
        </p:nvSpPr>
        <p:spPr>
          <a:xfrm>
            <a:off x="4521428" y="4054863"/>
            <a:ext cx="2278076" cy="3498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Once the database is updated, bring the entire database into the server so we can check if it was updated </a:t>
            </a:r>
            <a:endParaRPr lang="en-CA" sz="800" dirty="0">
              <a:solidFill>
                <a:schemeClr val="tx1"/>
              </a:solidFill>
            </a:endParaRPr>
          </a:p>
        </p:txBody>
      </p:sp>
      <p:sp>
        <p:nvSpPr>
          <p:cNvPr id="43" name="Rectangle 42">
            <a:extLst>
              <a:ext uri="{FF2B5EF4-FFF2-40B4-BE49-F238E27FC236}">
                <a16:creationId xmlns:a16="http://schemas.microsoft.com/office/drawing/2014/main" id="{9E2288F2-1F72-B957-B8CB-199D845E7910}"/>
              </a:ext>
            </a:extLst>
          </p:cNvPr>
          <p:cNvSpPr/>
          <p:nvPr/>
        </p:nvSpPr>
        <p:spPr>
          <a:xfrm>
            <a:off x="8338325" y="4217597"/>
            <a:ext cx="2404555" cy="307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Display the updated database on the browser window.</a:t>
            </a:r>
            <a:endParaRPr lang="en-CA" sz="800" dirty="0">
              <a:solidFill>
                <a:schemeClr val="tx1"/>
              </a:solidFill>
            </a:endParaRPr>
          </a:p>
        </p:txBody>
      </p:sp>
      <p:sp>
        <p:nvSpPr>
          <p:cNvPr id="44" name="Arrow: Right 43">
            <a:extLst>
              <a:ext uri="{FF2B5EF4-FFF2-40B4-BE49-F238E27FC236}">
                <a16:creationId xmlns:a16="http://schemas.microsoft.com/office/drawing/2014/main" id="{78626662-FFC2-FA4A-65C1-FC18259CC3AC}"/>
              </a:ext>
            </a:extLst>
          </p:cNvPr>
          <p:cNvSpPr/>
          <p:nvPr/>
        </p:nvSpPr>
        <p:spPr>
          <a:xfrm>
            <a:off x="8352841" y="4509383"/>
            <a:ext cx="2563319" cy="231233"/>
          </a:xfrm>
          <a:prstGeom prst="rightArrow">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Rectangle 45">
            <a:extLst>
              <a:ext uri="{FF2B5EF4-FFF2-40B4-BE49-F238E27FC236}">
                <a16:creationId xmlns:a16="http://schemas.microsoft.com/office/drawing/2014/main" id="{69F5846F-15AB-C204-C872-BCF9C1946BFA}"/>
              </a:ext>
            </a:extLst>
          </p:cNvPr>
          <p:cNvSpPr/>
          <p:nvPr/>
        </p:nvSpPr>
        <p:spPr>
          <a:xfrm>
            <a:off x="7014829" y="3876785"/>
            <a:ext cx="1121624" cy="2374113"/>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BASH TERMINAL</a:t>
            </a:r>
          </a:p>
          <a:p>
            <a:pPr algn="ctr"/>
            <a:endParaRPr lang="en-US" sz="800" b="1" dirty="0">
              <a:solidFill>
                <a:schemeClr val="tx1"/>
              </a:solidFill>
            </a:endParaRPr>
          </a:p>
          <a:p>
            <a:pPr algn="ctr"/>
            <a:r>
              <a:rPr lang="en-US" sz="800" dirty="0">
                <a:solidFill>
                  <a:schemeClr val="tx1"/>
                </a:solidFill>
              </a:rPr>
              <a:t>Allows you to see each step of your work, making sure your file is working properly. Use this prevent common errors by  showing the execution of every step. All commands executed I the node.js file should show evidence of completion here</a:t>
            </a:r>
          </a:p>
          <a:p>
            <a:pPr algn="ctr"/>
            <a:endParaRPr lang="en-CA" sz="800" dirty="0">
              <a:solidFill>
                <a:schemeClr val="tx1"/>
              </a:solidFill>
            </a:endParaRPr>
          </a:p>
        </p:txBody>
      </p:sp>
      <p:sp>
        <p:nvSpPr>
          <p:cNvPr id="48" name="Rectangle 47">
            <a:extLst>
              <a:ext uri="{FF2B5EF4-FFF2-40B4-BE49-F238E27FC236}">
                <a16:creationId xmlns:a16="http://schemas.microsoft.com/office/drawing/2014/main" id="{A9ED208A-5A64-B405-608C-5651BCDFCE13}"/>
              </a:ext>
            </a:extLst>
          </p:cNvPr>
          <p:cNvSpPr/>
          <p:nvPr/>
        </p:nvSpPr>
        <p:spPr>
          <a:xfrm>
            <a:off x="7014829" y="2997198"/>
            <a:ext cx="1121624" cy="864434"/>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Node.js  networking file</a:t>
            </a:r>
          </a:p>
          <a:p>
            <a:pPr algn="ctr"/>
            <a:r>
              <a:rPr lang="en-US" sz="800" dirty="0">
                <a:solidFill>
                  <a:schemeClr val="tx1"/>
                </a:solidFill>
              </a:rPr>
              <a:t>Controls every command that is executed.</a:t>
            </a:r>
            <a:endParaRPr lang="en-CA" sz="800" dirty="0">
              <a:solidFill>
                <a:schemeClr val="tx1"/>
              </a:solidFill>
            </a:endParaRPr>
          </a:p>
        </p:txBody>
      </p:sp>
      <p:sp>
        <p:nvSpPr>
          <p:cNvPr id="49" name="Rectangle 48">
            <a:extLst>
              <a:ext uri="{FF2B5EF4-FFF2-40B4-BE49-F238E27FC236}">
                <a16:creationId xmlns:a16="http://schemas.microsoft.com/office/drawing/2014/main" id="{2B059FF8-8EF4-EE9B-920A-AC0FB939B313}"/>
              </a:ext>
            </a:extLst>
          </p:cNvPr>
          <p:cNvSpPr/>
          <p:nvPr/>
        </p:nvSpPr>
        <p:spPr>
          <a:xfrm>
            <a:off x="7116368" y="1673485"/>
            <a:ext cx="910331" cy="288936"/>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Powershell</a:t>
            </a:r>
            <a:r>
              <a:rPr lang="en-US" sz="800" dirty="0">
                <a:solidFill>
                  <a:schemeClr val="tx1"/>
                </a:solidFill>
              </a:rPr>
              <a:t> </a:t>
            </a:r>
            <a:r>
              <a:rPr lang="en-US" sz="800" dirty="0" err="1">
                <a:solidFill>
                  <a:schemeClr val="tx1"/>
                </a:solidFill>
              </a:rPr>
              <a:t>mongod</a:t>
            </a:r>
            <a:endParaRPr lang="en-CA" sz="800" dirty="0">
              <a:solidFill>
                <a:schemeClr val="tx1"/>
              </a:solidFill>
            </a:endParaRPr>
          </a:p>
        </p:txBody>
      </p:sp>
      <p:sp>
        <p:nvSpPr>
          <p:cNvPr id="50" name="Rectangle 49">
            <a:extLst>
              <a:ext uri="{FF2B5EF4-FFF2-40B4-BE49-F238E27FC236}">
                <a16:creationId xmlns:a16="http://schemas.microsoft.com/office/drawing/2014/main" id="{3F4E6902-CE1E-5302-A371-9D2B7F1A6B30}"/>
              </a:ext>
            </a:extLst>
          </p:cNvPr>
          <p:cNvSpPr/>
          <p:nvPr/>
        </p:nvSpPr>
        <p:spPr>
          <a:xfrm>
            <a:off x="7116367" y="1965471"/>
            <a:ext cx="910331" cy="288936"/>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Powershell</a:t>
            </a:r>
            <a:r>
              <a:rPr lang="en-US" sz="800" dirty="0">
                <a:solidFill>
                  <a:schemeClr val="tx1"/>
                </a:solidFill>
              </a:rPr>
              <a:t> </a:t>
            </a:r>
            <a:r>
              <a:rPr lang="en-US" sz="800" dirty="0" err="1">
                <a:solidFill>
                  <a:schemeClr val="tx1"/>
                </a:solidFill>
              </a:rPr>
              <a:t>mongosh</a:t>
            </a:r>
            <a:endParaRPr lang="en-CA" sz="800" dirty="0">
              <a:solidFill>
                <a:schemeClr val="tx1"/>
              </a:solidFill>
            </a:endParaRPr>
          </a:p>
        </p:txBody>
      </p:sp>
      <p:sp>
        <p:nvSpPr>
          <p:cNvPr id="51" name="Rectangle 50">
            <a:extLst>
              <a:ext uri="{FF2B5EF4-FFF2-40B4-BE49-F238E27FC236}">
                <a16:creationId xmlns:a16="http://schemas.microsoft.com/office/drawing/2014/main" id="{0EFD3754-C590-F9C7-AFD0-6AECD219C813}"/>
              </a:ext>
            </a:extLst>
          </p:cNvPr>
          <p:cNvSpPr/>
          <p:nvPr/>
        </p:nvSpPr>
        <p:spPr>
          <a:xfrm>
            <a:off x="7161472" y="2253523"/>
            <a:ext cx="834415" cy="474318"/>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file in project folder with node.js</a:t>
            </a:r>
            <a:endParaRPr lang="en-CA" sz="800" dirty="0">
              <a:solidFill>
                <a:schemeClr val="tx1"/>
              </a:solidFill>
            </a:endParaRPr>
          </a:p>
        </p:txBody>
      </p:sp>
      <p:cxnSp>
        <p:nvCxnSpPr>
          <p:cNvPr id="61" name="Straight Arrow Connector 60">
            <a:extLst>
              <a:ext uri="{FF2B5EF4-FFF2-40B4-BE49-F238E27FC236}">
                <a16:creationId xmlns:a16="http://schemas.microsoft.com/office/drawing/2014/main" id="{4531220F-1FED-D47A-59AF-E2827AC6430A}"/>
              </a:ext>
            </a:extLst>
          </p:cNvPr>
          <p:cNvCxnSpPr>
            <a:cxnSpLocks/>
            <a:endCxn id="48" idx="1"/>
          </p:cNvCxnSpPr>
          <p:nvPr/>
        </p:nvCxnSpPr>
        <p:spPr>
          <a:xfrm>
            <a:off x="6802391" y="1424453"/>
            <a:ext cx="212438" cy="200496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AC90320-7A76-9A49-17F8-920E57D4D13E}"/>
              </a:ext>
            </a:extLst>
          </p:cNvPr>
          <p:cNvCxnSpPr>
            <a:cxnSpLocks/>
            <a:endCxn id="49" idx="1"/>
          </p:cNvCxnSpPr>
          <p:nvPr/>
        </p:nvCxnSpPr>
        <p:spPr>
          <a:xfrm>
            <a:off x="6817738" y="1424453"/>
            <a:ext cx="298630" cy="39350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C4EF0F8-A403-F228-C2F8-576996F9BD6D}"/>
              </a:ext>
            </a:extLst>
          </p:cNvPr>
          <p:cNvCxnSpPr>
            <a:cxnSpLocks/>
          </p:cNvCxnSpPr>
          <p:nvPr/>
        </p:nvCxnSpPr>
        <p:spPr>
          <a:xfrm>
            <a:off x="6799504" y="1492037"/>
            <a:ext cx="316863" cy="595273"/>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0505A8A-1B5B-8F58-0C4D-1E44F6CF5C45}"/>
              </a:ext>
            </a:extLst>
          </p:cNvPr>
          <p:cNvCxnSpPr>
            <a:cxnSpLocks/>
          </p:cNvCxnSpPr>
          <p:nvPr/>
        </p:nvCxnSpPr>
        <p:spPr>
          <a:xfrm>
            <a:off x="6763352" y="2219675"/>
            <a:ext cx="251477" cy="118713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A605F0C-B12B-18E2-79BC-5A2CF4D21ABB}"/>
              </a:ext>
            </a:extLst>
          </p:cNvPr>
          <p:cNvCxnSpPr>
            <a:cxnSpLocks/>
          </p:cNvCxnSpPr>
          <p:nvPr/>
        </p:nvCxnSpPr>
        <p:spPr>
          <a:xfrm>
            <a:off x="6785907" y="2864833"/>
            <a:ext cx="228922" cy="60579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106AC94-ED14-074A-AB30-F4E095892A59}"/>
              </a:ext>
            </a:extLst>
          </p:cNvPr>
          <p:cNvCxnSpPr>
            <a:cxnSpLocks/>
            <a:stCxn id="22" idx="3"/>
          </p:cNvCxnSpPr>
          <p:nvPr/>
        </p:nvCxnSpPr>
        <p:spPr>
          <a:xfrm flipV="1">
            <a:off x="6799504" y="3470632"/>
            <a:ext cx="215325" cy="172735"/>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4DE0351-CD50-EA9C-EEA2-ECDD679325C2}"/>
              </a:ext>
            </a:extLst>
          </p:cNvPr>
          <p:cNvCxnSpPr>
            <a:cxnSpLocks/>
            <a:endCxn id="48" idx="1"/>
          </p:cNvCxnSpPr>
          <p:nvPr/>
        </p:nvCxnSpPr>
        <p:spPr>
          <a:xfrm flipV="1">
            <a:off x="6799504" y="3429415"/>
            <a:ext cx="215325" cy="81874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69952C3-ED7B-1FD5-38F8-D8AE3F37DE88}"/>
              </a:ext>
            </a:extLst>
          </p:cNvPr>
          <p:cNvCxnSpPr>
            <a:cxnSpLocks/>
            <a:stCxn id="27" idx="3"/>
            <a:endCxn id="48" idx="1"/>
          </p:cNvCxnSpPr>
          <p:nvPr/>
        </p:nvCxnSpPr>
        <p:spPr>
          <a:xfrm flipV="1">
            <a:off x="6799504" y="3429415"/>
            <a:ext cx="215325" cy="181661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CBF9F0D-5611-23FE-AAAA-B8B6A3BBFF73}"/>
              </a:ext>
            </a:extLst>
          </p:cNvPr>
          <p:cNvCxnSpPr>
            <a:cxnSpLocks/>
            <a:stCxn id="36" idx="3"/>
          </p:cNvCxnSpPr>
          <p:nvPr/>
        </p:nvCxnSpPr>
        <p:spPr>
          <a:xfrm flipV="1">
            <a:off x="6799504" y="3500073"/>
            <a:ext cx="203622" cy="24245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4682EE5-FABA-695F-5626-AB136EBC8C8C}"/>
              </a:ext>
            </a:extLst>
          </p:cNvPr>
          <p:cNvCxnSpPr>
            <a:cxnSpLocks/>
            <a:endCxn id="28" idx="1"/>
          </p:cNvCxnSpPr>
          <p:nvPr/>
        </p:nvCxnSpPr>
        <p:spPr>
          <a:xfrm flipV="1">
            <a:off x="8136453" y="1758838"/>
            <a:ext cx="201872" cy="1628187"/>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2622491-7790-108B-A9BF-FC3958F25B9E}"/>
              </a:ext>
            </a:extLst>
          </p:cNvPr>
          <p:cNvCxnSpPr>
            <a:cxnSpLocks/>
            <a:endCxn id="30" idx="1"/>
          </p:cNvCxnSpPr>
          <p:nvPr/>
        </p:nvCxnSpPr>
        <p:spPr>
          <a:xfrm flipV="1">
            <a:off x="8158512" y="2306633"/>
            <a:ext cx="179813" cy="110018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6DC09A4-6023-B9A3-FB38-DD93373AF069}"/>
              </a:ext>
            </a:extLst>
          </p:cNvPr>
          <p:cNvCxnSpPr>
            <a:cxnSpLocks/>
            <a:endCxn id="31" idx="1"/>
          </p:cNvCxnSpPr>
          <p:nvPr/>
        </p:nvCxnSpPr>
        <p:spPr>
          <a:xfrm flipV="1">
            <a:off x="8158512" y="3226933"/>
            <a:ext cx="179813" cy="186843"/>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242DAA-A50E-DA64-F6F5-B84CFF0EFF29}"/>
              </a:ext>
            </a:extLst>
          </p:cNvPr>
          <p:cNvCxnSpPr>
            <a:cxnSpLocks/>
            <a:endCxn id="43" idx="1"/>
          </p:cNvCxnSpPr>
          <p:nvPr/>
        </p:nvCxnSpPr>
        <p:spPr>
          <a:xfrm>
            <a:off x="8148156" y="3433083"/>
            <a:ext cx="190169" cy="938127"/>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5F27555-ED11-4A8D-EAB8-B08104E704FF}"/>
              </a:ext>
            </a:extLst>
          </p:cNvPr>
          <p:cNvCxnSpPr>
            <a:cxnSpLocks/>
            <a:endCxn id="34" idx="1"/>
          </p:cNvCxnSpPr>
          <p:nvPr/>
        </p:nvCxnSpPr>
        <p:spPr>
          <a:xfrm>
            <a:off x="8158512" y="3407170"/>
            <a:ext cx="179813" cy="150720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F2A00A8-3E2F-39E6-E4AA-7848C5240E99}"/>
              </a:ext>
            </a:extLst>
          </p:cNvPr>
          <p:cNvCxnSpPr>
            <a:cxnSpLocks/>
            <a:stCxn id="48" idx="3"/>
            <a:endCxn id="37" idx="1"/>
          </p:cNvCxnSpPr>
          <p:nvPr/>
        </p:nvCxnSpPr>
        <p:spPr>
          <a:xfrm>
            <a:off x="8136453" y="3429415"/>
            <a:ext cx="201872" cy="256512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3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A3FEC-76E2-2793-F809-E7A014538BEF}"/>
              </a:ext>
            </a:extLst>
          </p:cNvPr>
          <p:cNvSpPr/>
          <p:nvPr/>
        </p:nvSpPr>
        <p:spPr>
          <a:xfrm>
            <a:off x="0" y="0"/>
            <a:ext cx="12192000" cy="6858000"/>
          </a:xfrm>
          <a:prstGeom prst="rect">
            <a:avLst/>
          </a:prstGeom>
          <a:solidFill>
            <a:srgbClr val="00F5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Your screen as you code</a:t>
            </a:r>
            <a:endParaRPr lang="en-CA" dirty="0">
              <a:solidFill>
                <a:schemeClr val="tx1"/>
              </a:solidFill>
            </a:endParaRPr>
          </a:p>
        </p:txBody>
      </p:sp>
      <p:sp>
        <p:nvSpPr>
          <p:cNvPr id="5" name="Rectangle 4">
            <a:extLst>
              <a:ext uri="{FF2B5EF4-FFF2-40B4-BE49-F238E27FC236}">
                <a16:creationId xmlns:a16="http://schemas.microsoft.com/office/drawing/2014/main" id="{3864D743-E26D-C9A2-9282-771BB5AC8F48}"/>
              </a:ext>
            </a:extLst>
          </p:cNvPr>
          <p:cNvSpPr/>
          <p:nvPr/>
        </p:nvSpPr>
        <p:spPr>
          <a:xfrm>
            <a:off x="4362139" y="419725"/>
            <a:ext cx="4212236" cy="3575154"/>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Tool to write code</a:t>
            </a:r>
          </a:p>
          <a:p>
            <a:pPr algn="ctr"/>
            <a:r>
              <a:rPr lang="en-US" sz="2400" dirty="0">
                <a:solidFill>
                  <a:schemeClr val="tx1"/>
                </a:solidFill>
              </a:rPr>
              <a:t>(this project </a:t>
            </a:r>
            <a:r>
              <a:rPr lang="en-US" sz="2400" dirty="0" err="1">
                <a:solidFill>
                  <a:schemeClr val="tx1"/>
                </a:solidFill>
              </a:rPr>
              <a:t>vscode</a:t>
            </a:r>
            <a:r>
              <a:rPr lang="en-US" sz="2400" dirty="0">
                <a:solidFill>
                  <a:schemeClr val="tx1"/>
                </a:solidFill>
              </a:rPr>
              <a:t>)</a:t>
            </a:r>
            <a:endParaRPr lang="en-CA" sz="2400" dirty="0">
              <a:solidFill>
                <a:schemeClr val="tx1"/>
              </a:solidFill>
            </a:endParaRPr>
          </a:p>
        </p:txBody>
      </p:sp>
      <p:sp>
        <p:nvSpPr>
          <p:cNvPr id="6" name="Rectangle 5">
            <a:extLst>
              <a:ext uri="{FF2B5EF4-FFF2-40B4-BE49-F238E27FC236}">
                <a16:creationId xmlns:a16="http://schemas.microsoft.com/office/drawing/2014/main" id="{198F68FA-AD4C-6CB5-1B89-890C74CF628B}"/>
              </a:ext>
            </a:extLst>
          </p:cNvPr>
          <p:cNvSpPr/>
          <p:nvPr/>
        </p:nvSpPr>
        <p:spPr>
          <a:xfrm>
            <a:off x="4362138" y="4217233"/>
            <a:ext cx="4212235" cy="2418412"/>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Terminal to run commands for </a:t>
            </a:r>
            <a:r>
              <a:rPr lang="en-US" sz="2400" dirty="0" err="1">
                <a:solidFill>
                  <a:schemeClr val="tx1"/>
                </a:solidFill>
              </a:rPr>
              <a:t>unix</a:t>
            </a:r>
            <a:r>
              <a:rPr lang="en-US" sz="2400" dirty="0">
                <a:solidFill>
                  <a:schemeClr val="tx1"/>
                </a:solidFill>
              </a:rPr>
              <a:t> server</a:t>
            </a:r>
          </a:p>
          <a:p>
            <a:pPr algn="ctr"/>
            <a:r>
              <a:rPr lang="en-US" sz="2400" dirty="0">
                <a:solidFill>
                  <a:schemeClr val="tx1"/>
                </a:solidFill>
              </a:rPr>
              <a:t>(bash terminal)</a:t>
            </a:r>
            <a:endParaRPr lang="en-CA" sz="2400" dirty="0">
              <a:solidFill>
                <a:schemeClr val="tx1"/>
              </a:solidFill>
            </a:endParaRPr>
          </a:p>
        </p:txBody>
      </p:sp>
      <p:sp>
        <p:nvSpPr>
          <p:cNvPr id="7" name="Rectangle 6">
            <a:extLst>
              <a:ext uri="{FF2B5EF4-FFF2-40B4-BE49-F238E27FC236}">
                <a16:creationId xmlns:a16="http://schemas.microsoft.com/office/drawing/2014/main" id="{819BE060-0026-01B3-9EED-8DF6C2A56DF6}"/>
              </a:ext>
            </a:extLst>
          </p:cNvPr>
          <p:cNvSpPr/>
          <p:nvPr/>
        </p:nvSpPr>
        <p:spPr>
          <a:xfrm>
            <a:off x="174884" y="419726"/>
            <a:ext cx="2006185" cy="1993691"/>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 link to server</a:t>
            </a:r>
          </a:p>
          <a:p>
            <a:pPr algn="ctr"/>
            <a:r>
              <a:rPr lang="en-US" dirty="0">
                <a:solidFill>
                  <a:schemeClr val="tx1"/>
                </a:solidFill>
              </a:rPr>
              <a:t>(</a:t>
            </a:r>
            <a:r>
              <a:rPr lang="en-US" dirty="0" err="1">
                <a:solidFill>
                  <a:schemeClr val="tx1"/>
                </a:solidFill>
              </a:rPr>
              <a:t>Mongod</a:t>
            </a:r>
            <a:r>
              <a:rPr lang="en-US" dirty="0">
                <a:solidFill>
                  <a:schemeClr val="tx1"/>
                </a:solidFill>
              </a:rPr>
              <a:t> in </a:t>
            </a:r>
            <a:r>
              <a:rPr lang="en-US" dirty="0" err="1">
                <a:solidFill>
                  <a:schemeClr val="tx1"/>
                </a:solidFill>
              </a:rPr>
              <a:t>powershell</a:t>
            </a:r>
            <a:r>
              <a:rPr lang="en-US" dirty="0">
                <a:solidFill>
                  <a:schemeClr val="tx1"/>
                </a:solidFill>
              </a:rPr>
              <a:t> terminal)</a:t>
            </a:r>
            <a:endParaRPr lang="en-CA" dirty="0">
              <a:solidFill>
                <a:schemeClr val="tx1"/>
              </a:solidFill>
            </a:endParaRPr>
          </a:p>
        </p:txBody>
      </p:sp>
      <p:sp>
        <p:nvSpPr>
          <p:cNvPr id="8" name="Rectangle 7">
            <a:extLst>
              <a:ext uri="{FF2B5EF4-FFF2-40B4-BE49-F238E27FC236}">
                <a16:creationId xmlns:a16="http://schemas.microsoft.com/office/drawing/2014/main" id="{97BA7C7C-EECD-3B4F-4187-54BA9EC23F93}"/>
              </a:ext>
            </a:extLst>
          </p:cNvPr>
          <p:cNvSpPr/>
          <p:nvPr/>
        </p:nvSpPr>
        <p:spPr>
          <a:xfrm>
            <a:off x="2181069" y="419725"/>
            <a:ext cx="2006185" cy="1993691"/>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ability to look into database for troubleshooting</a:t>
            </a:r>
          </a:p>
          <a:p>
            <a:pPr algn="ctr"/>
            <a:r>
              <a:rPr lang="en-US" dirty="0">
                <a:solidFill>
                  <a:schemeClr val="tx1"/>
                </a:solidFill>
              </a:rPr>
              <a:t>(</a:t>
            </a:r>
            <a:r>
              <a:rPr lang="en-US" dirty="0" err="1">
                <a:solidFill>
                  <a:schemeClr val="tx1"/>
                </a:solidFill>
              </a:rPr>
              <a:t>Mongosh</a:t>
            </a:r>
            <a:r>
              <a:rPr lang="en-US" dirty="0">
                <a:solidFill>
                  <a:schemeClr val="tx1"/>
                </a:solidFill>
              </a:rPr>
              <a:t> in </a:t>
            </a:r>
            <a:r>
              <a:rPr lang="en-US" dirty="0" err="1">
                <a:solidFill>
                  <a:schemeClr val="tx1"/>
                </a:solidFill>
              </a:rPr>
              <a:t>powershell</a:t>
            </a:r>
            <a:r>
              <a:rPr lang="en-US" dirty="0">
                <a:solidFill>
                  <a:schemeClr val="tx1"/>
                </a:solidFill>
              </a:rPr>
              <a:t> terminal)</a:t>
            </a:r>
            <a:endParaRPr lang="en-CA" dirty="0">
              <a:solidFill>
                <a:schemeClr val="tx1"/>
              </a:solidFill>
            </a:endParaRPr>
          </a:p>
        </p:txBody>
      </p:sp>
      <p:sp>
        <p:nvSpPr>
          <p:cNvPr id="9" name="Rectangle 8">
            <a:extLst>
              <a:ext uri="{FF2B5EF4-FFF2-40B4-BE49-F238E27FC236}">
                <a16:creationId xmlns:a16="http://schemas.microsoft.com/office/drawing/2014/main" id="{3BCD24A5-C956-C22D-4975-07CA5C56AAFB}"/>
              </a:ext>
            </a:extLst>
          </p:cNvPr>
          <p:cNvSpPr/>
          <p:nvPr/>
        </p:nvSpPr>
        <p:spPr>
          <a:xfrm>
            <a:off x="8787984" y="419725"/>
            <a:ext cx="3229132" cy="2420911"/>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Browser window to open server and create data </a:t>
            </a:r>
          </a:p>
          <a:p>
            <a:pPr algn="ctr"/>
            <a:r>
              <a:rPr lang="en-US" dirty="0">
                <a:solidFill>
                  <a:schemeClr val="tx1"/>
                </a:solidFill>
              </a:rPr>
              <a:t>(</a:t>
            </a:r>
            <a:r>
              <a:rPr lang="en-US" dirty="0">
                <a:solidFill>
                  <a:schemeClr val="tx1"/>
                </a:solidFill>
                <a:hlinkClick r:id="rId2"/>
              </a:rPr>
              <a:t>http://localhost:3000/</a:t>
            </a:r>
            <a:endParaRPr lang="en-US" dirty="0">
              <a:solidFill>
                <a:schemeClr val="tx1"/>
              </a:solidFill>
            </a:endParaRPr>
          </a:p>
          <a:p>
            <a:pPr algn="ctr"/>
            <a:r>
              <a:rPr lang="en-US" dirty="0">
                <a:solidFill>
                  <a:schemeClr val="tx1"/>
                </a:solidFill>
              </a:rPr>
              <a:t>Use the browser reader program chrome or </a:t>
            </a:r>
            <a:r>
              <a:rPr lang="en-US" dirty="0" err="1">
                <a:solidFill>
                  <a:schemeClr val="tx1"/>
                </a:solidFill>
              </a:rPr>
              <a:t>firefox</a:t>
            </a:r>
            <a:r>
              <a:rPr lang="en-US" dirty="0">
                <a:solidFill>
                  <a:schemeClr val="tx1"/>
                </a:solidFill>
              </a:rPr>
              <a:t>)</a:t>
            </a:r>
            <a:endParaRPr lang="en-CA" dirty="0">
              <a:solidFill>
                <a:schemeClr val="tx1"/>
              </a:solidFill>
            </a:endParaRPr>
          </a:p>
        </p:txBody>
      </p:sp>
      <p:sp>
        <p:nvSpPr>
          <p:cNvPr id="10" name="Rectangle 9">
            <a:extLst>
              <a:ext uri="{FF2B5EF4-FFF2-40B4-BE49-F238E27FC236}">
                <a16:creationId xmlns:a16="http://schemas.microsoft.com/office/drawing/2014/main" id="{060BFD2A-11E5-7AC4-9D3B-69CF051E0FA1}"/>
              </a:ext>
            </a:extLst>
          </p:cNvPr>
          <p:cNvSpPr/>
          <p:nvPr/>
        </p:nvSpPr>
        <p:spPr>
          <a:xfrm>
            <a:off x="187375" y="2655758"/>
            <a:ext cx="3961153" cy="4074826"/>
          </a:xfrm>
          <a:prstGeom prst="rect">
            <a:avLst/>
          </a:prstGeom>
          <a:solidFill>
            <a:srgbClr val="EA04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Supplemental tools you that can help with troubleshooting</a:t>
            </a:r>
          </a:p>
          <a:p>
            <a:pPr algn="ctr"/>
            <a:r>
              <a:rPr lang="en-US" dirty="0">
                <a:solidFill>
                  <a:schemeClr val="tx1"/>
                </a:solidFill>
              </a:rPr>
              <a:t>Postman. Postman allows us to send get and post requires to an address. This can let us know if our code in the node file is working. This is not necessary if you follow this code. But can be useful to see. If you complete this exercise successfully then try to see how postman could have been helpful</a:t>
            </a:r>
            <a:endParaRPr lang="en-CA" dirty="0">
              <a:solidFill>
                <a:schemeClr val="tx1"/>
              </a:solidFill>
            </a:endParaRPr>
          </a:p>
        </p:txBody>
      </p:sp>
      <p:sp>
        <p:nvSpPr>
          <p:cNvPr id="11" name="Rectangle 10">
            <a:extLst>
              <a:ext uri="{FF2B5EF4-FFF2-40B4-BE49-F238E27FC236}">
                <a16:creationId xmlns:a16="http://schemas.microsoft.com/office/drawing/2014/main" id="{B44327D9-2FA5-0AEE-D007-1D87C5B579F6}"/>
              </a:ext>
            </a:extLst>
          </p:cNvPr>
          <p:cNvSpPr/>
          <p:nvPr/>
        </p:nvSpPr>
        <p:spPr>
          <a:xfrm>
            <a:off x="8768620" y="3170420"/>
            <a:ext cx="3229132" cy="3465225"/>
          </a:xfrm>
          <a:prstGeom prst="rect">
            <a:avLst/>
          </a:prstGeom>
          <a:solidFill>
            <a:srgbClr val="FC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YOUR BRAIN. </a:t>
            </a:r>
          </a:p>
          <a:p>
            <a:pPr algn="ctr"/>
            <a:endParaRPr lang="en-US" b="1" u="sng" dirty="0">
              <a:solidFill>
                <a:schemeClr val="tx1"/>
              </a:solidFill>
            </a:endParaRPr>
          </a:p>
          <a:p>
            <a:pPr algn="ctr"/>
            <a:r>
              <a:rPr lang="en-US" sz="1200" b="1" i="1" dirty="0">
                <a:solidFill>
                  <a:schemeClr val="tx1"/>
                </a:solidFill>
              </a:rPr>
              <a:t>Your brain is being simulated by my instruction guide. For this exercise. If you do not understand </a:t>
            </a:r>
            <a:r>
              <a:rPr lang="en-US" sz="1200" b="1" i="1">
                <a:solidFill>
                  <a:schemeClr val="tx1"/>
                </a:solidFill>
              </a:rPr>
              <a:t>those concepts </a:t>
            </a:r>
            <a:r>
              <a:rPr lang="en-US" sz="1200" b="1" i="1" dirty="0">
                <a:solidFill>
                  <a:schemeClr val="tx1"/>
                </a:solidFill>
              </a:rPr>
              <a:t>then you will execute my amazing guide and have no further logic or understanding in your brain</a:t>
            </a:r>
            <a:endParaRPr lang="en-CA" sz="1200" b="1" i="1" dirty="0">
              <a:solidFill>
                <a:schemeClr val="tx1"/>
              </a:solidFill>
            </a:endParaRPr>
          </a:p>
          <a:p>
            <a:pPr algn="ctr"/>
            <a:endParaRPr lang="en-US" dirty="0">
              <a:solidFill>
                <a:schemeClr val="tx1"/>
              </a:solidFill>
            </a:endParaRPr>
          </a:p>
          <a:p>
            <a:pPr algn="ctr"/>
            <a:r>
              <a:rPr lang="en-US" sz="1000" dirty="0">
                <a:solidFill>
                  <a:schemeClr val="tx1"/>
                </a:solidFill>
              </a:rPr>
              <a:t>This is where the logic for what we are doing comes from. Go step by step. Very slowly. Only when you understand what you are trying to achieve can you work on making it work. Coping and pasting random code without understanding it does not create the skill of coding.</a:t>
            </a:r>
          </a:p>
        </p:txBody>
      </p:sp>
    </p:spTree>
    <p:extLst>
      <p:ext uri="{BB962C8B-B14F-4D97-AF65-F5344CB8AC3E}">
        <p14:creationId xmlns:p14="http://schemas.microsoft.com/office/powerpoint/2010/main" val="153062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5153</TotalTime>
  <Words>2930</Words>
  <Application>Microsoft Office PowerPoint</Application>
  <PresentationFormat>Widescreen</PresentationFormat>
  <Paragraphs>217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C</dc:creator>
  <cp:lastModifiedBy>Aman C</cp:lastModifiedBy>
  <cp:revision>1</cp:revision>
  <dcterms:created xsi:type="dcterms:W3CDTF">2022-11-06T17:28:52Z</dcterms:created>
  <dcterms:modified xsi:type="dcterms:W3CDTF">2022-11-10T07:22:13Z</dcterms:modified>
</cp:coreProperties>
</file>