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57" r:id="rId2"/>
    <p:sldId id="359" r:id="rId3"/>
    <p:sldId id="393" r:id="rId4"/>
    <p:sldId id="361" r:id="rId5"/>
    <p:sldId id="362" r:id="rId6"/>
    <p:sldId id="372" r:id="rId7"/>
    <p:sldId id="373" r:id="rId8"/>
    <p:sldId id="374" r:id="rId9"/>
    <p:sldId id="377" r:id="rId10"/>
    <p:sldId id="376" r:id="rId11"/>
    <p:sldId id="398" r:id="rId12"/>
    <p:sldId id="381" r:id="rId13"/>
    <p:sldId id="382" r:id="rId14"/>
    <p:sldId id="383" r:id="rId15"/>
    <p:sldId id="380" r:id="rId16"/>
    <p:sldId id="400" r:id="rId17"/>
    <p:sldId id="378" r:id="rId18"/>
    <p:sldId id="386" r:id="rId19"/>
    <p:sldId id="405" r:id="rId20"/>
    <p:sldId id="406" r:id="rId21"/>
    <p:sldId id="407" r:id="rId22"/>
    <p:sldId id="408" r:id="rId23"/>
    <p:sldId id="409" r:id="rId24"/>
    <p:sldId id="410" r:id="rId25"/>
    <p:sldId id="389" r:id="rId26"/>
    <p:sldId id="402" r:id="rId27"/>
    <p:sldId id="390" r:id="rId28"/>
    <p:sldId id="371" r:id="rId29"/>
    <p:sldId id="404" r:id="rId30"/>
    <p:sldId id="293" r:id="rId31"/>
    <p:sldId id="399" r:id="rId32"/>
    <p:sldId id="369" r:id="rId33"/>
    <p:sldId id="366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BFE"/>
    <a:srgbClr val="FF6652"/>
    <a:srgbClr val="426BFF"/>
    <a:srgbClr val="20C46A"/>
    <a:srgbClr val="FCFCFC"/>
    <a:srgbClr val="AB54FF"/>
    <a:srgbClr val="FAFAFA"/>
    <a:srgbClr val="2EBAA7"/>
    <a:srgbClr val="FF931E"/>
    <a:srgbClr val="F9F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7" autoAdjust="0"/>
    <p:restoredTop sz="92966"/>
  </p:normalViewPr>
  <p:slideViewPr>
    <p:cSldViewPr snapToGrid="0">
      <p:cViewPr varScale="1">
        <p:scale>
          <a:sx n="100" d="100"/>
          <a:sy n="100" d="100"/>
        </p:scale>
        <p:origin x="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47FDBB1-5EC9-40FD-9A36-D4E35C581F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663819-6E29-4FB7-BF1C-93C4B4D769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5FC5A-1932-4642-9CF8-618CD292DDF6}" type="datetimeFigureOut">
              <a:rPr lang="ko-KR" altLang="en-US" smtClean="0"/>
              <a:t>2021. 8. 24.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AF1716-40E8-4512-B252-D7362A0E94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3C99E-C3C0-40AD-AD91-8E96E8F586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86696-F86F-4066-9FDD-77F2B013F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59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2021. 8. 24.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0 2021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1 24216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2 13285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178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0 2021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1 24216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2 13285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673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ตั้ง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contamination </a:t>
            </a:r>
            <a:r>
              <a:rPr lang="th-T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สัดส่วนของ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outlier </a:t>
            </a:r>
            <a:r>
              <a:rPr lang="th-T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 </a:t>
            </a:r>
            <a:r>
              <a:rPr lang="th-T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ตั้ง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0.001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875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ตั้ง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contamination </a:t>
            </a:r>
            <a:r>
              <a:rPr lang="th-T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สัดส่วนของ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outlier </a:t>
            </a:r>
            <a:r>
              <a:rPr lang="th-T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 </a:t>
            </a:r>
            <a:r>
              <a:rPr lang="th-T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ตั้ง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0.001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918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Project: </a:t>
            </a:r>
            <a:endParaRPr lang="th-TH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ก่อสร้างปรับปรุงถนน </a:t>
            </a:r>
            <a:r>
              <a:rPr lang="th-T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รย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.ถ.10036/สายตอนแยกทางหลวงหมายเลข 3/(เขาดิน) หนองเสม็ด อำเภอแกลง, /อำเภอเขาชะเมา จังหวัดระยอง (ระยะที่ 2) ระยอง </a:t>
            </a:r>
          </a:p>
          <a:p>
            <a:pPr marL="228600" indent="-228600">
              <a:buAutoNum type="arabicPeriod"/>
            </a:pP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ก่อสร้างปรับปรุงถนน </a:t>
            </a:r>
            <a:r>
              <a:rPr lang="th-T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รย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.ถ.10036 สายตอนแยกทางหลวงหมายเลข 3 (เขาดิน) หนองเสม็ด อำเภอแกลง, อำเภอเขาชะเมา จังหวัดระยอง (ระยะที่ 1) ระยอง </a:t>
            </a:r>
          </a:p>
          <a:p>
            <a:pPr marL="228600" indent="-228600">
              <a:buAutoNum type="arabicPeriod"/>
            </a:pP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ปรับปรุงถนนพัฒนาการ อำเภอเมือง</a:t>
            </a:r>
            <a:r>
              <a:rPr lang="th-T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ฯ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จังหวัดกาญจนบุรี โดยการวางท่อระบายน้ำ คอนกรีตเสริมเหล็ก </a:t>
            </a:r>
            <a:r>
              <a:rPr lang="th-T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คส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ล. วางท่อระบายน้ำลอดทางรถไฟ และซ่อมสร้างปูผิวด้วยพาราแอ</a:t>
            </a:r>
            <a:r>
              <a:rPr lang="th-T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สฟัลท์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คอนกรีต กาญจนบุรี </a:t>
            </a:r>
          </a:p>
          <a:p>
            <a:pPr marL="228600" indent="-228600">
              <a:buAutoNum type="arabicPeriod"/>
            </a:pP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ก่อสร้างปรับปรุงผิวจราจรแอ</a:t>
            </a:r>
            <a:r>
              <a:rPr lang="th-T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สฟัลส์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ติ</a:t>
            </a:r>
            <a:r>
              <a:rPr lang="th-T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(แบบโอ</a:t>
            </a:r>
            <a:r>
              <a:rPr lang="th-T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เวอร์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เลย</a:t>
            </a:r>
            <a:r>
              <a:rPr lang="th-T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์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จำนวน 10 โครงการ ร้อยเอ็ด </a:t>
            </a:r>
          </a:p>
          <a:p>
            <a:pPr marL="228600" indent="-228600">
              <a:buAutoNum type="arabicPeriod"/>
            </a:pP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โครงการก่อสร้างถนนลาดยางแอ</a:t>
            </a:r>
            <a:r>
              <a:rPr lang="th-T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สฟัล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ติ</a:t>
            </a:r>
            <a:r>
              <a:rPr lang="th-T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คอนกรีต ถนนลาดยาง สาย 2371-หนองหาร บ้านระเวียง หมู่ที่ 6 ขนาดกว้าง 6 เมตร ยาว 2,000 เมตร พื้นที่ผิวจราจรไม่น้อยกว่า 12,000 ตร.ม. สุรินทร์ </a:t>
            </a:r>
          </a:p>
          <a:p>
            <a:pPr marL="228600" indent="-228600">
              <a:buAutoNum type="arabicPeriod"/>
            </a:pP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จัดสร้างแพขนานยนต์ จำนวน 2 ลำ สงขลา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11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://www.pptmon.com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://www.pptmon.com/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://www.pptmon.com/" TargetMode="Externa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4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://www.pptmon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래픽 9">
            <a:extLst>
              <a:ext uri="{FF2B5EF4-FFF2-40B4-BE49-F238E27FC236}">
                <a16:creationId xmlns:a16="http://schemas.microsoft.com/office/drawing/2014/main" id="{0263C0A5-ABBC-4C95-8997-4C89212ECC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8118976" y="4819437"/>
            <a:ext cx="4073024" cy="2038563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38976C68-AD80-42B1-8CA3-98C6EED3CE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1"/>
            <a:ext cx="4073024" cy="2038563"/>
          </a:xfrm>
          <a:prstGeom prst="rect">
            <a:avLst/>
          </a:prstGeom>
        </p:spPr>
      </p:pic>
      <p:pic>
        <p:nvPicPr>
          <p:cNvPr id="4" name="Graphic 3">
            <a:hlinkClick r:id="rId4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BB218B-2991-4FE6-B0D5-C55E0E0978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1"/>
          <a:stretch/>
        </p:blipFill>
        <p:spPr>
          <a:xfrm>
            <a:off x="5064113" y="977900"/>
            <a:ext cx="7127887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9574FBAB-FBA6-48DD-9A02-B77DF69D35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1" y="5441432"/>
            <a:ext cx="2830285" cy="1416568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C7CDB915-263B-4BE8-8FF6-619F735494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361715" y="2"/>
            <a:ext cx="2830285" cy="1416568"/>
          </a:xfrm>
          <a:prstGeom prst="rect">
            <a:avLst/>
          </a:prstGeom>
        </p:spPr>
      </p:pic>
      <p:pic>
        <p:nvPicPr>
          <p:cNvPr id="4" name="Graphic 3">
            <a:hlinkClick r:id="rId4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7">
            <a:extLst>
              <a:ext uri="{FF2B5EF4-FFF2-40B4-BE49-F238E27FC236}">
                <a16:creationId xmlns:a16="http://schemas.microsoft.com/office/drawing/2014/main" id="{6917E009-92BA-4A42-B56A-8F547735F26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032662" y="1157287"/>
            <a:ext cx="3668682" cy="4543425"/>
          </a:xfrm>
          <a:prstGeom prst="roundRect">
            <a:avLst>
              <a:gd name="adj" fmla="val 192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7535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27DC7C2A-9730-4602-BA3D-679F690BA8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1" y="5441432"/>
            <a:ext cx="2830285" cy="1416568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D01B411B-3D74-4485-84FB-20E3A5C63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361715" y="2"/>
            <a:ext cx="2830285" cy="1416568"/>
          </a:xfrm>
          <a:prstGeom prst="rect">
            <a:avLst/>
          </a:prstGeom>
        </p:spPr>
      </p:pic>
      <p:pic>
        <p:nvPicPr>
          <p:cNvPr id="4" name="Graphic 3">
            <a:hlinkClick r:id="rId4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7">
            <a:extLst>
              <a:ext uri="{FF2B5EF4-FFF2-40B4-BE49-F238E27FC236}">
                <a16:creationId xmlns:a16="http://schemas.microsoft.com/office/drawing/2014/main" id="{86032223-991F-4B0E-B7F6-BCF19691FC8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26051" y="1170110"/>
            <a:ext cx="6290413" cy="3657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807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392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0AA798-D794-425E-BA64-2DD060502271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7BAF0FFE-8633-42B7-9824-FE6B5CDC9DC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0"/>
            <a:ext cx="2232160" cy="2516187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52343B5D-1972-4338-88E5-F8FF499B0A1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99344" y="4906225"/>
            <a:ext cx="2592656" cy="195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576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F407360E-604D-46E5-ABA7-CD4866FCBF0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15218" y="0"/>
            <a:ext cx="2576782" cy="1363045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DD206B3F-0718-4758-A3B8-ABED3741CC9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5528669"/>
            <a:ext cx="2552700" cy="132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063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F7354C04-627F-41A1-8143-3A8199AAB4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58568" b="33991"/>
          <a:stretch/>
        </p:blipFill>
        <p:spPr>
          <a:xfrm>
            <a:off x="0" y="5003659"/>
            <a:ext cx="1988457" cy="1854341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B64E967F-963A-474E-B62E-9055D03E92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42781" b="38250"/>
          <a:stretch/>
        </p:blipFill>
        <p:spPr>
          <a:xfrm>
            <a:off x="9445882" y="5123320"/>
            <a:ext cx="2746118" cy="1734680"/>
          </a:xfrm>
          <a:prstGeom prst="rect">
            <a:avLst/>
          </a:prstGeom>
        </p:spPr>
      </p:pic>
      <p:sp>
        <p:nvSpPr>
          <p:cNvPr id="22" name="그림 개체 틀 4">
            <a:extLst>
              <a:ext uri="{FF2B5EF4-FFF2-40B4-BE49-F238E27FC236}">
                <a16:creationId xmlns:a16="http://schemas.microsoft.com/office/drawing/2014/main" id="{FE5D61C0-23E3-4A8E-95DF-81AA638C274C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4854000" y="2076570"/>
            <a:ext cx="2484000" cy="248400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3" name="그림 개체 틀 4">
            <a:extLst>
              <a:ext uri="{FF2B5EF4-FFF2-40B4-BE49-F238E27FC236}">
                <a16:creationId xmlns:a16="http://schemas.microsoft.com/office/drawing/2014/main" id="{D2AB24EE-94C5-48C4-97C9-51F61E325FE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365667" y="2215279"/>
            <a:ext cx="2206582" cy="2206582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4" name="그림 개체 틀 4">
            <a:extLst>
              <a:ext uri="{FF2B5EF4-FFF2-40B4-BE49-F238E27FC236}">
                <a16:creationId xmlns:a16="http://schemas.microsoft.com/office/drawing/2014/main" id="{629D29A1-28B1-4191-948A-0FBAE912E37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619751" y="2215279"/>
            <a:ext cx="2206582" cy="2206582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7004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800A7BD6-F45B-403C-BA0B-BD6D0D7626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-1712773" y="1712774"/>
            <a:ext cx="6857999" cy="3432453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A392B255-E3B0-4DF3-BEE4-B5C2CAF1971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9959840" y="0"/>
            <a:ext cx="2232160" cy="251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215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FA40FA9D-D223-4029-82D9-A05C4CEA2FF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9361715" y="2"/>
            <a:ext cx="2830285" cy="141656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1884C0C3-3DE4-4726-B5AB-57C0C1110DD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" y="2"/>
            <a:ext cx="2830285" cy="141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784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E125DA11-64DB-4596-B7D7-357BF8CD30A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376600" y="1909876"/>
            <a:ext cx="2767058" cy="2767058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4">
            <a:extLst>
              <a:ext uri="{FF2B5EF4-FFF2-40B4-BE49-F238E27FC236}">
                <a16:creationId xmlns:a16="http://schemas.microsoft.com/office/drawing/2014/main" id="{EAD6F16B-6B33-449F-BA0E-25873BC9F3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712471" y="1909876"/>
            <a:ext cx="2767058" cy="2767058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35F62A91-D929-4340-934E-8653CA921F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48342" y="1909876"/>
            <a:ext cx="2767058" cy="2767058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EBB6CBE7-7D5E-4B36-9296-10A547D37BF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9615218" y="5494954"/>
            <a:ext cx="2576782" cy="1363045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F66A809C-8D3F-493A-8346-55A473A5345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0" y="0"/>
            <a:ext cx="2552700" cy="132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94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3CFE2781-4706-43E4-9F8C-36C4485949E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9361715" y="5441432"/>
            <a:ext cx="2830285" cy="1416568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688ECBFD-ADF7-4A2B-8306-8BED4EBA067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" y="2"/>
            <a:ext cx="2830285" cy="1416568"/>
          </a:xfrm>
          <a:prstGeom prst="rect">
            <a:avLst/>
          </a:prstGeom>
        </p:spPr>
      </p:pic>
      <p:sp>
        <p:nvSpPr>
          <p:cNvPr id="14" name="그림 개체 틀 17">
            <a:extLst>
              <a:ext uri="{FF2B5EF4-FFF2-40B4-BE49-F238E27FC236}">
                <a16:creationId xmlns:a16="http://schemas.microsoft.com/office/drawing/2014/main" id="{2EEED444-9217-4541-A74D-5A114BF2439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092490" y="2168751"/>
            <a:ext cx="3208520" cy="1823811"/>
          </a:xfrm>
          <a:prstGeom prst="roundRect">
            <a:avLst>
              <a:gd name="adj" fmla="val 552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4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5" name="그림 개체 틀 17">
            <a:extLst>
              <a:ext uri="{FF2B5EF4-FFF2-40B4-BE49-F238E27FC236}">
                <a16:creationId xmlns:a16="http://schemas.microsoft.com/office/drawing/2014/main" id="{3EC32EBB-6963-4AD2-8DCB-634E0B0E6FD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90992" y="2168751"/>
            <a:ext cx="3208520" cy="1823811"/>
          </a:xfrm>
          <a:prstGeom prst="roundRect">
            <a:avLst>
              <a:gd name="adj" fmla="val 552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4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76084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EC688021-7EBB-4651-826E-D45A9C9741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1" y="5441432"/>
            <a:ext cx="2830285" cy="1416568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9EC3B10E-AD81-4C6F-AF0F-364DD88F9B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361715" y="2"/>
            <a:ext cx="2830285" cy="1416568"/>
          </a:xfrm>
          <a:prstGeom prst="rect">
            <a:avLst/>
          </a:prstGeom>
        </p:spPr>
      </p:pic>
      <p:pic>
        <p:nvPicPr>
          <p:cNvPr id="4" name="Graphic 3">
            <a:hlinkClick r:id="rId4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7">
            <a:extLst>
              <a:ext uri="{FF2B5EF4-FFF2-40B4-BE49-F238E27FC236}">
                <a16:creationId xmlns:a16="http://schemas.microsoft.com/office/drawing/2014/main" id="{5BEAC110-896D-465C-9A02-2666187CD3D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17856" y="1736045"/>
            <a:ext cx="1959655" cy="3896405"/>
          </a:xfrm>
          <a:prstGeom prst="roundRect">
            <a:avLst>
              <a:gd name="adj" fmla="val 403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7">
            <a:extLst>
              <a:ext uri="{FF2B5EF4-FFF2-40B4-BE49-F238E27FC236}">
                <a16:creationId xmlns:a16="http://schemas.microsoft.com/office/drawing/2014/main" id="{C38E4448-D4F1-4BFD-9EA2-F6E8B2D9F9D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915803" y="1736045"/>
            <a:ext cx="1959655" cy="3896405"/>
          </a:xfrm>
          <a:prstGeom prst="roundRect">
            <a:avLst>
              <a:gd name="adj" fmla="val 403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52010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72" r:id="rId12"/>
    <p:sldLayoutId id="2147483664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thaime.nesdc.go.th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orkpointtoday.com/5-future/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thaime.nesdc.go.th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315D923-DFC0-084D-A36A-F88248DB70D6}"/>
              </a:ext>
            </a:extLst>
          </p:cNvPr>
          <p:cNvSpPr txBox="1"/>
          <p:nvPr/>
        </p:nvSpPr>
        <p:spPr>
          <a:xfrm>
            <a:off x="1091870" y="2073677"/>
            <a:ext cx="1030695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Policy Anomaly Detection </a:t>
            </a:r>
          </a:p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in THAIME Project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AC2610-1392-2A48-A22D-E56FAAE8A4C7}"/>
              </a:ext>
            </a:extLst>
          </p:cNvPr>
          <p:cNvSpPr txBox="1"/>
          <p:nvPr/>
        </p:nvSpPr>
        <p:spPr>
          <a:xfrm>
            <a:off x="1091870" y="3439183"/>
            <a:ext cx="1030695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th-TH" sz="2000" dirty="0">
                <a:solidFill>
                  <a:schemeClr val="bg2">
                    <a:lumMod val="50000"/>
                  </a:schemeClr>
                </a:solidFill>
                <a:latin typeface="Kanit Medium" pitchFamily="2" charset="-34"/>
                <a:cs typeface="Kanit Medium" pitchFamily="2" charset="-34"/>
              </a:rPr>
              <a:t>การตรวจหาความผิดปกติของข้อมูลนโยบายตามการจัดประเภทของโครงการที่อยู่ภายใต้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Kanit Medium" pitchFamily="2" charset="-34"/>
              <a:cs typeface="Kanit Medium" pitchFamily="2" charset="-34"/>
            </a:endParaRPr>
          </a:p>
          <a:p>
            <a:pPr algn="ctr"/>
            <a:r>
              <a:rPr lang="th-TH" sz="2000" dirty="0">
                <a:solidFill>
                  <a:schemeClr val="bg2">
                    <a:lumMod val="50000"/>
                  </a:schemeClr>
                </a:solidFill>
                <a:latin typeface="Kanit Medium" pitchFamily="2" charset="-34"/>
                <a:cs typeface="Kanit Medium" pitchFamily="2" charset="-34"/>
              </a:rPr>
              <a:t>แผนการฟื้นฟูเศรษฐกิจและสังคมจากผลกระทบของไวรัสโควิด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Kanit Medium" pitchFamily="2" charset="-34"/>
                <a:cs typeface="Kanit Medium" pitchFamily="2" charset="-34"/>
              </a:rPr>
              <a:t>– 19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B452532-5304-614A-9667-68B9D9D23A42}"/>
              </a:ext>
            </a:extLst>
          </p:cNvPr>
          <p:cNvSpPr txBox="1">
            <a:spLocks/>
          </p:cNvSpPr>
          <p:nvPr/>
        </p:nvSpPr>
        <p:spPr>
          <a:xfrm>
            <a:off x="1524000" y="5392881"/>
            <a:ext cx="9144000" cy="13612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1800" dirty="0" err="1">
                <a:latin typeface="Kanit" pitchFamily="2" charset="-34"/>
                <a:cs typeface="Kanit" pitchFamily="2" charset="-34"/>
              </a:rPr>
              <a:t>Sapharath</a:t>
            </a:r>
            <a:r>
              <a:rPr lang="en-US" sz="1800" dirty="0">
                <a:latin typeface="Kanit" pitchFamily="2" charset="-34"/>
                <a:cs typeface="Kanit" pitchFamily="2" charset="-34"/>
              </a:rPr>
              <a:t> </a:t>
            </a:r>
            <a:r>
              <a:rPr lang="en-US" sz="1800" dirty="0" err="1">
                <a:latin typeface="Kanit" pitchFamily="2" charset="-34"/>
                <a:cs typeface="Kanit" pitchFamily="2" charset="-34"/>
              </a:rPr>
              <a:t>Vanitchtunyasub</a:t>
            </a:r>
            <a:r>
              <a:rPr lang="en-US" sz="1800" dirty="0">
                <a:latin typeface="Kanit" pitchFamily="2" charset="-34"/>
                <a:cs typeface="Kanit" pitchFamily="2" charset="-34"/>
              </a:rPr>
              <a:t> </a:t>
            </a:r>
          </a:p>
          <a:p>
            <a:pPr marL="0" indent="0" algn="ctr">
              <a:buNone/>
            </a:pPr>
            <a:r>
              <a:rPr lang="en-US" sz="1800" dirty="0">
                <a:latin typeface="Kanit" pitchFamily="2" charset="-34"/>
                <a:cs typeface="Kanit" pitchFamily="2" charset="-34"/>
              </a:rPr>
              <a:t>6110422046</a:t>
            </a:r>
          </a:p>
        </p:txBody>
      </p:sp>
    </p:spTree>
    <p:extLst>
      <p:ext uri="{BB962C8B-B14F-4D97-AF65-F5344CB8AC3E}">
        <p14:creationId xmlns:p14="http://schemas.microsoft.com/office/powerpoint/2010/main" val="3842358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9B01D2-6BE2-9342-A5CC-7483883CB59A}"/>
              </a:ext>
            </a:extLst>
          </p:cNvPr>
          <p:cNvSpPr txBox="1"/>
          <p:nvPr/>
        </p:nvSpPr>
        <p:spPr>
          <a:xfrm>
            <a:off x="1008497" y="651342"/>
            <a:ext cx="9524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วิธีที่ใช้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(Data Modeling)</a:t>
            </a:r>
            <a:endParaRPr lang="th-TH" sz="2000" b="1" dirty="0">
              <a:solidFill>
                <a:schemeClr val="tx1">
                  <a:lumMod val="75000"/>
                  <a:lumOff val="25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215AE-BCAD-7A4E-A5CB-1939FD276B0B}"/>
              </a:ext>
            </a:extLst>
          </p:cNvPr>
          <p:cNvSpPr txBox="1"/>
          <p:nvPr/>
        </p:nvSpPr>
        <p:spPr>
          <a:xfrm>
            <a:off x="1008496" y="1051452"/>
            <a:ext cx="1065747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h-TH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การจัดประเภทของโครงการด้วยเทคนิค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K-means</a:t>
            </a:r>
            <a:r>
              <a:rPr lang="th-TH" dirty="0">
                <a:latin typeface="Kanit" pitchFamily="2" charset="-34"/>
                <a:cs typeface="Kanit" pitchFamily="2" charset="-34"/>
              </a:rPr>
              <a:t> </a:t>
            </a:r>
            <a:endParaRPr lang="th-TH" dirty="0">
              <a:solidFill>
                <a:schemeClr val="bg2">
                  <a:lumMod val="50000"/>
                </a:schemeClr>
              </a:solidFill>
              <a:latin typeface="Kanit" pitchFamily="2" charset="-34"/>
              <a:cs typeface="Kanit" pitchFamily="2" charset="-34"/>
            </a:endParaRPr>
          </a:p>
          <a:p>
            <a:pPr>
              <a:lnSpc>
                <a:spcPct val="150000"/>
              </a:lnSpc>
            </a:pPr>
            <a:r>
              <a:rPr lang="th-TH" sz="1600" dirty="0">
                <a:latin typeface="Kanit" pitchFamily="2" charset="-34"/>
                <a:cs typeface="Kanit" pitchFamily="2" charset="-34"/>
              </a:rPr>
              <a:t>       </a:t>
            </a:r>
            <a:r>
              <a:rPr lang="th-TH" sz="1600" u="sng" dirty="0">
                <a:latin typeface="Kanit" pitchFamily="2" charset="-34"/>
                <a:cs typeface="Kanit" pitchFamily="2" charset="-34"/>
              </a:rPr>
              <a:t>วิธีที่</a:t>
            </a:r>
            <a:r>
              <a:rPr lang="en-US" sz="1600" u="sng" dirty="0">
                <a:latin typeface="Kanit" pitchFamily="2" charset="-34"/>
                <a:cs typeface="Kanit" pitchFamily="2" charset="-34"/>
              </a:rPr>
              <a:t> 1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 คือ การเลือกคุณสมบัติเฉพาะด้วยวิธีการ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TFIDF</a:t>
            </a:r>
            <a:endParaRPr lang="th-TH" sz="1600" dirty="0">
              <a:latin typeface="Kanit" pitchFamily="2" charset="-34"/>
              <a:cs typeface="Kanit" pitchFamily="2" charset="-34"/>
            </a:endParaRPr>
          </a:p>
          <a:p>
            <a:pPr lvl="0">
              <a:lnSpc>
                <a:spcPct val="150000"/>
              </a:lnSpc>
            </a:pPr>
            <a:r>
              <a:rPr lang="th-TH" sz="1600" dirty="0">
                <a:latin typeface="Kanit" pitchFamily="2" charset="-34"/>
                <a:cs typeface="Kanit" pitchFamily="2" charset="-34"/>
              </a:rPr>
              <a:t>    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-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 ทำการ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Extract Feature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 ของข้อความด้วยการใช้วิธี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TFIDF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โดยใช้ข้อมูลชื่อโครงการที่ได้ทำการตัดคำเรียบร้อย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 (Tokenization)</a:t>
            </a:r>
            <a:r>
              <a:rPr lang="th-TH" dirty="0"/>
              <a:t>   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ดังภาพ</a:t>
            </a:r>
          </a:p>
          <a:p>
            <a:pPr>
              <a:lnSpc>
                <a:spcPct val="150000"/>
              </a:lnSpc>
            </a:pPr>
            <a:r>
              <a:rPr lang="th-TH" sz="1600" dirty="0">
                <a:latin typeface="Kanit" pitchFamily="2" charset="-34"/>
                <a:cs typeface="Kanit" pitchFamily="2" charset="-34"/>
              </a:rPr>
              <a:t>   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  </a:t>
            </a:r>
            <a:endParaRPr lang="th-TH" dirty="0">
              <a:solidFill>
                <a:schemeClr val="bg2">
                  <a:lumMod val="50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33218F-0C84-1740-B9FD-424D86E50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482" y="2729918"/>
            <a:ext cx="10028903" cy="36997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A151A2-EF43-0B43-97E3-F69F4FD6B597}"/>
              </a:ext>
            </a:extLst>
          </p:cNvPr>
          <p:cNvSpPr txBox="1"/>
          <p:nvPr/>
        </p:nvSpPr>
        <p:spPr>
          <a:xfrm>
            <a:off x="11665974" y="6429676"/>
            <a:ext cx="52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976135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9B01D2-6BE2-9342-A5CC-7483883CB59A}"/>
              </a:ext>
            </a:extLst>
          </p:cNvPr>
          <p:cNvSpPr txBox="1"/>
          <p:nvPr/>
        </p:nvSpPr>
        <p:spPr>
          <a:xfrm>
            <a:off x="1008497" y="651342"/>
            <a:ext cx="9524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วิธีที่ใช้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(Data Modeling)</a:t>
            </a:r>
            <a:endParaRPr lang="th-TH" sz="2000" b="1" dirty="0">
              <a:solidFill>
                <a:schemeClr val="tx1">
                  <a:lumMod val="75000"/>
                  <a:lumOff val="25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215AE-BCAD-7A4E-A5CB-1939FD276B0B}"/>
              </a:ext>
            </a:extLst>
          </p:cNvPr>
          <p:cNvSpPr txBox="1"/>
          <p:nvPr/>
        </p:nvSpPr>
        <p:spPr>
          <a:xfrm>
            <a:off x="1008497" y="1051452"/>
            <a:ext cx="1052474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Kanit" pitchFamily="2" charset="-34"/>
                <a:cs typeface="Kanit" pitchFamily="2" charset="-34"/>
              </a:rPr>
              <a:t>-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ก่อนการนำข้อมูลเข้าอัลกอริทึม เนื่องจากใช้เทคนิค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K-means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 จึงได้ทำการเลือกค่า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k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ที่เหมาะสมก่อนโดยใช้วิธี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Elbow Method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ค่าที่ได้คือ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k=3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ดังภาพ</a:t>
            </a:r>
            <a:endParaRPr lang="en-US" sz="1600" dirty="0">
              <a:latin typeface="Kanit" pitchFamily="2" charset="-34"/>
              <a:cs typeface="Kanit" pitchFamily="2" charset="-3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E600E4-F39B-724F-85B2-2326A5B550DC}"/>
              </a:ext>
            </a:extLst>
          </p:cNvPr>
          <p:cNvGrpSpPr/>
          <p:nvPr/>
        </p:nvGrpSpPr>
        <p:grpSpPr>
          <a:xfrm>
            <a:off x="2945584" y="1962641"/>
            <a:ext cx="5295900" cy="3467100"/>
            <a:chOff x="2945584" y="1962641"/>
            <a:chExt cx="5295900" cy="34671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C28A35C-EA16-354E-8747-0704F53E8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5584" y="1962641"/>
              <a:ext cx="5295900" cy="3467100"/>
            </a:xfrm>
            <a:prstGeom prst="rect">
              <a:avLst/>
            </a:prstGeom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2E24204-6071-004C-AD20-F5D0882E04DF}"/>
                </a:ext>
              </a:extLst>
            </p:cNvPr>
            <p:cNvSpPr/>
            <p:nvPr/>
          </p:nvSpPr>
          <p:spPr>
            <a:xfrm>
              <a:off x="4270273" y="3134268"/>
              <a:ext cx="663677" cy="575187"/>
            </a:xfrm>
            <a:prstGeom prst="ellipse">
              <a:avLst/>
            </a:prstGeom>
            <a:solidFill>
              <a:srgbClr val="FF6652">
                <a:alpha val="28000"/>
              </a:srgbClr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30F4318-68A1-C644-8600-A63A9AB18C3D}"/>
              </a:ext>
            </a:extLst>
          </p:cNvPr>
          <p:cNvSpPr txBox="1"/>
          <p:nvPr/>
        </p:nvSpPr>
        <p:spPr>
          <a:xfrm>
            <a:off x="11665974" y="6429676"/>
            <a:ext cx="52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113894-96A3-4F40-B2ED-AE4A73889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5743876"/>
            <a:ext cx="93726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50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9B01D2-6BE2-9342-A5CC-7483883CB59A}"/>
              </a:ext>
            </a:extLst>
          </p:cNvPr>
          <p:cNvSpPr txBox="1"/>
          <p:nvPr/>
        </p:nvSpPr>
        <p:spPr>
          <a:xfrm>
            <a:off x="1008497" y="651342"/>
            <a:ext cx="952403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lvl="1">
              <a:lnSpc>
                <a:spcPct val="150000"/>
              </a:lnSpc>
            </a:pPr>
            <a:r>
              <a:rPr lang="th-TH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ผลลัพธ์ที่ได้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(Result)</a:t>
            </a:r>
            <a:endParaRPr lang="th-TH" sz="2000" b="1" dirty="0">
              <a:solidFill>
                <a:schemeClr val="tx1">
                  <a:lumMod val="75000"/>
                  <a:lumOff val="25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215AE-BCAD-7A4E-A5CB-1939FD276B0B}"/>
              </a:ext>
            </a:extLst>
          </p:cNvPr>
          <p:cNvSpPr txBox="1"/>
          <p:nvPr/>
        </p:nvSpPr>
        <p:spPr>
          <a:xfrm>
            <a:off x="1008497" y="1114952"/>
            <a:ext cx="10524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th-TH" sz="1600" dirty="0">
                <a:latin typeface="Kanit" pitchFamily="2" charset="-34"/>
                <a:cs typeface="Kanit" pitchFamily="2" charset="-34"/>
              </a:rPr>
              <a:t>นำข้อมูลเข้าอัลกอริทึม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 k-means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โดยทำการจัดประเภทของโครงการด้วยการกำหนดให้ค่าของประเภทของโครงการ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k=3</a:t>
            </a:r>
          </a:p>
        </p:txBody>
      </p:sp>
      <p:pic>
        <p:nvPicPr>
          <p:cNvPr id="6" name="Google Shape;493;gb12b301103_0_805">
            <a:extLst>
              <a:ext uri="{FF2B5EF4-FFF2-40B4-BE49-F238E27FC236}">
                <a16:creationId xmlns:a16="http://schemas.microsoft.com/office/drawing/2014/main" id="{837CB66B-537B-8740-9EEF-CEA4B3B2EA3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316" y="2118816"/>
            <a:ext cx="5117199" cy="391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494;gb12b301103_0_805">
            <a:extLst>
              <a:ext uri="{FF2B5EF4-FFF2-40B4-BE49-F238E27FC236}">
                <a16:creationId xmlns:a16="http://schemas.microsoft.com/office/drawing/2014/main" id="{EBEE2F69-0B93-7849-BFE6-3FF754588B1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7156"/>
          <a:stretch/>
        </p:blipFill>
        <p:spPr>
          <a:xfrm>
            <a:off x="6502400" y="2118816"/>
            <a:ext cx="4676876" cy="22172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CB2F29-F837-E545-8F71-C8081490F389}"/>
              </a:ext>
            </a:extLst>
          </p:cNvPr>
          <p:cNvSpPr txBox="1"/>
          <p:nvPr/>
        </p:nvSpPr>
        <p:spPr>
          <a:xfrm>
            <a:off x="1629333" y="1637071"/>
            <a:ext cx="8213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b="1" dirty="0">
                <a:latin typeface="Kanit" pitchFamily="2" charset="-34"/>
                <a:cs typeface="Kanit" pitchFamily="2" charset="-34"/>
              </a:rPr>
              <a:t>โครงการประเภทที่ </a:t>
            </a:r>
            <a:r>
              <a:rPr lang="en-US" sz="1600" b="1" dirty="0">
                <a:latin typeface="Kanit" pitchFamily="2" charset="-34"/>
                <a:cs typeface="Kanit" pitchFamily="2" charset="-34"/>
              </a:rPr>
              <a:t>1</a:t>
            </a:r>
            <a:r>
              <a:rPr lang="th-TH" sz="1600" b="1" dirty="0">
                <a:latin typeface="Kanit" pitchFamily="2" charset="-34"/>
                <a:cs typeface="Kanit" pitchFamily="2" charset="-34"/>
              </a:rPr>
              <a:t>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เกี่ยวกับการก่อสร้างทุกประเภททั้งรั้ว, ถนน, ฝาย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,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คอนกรีตเสริมเหล็ก</a:t>
            </a:r>
            <a:endParaRPr lang="en-US" sz="1600" dirty="0">
              <a:latin typeface="Kanit" pitchFamily="2" charset="-34"/>
              <a:cs typeface="Kanit" pitchFamily="2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1CA656-1208-384E-B546-4271AC31412E}"/>
              </a:ext>
            </a:extLst>
          </p:cNvPr>
          <p:cNvSpPr txBox="1"/>
          <p:nvPr/>
        </p:nvSpPr>
        <p:spPr>
          <a:xfrm>
            <a:off x="11665974" y="6429676"/>
            <a:ext cx="52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6547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CB2F29-F837-E545-8F71-C8081490F389}"/>
              </a:ext>
            </a:extLst>
          </p:cNvPr>
          <p:cNvSpPr txBox="1"/>
          <p:nvPr/>
        </p:nvSpPr>
        <p:spPr>
          <a:xfrm>
            <a:off x="1629333" y="1637071"/>
            <a:ext cx="890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b="1" dirty="0">
                <a:latin typeface="Kanit" pitchFamily="2" charset="-34"/>
                <a:cs typeface="Kanit" pitchFamily="2" charset="-34"/>
              </a:rPr>
              <a:t>โครงการประเภทที่ </a:t>
            </a:r>
            <a:r>
              <a:rPr lang="en-US" sz="1600" b="1" dirty="0">
                <a:latin typeface="Kanit" pitchFamily="2" charset="-34"/>
                <a:cs typeface="Kanit" pitchFamily="2" charset="-34"/>
              </a:rPr>
              <a:t>2</a:t>
            </a:r>
            <a:r>
              <a:rPr lang="th-TH" sz="1600" b="1" dirty="0">
                <a:latin typeface="Kanit" pitchFamily="2" charset="-34"/>
                <a:cs typeface="Kanit" pitchFamily="2" charset="-34"/>
              </a:rPr>
              <a:t>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เกี่ยวกับโครงการก่อสร้างถนน, ซ่อมแซม, ติดตั้ง รวมไปถึงการส่งเสริมรายได้</a:t>
            </a:r>
            <a:endParaRPr lang="en-US" sz="1600" dirty="0">
              <a:latin typeface="Kanit" pitchFamily="2" charset="-34"/>
              <a:cs typeface="Kanit" pitchFamily="2" charset="-34"/>
            </a:endParaRPr>
          </a:p>
        </p:txBody>
      </p:sp>
      <p:pic>
        <p:nvPicPr>
          <p:cNvPr id="9" name="Google Shape;502;gb12b301103_0_771">
            <a:extLst>
              <a:ext uri="{FF2B5EF4-FFF2-40B4-BE49-F238E27FC236}">
                <a16:creationId xmlns:a16="http://schemas.microsoft.com/office/drawing/2014/main" id="{FC0C3286-B98C-874D-AAB2-4180B577D27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6346"/>
          <a:stretch/>
        </p:blipFill>
        <p:spPr>
          <a:xfrm>
            <a:off x="6769100" y="2118816"/>
            <a:ext cx="4764139" cy="2202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503;gb12b301103_0_771">
            <a:extLst>
              <a:ext uri="{FF2B5EF4-FFF2-40B4-BE49-F238E27FC236}">
                <a16:creationId xmlns:a16="http://schemas.microsoft.com/office/drawing/2014/main" id="{70399DEB-7CF5-234E-83A2-1C5665B99C1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316" y="2118816"/>
            <a:ext cx="5402819" cy="38931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0F965E-6516-EA4F-AFA6-225DC7AA657A}"/>
              </a:ext>
            </a:extLst>
          </p:cNvPr>
          <p:cNvSpPr txBox="1"/>
          <p:nvPr/>
        </p:nvSpPr>
        <p:spPr>
          <a:xfrm>
            <a:off x="11665974" y="6429676"/>
            <a:ext cx="52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DA4781-88ED-CE41-9535-D1648B28C4E9}"/>
              </a:ext>
            </a:extLst>
          </p:cNvPr>
          <p:cNvSpPr txBox="1"/>
          <p:nvPr/>
        </p:nvSpPr>
        <p:spPr>
          <a:xfrm>
            <a:off x="1008497" y="651342"/>
            <a:ext cx="952403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lvl="1">
              <a:lnSpc>
                <a:spcPct val="150000"/>
              </a:lnSpc>
            </a:pPr>
            <a:r>
              <a:rPr lang="th-TH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ผลลัพธ์ที่ได้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(Result)</a:t>
            </a:r>
            <a:endParaRPr lang="th-TH" sz="2000" b="1" dirty="0">
              <a:solidFill>
                <a:schemeClr val="tx1">
                  <a:lumMod val="75000"/>
                  <a:lumOff val="25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23872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CB2F29-F837-E545-8F71-C8081490F389}"/>
              </a:ext>
            </a:extLst>
          </p:cNvPr>
          <p:cNvSpPr txBox="1"/>
          <p:nvPr/>
        </p:nvSpPr>
        <p:spPr>
          <a:xfrm>
            <a:off x="1629333" y="1637071"/>
            <a:ext cx="8390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b="1" dirty="0">
                <a:latin typeface="Kanit" pitchFamily="2" charset="-34"/>
                <a:cs typeface="Kanit" pitchFamily="2" charset="-34"/>
              </a:rPr>
              <a:t>โครงการประเภทที่ </a:t>
            </a:r>
            <a:r>
              <a:rPr lang="en-US" sz="1600" b="1" dirty="0">
                <a:latin typeface="Kanit" pitchFamily="2" charset="-34"/>
                <a:cs typeface="Kanit" pitchFamily="2" charset="-34"/>
              </a:rPr>
              <a:t>3</a:t>
            </a:r>
            <a:r>
              <a:rPr lang="th-TH" sz="1600" b="1" dirty="0">
                <a:latin typeface="Kanit" pitchFamily="2" charset="-34"/>
                <a:cs typeface="Kanit" pitchFamily="2" charset="-34"/>
              </a:rPr>
              <a:t>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เกี่ยวกับการพัฒนาปรับปรุงแหล่งน้ำ, ประปา เพื่อการอุปโภคบริโภค</a:t>
            </a:r>
            <a:endParaRPr lang="en-US" sz="1600" dirty="0">
              <a:latin typeface="Kanit" pitchFamily="2" charset="-34"/>
              <a:cs typeface="Kanit" pitchFamily="2" charset="-34"/>
            </a:endParaRPr>
          </a:p>
        </p:txBody>
      </p:sp>
      <p:pic>
        <p:nvPicPr>
          <p:cNvPr id="8" name="Google Shape;511;gb12b301103_0_781">
            <a:extLst>
              <a:ext uri="{FF2B5EF4-FFF2-40B4-BE49-F238E27FC236}">
                <a16:creationId xmlns:a16="http://schemas.microsoft.com/office/drawing/2014/main" id="{09443E0F-9A11-3F44-A62C-4D9E05AC258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8562" y="2118816"/>
            <a:ext cx="5681441" cy="4040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512;gb12b301103_0_781">
            <a:extLst>
              <a:ext uri="{FF2B5EF4-FFF2-40B4-BE49-F238E27FC236}">
                <a16:creationId xmlns:a16="http://schemas.microsoft.com/office/drawing/2014/main" id="{CA236E70-2004-0841-B36B-8B27018EE95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793"/>
          <a:stretch/>
        </p:blipFill>
        <p:spPr>
          <a:xfrm>
            <a:off x="7112000" y="2118816"/>
            <a:ext cx="4701458" cy="223195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DCD9BB-7F3B-7D43-863E-CD167B70E9C1}"/>
              </a:ext>
            </a:extLst>
          </p:cNvPr>
          <p:cNvSpPr txBox="1"/>
          <p:nvPr/>
        </p:nvSpPr>
        <p:spPr>
          <a:xfrm>
            <a:off x="11665974" y="6429676"/>
            <a:ext cx="52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3DB25E-6BFF-494E-9BA5-FDD9A27FF99D}"/>
              </a:ext>
            </a:extLst>
          </p:cNvPr>
          <p:cNvSpPr txBox="1"/>
          <p:nvPr/>
        </p:nvSpPr>
        <p:spPr>
          <a:xfrm>
            <a:off x="1008497" y="651342"/>
            <a:ext cx="952403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lvl="1">
              <a:lnSpc>
                <a:spcPct val="150000"/>
              </a:lnSpc>
            </a:pPr>
            <a:r>
              <a:rPr lang="th-TH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ผลลัพธ์ที่ได้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(Result)</a:t>
            </a:r>
            <a:endParaRPr lang="th-TH" sz="2000" b="1" dirty="0">
              <a:solidFill>
                <a:schemeClr val="tx1">
                  <a:lumMod val="75000"/>
                  <a:lumOff val="25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6235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9B01D2-6BE2-9342-A5CC-7483883CB59A}"/>
              </a:ext>
            </a:extLst>
          </p:cNvPr>
          <p:cNvSpPr txBox="1"/>
          <p:nvPr/>
        </p:nvSpPr>
        <p:spPr>
          <a:xfrm>
            <a:off x="1008497" y="651342"/>
            <a:ext cx="9524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วิธีที่ใช้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(Data Modeling)</a:t>
            </a:r>
            <a:endParaRPr lang="th-TH" sz="2000" b="1" dirty="0">
              <a:solidFill>
                <a:schemeClr val="tx1">
                  <a:lumMod val="75000"/>
                  <a:lumOff val="25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215AE-BCAD-7A4E-A5CB-1939FD276B0B}"/>
              </a:ext>
            </a:extLst>
          </p:cNvPr>
          <p:cNvSpPr txBox="1"/>
          <p:nvPr/>
        </p:nvSpPr>
        <p:spPr>
          <a:xfrm>
            <a:off x="1008497" y="1051452"/>
            <a:ext cx="10524742" cy="2089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h-TH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การจัดประเภทของโครงการด้วยเทคนิค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K-means</a:t>
            </a:r>
            <a:r>
              <a:rPr lang="th-TH" dirty="0">
                <a:latin typeface="Kanit" pitchFamily="2" charset="-34"/>
                <a:cs typeface="Kanit" pitchFamily="2" charset="-34"/>
              </a:rPr>
              <a:t> </a:t>
            </a:r>
            <a:endParaRPr lang="th-TH" dirty="0">
              <a:solidFill>
                <a:schemeClr val="bg2">
                  <a:lumMod val="50000"/>
                </a:schemeClr>
              </a:solidFill>
              <a:latin typeface="Kanit" pitchFamily="2" charset="-34"/>
              <a:cs typeface="Kanit" pitchFamily="2" charset="-34"/>
            </a:endParaRPr>
          </a:p>
          <a:p>
            <a:pPr>
              <a:lnSpc>
                <a:spcPct val="150000"/>
              </a:lnSpc>
            </a:pPr>
            <a:r>
              <a:rPr lang="th-TH" b="1" dirty="0"/>
              <a:t>     </a:t>
            </a:r>
            <a:r>
              <a:rPr lang="th-TH" sz="1600" b="1" u="sng" dirty="0">
                <a:latin typeface="Kanit" pitchFamily="2" charset="-34"/>
                <a:cs typeface="Kanit" pitchFamily="2" charset="-34"/>
              </a:rPr>
              <a:t>วิธีที่ </a:t>
            </a:r>
            <a:r>
              <a:rPr lang="en-US" sz="1600" b="1" u="sng" dirty="0">
                <a:latin typeface="Kanit" pitchFamily="2" charset="-34"/>
                <a:cs typeface="Kanit" pitchFamily="2" charset="-34"/>
              </a:rPr>
              <a:t>2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การเลือกคุณสมบัติเฉพาะด้วยวิธีการ 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Latent Dirichlet Allocation (LDA)</a:t>
            </a:r>
            <a:endParaRPr lang="th-TH" sz="1600" dirty="0">
              <a:latin typeface="Kanit" pitchFamily="2" charset="-34"/>
              <a:cs typeface="Kanit" pitchFamily="2" charset="-34"/>
            </a:endParaRPr>
          </a:p>
          <a:p>
            <a:pPr>
              <a:lnSpc>
                <a:spcPct val="150000"/>
              </a:lnSpc>
            </a:pPr>
            <a:r>
              <a:rPr lang="th-TH" sz="1600" dirty="0">
                <a:latin typeface="Kanit" pitchFamily="2" charset="-34"/>
                <a:cs typeface="Kanit" pitchFamily="2" charset="-34"/>
              </a:rPr>
              <a:t>     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 -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ทำการสร้าง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dictionary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จากชื่อโครงการที่ได้ทำการตัดคำ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(Tokenization)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เรียบร้อยแล้ว </a:t>
            </a:r>
          </a:p>
          <a:p>
            <a:pPr>
              <a:lnSpc>
                <a:spcPct val="150000"/>
              </a:lnSpc>
            </a:pPr>
            <a:r>
              <a:rPr lang="th-TH" sz="1600" dirty="0">
                <a:latin typeface="Kanit" pitchFamily="2" charset="-34"/>
                <a:cs typeface="Kanit" pitchFamily="2" charset="-34"/>
              </a:rPr>
              <a:t>      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-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สร้าง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corpus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จาก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dictionary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ที่สร้างไว้จากขั้นตอนก่อนหน้านี้ </a:t>
            </a:r>
            <a:endParaRPr lang="en-US" sz="1600" dirty="0">
              <a:latin typeface="Kanit" pitchFamily="2" charset="-34"/>
              <a:cs typeface="Kanit" pitchFamily="2" charset="-34"/>
            </a:endParaRPr>
          </a:p>
          <a:p>
            <a:pPr>
              <a:lnSpc>
                <a:spcPct val="150000"/>
              </a:lnSpc>
            </a:pPr>
            <a:endParaRPr lang="th-TH" dirty="0">
              <a:solidFill>
                <a:schemeClr val="bg2">
                  <a:lumMod val="50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C272DC-4852-B643-81F8-23C3C3D75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87" y="2735408"/>
            <a:ext cx="5082318" cy="3753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A7449B-7858-B849-89A4-793193283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79" y="2735408"/>
            <a:ext cx="6733790" cy="37532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14DFEF-C918-6D4A-A5B2-7AB2240A6395}"/>
              </a:ext>
            </a:extLst>
          </p:cNvPr>
          <p:cNvSpPr txBox="1"/>
          <p:nvPr/>
        </p:nvSpPr>
        <p:spPr>
          <a:xfrm>
            <a:off x="11665974" y="6429676"/>
            <a:ext cx="52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609782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9B01D2-6BE2-9342-A5CC-7483883CB59A}"/>
              </a:ext>
            </a:extLst>
          </p:cNvPr>
          <p:cNvSpPr txBox="1"/>
          <p:nvPr/>
        </p:nvSpPr>
        <p:spPr>
          <a:xfrm>
            <a:off x="1008497" y="651342"/>
            <a:ext cx="9524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วิธีที่ใช้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(Data Modeling)</a:t>
            </a:r>
            <a:endParaRPr lang="th-TH" sz="2000" b="1" dirty="0">
              <a:solidFill>
                <a:schemeClr val="tx1">
                  <a:lumMod val="75000"/>
                  <a:lumOff val="25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215AE-BCAD-7A4E-A5CB-1939FD276B0B}"/>
              </a:ext>
            </a:extLst>
          </p:cNvPr>
          <p:cNvSpPr txBox="1"/>
          <p:nvPr/>
        </p:nvSpPr>
        <p:spPr>
          <a:xfrm>
            <a:off x="1008497" y="1051452"/>
            <a:ext cx="105247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Kanit" pitchFamily="2" charset="-34"/>
                <a:cs typeface="Kanit" pitchFamily="2" charset="-34"/>
              </a:rPr>
              <a:t>-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นำ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dictionary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และ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corpus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เข้าอัลกอริทึม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LDA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โดยกำหนดจำนวนของ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Topics (</a:t>
            </a:r>
            <a:r>
              <a:rPr lang="en-US" sz="1600" dirty="0" err="1">
                <a:latin typeface="Kanit" pitchFamily="2" charset="-34"/>
                <a:cs typeface="Kanit" pitchFamily="2" charset="-34"/>
              </a:rPr>
              <a:t>num_topics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)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ที่ต้องการ </a:t>
            </a:r>
            <a:endParaRPr lang="en-US" sz="1600" dirty="0">
              <a:latin typeface="Kanit" pitchFamily="2" charset="-34"/>
              <a:cs typeface="Kanit" pitchFamily="2" charset="-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9B8A51-F723-1E45-A956-5465B6CB5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393" y="2595482"/>
            <a:ext cx="6327121" cy="26371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11168A-0F22-324E-936B-9B7B595FC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393" y="5353361"/>
            <a:ext cx="4292600" cy="558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9FCE01-EF4D-BF44-80D3-94F1E07FAE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7" y="2667279"/>
            <a:ext cx="5294466" cy="14531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92A1FE-C612-3B44-86FB-F6909C742675}"/>
              </a:ext>
            </a:extLst>
          </p:cNvPr>
          <p:cNvSpPr txBox="1"/>
          <p:nvPr/>
        </p:nvSpPr>
        <p:spPr>
          <a:xfrm>
            <a:off x="5531464" y="2020948"/>
            <a:ext cx="43065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u="sng" dirty="0">
                <a:latin typeface="Kanit" pitchFamily="2" charset="-34"/>
                <a:cs typeface="Kanit" pitchFamily="2" charset="-34"/>
              </a:rPr>
              <a:t>ผลลัพธ์ที่ได้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 Number of Topics = 4</a:t>
            </a:r>
            <a:endParaRPr lang="th-TH" sz="1600" dirty="0">
              <a:latin typeface="Kanit" pitchFamily="2" charset="-34"/>
              <a:cs typeface="Kanit" pitchFamily="2" charset="-34"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884C8-C15B-1D47-94CC-8E2D80FFF256}"/>
              </a:ext>
            </a:extLst>
          </p:cNvPr>
          <p:cNvSpPr txBox="1"/>
          <p:nvPr/>
        </p:nvSpPr>
        <p:spPr>
          <a:xfrm>
            <a:off x="250927" y="4353391"/>
            <a:ext cx="4306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Kanit" pitchFamily="2" charset="-34"/>
                <a:cs typeface="Kanit" pitchFamily="2" charset="-34"/>
              </a:rPr>
              <a:t>พบว่า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Number of Topics = 4</a:t>
            </a:r>
            <a:endParaRPr lang="th-TH" sz="1600" dirty="0">
              <a:latin typeface="Kanit" pitchFamily="2" charset="-34"/>
              <a:cs typeface="Kanit" pitchFamily="2" charset="-34"/>
            </a:endParaRPr>
          </a:p>
          <a:p>
            <a:r>
              <a:rPr lang="th-TH" sz="1600" dirty="0">
                <a:latin typeface="Kanit" pitchFamily="2" charset="-34"/>
                <a:cs typeface="Kanit" pitchFamily="2" charset="-34"/>
              </a:rPr>
              <a:t>ยังมีการแบ่งประเภทที่ไม่เพียงพอ</a:t>
            </a:r>
            <a:endParaRPr lang="en-US" dirty="0">
              <a:latin typeface="Kanit" pitchFamily="2" charset="-34"/>
              <a:cs typeface="Kanit" pitchFamily="2" charset="-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D0DEB7-6AC2-2D47-99CD-BB635BC3C15B}"/>
              </a:ext>
            </a:extLst>
          </p:cNvPr>
          <p:cNvSpPr txBox="1"/>
          <p:nvPr/>
        </p:nvSpPr>
        <p:spPr>
          <a:xfrm>
            <a:off x="11665974" y="6429676"/>
            <a:ext cx="52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626768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9B01D2-6BE2-9342-A5CC-7483883CB59A}"/>
              </a:ext>
            </a:extLst>
          </p:cNvPr>
          <p:cNvSpPr txBox="1"/>
          <p:nvPr/>
        </p:nvSpPr>
        <p:spPr>
          <a:xfrm>
            <a:off x="1008497" y="503859"/>
            <a:ext cx="9524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Parameter Tuning</a:t>
            </a:r>
            <a:endParaRPr lang="th-TH" sz="2000" b="1" dirty="0">
              <a:solidFill>
                <a:schemeClr val="tx1">
                  <a:lumMod val="75000"/>
                  <a:lumOff val="25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215AE-BCAD-7A4E-A5CB-1939FD276B0B}"/>
              </a:ext>
            </a:extLst>
          </p:cNvPr>
          <p:cNvSpPr txBox="1"/>
          <p:nvPr/>
        </p:nvSpPr>
        <p:spPr>
          <a:xfrm>
            <a:off x="1008496" y="903969"/>
            <a:ext cx="10657477" cy="3297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 </a:t>
            </a:r>
            <a:r>
              <a:rPr lang="th-TH" sz="1400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จำนวน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Topic 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num_topics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sz="1400" dirty="0">
                <a:latin typeface="Kanit" pitchFamily="2" charset="-34"/>
                <a:cs typeface="Kanit" pitchFamily="2" charset="-34"/>
              </a:rPr>
              <a:t>       </a:t>
            </a:r>
            <a:r>
              <a:rPr lang="th-TH" sz="1400" dirty="0">
                <a:latin typeface="Kanit" pitchFamily="2" charset="-34"/>
                <a:cs typeface="Kanit" pitchFamily="2" charset="-34"/>
              </a:rPr>
              <a:t>ปรับจำนวน </a:t>
            </a:r>
            <a:r>
              <a:rPr lang="en-US" sz="1400" dirty="0">
                <a:latin typeface="Kanit" pitchFamily="2" charset="-34"/>
                <a:cs typeface="Kanit" pitchFamily="2" charset="-34"/>
              </a:rPr>
              <a:t>Topics </a:t>
            </a:r>
            <a:r>
              <a:rPr lang="th-TH" sz="1400" dirty="0">
                <a:latin typeface="Kanit" pitchFamily="2" charset="-34"/>
                <a:cs typeface="Kanit" pitchFamily="2" charset="-34"/>
              </a:rPr>
              <a:t>ให้เพิ่มมากขึ้นเป็น </a:t>
            </a:r>
            <a:r>
              <a:rPr lang="en-US" sz="1400" dirty="0">
                <a:latin typeface="Kanit" pitchFamily="2" charset="-34"/>
                <a:cs typeface="Kanit" pitchFamily="2" charset="-34"/>
              </a:rPr>
              <a:t>6 Topics </a:t>
            </a:r>
            <a:r>
              <a:rPr lang="th-TH" sz="1400" dirty="0">
                <a:latin typeface="Kanit" pitchFamily="2" charset="-34"/>
                <a:cs typeface="Kanit" pitchFamily="2" charset="-34"/>
              </a:rPr>
              <a:t>เนื่องจาก  </a:t>
            </a:r>
            <a:r>
              <a:rPr lang="en-US" sz="1400" dirty="0">
                <a:latin typeface="Kanit" pitchFamily="2" charset="-34"/>
                <a:cs typeface="Kanit" pitchFamily="2" charset="-34"/>
              </a:rPr>
              <a:t>4 Topics  </a:t>
            </a:r>
            <a:r>
              <a:rPr lang="th-TH" sz="1400" dirty="0">
                <a:latin typeface="Kanit" pitchFamily="2" charset="-34"/>
                <a:cs typeface="Kanit" pitchFamily="2" charset="-34"/>
              </a:rPr>
              <a:t>ยังคงมีโครงการบางโครงการที่จัดประเภทไม่ได้</a:t>
            </a:r>
            <a:endParaRPr lang="en-US" sz="1400" dirty="0">
              <a:latin typeface="Kanit" pitchFamily="2" charset="-34"/>
              <a:cs typeface="Kanit" pitchFamily="2" charset="-34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alpha </a:t>
            </a:r>
          </a:p>
          <a:p>
            <a:pPr lvl="0">
              <a:lnSpc>
                <a:spcPct val="150000"/>
              </a:lnSpc>
            </a:pPr>
            <a:r>
              <a:rPr lang="en-US" sz="1400" dirty="0">
                <a:latin typeface="Kanit" pitchFamily="2" charset="-34"/>
                <a:cs typeface="Kanit" pitchFamily="2" charset="-34"/>
              </a:rPr>
              <a:t>      </a:t>
            </a:r>
            <a:r>
              <a:rPr lang="th-TH" sz="1400" dirty="0">
                <a:latin typeface="Kanit" pitchFamily="2" charset="-34"/>
                <a:cs typeface="Kanit" pitchFamily="2" charset="-34"/>
              </a:rPr>
              <a:t>เป็นพารามิเตอร์ที่ทำการกระจายค่า </a:t>
            </a:r>
            <a:r>
              <a:rPr lang="en-US" sz="1400" dirty="0">
                <a:latin typeface="Kanit" pitchFamily="2" charset="-34"/>
                <a:cs typeface="Kanit" pitchFamily="2" charset="-34"/>
              </a:rPr>
              <a:t>weight </a:t>
            </a:r>
            <a:r>
              <a:rPr lang="th-TH" sz="1400" dirty="0">
                <a:latin typeface="Kanit" pitchFamily="2" charset="-34"/>
                <a:cs typeface="Kanit" pitchFamily="2" charset="-34"/>
              </a:rPr>
              <a:t>ของ </a:t>
            </a:r>
            <a:r>
              <a:rPr lang="en-US" sz="1400" dirty="0">
                <a:latin typeface="Kanit" pitchFamily="2" charset="-34"/>
                <a:cs typeface="Kanit" pitchFamily="2" charset="-34"/>
              </a:rPr>
              <a:t>topics </a:t>
            </a:r>
            <a:r>
              <a:rPr lang="th-TH" sz="1400" dirty="0">
                <a:latin typeface="Kanit" pitchFamily="2" charset="-34"/>
                <a:cs typeface="Kanit" pitchFamily="2" charset="-34"/>
              </a:rPr>
              <a:t>ให้กับแต่ละเอกสาร โดยงานวิจัยนี้เพิ่มพารามิเตอร์ </a:t>
            </a:r>
            <a:r>
              <a:rPr lang="en-US" sz="1400" dirty="0">
                <a:latin typeface="Kanit" pitchFamily="2" charset="-34"/>
                <a:cs typeface="Kanit" pitchFamily="2" charset="-34"/>
              </a:rPr>
              <a:t>alpha</a:t>
            </a:r>
            <a:r>
              <a:rPr lang="th-TH" sz="1400" dirty="0">
                <a:latin typeface="Kanit" pitchFamily="2" charset="-34"/>
                <a:cs typeface="Kanit" pitchFamily="2" charset="-34"/>
              </a:rPr>
              <a:t> เป็น </a:t>
            </a:r>
            <a:r>
              <a:rPr lang="en-US" sz="1400" dirty="0">
                <a:latin typeface="Kanit" pitchFamily="2" charset="-34"/>
                <a:cs typeface="Kanit" pitchFamily="2" charset="-34"/>
              </a:rPr>
              <a:t>0.1 </a:t>
            </a:r>
            <a:r>
              <a:rPr lang="th-TH" sz="1400" dirty="0">
                <a:latin typeface="Kanit" pitchFamily="2" charset="-34"/>
                <a:cs typeface="Kanit" pitchFamily="2" charset="-34"/>
              </a:rPr>
              <a:t>เพราะจะทำให้ค่า </a:t>
            </a:r>
            <a:endParaRPr lang="en-US" sz="1400" dirty="0">
              <a:latin typeface="Kanit" pitchFamily="2" charset="-34"/>
              <a:cs typeface="Kanit" pitchFamily="2" charset="-34"/>
            </a:endParaRPr>
          </a:p>
          <a:p>
            <a:pPr lvl="0">
              <a:lnSpc>
                <a:spcPct val="150000"/>
              </a:lnSpc>
            </a:pPr>
            <a:r>
              <a:rPr lang="en-US" sz="1400" dirty="0">
                <a:latin typeface="Kanit" pitchFamily="2" charset="-34"/>
                <a:cs typeface="Kanit" pitchFamily="2" charset="-34"/>
              </a:rPr>
              <a:t>      Coherence Score </a:t>
            </a:r>
            <a:r>
              <a:rPr lang="th-TH" sz="1400" dirty="0">
                <a:latin typeface="Kanit" pitchFamily="2" charset="-34"/>
                <a:cs typeface="Kanit" pitchFamily="2" charset="-34"/>
              </a:rPr>
              <a:t>มีค่าเพิ่มมากขึ้น</a:t>
            </a:r>
            <a:endParaRPr lang="en-US" sz="1400" dirty="0">
              <a:latin typeface="Kanit" pitchFamily="2" charset="-34"/>
              <a:cs typeface="Kanit" pitchFamily="2" charset="-34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eta</a:t>
            </a:r>
          </a:p>
          <a:p>
            <a:pPr lvl="0">
              <a:lnSpc>
                <a:spcPct val="150000"/>
              </a:lnSpc>
            </a:pPr>
            <a:r>
              <a:rPr lang="en-US" sz="1400" dirty="0">
                <a:latin typeface="Kanit" pitchFamily="2" charset="-34"/>
                <a:cs typeface="Kanit" pitchFamily="2" charset="-34"/>
              </a:rPr>
              <a:t>      </a:t>
            </a:r>
            <a:r>
              <a:rPr lang="th-TH" sz="1400" dirty="0">
                <a:latin typeface="Kanit" pitchFamily="2" charset="-34"/>
                <a:cs typeface="Kanit" pitchFamily="2" charset="-34"/>
              </a:rPr>
              <a:t>เป็นพารามิเตอร์ที่ทำการกระจายค่า </a:t>
            </a:r>
            <a:r>
              <a:rPr lang="en-US" sz="1400" dirty="0">
                <a:latin typeface="Kanit" pitchFamily="2" charset="-34"/>
                <a:cs typeface="Kanit" pitchFamily="2" charset="-34"/>
              </a:rPr>
              <a:t>weight </a:t>
            </a:r>
            <a:r>
              <a:rPr lang="th-TH" sz="1400" dirty="0">
                <a:latin typeface="Kanit" pitchFamily="2" charset="-34"/>
                <a:cs typeface="Kanit" pitchFamily="2" charset="-34"/>
              </a:rPr>
              <a:t>ของคำให้กับแต่ละ</a:t>
            </a:r>
            <a:r>
              <a:rPr lang="en-US" sz="1400" dirty="0">
                <a:latin typeface="Kanit" pitchFamily="2" charset="-34"/>
                <a:cs typeface="Kanit" pitchFamily="2" charset="-34"/>
              </a:rPr>
              <a:t> topics</a:t>
            </a:r>
            <a:r>
              <a:rPr lang="th-TH" sz="1400" dirty="0">
                <a:latin typeface="Kanit" pitchFamily="2" charset="-34"/>
                <a:cs typeface="Kanit" pitchFamily="2" charset="-34"/>
              </a:rPr>
              <a:t> โดยงานวิจัยนี้เพิ่มพารามิเตอร์ </a:t>
            </a:r>
            <a:r>
              <a:rPr lang="en-US" sz="1400" dirty="0">
                <a:latin typeface="Kanit" pitchFamily="2" charset="-34"/>
                <a:cs typeface="Kanit" pitchFamily="2" charset="-34"/>
              </a:rPr>
              <a:t>eta </a:t>
            </a:r>
            <a:r>
              <a:rPr lang="th-TH" sz="1400" dirty="0">
                <a:latin typeface="Kanit" pitchFamily="2" charset="-34"/>
                <a:cs typeface="Kanit" pitchFamily="2" charset="-34"/>
              </a:rPr>
              <a:t>เป็น </a:t>
            </a:r>
            <a:r>
              <a:rPr lang="en-US" sz="1400" dirty="0">
                <a:latin typeface="Kanit" pitchFamily="2" charset="-34"/>
                <a:cs typeface="Kanit" pitchFamily="2" charset="-34"/>
              </a:rPr>
              <a:t>0.3 </a:t>
            </a:r>
            <a:r>
              <a:rPr lang="th-TH" sz="1400" dirty="0">
                <a:latin typeface="Kanit" pitchFamily="2" charset="-34"/>
                <a:cs typeface="Kanit" pitchFamily="2" charset="-34"/>
              </a:rPr>
              <a:t>เพราะจะทำให้ค่า </a:t>
            </a:r>
            <a:endParaRPr lang="en-US" sz="1400" dirty="0">
              <a:latin typeface="Kanit" pitchFamily="2" charset="-34"/>
              <a:cs typeface="Kanit" pitchFamily="2" charset="-34"/>
            </a:endParaRPr>
          </a:p>
          <a:p>
            <a:pPr lvl="0">
              <a:lnSpc>
                <a:spcPct val="150000"/>
              </a:lnSpc>
            </a:pPr>
            <a:r>
              <a:rPr lang="en-US" sz="1400" dirty="0">
                <a:latin typeface="Kanit" pitchFamily="2" charset="-34"/>
                <a:cs typeface="Kanit" pitchFamily="2" charset="-34"/>
              </a:rPr>
              <a:t>      Coherence Score </a:t>
            </a:r>
            <a:r>
              <a:rPr lang="th-TH" sz="1400" dirty="0">
                <a:latin typeface="Kanit" pitchFamily="2" charset="-34"/>
                <a:cs typeface="Kanit" pitchFamily="2" charset="-34"/>
              </a:rPr>
              <a:t>มีค่าเพิ่มมากขึ้น</a:t>
            </a:r>
            <a:endParaRPr lang="en-US" sz="1400" dirty="0">
              <a:latin typeface="Kanit" pitchFamily="2" charset="-34"/>
              <a:cs typeface="Kanit" pitchFamily="2" charset="-34"/>
            </a:endParaRPr>
          </a:p>
          <a:p>
            <a:pPr>
              <a:lnSpc>
                <a:spcPct val="150000"/>
              </a:lnSpc>
            </a:pPr>
            <a:endParaRPr lang="th-TH" sz="1400" dirty="0">
              <a:latin typeface="Kanit" pitchFamily="2" charset="-34"/>
              <a:cs typeface="Kanit" pitchFamily="2" charset="-34"/>
            </a:endParaRPr>
          </a:p>
          <a:p>
            <a:pPr lvl="0">
              <a:lnSpc>
                <a:spcPct val="150000"/>
              </a:lnSpc>
            </a:pPr>
            <a:endParaRPr lang="en-US" sz="1400" dirty="0">
              <a:latin typeface="Kanit" pitchFamily="2" charset="-34"/>
              <a:cs typeface="Kanit" pitchFamily="2" charset="-34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3402B2-BC00-C04B-8C96-53D373DE4179}"/>
              </a:ext>
            </a:extLst>
          </p:cNvPr>
          <p:cNvGrpSpPr/>
          <p:nvPr/>
        </p:nvGrpSpPr>
        <p:grpSpPr>
          <a:xfrm>
            <a:off x="1447318" y="3501167"/>
            <a:ext cx="4140637" cy="2895007"/>
            <a:chOff x="1447318" y="3220543"/>
            <a:chExt cx="4140637" cy="289500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4C413DE-EF91-C143-A179-50176BE36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318" y="3276549"/>
              <a:ext cx="4140637" cy="2839001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03AC804-9E75-3B48-A2DE-60C856E3929B}"/>
                </a:ext>
              </a:extLst>
            </p:cNvPr>
            <p:cNvSpPr/>
            <p:nvPr/>
          </p:nvSpPr>
          <p:spPr>
            <a:xfrm>
              <a:off x="1816100" y="3220543"/>
              <a:ext cx="589935" cy="548491"/>
            </a:xfrm>
            <a:prstGeom prst="ellipse">
              <a:avLst/>
            </a:prstGeom>
            <a:solidFill>
              <a:srgbClr val="FF6652">
                <a:alpha val="36000"/>
              </a:srgbClr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F2C590A-8E6C-7344-9366-2E13C8BAD2F0}"/>
              </a:ext>
            </a:extLst>
          </p:cNvPr>
          <p:cNvGrpSpPr/>
          <p:nvPr/>
        </p:nvGrpSpPr>
        <p:grpSpPr>
          <a:xfrm>
            <a:off x="6489699" y="3499189"/>
            <a:ext cx="4487815" cy="2950686"/>
            <a:chOff x="6489699" y="3159572"/>
            <a:chExt cx="4487815" cy="295068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C4C2712-D051-E246-9D5F-4A04D33BC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9699" y="3220543"/>
              <a:ext cx="4487815" cy="2889715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73EFC54-A6BF-FE43-8EAC-368D398C8F21}"/>
                </a:ext>
              </a:extLst>
            </p:cNvPr>
            <p:cNvSpPr/>
            <p:nvPr/>
          </p:nvSpPr>
          <p:spPr>
            <a:xfrm>
              <a:off x="7839382" y="3159572"/>
              <a:ext cx="589935" cy="548491"/>
            </a:xfrm>
            <a:prstGeom prst="ellipse">
              <a:avLst/>
            </a:prstGeom>
            <a:solidFill>
              <a:srgbClr val="FF6652">
                <a:alpha val="36000"/>
              </a:srgbClr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382A6741-BF9D-CC43-98CF-B437056AC8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764" y="6298168"/>
            <a:ext cx="4216400" cy="558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F5A009-AF68-8B4B-BF12-7658729F3384}"/>
              </a:ext>
            </a:extLst>
          </p:cNvPr>
          <p:cNvSpPr txBox="1"/>
          <p:nvPr/>
        </p:nvSpPr>
        <p:spPr>
          <a:xfrm>
            <a:off x="11665974" y="6429676"/>
            <a:ext cx="52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926631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9215AE-BCAD-7A4E-A5CB-1939FD276B0B}"/>
              </a:ext>
            </a:extLst>
          </p:cNvPr>
          <p:cNvSpPr txBox="1"/>
          <p:nvPr/>
        </p:nvSpPr>
        <p:spPr>
          <a:xfrm>
            <a:off x="1008497" y="1110444"/>
            <a:ext cx="105247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sz="1600" u="sng" dirty="0">
                <a:latin typeface="Kanit" pitchFamily="2" charset="-34"/>
                <a:cs typeface="Kanit" pitchFamily="2" charset="-34"/>
              </a:rPr>
              <a:t>ผลลัพธ์ที่ได้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 Number of Topics = 6</a:t>
            </a:r>
            <a:endParaRPr lang="th-TH" sz="1600" dirty="0">
              <a:latin typeface="Kanit" pitchFamily="2" charset="-34"/>
              <a:cs typeface="Kanit" pitchFamily="2" charset="-34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A399A6D-105C-B044-B97D-689942B26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200" y="1854570"/>
            <a:ext cx="3995800" cy="40979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20EA4B-0979-4143-8DAF-CEE3A79CB5B7}"/>
              </a:ext>
            </a:extLst>
          </p:cNvPr>
          <p:cNvSpPr txBox="1"/>
          <p:nvPr/>
        </p:nvSpPr>
        <p:spPr>
          <a:xfrm>
            <a:off x="11665974" y="6429676"/>
            <a:ext cx="52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8272A1-F725-0F40-99CD-6CC0AB65E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97" y="1854570"/>
            <a:ext cx="7226300" cy="381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FEB801-DDEF-F54A-9C0C-27C997F869D4}"/>
              </a:ext>
            </a:extLst>
          </p:cNvPr>
          <p:cNvSpPr txBox="1"/>
          <p:nvPr/>
        </p:nvSpPr>
        <p:spPr>
          <a:xfrm>
            <a:off x="1008497" y="651342"/>
            <a:ext cx="9524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วิธีที่ใช้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(Data Modeling)</a:t>
            </a:r>
            <a:endParaRPr lang="th-TH" sz="2000" b="1" dirty="0">
              <a:solidFill>
                <a:schemeClr val="tx1">
                  <a:lumMod val="75000"/>
                  <a:lumOff val="25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06554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9B01D2-6BE2-9342-A5CC-7483883CB59A}"/>
              </a:ext>
            </a:extLst>
          </p:cNvPr>
          <p:cNvSpPr txBox="1"/>
          <p:nvPr/>
        </p:nvSpPr>
        <p:spPr>
          <a:xfrm>
            <a:off x="1008497" y="651342"/>
            <a:ext cx="9524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วิธีที่ใช้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(Data Modeling)</a:t>
            </a:r>
            <a:endParaRPr lang="th-TH" sz="2000" b="1" dirty="0">
              <a:solidFill>
                <a:schemeClr val="tx1">
                  <a:lumMod val="75000"/>
                  <a:lumOff val="25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215AE-BCAD-7A4E-A5CB-1939FD276B0B}"/>
              </a:ext>
            </a:extLst>
          </p:cNvPr>
          <p:cNvSpPr txBox="1"/>
          <p:nvPr/>
        </p:nvSpPr>
        <p:spPr>
          <a:xfrm>
            <a:off x="1008497" y="1051452"/>
            <a:ext cx="1052474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sz="1600" dirty="0">
                <a:latin typeface="Kanit" pitchFamily="2" charset="-34"/>
                <a:cs typeface="Kanit" pitchFamily="2" charset="-34"/>
              </a:rPr>
              <a:t>ก่อนการนำข้อมูลเข้าอัลกอริทึม เนื่องจากใช้เทคนิค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K-means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 จึงได้ทำการเลือกค่า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k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ที่เหมาะสมก่อนโดยใช้วิธี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Elbow Method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ค่าที่ได้คือ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k=5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ดังภาพ</a:t>
            </a:r>
            <a:endParaRPr lang="en-US" sz="1600" dirty="0">
              <a:latin typeface="Kanit" pitchFamily="2" charset="-34"/>
              <a:cs typeface="Kanit" pitchFamily="2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F4318-68A1-C644-8600-A63A9AB18C3D}"/>
              </a:ext>
            </a:extLst>
          </p:cNvPr>
          <p:cNvSpPr txBox="1"/>
          <p:nvPr/>
        </p:nvSpPr>
        <p:spPr>
          <a:xfrm>
            <a:off x="11665974" y="6429676"/>
            <a:ext cx="52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C396B6-D02E-024C-8954-68AA53039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065" y="2047116"/>
            <a:ext cx="5168900" cy="34925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5391C76-DE72-9B4B-A786-B978039D0233}"/>
              </a:ext>
            </a:extLst>
          </p:cNvPr>
          <p:cNvSpPr/>
          <p:nvPr/>
        </p:nvSpPr>
        <p:spPr>
          <a:xfrm>
            <a:off x="4930673" y="4239168"/>
            <a:ext cx="663677" cy="575187"/>
          </a:xfrm>
          <a:prstGeom prst="ellipse">
            <a:avLst/>
          </a:prstGeom>
          <a:solidFill>
            <a:srgbClr val="FF6652">
              <a:alpha val="28000"/>
            </a:srgbClr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203515-7C4B-B349-AFB0-3E153BE82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845476"/>
            <a:ext cx="92456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5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B780E4-5A59-7746-984E-1DC35BBFEFDF}"/>
              </a:ext>
            </a:extLst>
          </p:cNvPr>
          <p:cNvSpPr txBox="1"/>
          <p:nvPr/>
        </p:nvSpPr>
        <p:spPr>
          <a:xfrm>
            <a:off x="997208" y="628764"/>
            <a:ext cx="7796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วัตถุประสงค์ของงานวิจัย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 (Research Objective) </a:t>
            </a:r>
            <a:endParaRPr lang="th-TH" sz="2000" b="1" dirty="0">
              <a:solidFill>
                <a:schemeClr val="tx1">
                  <a:lumMod val="75000"/>
                  <a:lumOff val="25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A96104-33E0-B54E-9396-E327D49BA073}"/>
              </a:ext>
            </a:extLst>
          </p:cNvPr>
          <p:cNvSpPr txBox="1"/>
          <p:nvPr/>
        </p:nvSpPr>
        <p:spPr>
          <a:xfrm>
            <a:off x="1264728" y="1206172"/>
            <a:ext cx="9989425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h-TH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เพื่อตรวจหาความผิดปกติของข้อมูลตามการจัดประเภทของโครงการภายใต้แผนการฟื้นฟูเศรษฐกิจและสังคมจากผลกระทบของไวรัสโควิด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-19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AB6BD6-FE55-8A4A-B337-DDB2D10C4250}"/>
              </a:ext>
            </a:extLst>
          </p:cNvPr>
          <p:cNvSpPr txBox="1"/>
          <p:nvPr/>
        </p:nvSpPr>
        <p:spPr>
          <a:xfrm>
            <a:off x="997208" y="2272175"/>
            <a:ext cx="8203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ขอบเขตของงานวิจัย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 (Scope of Research)</a:t>
            </a:r>
            <a:endParaRPr lang="th-TH" sz="2000" b="1" dirty="0">
              <a:solidFill>
                <a:schemeClr val="tx1">
                  <a:lumMod val="75000"/>
                  <a:lumOff val="25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FA75D-15CD-274B-9E28-F776A7DE19C6}"/>
              </a:ext>
            </a:extLst>
          </p:cNvPr>
          <p:cNvSpPr txBox="1"/>
          <p:nvPr/>
        </p:nvSpPr>
        <p:spPr>
          <a:xfrm>
            <a:off x="1264728" y="2672285"/>
            <a:ext cx="10438171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ข้อมูลโครงการของแผนการฟื้นฟูเศรษฐกิจและสังคมจากผลกระทบของไวรัสโควิด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-19 </a:t>
            </a:r>
            <a:r>
              <a:rPr lang="th-TH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นำข้อมูลมาจากเว็บไซต์</a:t>
            </a:r>
            <a:r>
              <a:rPr lang="ar-SA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</a:rPr>
              <a:t> </a:t>
            </a:r>
            <a:endParaRPr lang="en-US" dirty="0">
              <a:solidFill>
                <a:schemeClr val="bg2">
                  <a:lumMod val="50000"/>
                </a:schemeClr>
              </a:solidFill>
              <a:latin typeface="Kanit" pitchFamily="2" charset="-34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THAIME (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http://thaime.nesdc.go.th/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) </a:t>
            </a:r>
            <a:r>
              <a:rPr lang="th-TH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ซึ่งมีจำนวนทั้งหมด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39,522 </a:t>
            </a:r>
            <a:r>
              <a:rPr lang="th-TH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โครงการ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42E70C-512E-DD40-8662-7B416AAA94C1}"/>
              </a:ext>
            </a:extLst>
          </p:cNvPr>
          <p:cNvSpPr txBox="1"/>
          <p:nvPr/>
        </p:nvSpPr>
        <p:spPr>
          <a:xfrm>
            <a:off x="11823290" y="6488668"/>
            <a:ext cx="36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93743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9B01D2-6BE2-9342-A5CC-7483883CB59A}"/>
              </a:ext>
            </a:extLst>
          </p:cNvPr>
          <p:cNvSpPr txBox="1"/>
          <p:nvPr/>
        </p:nvSpPr>
        <p:spPr>
          <a:xfrm>
            <a:off x="1008497" y="651342"/>
            <a:ext cx="952403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lvl="1">
              <a:lnSpc>
                <a:spcPct val="150000"/>
              </a:lnSpc>
            </a:pPr>
            <a:r>
              <a:rPr lang="th-TH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ผลลัพธ์ที่ได้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(Result)</a:t>
            </a:r>
            <a:endParaRPr lang="th-TH" sz="2000" b="1" dirty="0">
              <a:solidFill>
                <a:schemeClr val="tx1">
                  <a:lumMod val="75000"/>
                  <a:lumOff val="25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215AE-BCAD-7A4E-A5CB-1939FD276B0B}"/>
              </a:ext>
            </a:extLst>
          </p:cNvPr>
          <p:cNvSpPr txBox="1"/>
          <p:nvPr/>
        </p:nvSpPr>
        <p:spPr>
          <a:xfrm>
            <a:off x="1008497" y="1114952"/>
            <a:ext cx="10524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th-TH" sz="1600" dirty="0">
                <a:latin typeface="Kanit" pitchFamily="2" charset="-34"/>
                <a:cs typeface="Kanit" pitchFamily="2" charset="-34"/>
              </a:rPr>
              <a:t>นำข้อมูลเข้าอัลกอริทึม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 k-means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โดยทำการจัดประเภทของโครงการด้วยการกำหนดให้ค่าของประเภทของโครงการ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k=5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CB2F29-F837-E545-8F71-C8081490F389}"/>
              </a:ext>
            </a:extLst>
          </p:cNvPr>
          <p:cNvSpPr txBox="1"/>
          <p:nvPr/>
        </p:nvSpPr>
        <p:spPr>
          <a:xfrm>
            <a:off x="1629333" y="1637071"/>
            <a:ext cx="8213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b="1" dirty="0">
                <a:latin typeface="Kanit" pitchFamily="2" charset="-34"/>
                <a:cs typeface="Kanit" pitchFamily="2" charset="-34"/>
              </a:rPr>
              <a:t>โครงการประเภทที่ </a:t>
            </a:r>
            <a:r>
              <a:rPr lang="en-US" sz="1600" b="1" dirty="0">
                <a:latin typeface="Kanit" pitchFamily="2" charset="-34"/>
                <a:cs typeface="Kanit" pitchFamily="2" charset="-34"/>
              </a:rPr>
              <a:t>1</a:t>
            </a:r>
            <a:r>
              <a:rPr lang="th-TH" sz="1600" b="1" dirty="0">
                <a:latin typeface="Kanit" pitchFamily="2" charset="-34"/>
                <a:cs typeface="Kanit" pitchFamily="2" charset="-34"/>
              </a:rPr>
              <a:t>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เกี่ยวกับการก่อสร้างปรับปรุง,พัฒนา,ซ่อมแซมถนนประเภทต่าง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ๆ</a:t>
            </a:r>
            <a:endParaRPr lang="en-US" sz="1600" dirty="0">
              <a:latin typeface="Kanit" pitchFamily="2" charset="-34"/>
              <a:cs typeface="Kanit" pitchFamily="2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1CA656-1208-384E-B546-4271AC31412E}"/>
              </a:ext>
            </a:extLst>
          </p:cNvPr>
          <p:cNvSpPr txBox="1"/>
          <p:nvPr/>
        </p:nvSpPr>
        <p:spPr>
          <a:xfrm>
            <a:off x="11665974" y="6429676"/>
            <a:ext cx="52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A0D6F-F810-7A4B-8C43-32EBF4C73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0" y="2159190"/>
            <a:ext cx="4914900" cy="2247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8D89C2-1894-3C4C-B9A4-60DBB3EFE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50" y="2159190"/>
            <a:ext cx="5573918" cy="415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94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CB2F29-F837-E545-8F71-C8081490F389}"/>
              </a:ext>
            </a:extLst>
          </p:cNvPr>
          <p:cNvSpPr txBox="1"/>
          <p:nvPr/>
        </p:nvSpPr>
        <p:spPr>
          <a:xfrm>
            <a:off x="1629333" y="1637071"/>
            <a:ext cx="890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b="1" dirty="0">
                <a:latin typeface="Kanit" pitchFamily="2" charset="-34"/>
                <a:cs typeface="Kanit" pitchFamily="2" charset="-34"/>
              </a:rPr>
              <a:t>โครงการประเภทที่ </a:t>
            </a:r>
            <a:r>
              <a:rPr lang="en-US" sz="1600" b="1" dirty="0">
                <a:latin typeface="Kanit" pitchFamily="2" charset="-34"/>
                <a:cs typeface="Kanit" pitchFamily="2" charset="-34"/>
              </a:rPr>
              <a:t>2</a:t>
            </a:r>
            <a:r>
              <a:rPr lang="th-TH" sz="1600" b="1" dirty="0">
                <a:latin typeface="Kanit" pitchFamily="2" charset="-34"/>
                <a:cs typeface="Kanit" pitchFamily="2" charset="-34"/>
              </a:rPr>
              <a:t>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เกี่ยวกับโครงการก่อสร้างถนนและคอนกรีตเสริมเหล็ก</a:t>
            </a:r>
            <a:endParaRPr lang="en-US" sz="1600" dirty="0">
              <a:latin typeface="Kanit" pitchFamily="2" charset="-34"/>
              <a:cs typeface="Kanit" pitchFamily="2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0F965E-6516-EA4F-AFA6-225DC7AA657A}"/>
              </a:ext>
            </a:extLst>
          </p:cNvPr>
          <p:cNvSpPr txBox="1"/>
          <p:nvPr/>
        </p:nvSpPr>
        <p:spPr>
          <a:xfrm>
            <a:off x="11665974" y="6429676"/>
            <a:ext cx="52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DA4781-88ED-CE41-9535-D1648B28C4E9}"/>
              </a:ext>
            </a:extLst>
          </p:cNvPr>
          <p:cNvSpPr txBox="1"/>
          <p:nvPr/>
        </p:nvSpPr>
        <p:spPr>
          <a:xfrm>
            <a:off x="1008497" y="651342"/>
            <a:ext cx="952403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lvl="1">
              <a:lnSpc>
                <a:spcPct val="150000"/>
              </a:lnSpc>
            </a:pPr>
            <a:r>
              <a:rPr lang="th-TH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ผลลัพธ์ที่ได้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(Result)</a:t>
            </a:r>
            <a:endParaRPr lang="th-TH" sz="2000" b="1" dirty="0">
              <a:solidFill>
                <a:schemeClr val="tx1">
                  <a:lumMod val="75000"/>
                  <a:lumOff val="25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16FC2D-6919-B54B-A8EB-03A481718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950" y="2132925"/>
            <a:ext cx="5143500" cy="2235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C88081-CCAF-6C4B-A3F9-89BC968B6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57" y="1975625"/>
            <a:ext cx="5689893" cy="426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96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CB2F29-F837-E545-8F71-C8081490F389}"/>
              </a:ext>
            </a:extLst>
          </p:cNvPr>
          <p:cNvSpPr txBox="1"/>
          <p:nvPr/>
        </p:nvSpPr>
        <p:spPr>
          <a:xfrm>
            <a:off x="1629333" y="1637071"/>
            <a:ext cx="8390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b="1" dirty="0">
                <a:latin typeface="Kanit" pitchFamily="2" charset="-34"/>
                <a:cs typeface="Kanit" pitchFamily="2" charset="-34"/>
              </a:rPr>
              <a:t>โครงการประเภทที่ </a:t>
            </a:r>
            <a:r>
              <a:rPr lang="en-US" sz="1600" b="1" dirty="0">
                <a:latin typeface="Kanit" pitchFamily="2" charset="-34"/>
                <a:cs typeface="Kanit" pitchFamily="2" charset="-34"/>
              </a:rPr>
              <a:t>3</a:t>
            </a:r>
            <a:r>
              <a:rPr lang="th-TH" sz="1600" b="1" dirty="0">
                <a:latin typeface="Kanit" pitchFamily="2" charset="-34"/>
                <a:cs typeface="Kanit" pitchFamily="2" charset="-34"/>
              </a:rPr>
              <a:t>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เกี่ยวกับการพัฒนาปรับปรุงคลอง เขื่อน ขุดลอก </a:t>
            </a:r>
            <a:endParaRPr lang="en-US" sz="1600" dirty="0">
              <a:latin typeface="Kanit" pitchFamily="2" charset="-34"/>
              <a:cs typeface="Kanit" pitchFamily="2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DCD9BB-7F3B-7D43-863E-CD167B70E9C1}"/>
              </a:ext>
            </a:extLst>
          </p:cNvPr>
          <p:cNvSpPr txBox="1"/>
          <p:nvPr/>
        </p:nvSpPr>
        <p:spPr>
          <a:xfrm>
            <a:off x="11665974" y="6429676"/>
            <a:ext cx="52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3DB25E-6BFF-494E-9BA5-FDD9A27FF99D}"/>
              </a:ext>
            </a:extLst>
          </p:cNvPr>
          <p:cNvSpPr txBox="1"/>
          <p:nvPr/>
        </p:nvSpPr>
        <p:spPr>
          <a:xfrm>
            <a:off x="1008497" y="651342"/>
            <a:ext cx="952403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lvl="1">
              <a:lnSpc>
                <a:spcPct val="150000"/>
              </a:lnSpc>
            </a:pPr>
            <a:r>
              <a:rPr lang="th-TH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ผลลัพธ์ที่ได้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(Result)</a:t>
            </a:r>
            <a:endParaRPr lang="th-TH" sz="2000" b="1" dirty="0">
              <a:solidFill>
                <a:schemeClr val="tx1">
                  <a:lumMod val="75000"/>
                  <a:lumOff val="25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268A20-0954-CE4B-989E-6CF1957604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6"/>
          <a:stretch/>
        </p:blipFill>
        <p:spPr>
          <a:xfrm>
            <a:off x="6395474" y="2118816"/>
            <a:ext cx="5270500" cy="22118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251D63-D35A-5645-883B-F6C3E8942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2118816"/>
            <a:ext cx="5874774" cy="45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53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CB2F29-F837-E545-8F71-C8081490F389}"/>
              </a:ext>
            </a:extLst>
          </p:cNvPr>
          <p:cNvSpPr txBox="1"/>
          <p:nvPr/>
        </p:nvSpPr>
        <p:spPr>
          <a:xfrm>
            <a:off x="1629333" y="1637071"/>
            <a:ext cx="8390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b="1" dirty="0">
                <a:latin typeface="Kanit" pitchFamily="2" charset="-34"/>
                <a:cs typeface="Kanit" pitchFamily="2" charset="-34"/>
              </a:rPr>
              <a:t>โครงการประเภทที่ </a:t>
            </a:r>
            <a:r>
              <a:rPr lang="en-US" sz="1600" b="1" dirty="0">
                <a:latin typeface="Kanit" pitchFamily="2" charset="-34"/>
                <a:cs typeface="Kanit" pitchFamily="2" charset="-34"/>
              </a:rPr>
              <a:t>4</a:t>
            </a:r>
            <a:r>
              <a:rPr lang="th-TH" sz="1600" b="1" dirty="0">
                <a:latin typeface="Kanit" pitchFamily="2" charset="-34"/>
                <a:cs typeface="Kanit" pitchFamily="2" charset="-34"/>
              </a:rPr>
              <a:t>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เกี่ยวกับการพัฒนาเส้นทางขนส่งทางการเกษตร</a:t>
            </a:r>
            <a:endParaRPr lang="en-US" sz="1600" dirty="0">
              <a:latin typeface="Kanit" pitchFamily="2" charset="-34"/>
              <a:cs typeface="Kanit" pitchFamily="2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DCD9BB-7F3B-7D43-863E-CD167B70E9C1}"/>
              </a:ext>
            </a:extLst>
          </p:cNvPr>
          <p:cNvSpPr txBox="1"/>
          <p:nvPr/>
        </p:nvSpPr>
        <p:spPr>
          <a:xfrm>
            <a:off x="11665974" y="6429676"/>
            <a:ext cx="52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3DB25E-6BFF-494E-9BA5-FDD9A27FF99D}"/>
              </a:ext>
            </a:extLst>
          </p:cNvPr>
          <p:cNvSpPr txBox="1"/>
          <p:nvPr/>
        </p:nvSpPr>
        <p:spPr>
          <a:xfrm>
            <a:off x="1008497" y="651342"/>
            <a:ext cx="952403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lvl="1">
              <a:lnSpc>
                <a:spcPct val="150000"/>
              </a:lnSpc>
            </a:pPr>
            <a:r>
              <a:rPr lang="th-TH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ผลลัพธ์ที่ได้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(Result)</a:t>
            </a:r>
            <a:endParaRPr lang="th-TH" sz="2000" b="1" dirty="0">
              <a:solidFill>
                <a:schemeClr val="tx1">
                  <a:lumMod val="75000"/>
                  <a:lumOff val="25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6E8F95-A24A-154F-9A64-DD8836E76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2168567"/>
            <a:ext cx="4864100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60501B-7AB2-A64A-AE35-DB0D68BA3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28" y="2010665"/>
            <a:ext cx="5959122" cy="441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05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CB2F29-F837-E545-8F71-C8081490F389}"/>
              </a:ext>
            </a:extLst>
          </p:cNvPr>
          <p:cNvSpPr txBox="1"/>
          <p:nvPr/>
        </p:nvSpPr>
        <p:spPr>
          <a:xfrm>
            <a:off x="1629333" y="1637071"/>
            <a:ext cx="8390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b="1" dirty="0">
                <a:latin typeface="Kanit" pitchFamily="2" charset="-34"/>
                <a:cs typeface="Kanit" pitchFamily="2" charset="-34"/>
              </a:rPr>
              <a:t>โครงการประเภทที่ </a:t>
            </a:r>
            <a:r>
              <a:rPr lang="en-US" sz="1600" b="1" dirty="0">
                <a:latin typeface="Kanit" pitchFamily="2" charset="-34"/>
                <a:cs typeface="Kanit" pitchFamily="2" charset="-34"/>
              </a:rPr>
              <a:t>5</a:t>
            </a:r>
            <a:r>
              <a:rPr lang="th-TH" sz="1600" b="1" dirty="0">
                <a:latin typeface="Kanit" pitchFamily="2" charset="-34"/>
                <a:cs typeface="Kanit" pitchFamily="2" charset="-34"/>
              </a:rPr>
              <a:t>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เกี่ยวกับการขุดเจาะบ่อ,บาดาล,ระบบน้ำ เพื่ออุปโภค บริโภค</a:t>
            </a:r>
            <a:endParaRPr lang="en-US" sz="1600" dirty="0">
              <a:latin typeface="Kanit" pitchFamily="2" charset="-34"/>
              <a:cs typeface="Kanit" pitchFamily="2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DCD9BB-7F3B-7D43-863E-CD167B70E9C1}"/>
              </a:ext>
            </a:extLst>
          </p:cNvPr>
          <p:cNvSpPr txBox="1"/>
          <p:nvPr/>
        </p:nvSpPr>
        <p:spPr>
          <a:xfrm>
            <a:off x="11665974" y="6429676"/>
            <a:ext cx="52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3DB25E-6BFF-494E-9BA5-FDD9A27FF99D}"/>
              </a:ext>
            </a:extLst>
          </p:cNvPr>
          <p:cNvSpPr txBox="1"/>
          <p:nvPr/>
        </p:nvSpPr>
        <p:spPr>
          <a:xfrm>
            <a:off x="1008497" y="651342"/>
            <a:ext cx="952403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lvl="1">
              <a:lnSpc>
                <a:spcPct val="150000"/>
              </a:lnSpc>
            </a:pPr>
            <a:r>
              <a:rPr lang="th-TH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ผลลัพธ์ที่ได้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(Result)</a:t>
            </a:r>
            <a:endParaRPr lang="th-TH" sz="2000" b="1" dirty="0">
              <a:solidFill>
                <a:schemeClr val="tx1">
                  <a:lumMod val="75000"/>
                  <a:lumOff val="25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1A973-A994-5449-BF38-8474651B1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50" y="2118816"/>
            <a:ext cx="4991100" cy="2298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7E026D-1A39-9046-9560-B94781D7C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2118817"/>
            <a:ext cx="5873750" cy="442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81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9B01D2-6BE2-9342-A5CC-7483883CB59A}"/>
              </a:ext>
            </a:extLst>
          </p:cNvPr>
          <p:cNvSpPr txBox="1"/>
          <p:nvPr/>
        </p:nvSpPr>
        <p:spPr>
          <a:xfrm>
            <a:off x="1008497" y="651342"/>
            <a:ext cx="9524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วิธีที่ใช้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(Data Modeling)</a:t>
            </a:r>
            <a:endParaRPr lang="th-TH" sz="2000" b="1" dirty="0">
              <a:solidFill>
                <a:schemeClr val="tx1">
                  <a:lumMod val="75000"/>
                  <a:lumOff val="25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215AE-BCAD-7A4E-A5CB-1939FD276B0B}"/>
              </a:ext>
            </a:extLst>
          </p:cNvPr>
          <p:cNvSpPr txBox="1"/>
          <p:nvPr/>
        </p:nvSpPr>
        <p:spPr>
          <a:xfrm>
            <a:off x="1008497" y="1051452"/>
            <a:ext cx="10524742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th-TH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ตรวจหาความผิดปกติของข้อมูลตามการจัดประเภทของโครงการ </a:t>
            </a:r>
            <a:endParaRPr lang="en-US" dirty="0">
              <a:solidFill>
                <a:schemeClr val="bg2">
                  <a:lumMod val="50000"/>
                </a:schemeClr>
              </a:solidFill>
              <a:latin typeface="Kanit" pitchFamily="2" charset="-34"/>
              <a:cs typeface="Kanit" pitchFamily="2" charset="-34"/>
            </a:endParaRPr>
          </a:p>
          <a:p>
            <a:pPr>
              <a:lnSpc>
                <a:spcPct val="150000"/>
              </a:lnSpc>
            </a:pPr>
            <a:r>
              <a:rPr lang="th-TH" sz="1600" dirty="0">
                <a:latin typeface="Kanit" pitchFamily="2" charset="-34"/>
                <a:cs typeface="Kanit" pitchFamily="2" charset="-34"/>
              </a:rPr>
              <a:t>วิธีที่ใช้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 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คือ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Isolation Forest </a:t>
            </a:r>
            <a:endParaRPr lang="th-TH" sz="1600" dirty="0">
              <a:latin typeface="Kanit" pitchFamily="2" charset="-34"/>
              <a:cs typeface="Kanit" pitchFamily="2" charset="-34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Kanit" pitchFamily="2" charset="-34"/>
                <a:cs typeface="Kanit" pitchFamily="2" charset="-34"/>
              </a:rPr>
              <a:t>-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หลังจากที่ได้ประเภทของโครงการจาก</a:t>
            </a:r>
            <a:r>
              <a:rPr lang="th-TH" sz="1600" dirty="0" err="1">
                <a:latin typeface="Kanit" pitchFamily="2" charset="-34"/>
                <a:cs typeface="Kanit" pitchFamily="2" charset="-34"/>
              </a:rPr>
              <a:t>การทำ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Topics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มาทั้งหมด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5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ประเภท งานวิจัยนี้จึงเลือกประเภทของโครงการมา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1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ประเภท นั่นคือ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topic#1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ซึ่งเป็นโครงการเกี่ยวกับ</a:t>
            </a:r>
            <a:r>
              <a:rPr lang="th-TH" sz="1600" dirty="0" err="1">
                <a:latin typeface="Kanit" pitchFamily="2" charset="-34"/>
                <a:cs typeface="Kanit" pitchFamily="2" charset="-34"/>
              </a:rPr>
              <a:t>การทำ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ถนน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7864F-68C7-824D-BCEB-F5A700048D64}"/>
              </a:ext>
            </a:extLst>
          </p:cNvPr>
          <p:cNvSpPr txBox="1"/>
          <p:nvPr/>
        </p:nvSpPr>
        <p:spPr>
          <a:xfrm>
            <a:off x="11665974" y="6429676"/>
            <a:ext cx="52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3C9FDE-5925-D049-AB7D-107870302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0" y="2636501"/>
            <a:ext cx="7378700" cy="389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29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9B01D2-6BE2-9342-A5CC-7483883CB59A}"/>
              </a:ext>
            </a:extLst>
          </p:cNvPr>
          <p:cNvSpPr txBox="1"/>
          <p:nvPr/>
        </p:nvSpPr>
        <p:spPr>
          <a:xfrm>
            <a:off x="1008497" y="651342"/>
            <a:ext cx="9524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วิธีที่ใช้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(Data Modeling)</a:t>
            </a:r>
            <a:endParaRPr lang="th-TH" sz="2000" b="1" dirty="0">
              <a:solidFill>
                <a:schemeClr val="tx1">
                  <a:lumMod val="75000"/>
                  <a:lumOff val="25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BFBD6B-6EED-3848-9A4A-BED12A272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74" y="3259571"/>
            <a:ext cx="10858500" cy="2870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CEFA1A-9613-E94B-A485-DAB7E9443200}"/>
              </a:ext>
            </a:extLst>
          </p:cNvPr>
          <p:cNvSpPr txBox="1"/>
          <p:nvPr/>
        </p:nvSpPr>
        <p:spPr>
          <a:xfrm>
            <a:off x="1008497" y="1051452"/>
            <a:ext cx="10846239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th-TH" sz="1600" dirty="0">
                <a:latin typeface="Kanit" pitchFamily="2" charset="-34"/>
                <a:cs typeface="Kanit" pitchFamily="2" charset="-34"/>
              </a:rPr>
              <a:t>หาความผิดปกติของข้อมูลโครงการโดยข้อมูลที่นำเข้าอัลกอริทึมจะเป็นข้อมูลงบประมาณของโครงการ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(Budget)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และข้อมูลจังหวัด</a:t>
            </a:r>
            <a:endParaRPr lang="en-US" sz="1600" dirty="0">
              <a:latin typeface="Kanit" pitchFamily="2" charset="-34"/>
              <a:cs typeface="Kanit" pitchFamily="2" charset="-34"/>
            </a:endParaRPr>
          </a:p>
          <a:p>
            <a:pPr lvl="0">
              <a:lnSpc>
                <a:spcPct val="150000"/>
              </a:lnSpc>
            </a:pPr>
            <a:r>
              <a:rPr lang="th-TH" sz="1600" dirty="0">
                <a:latin typeface="Kanit" pitchFamily="2" charset="-34"/>
                <a:cs typeface="Kanit" pitchFamily="2" charset="-34"/>
              </a:rPr>
              <a:t>ที่มีการขอโครงการ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 (Province)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เนื่องจากข้อมูลจังหวัดเป็นข้อมูลประเภท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Categorical Data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จึงต้องนำข้อมูลจังหวัดมาทำการแปลง</a:t>
            </a:r>
            <a:endParaRPr lang="en-US" sz="1600" dirty="0">
              <a:latin typeface="Kanit" pitchFamily="2" charset="-34"/>
              <a:cs typeface="Kanit" pitchFamily="2" charset="-34"/>
            </a:endParaRPr>
          </a:p>
          <a:p>
            <a:pPr lvl="0">
              <a:lnSpc>
                <a:spcPct val="150000"/>
              </a:lnSpc>
            </a:pPr>
            <a:r>
              <a:rPr lang="th-TH" sz="1600" dirty="0">
                <a:latin typeface="Kanit" pitchFamily="2" charset="-34"/>
                <a:cs typeface="Kanit" pitchFamily="2" charset="-34"/>
              </a:rPr>
              <a:t>ก่อนโดยใช้วิธี </a:t>
            </a:r>
            <a:r>
              <a:rPr lang="en-US" sz="1600" dirty="0" err="1">
                <a:latin typeface="Kanit" pitchFamily="2" charset="-34"/>
                <a:cs typeface="Kanit" pitchFamily="2" charset="-34"/>
              </a:rPr>
              <a:t>LabelEncoder</a:t>
            </a:r>
            <a:endParaRPr lang="en-US" sz="1600" dirty="0">
              <a:latin typeface="Kanit" pitchFamily="2" charset="-34"/>
              <a:cs typeface="Kanit" pitchFamily="2" charset="-34"/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th-TH" sz="1600" dirty="0">
                <a:latin typeface="Kanit" pitchFamily="2" charset="-34"/>
                <a:cs typeface="Kanit" pitchFamily="2" charset="-34"/>
              </a:rPr>
              <a:t>นำข้อมูลงบประมาณโครงการและข้อมูลจังหวัดที่ได้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encoder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แล้วเข้าอัลกอริทึม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isolation forest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 โดยได้กำหนดให้ </a:t>
            </a:r>
            <a:endParaRPr lang="en-US" sz="1600" dirty="0">
              <a:latin typeface="Kanit" pitchFamily="2" charset="-34"/>
              <a:cs typeface="Kanit" pitchFamily="2" charset="-34"/>
            </a:endParaRPr>
          </a:p>
          <a:p>
            <a:pPr lvl="0">
              <a:lnSpc>
                <a:spcPct val="150000"/>
              </a:lnSpc>
            </a:pPr>
            <a:r>
              <a:rPr lang="th-TH" sz="1600" dirty="0">
                <a:latin typeface="Kanit" pitchFamily="2" charset="-34"/>
                <a:cs typeface="Kanit" pitchFamily="2" charset="-34"/>
              </a:rPr>
              <a:t>จำนวนของ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isolation tree (</a:t>
            </a:r>
            <a:r>
              <a:rPr lang="en-US" sz="1600" dirty="0" err="1">
                <a:latin typeface="Kanit" pitchFamily="2" charset="-34"/>
                <a:cs typeface="Kanit" pitchFamily="2" charset="-34"/>
              </a:rPr>
              <a:t>n_estimators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) = 100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และสัดส่วนของความผิดปกติ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 (contamination)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คือ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0.001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FE573-D09D-F041-817F-32C6256E2CCD}"/>
              </a:ext>
            </a:extLst>
          </p:cNvPr>
          <p:cNvSpPr txBox="1"/>
          <p:nvPr/>
        </p:nvSpPr>
        <p:spPr>
          <a:xfrm>
            <a:off x="11665974" y="6429676"/>
            <a:ext cx="52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4239510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E93655B-66C8-E940-9E14-1BE0E52428EC}"/>
              </a:ext>
            </a:extLst>
          </p:cNvPr>
          <p:cNvSpPr txBox="1"/>
          <p:nvPr/>
        </p:nvSpPr>
        <p:spPr>
          <a:xfrm>
            <a:off x="2042787" y="2602568"/>
            <a:ext cx="3141553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th-TH" sz="1600" dirty="0">
                <a:latin typeface="Kanit" pitchFamily="2" charset="-34"/>
                <a:cs typeface="Kanit" pitchFamily="2" charset="-34"/>
              </a:rPr>
              <a:t>เป็นข้อมูลปกติ 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6,067</a:t>
            </a:r>
          </a:p>
          <a:p>
            <a:pPr algn="r"/>
            <a:r>
              <a:rPr lang="th-TH" sz="1600" dirty="0">
                <a:latin typeface="Kanit" pitchFamily="2" charset="-34"/>
                <a:cs typeface="Kanit" pitchFamily="2" charset="-34"/>
              </a:rPr>
              <a:t>เป็นข้อมูลผิดปกติ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   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771B0-C9F1-D04E-A45F-C483CA93951B}"/>
              </a:ext>
            </a:extLst>
          </p:cNvPr>
          <p:cNvSpPr txBox="1"/>
          <p:nvPr/>
        </p:nvSpPr>
        <p:spPr>
          <a:xfrm>
            <a:off x="1008497" y="651342"/>
            <a:ext cx="952403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lvl="1">
              <a:lnSpc>
                <a:spcPct val="150000"/>
              </a:lnSpc>
            </a:pPr>
            <a:r>
              <a:rPr lang="th-TH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ผลลัพธ์ที่ได้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(Result)</a:t>
            </a:r>
            <a:endParaRPr lang="th-TH" sz="2000" b="1" dirty="0">
              <a:solidFill>
                <a:schemeClr val="tx1">
                  <a:lumMod val="75000"/>
                  <a:lumOff val="25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746FA-8D71-624B-94B6-DC044C6E18E6}"/>
              </a:ext>
            </a:extLst>
          </p:cNvPr>
          <p:cNvSpPr txBox="1"/>
          <p:nvPr/>
        </p:nvSpPr>
        <p:spPr>
          <a:xfrm>
            <a:off x="11665974" y="6429676"/>
            <a:ext cx="52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6F9C65-6925-7243-B307-DEA949CA6400}"/>
              </a:ext>
            </a:extLst>
          </p:cNvPr>
          <p:cNvSpPr txBox="1"/>
          <p:nvPr/>
        </p:nvSpPr>
        <p:spPr>
          <a:xfrm>
            <a:off x="1008496" y="1272341"/>
            <a:ext cx="103625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Kanit" pitchFamily="2" charset="-34"/>
                <a:cs typeface="Kanit" pitchFamily="2" charset="-34"/>
              </a:rPr>
              <a:t>ผลลัพธ์ที่ได้จากการนำโครงการประเภท</a:t>
            </a:r>
            <a:r>
              <a:rPr lang="th-TH" sz="1600" dirty="0" err="1">
                <a:latin typeface="Kanit" pitchFamily="2" charset="-34"/>
                <a:cs typeface="Kanit" pitchFamily="2" charset="-34"/>
              </a:rPr>
              <a:t>การทำ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ถนนไปตรวจหาความผิดปกติของข้อมูลด้วยเทคนิค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isolation forest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พบโครงการที่อัลกอริทึมแสดงเป็นข้อมูลที่ผิดปกติ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(Anomaly)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จำนวน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7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 โครงการ</a:t>
            </a:r>
            <a:endParaRPr lang="en-US" sz="1600" dirty="0">
              <a:latin typeface="Kanit" pitchFamily="2" charset="-34"/>
              <a:cs typeface="Kanit" pitchFamily="2" charset="-34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BD0464-0F81-A84E-A8A8-84DB7058D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2437981"/>
            <a:ext cx="1403350" cy="7493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335EFB-FE69-6C4E-B703-2EDC11EA2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900" y="2602568"/>
            <a:ext cx="37592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68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31A88C-D900-6F4B-8A36-9E06394F0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02" y="110210"/>
            <a:ext cx="6756476" cy="66887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7E0E62-4CE0-BD4C-A419-3476AE7BD530}"/>
              </a:ext>
            </a:extLst>
          </p:cNvPr>
          <p:cNvSpPr txBox="1"/>
          <p:nvPr/>
        </p:nvSpPr>
        <p:spPr>
          <a:xfrm>
            <a:off x="7670800" y="1469110"/>
            <a:ext cx="42581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>
                <a:latin typeface="Kanit" pitchFamily="2" charset="-34"/>
                <a:cs typeface="Kanit" pitchFamily="2" charset="-34"/>
              </a:rPr>
              <a:t>ตัวอย่างโครงการที่โมเดลทำนายว่าเป็นข้อมูลผิดปกติ</a:t>
            </a:r>
          </a:p>
          <a:p>
            <a:endParaRPr lang="th-TH" sz="1200" dirty="0">
              <a:latin typeface="Kanit" pitchFamily="2" charset="-34"/>
              <a:cs typeface="Kanit" pitchFamily="2" charset="-34"/>
            </a:endParaRPr>
          </a:p>
          <a:p>
            <a:pPr marL="228600" indent="-228600">
              <a:buAutoNum type="arabicPeriod"/>
            </a:pPr>
            <a:r>
              <a:rPr lang="th-TH" sz="1200" dirty="0">
                <a:latin typeface="Kanit" pitchFamily="2" charset="-34"/>
                <a:cs typeface="Kanit" pitchFamily="2" charset="-34"/>
              </a:rPr>
              <a:t>โครงการด้าน</a:t>
            </a:r>
            <a:r>
              <a:rPr lang="th-TH" sz="1200" dirty="0" err="1">
                <a:latin typeface="Kanit" pitchFamily="2" charset="-34"/>
                <a:cs typeface="Kanit" pitchFamily="2" charset="-34"/>
              </a:rPr>
              <a:t>อื่นๆ</a:t>
            </a:r>
            <a:r>
              <a:rPr lang="th-TH" sz="1200" dirty="0">
                <a:latin typeface="Kanit" pitchFamily="2" charset="-34"/>
                <a:cs typeface="Kanit" pitchFamily="2" charset="-34"/>
              </a:rPr>
              <a:t> ขอนแก่น</a:t>
            </a:r>
          </a:p>
          <a:p>
            <a:pPr marL="228600" indent="-228600">
              <a:buFontTx/>
              <a:buAutoNum type="arabicPeriod"/>
            </a:pPr>
            <a:r>
              <a:rPr lang="th-TH" sz="1200" dirty="0">
                <a:latin typeface="Kanit" pitchFamily="2" charset="-34"/>
                <a:cs typeface="Kanit" pitchFamily="2" charset="-34"/>
              </a:rPr>
              <a:t>ก่อสร้างปรับปรุงถนน </a:t>
            </a:r>
            <a:r>
              <a:rPr lang="th-TH" sz="1200" dirty="0" err="1">
                <a:latin typeface="Kanit" pitchFamily="2" charset="-34"/>
                <a:cs typeface="Kanit" pitchFamily="2" charset="-34"/>
              </a:rPr>
              <a:t>รย</a:t>
            </a:r>
            <a:r>
              <a:rPr lang="th-TH" sz="1200" dirty="0">
                <a:latin typeface="Kanit" pitchFamily="2" charset="-34"/>
                <a:cs typeface="Kanit" pitchFamily="2" charset="-34"/>
              </a:rPr>
              <a:t>.ถ.10036/สายตอนแยกทางหลวงหมายเลข 3/(เขาดิน) หนองเสม็ด อำเภอแกลง, /อำเภอเขาชะเมา จังหวัดระยอง (ระยะที่ 2) ระยอง</a:t>
            </a:r>
          </a:p>
          <a:p>
            <a:pPr marL="228600" indent="-228600">
              <a:buFontTx/>
              <a:buAutoNum type="arabicPeriod"/>
            </a:pPr>
            <a:r>
              <a:rPr lang="th-TH" sz="1200" dirty="0">
                <a:latin typeface="Kanit" pitchFamily="2" charset="-34"/>
                <a:cs typeface="Kanit" pitchFamily="2" charset="-34"/>
              </a:rPr>
              <a:t>โครงการปรับปรุงถนนพัทยาสาย 2 และพื้นที่ใกล้เคียง ช่วงพัทยากลาง – พัทยาใต้ ชลบุรี </a:t>
            </a:r>
          </a:p>
          <a:p>
            <a:pPr marL="228600" indent="-228600">
              <a:buFontTx/>
              <a:buAutoNum type="arabicPeriod"/>
            </a:pPr>
            <a:r>
              <a:rPr lang="th-TH" sz="1200" dirty="0">
                <a:latin typeface="Kanit" pitchFamily="2" charset="-34"/>
                <a:cs typeface="Kanit" pitchFamily="2" charset="-34"/>
              </a:rPr>
              <a:t>ก่อสร้างปรับปรุงถนน </a:t>
            </a:r>
            <a:r>
              <a:rPr lang="th-TH" sz="1200" dirty="0" err="1">
                <a:latin typeface="Kanit" pitchFamily="2" charset="-34"/>
                <a:cs typeface="Kanit" pitchFamily="2" charset="-34"/>
              </a:rPr>
              <a:t>รย</a:t>
            </a:r>
            <a:r>
              <a:rPr lang="th-TH" sz="1200" dirty="0">
                <a:latin typeface="Kanit" pitchFamily="2" charset="-34"/>
                <a:cs typeface="Kanit" pitchFamily="2" charset="-34"/>
              </a:rPr>
              <a:t>.ถ.10036 สายตอนแยกทางหลวงหมายเลข 3 (เขาดิน) หนองเสม็ด อำเภอแกลง, อำเภอเขาชะเมา จังหวัดระยอง (ระยะที่ 1) ระยอง </a:t>
            </a:r>
          </a:p>
          <a:p>
            <a:pPr marL="228600" indent="-228600">
              <a:buAutoNum type="arabicPeriod"/>
            </a:pPr>
            <a:r>
              <a:rPr lang="th-TH" sz="1200" dirty="0">
                <a:latin typeface="Kanit" pitchFamily="2" charset="-34"/>
                <a:cs typeface="Kanit" pitchFamily="2" charset="-34"/>
              </a:rPr>
              <a:t>ปรับปรุงถนนพัฒนาการ อำเภอเมือง</a:t>
            </a:r>
            <a:r>
              <a:rPr lang="th-TH" sz="1200" dirty="0" err="1">
                <a:latin typeface="Kanit" pitchFamily="2" charset="-34"/>
                <a:cs typeface="Kanit" pitchFamily="2" charset="-34"/>
              </a:rPr>
              <a:t>ฯ</a:t>
            </a:r>
            <a:r>
              <a:rPr lang="th-TH" sz="1200" dirty="0">
                <a:latin typeface="Kanit" pitchFamily="2" charset="-34"/>
                <a:cs typeface="Kanit" pitchFamily="2" charset="-34"/>
              </a:rPr>
              <a:t> จังหวัดกาญจนบุรี โดยการวางท่อระบายน้ำ คอนกรีตเสริมเหล็ก </a:t>
            </a:r>
            <a:r>
              <a:rPr lang="th-TH" sz="1200" dirty="0" err="1">
                <a:latin typeface="Kanit" pitchFamily="2" charset="-34"/>
                <a:cs typeface="Kanit" pitchFamily="2" charset="-34"/>
              </a:rPr>
              <a:t>คส</a:t>
            </a:r>
            <a:r>
              <a:rPr lang="th-TH" sz="1200" dirty="0">
                <a:latin typeface="Kanit" pitchFamily="2" charset="-34"/>
                <a:cs typeface="Kanit" pitchFamily="2" charset="-34"/>
              </a:rPr>
              <a:t>ล. วางท่อระบายน้ำลอดทางรถไฟ และซ่อมสร้างปูผิวด้วยพาราแอ</a:t>
            </a:r>
            <a:r>
              <a:rPr lang="th-TH" sz="1200" dirty="0" err="1">
                <a:latin typeface="Kanit" pitchFamily="2" charset="-34"/>
                <a:cs typeface="Kanit" pitchFamily="2" charset="-34"/>
              </a:rPr>
              <a:t>สฟัลท์</a:t>
            </a:r>
            <a:r>
              <a:rPr lang="th-TH" sz="1200" dirty="0">
                <a:latin typeface="Kanit" pitchFamily="2" charset="-34"/>
                <a:cs typeface="Kanit" pitchFamily="2" charset="-34"/>
              </a:rPr>
              <a:t>คอนกรีต กาญจนบุรี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26EA0F-FD91-8B43-9AEE-5631B296AEFD}"/>
              </a:ext>
            </a:extLst>
          </p:cNvPr>
          <p:cNvSpPr txBox="1"/>
          <p:nvPr/>
        </p:nvSpPr>
        <p:spPr>
          <a:xfrm>
            <a:off x="11665974" y="6429676"/>
            <a:ext cx="52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2F856F-7D17-E84A-82BE-A31C3DAE5DD3}"/>
              </a:ext>
            </a:extLst>
          </p:cNvPr>
          <p:cNvSpPr/>
          <p:nvPr/>
        </p:nvSpPr>
        <p:spPr>
          <a:xfrm>
            <a:off x="1765300" y="431800"/>
            <a:ext cx="355600" cy="368300"/>
          </a:xfrm>
          <a:prstGeom prst="ellipse">
            <a:avLst/>
          </a:prstGeom>
          <a:solidFill>
            <a:srgbClr val="FF6652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88F82E6-097E-8D4E-AB73-8CA7714657DC}"/>
              </a:ext>
            </a:extLst>
          </p:cNvPr>
          <p:cNvSpPr/>
          <p:nvPr/>
        </p:nvSpPr>
        <p:spPr>
          <a:xfrm>
            <a:off x="4343400" y="4292600"/>
            <a:ext cx="355600" cy="368300"/>
          </a:xfrm>
          <a:prstGeom prst="ellipse">
            <a:avLst/>
          </a:prstGeom>
          <a:solidFill>
            <a:srgbClr val="FF6652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8E5A655-618B-214C-9FA3-A11ADD75ACCC}"/>
              </a:ext>
            </a:extLst>
          </p:cNvPr>
          <p:cNvSpPr/>
          <p:nvPr/>
        </p:nvSpPr>
        <p:spPr>
          <a:xfrm>
            <a:off x="1960278" y="4660900"/>
            <a:ext cx="355600" cy="368300"/>
          </a:xfrm>
          <a:prstGeom prst="ellipse">
            <a:avLst/>
          </a:prstGeom>
          <a:solidFill>
            <a:srgbClr val="FF6652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E86D94-6E02-FE49-91A2-5AB1970E2541}"/>
              </a:ext>
            </a:extLst>
          </p:cNvPr>
          <p:cNvSpPr/>
          <p:nvPr/>
        </p:nvSpPr>
        <p:spPr>
          <a:xfrm>
            <a:off x="4474878" y="4845050"/>
            <a:ext cx="355600" cy="368300"/>
          </a:xfrm>
          <a:prstGeom prst="ellipse">
            <a:avLst/>
          </a:prstGeom>
          <a:solidFill>
            <a:srgbClr val="FF6652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B839BB-204C-4747-869B-1C36C19C6BC0}"/>
              </a:ext>
            </a:extLst>
          </p:cNvPr>
          <p:cNvSpPr/>
          <p:nvPr/>
        </p:nvSpPr>
        <p:spPr>
          <a:xfrm>
            <a:off x="1155700" y="5181600"/>
            <a:ext cx="355600" cy="368300"/>
          </a:xfrm>
          <a:prstGeom prst="ellipse">
            <a:avLst/>
          </a:prstGeom>
          <a:solidFill>
            <a:srgbClr val="FF6652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96821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CB7690-B6A7-BE4C-A7E1-353834EE751D}"/>
              </a:ext>
            </a:extLst>
          </p:cNvPr>
          <p:cNvSpPr txBox="1"/>
          <p:nvPr/>
        </p:nvSpPr>
        <p:spPr>
          <a:xfrm>
            <a:off x="1008497" y="346542"/>
            <a:ext cx="952403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lvl="1">
              <a:lnSpc>
                <a:spcPct val="150000"/>
              </a:lnSpc>
            </a:pPr>
            <a:r>
              <a:rPr lang="th-TH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สรุปผลการวิจัย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 (Conclusion)</a:t>
            </a:r>
            <a:endParaRPr lang="th-TH" sz="2000" b="1" dirty="0">
              <a:solidFill>
                <a:schemeClr val="tx1">
                  <a:lumMod val="75000"/>
                  <a:lumOff val="25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EB49A4-EC7C-FA48-9FED-2007DB9039B0}"/>
              </a:ext>
            </a:extLst>
          </p:cNvPr>
          <p:cNvSpPr txBox="1"/>
          <p:nvPr/>
        </p:nvSpPr>
        <p:spPr>
          <a:xfrm>
            <a:off x="1007407" y="892674"/>
            <a:ext cx="11070659" cy="597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Kanit" pitchFamily="2" charset="-34"/>
                <a:cs typeface="Kanit" pitchFamily="2" charset="-34"/>
              </a:rPr>
              <a:t>	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งานวิจัยนี้ผู้วิจัยได้มีการใช้ทั้งหมด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2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เทคนิค คือ เป็นการใช้เทคนิค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k-means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 ในการจัดประเภทของโครงการ โดย</a:t>
            </a:r>
          </a:p>
          <a:p>
            <a:pPr>
              <a:lnSpc>
                <a:spcPct val="150000"/>
              </a:lnSpc>
            </a:pPr>
            <a:r>
              <a:rPr lang="th-TH" sz="1600" dirty="0">
                <a:latin typeface="Kanit" pitchFamily="2" charset="-34"/>
                <a:cs typeface="Kanit" pitchFamily="2" charset="-34"/>
              </a:rPr>
              <a:t>มีการคัดเลือกคุณสมบัติเฉพาะ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(Feature Extraction)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2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วิธีคือ วิธี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TFIDF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และวิธี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Latent Dirichlet Allocation (LDA)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 และใช้</a:t>
            </a:r>
            <a:endParaRPr lang="en-US" sz="1600" dirty="0">
              <a:latin typeface="Kanit" pitchFamily="2" charset="-34"/>
              <a:cs typeface="Kanit" pitchFamily="2" charset="-34"/>
            </a:endParaRPr>
          </a:p>
          <a:p>
            <a:pPr>
              <a:lnSpc>
                <a:spcPct val="150000"/>
              </a:lnSpc>
            </a:pPr>
            <a:r>
              <a:rPr lang="th-TH" sz="1600" dirty="0">
                <a:latin typeface="Kanit" pitchFamily="2" charset="-34"/>
                <a:cs typeface="Kanit" pitchFamily="2" charset="-34"/>
              </a:rPr>
              <a:t>เทคนิค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Isolation forest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ในการหาความผิดปกติของข้อมูลตามการจัดประเภทของโครงการ</a:t>
            </a:r>
            <a:endParaRPr lang="en-US" sz="1600" dirty="0">
              <a:latin typeface="Kanit" pitchFamily="2" charset="-34"/>
              <a:cs typeface="Kanit" pitchFamily="2" charset="-34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Kanit" pitchFamily="2" charset="-34"/>
              <a:cs typeface="Kanit" pitchFamily="2" charset="-34"/>
            </a:endParaRPr>
          </a:p>
          <a:p>
            <a:pPr>
              <a:lnSpc>
                <a:spcPct val="150000"/>
              </a:lnSpc>
            </a:pPr>
            <a:r>
              <a:rPr lang="th-TH" sz="1600" i="1" u="sng" dirty="0">
                <a:latin typeface="Kanit" pitchFamily="2" charset="-34"/>
                <a:cs typeface="Kanit" pitchFamily="2" charset="-34"/>
              </a:rPr>
              <a:t>การจัดประเภทของโครงการ</a:t>
            </a:r>
            <a:endParaRPr lang="en-US" sz="1600" dirty="0">
              <a:latin typeface="Kanit" pitchFamily="2" charset="-34"/>
              <a:cs typeface="Kanit" pitchFamily="2" charset="-34"/>
            </a:endParaRPr>
          </a:p>
          <a:p>
            <a:pPr>
              <a:lnSpc>
                <a:spcPct val="150000"/>
              </a:lnSpc>
            </a:pPr>
            <a:r>
              <a:rPr lang="th-TH" sz="1600" dirty="0">
                <a:latin typeface="Kanit" pitchFamily="2" charset="-34"/>
                <a:cs typeface="Kanit" pitchFamily="2" charset="-34"/>
              </a:rPr>
              <a:t>จากการทดลองใช้การคัดเลือกคุณสมบัติเฉพาะ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(Feature Extraction)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2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วิธีคือ วิธี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TFIDF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และวิธี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Latent Dirichlet Allocation (LDA)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 </a:t>
            </a:r>
            <a:endParaRPr lang="en-US" sz="1600" dirty="0">
              <a:latin typeface="Kanit" pitchFamily="2" charset="-34"/>
              <a:cs typeface="Kanit" pitchFamily="2" charset="-34"/>
            </a:endParaRPr>
          </a:p>
          <a:p>
            <a:pPr>
              <a:lnSpc>
                <a:spcPct val="150000"/>
              </a:lnSpc>
            </a:pPr>
            <a:r>
              <a:rPr lang="th-TH" sz="1600" dirty="0">
                <a:latin typeface="Kanit" pitchFamily="2" charset="-34"/>
                <a:cs typeface="Kanit" pitchFamily="2" charset="-34"/>
              </a:rPr>
              <a:t>งานวิจัยนี้พบว่าการใช้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 LDA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ให้ผลลัพธ์ที่ดีกว่าคือมีการแบ่งประเภทหัวข้อได้ชัดเจนกว่าและเมื่อปรับพารามิเตอร์ทำให้ได้ผลลัพธ์ที่ดีมากขึ้น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 </a:t>
            </a:r>
            <a:endParaRPr lang="th-TH" sz="1600" dirty="0">
              <a:latin typeface="Kanit" pitchFamily="2" charset="-34"/>
              <a:cs typeface="Kanit" pitchFamily="2" charset="-34"/>
            </a:endParaRPr>
          </a:p>
          <a:p>
            <a:pPr>
              <a:lnSpc>
                <a:spcPct val="150000"/>
              </a:lnSpc>
            </a:pPr>
            <a:r>
              <a:rPr lang="th-TH" sz="1600" dirty="0">
                <a:latin typeface="Kanit" pitchFamily="2" charset="-34"/>
                <a:cs typeface="Kanit" pitchFamily="2" charset="-34"/>
              </a:rPr>
              <a:t>โดยได้ค่า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Coherence Score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และประเภทของโครงการเพิ่มขึ้น งานวิจัยนี้จึงได้เลือกการคัดเลือกคุณสมบัติด้วยวิธี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LDA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ไปในการ</a:t>
            </a:r>
          </a:p>
          <a:p>
            <a:pPr>
              <a:lnSpc>
                <a:spcPct val="150000"/>
              </a:lnSpc>
            </a:pPr>
            <a:r>
              <a:rPr lang="th-TH" sz="1600" dirty="0">
                <a:latin typeface="Kanit" pitchFamily="2" charset="-34"/>
                <a:cs typeface="Kanit" pitchFamily="2" charset="-34"/>
              </a:rPr>
              <a:t>จัดประเภทของโครงการด้วยเทคนิค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K-Means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ต่อไป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Kanit" pitchFamily="2" charset="-34"/>
              <a:cs typeface="Kanit" pitchFamily="2" charset="-34"/>
            </a:endParaRPr>
          </a:p>
          <a:p>
            <a:pPr>
              <a:lnSpc>
                <a:spcPct val="150000"/>
              </a:lnSpc>
            </a:pPr>
            <a:r>
              <a:rPr lang="th-TH" sz="1600" i="1" u="sng" dirty="0">
                <a:latin typeface="Kanit" pitchFamily="2" charset="-34"/>
                <a:cs typeface="Kanit" pitchFamily="2" charset="-34"/>
              </a:rPr>
              <a:t>การหาความผิดปกติของข้อมูลตามการจัดประเภทของโครงการ</a:t>
            </a:r>
            <a:endParaRPr lang="en-US" sz="1600" dirty="0">
              <a:latin typeface="Kanit" pitchFamily="2" charset="-34"/>
              <a:cs typeface="Kanit" pitchFamily="2" charset="-34"/>
            </a:endParaRPr>
          </a:p>
          <a:p>
            <a:pPr>
              <a:lnSpc>
                <a:spcPct val="150000"/>
              </a:lnSpc>
            </a:pPr>
            <a:r>
              <a:rPr lang="th-TH" sz="1600" dirty="0">
                <a:latin typeface="Kanit" pitchFamily="2" charset="-34"/>
                <a:cs typeface="Kanit" pitchFamily="2" charset="-34"/>
              </a:rPr>
              <a:t>งานวิจัยนี้ได้เลือกประเภทโครงการจากขั้นตอนที่แล้ว โดยเลือกเป็นโครงการประเภททำถนนผลลัพธ์ที่ได้จากการหาข้อมูลที่ผิดปกตินี้ </a:t>
            </a:r>
            <a:endParaRPr lang="en-US" sz="1600" dirty="0">
              <a:latin typeface="Kanit" pitchFamily="2" charset="-34"/>
              <a:cs typeface="Kanit" pitchFamily="2" charset="-34"/>
            </a:endParaRPr>
          </a:p>
          <a:p>
            <a:pPr>
              <a:lnSpc>
                <a:spcPct val="150000"/>
              </a:lnSpc>
            </a:pPr>
            <a:r>
              <a:rPr lang="th-TH" sz="1600" dirty="0">
                <a:latin typeface="Kanit" pitchFamily="2" charset="-34"/>
                <a:cs typeface="Kanit" pitchFamily="2" charset="-34"/>
              </a:rPr>
              <a:t>งานวิจัยนี้ได้กำหนดสัดส่วนให้กับข้อมูลผิดปกติเป็น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0.001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ดังนั้นผลลัพธ์ข้อมูลที่ผิดปกติจึงได้มา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6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โครงการซึ่งหากต้องการให้มีจำนวน</a:t>
            </a:r>
            <a:endParaRPr lang="en-US" sz="1600" dirty="0">
              <a:latin typeface="Kanit" pitchFamily="2" charset="-34"/>
              <a:cs typeface="Kanit" pitchFamily="2" charset="-34"/>
            </a:endParaRPr>
          </a:p>
          <a:p>
            <a:pPr>
              <a:lnSpc>
                <a:spcPct val="150000"/>
              </a:lnSpc>
            </a:pPr>
            <a:r>
              <a:rPr lang="th-TH" sz="1600" dirty="0">
                <a:latin typeface="Kanit" pitchFamily="2" charset="-34"/>
                <a:cs typeface="Kanit" pitchFamily="2" charset="-34"/>
              </a:rPr>
              <a:t>ข้อมูลผิดปกตินี้เพิ่มมากขึ้นก็สามารถทำปรับเปลี่ยนได้ผลลัพธ์ที่ได้จากงานวิจัยนี้อาจช่วยให้ประชาชนสามารถทราบได้ว่ามีโครงการ</a:t>
            </a:r>
            <a:endParaRPr lang="en-US" sz="1600" dirty="0">
              <a:latin typeface="Kanit" pitchFamily="2" charset="-34"/>
              <a:cs typeface="Kanit" pitchFamily="2" charset="-34"/>
            </a:endParaRPr>
          </a:p>
          <a:p>
            <a:pPr>
              <a:lnSpc>
                <a:spcPct val="150000"/>
              </a:lnSpc>
            </a:pPr>
            <a:r>
              <a:rPr lang="th-TH" sz="1600" dirty="0">
                <a:latin typeface="Kanit" pitchFamily="2" charset="-34"/>
                <a:cs typeface="Kanit" pitchFamily="2" charset="-34"/>
              </a:rPr>
              <a:t>ประเภทใดบ้างที่ถูกเสนอมาเพื่อเยียวยาและช่วยเหลือจากผลกระทบของไวรัสโควิด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– 19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 นอกจากนี้ยังสามารถตรวจสอบถึง</a:t>
            </a:r>
            <a:endParaRPr lang="en-US" sz="1600" dirty="0">
              <a:latin typeface="Kanit" pitchFamily="2" charset="-34"/>
              <a:cs typeface="Kanit" pitchFamily="2" charset="-34"/>
            </a:endParaRPr>
          </a:p>
          <a:p>
            <a:pPr>
              <a:lnSpc>
                <a:spcPct val="150000"/>
              </a:lnSpc>
            </a:pPr>
            <a:r>
              <a:rPr lang="th-TH" sz="1600" dirty="0">
                <a:latin typeface="Kanit" pitchFamily="2" charset="-34"/>
                <a:cs typeface="Kanit" pitchFamily="2" charset="-34"/>
              </a:rPr>
              <a:t>การของบประมาณของโครงการประเภทนั้น ๆ อีกด้วย</a:t>
            </a:r>
            <a:endParaRPr lang="en-US" sz="1600" dirty="0">
              <a:latin typeface="Kanit" pitchFamily="2" charset="-34"/>
              <a:cs typeface="Kanit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09316-28CE-524A-902C-39AAB6F93AE5}"/>
              </a:ext>
            </a:extLst>
          </p:cNvPr>
          <p:cNvSpPr txBox="1"/>
          <p:nvPr/>
        </p:nvSpPr>
        <p:spPr>
          <a:xfrm>
            <a:off x="11665974" y="6429676"/>
            <a:ext cx="52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340414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A6D4CF-3CD8-CE48-A0D4-39C0C4E93EEA}"/>
              </a:ext>
            </a:extLst>
          </p:cNvPr>
          <p:cNvSpPr txBox="1"/>
          <p:nvPr/>
        </p:nvSpPr>
        <p:spPr>
          <a:xfrm>
            <a:off x="997208" y="628764"/>
            <a:ext cx="7796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ระเบียบวิธีวิจัย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(Methodology)</a:t>
            </a:r>
            <a:endParaRPr lang="th-TH" sz="2000" b="1" dirty="0">
              <a:solidFill>
                <a:schemeClr val="tx1">
                  <a:lumMod val="75000"/>
                  <a:lumOff val="25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18C81BB-F898-7B47-927A-DD795F101BC6}"/>
              </a:ext>
            </a:extLst>
          </p:cNvPr>
          <p:cNvSpPr/>
          <p:nvPr/>
        </p:nvSpPr>
        <p:spPr>
          <a:xfrm>
            <a:off x="943896" y="1356852"/>
            <a:ext cx="2743199" cy="12388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th-TH" dirty="0">
                <a:solidFill>
                  <a:schemeClr val="accent1">
                    <a:lumMod val="75000"/>
                  </a:schemeClr>
                </a:solidFill>
                <a:latin typeface="Kanit" pitchFamily="2" charset="-34"/>
                <a:cs typeface="Kanit" pitchFamily="2" charset="-34"/>
              </a:rPr>
              <a:t>การเก็บรวบรวมข้อมูล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Kanit" pitchFamily="2" charset="-34"/>
                <a:cs typeface="Kanit" pitchFamily="2" charset="-34"/>
              </a:rPr>
              <a:t> 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Kanit" pitchFamily="2" charset="-34"/>
                <a:cs typeface="Kanit" pitchFamily="2" charset="-34"/>
              </a:rPr>
              <a:t>(Data Collection)</a:t>
            </a:r>
            <a:endParaRPr lang="th-TH" dirty="0">
              <a:solidFill>
                <a:schemeClr val="accent1">
                  <a:lumMod val="75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D8C78A8-6F5C-2545-B5C3-3BD223E92358}"/>
              </a:ext>
            </a:extLst>
          </p:cNvPr>
          <p:cNvSpPr/>
          <p:nvPr/>
        </p:nvSpPr>
        <p:spPr>
          <a:xfrm>
            <a:off x="4632996" y="1356852"/>
            <a:ext cx="2743199" cy="12388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th-TH" dirty="0">
                <a:solidFill>
                  <a:schemeClr val="accent1">
                    <a:lumMod val="75000"/>
                  </a:schemeClr>
                </a:solidFill>
                <a:latin typeface="Kanit" pitchFamily="2" charset="-34"/>
                <a:cs typeface="Kanit" pitchFamily="2" charset="-34"/>
              </a:rPr>
              <a:t>การเตรียมข้อมูล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Kanit" pitchFamily="2" charset="-34"/>
                <a:cs typeface="Kanit" pitchFamily="2" charset="-34"/>
              </a:rPr>
              <a:t> 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Kanit" pitchFamily="2" charset="-34"/>
                <a:cs typeface="Kanit" pitchFamily="2" charset="-34"/>
              </a:rPr>
              <a:t>(Data Preprocessing)</a:t>
            </a:r>
            <a:endParaRPr lang="th-TH" dirty="0">
              <a:solidFill>
                <a:schemeClr val="accent1">
                  <a:lumMod val="75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3F4BA56-9890-1E46-838C-0A46018FCF9F}"/>
              </a:ext>
            </a:extLst>
          </p:cNvPr>
          <p:cNvSpPr/>
          <p:nvPr/>
        </p:nvSpPr>
        <p:spPr>
          <a:xfrm>
            <a:off x="8322096" y="1356852"/>
            <a:ext cx="2743199" cy="12388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th-TH" dirty="0">
                <a:solidFill>
                  <a:schemeClr val="accent1">
                    <a:lumMod val="75000"/>
                  </a:schemeClr>
                </a:solidFill>
                <a:latin typeface="Kanit" pitchFamily="2" charset="-34"/>
                <a:cs typeface="Kanit" pitchFamily="2" charset="-34"/>
              </a:rPr>
              <a:t>วิธีการที่ใช้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Kanit" pitchFamily="2" charset="-34"/>
              <a:cs typeface="Kanit" pitchFamily="2" charset="-34"/>
            </a:endParaRP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Kanit" pitchFamily="2" charset="-34"/>
                <a:cs typeface="Kanit" pitchFamily="2" charset="-34"/>
              </a:rPr>
              <a:t>(Data Modeling)</a:t>
            </a:r>
            <a:endParaRPr lang="th-TH" dirty="0">
              <a:solidFill>
                <a:schemeClr val="accent1">
                  <a:lumMod val="75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5C90868D-DF81-E74C-A230-4D36D19768DC}"/>
              </a:ext>
            </a:extLst>
          </p:cNvPr>
          <p:cNvSpPr/>
          <p:nvPr/>
        </p:nvSpPr>
        <p:spPr>
          <a:xfrm>
            <a:off x="3834581" y="1784555"/>
            <a:ext cx="634180" cy="44245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FD2DB43D-F2CA-1548-975E-91A05127A73B}"/>
              </a:ext>
            </a:extLst>
          </p:cNvPr>
          <p:cNvSpPr/>
          <p:nvPr/>
        </p:nvSpPr>
        <p:spPr>
          <a:xfrm>
            <a:off x="7540430" y="1784554"/>
            <a:ext cx="634180" cy="44245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735188-FDC2-7A4D-BD5B-37A4565B8356}"/>
              </a:ext>
            </a:extLst>
          </p:cNvPr>
          <p:cNvSpPr txBox="1"/>
          <p:nvPr/>
        </p:nvSpPr>
        <p:spPr>
          <a:xfrm>
            <a:off x="1088537" y="2923694"/>
            <a:ext cx="245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latin typeface="Kanit" pitchFamily="2" charset="-34"/>
                <a:cs typeface="Kanit" pitchFamily="2" charset="-34"/>
              </a:rPr>
              <a:t>เก็บรวบรวมข้อมูลจาก</a:t>
            </a:r>
          </a:p>
          <a:p>
            <a:pPr algn="ctr"/>
            <a:r>
              <a:rPr lang="th-TH" dirty="0">
                <a:latin typeface="Kanit" pitchFamily="2" charset="-34"/>
                <a:cs typeface="Kanit" pitchFamily="2" charset="-34"/>
              </a:rPr>
              <a:t>เว็บไซต์ </a:t>
            </a:r>
            <a:r>
              <a:rPr lang="en-US" dirty="0">
                <a:latin typeface="Kanit" pitchFamily="2" charset="-34"/>
                <a:cs typeface="Kanit" pitchFamily="2" charset="-34"/>
              </a:rPr>
              <a:t>THAIME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63D30F-11FD-4741-8E0E-C48D6E537F91}"/>
              </a:ext>
            </a:extLst>
          </p:cNvPr>
          <p:cNvSpPr txBox="1"/>
          <p:nvPr/>
        </p:nvSpPr>
        <p:spPr>
          <a:xfrm>
            <a:off x="8322096" y="2923694"/>
            <a:ext cx="32476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Kanit" pitchFamily="2" charset="-34"/>
                <a:cs typeface="Kanit" pitchFamily="2" charset="-34"/>
              </a:rPr>
              <a:t>การจัดประเภทของโครงการ</a:t>
            </a:r>
            <a:r>
              <a:rPr lang="en-US" dirty="0">
                <a:latin typeface="Kanit" pitchFamily="2" charset="-34"/>
                <a:cs typeface="Kanit" pitchFamily="2" charset="-34"/>
              </a:rPr>
              <a:t> </a:t>
            </a:r>
            <a:r>
              <a:rPr lang="th-TH" dirty="0">
                <a:latin typeface="Kanit" pitchFamily="2" charset="-34"/>
                <a:cs typeface="Kanit" pitchFamily="2" charset="-34"/>
              </a:rPr>
              <a:t>ด้วยเทคนิค </a:t>
            </a:r>
            <a:r>
              <a:rPr lang="en-US" dirty="0">
                <a:latin typeface="Kanit" pitchFamily="2" charset="-34"/>
                <a:cs typeface="Kanit" pitchFamily="2" charset="-34"/>
              </a:rPr>
              <a:t>K-means</a:t>
            </a:r>
            <a:r>
              <a:rPr lang="th-TH" dirty="0">
                <a:latin typeface="Kanit" pitchFamily="2" charset="-34"/>
                <a:cs typeface="Kanit" pitchFamily="2" charset="-34"/>
              </a:rPr>
              <a:t> โดยการคัดเลือกคุณสมบัติดังนี้</a:t>
            </a:r>
            <a:endParaRPr lang="en-US" dirty="0">
              <a:latin typeface="Kanit" pitchFamily="2" charset="-34"/>
              <a:cs typeface="Kanit" pitchFamily="2" charset="-34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Kanit" pitchFamily="2" charset="-34"/>
                <a:cs typeface="Kanit" pitchFamily="2" charset="-34"/>
              </a:rPr>
              <a:t>TFIDF</a:t>
            </a:r>
            <a:endParaRPr lang="th-TH" dirty="0">
              <a:latin typeface="Kanit" pitchFamily="2" charset="-34"/>
              <a:cs typeface="Kanit" pitchFamily="2" charset="-34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Kanit" pitchFamily="2" charset="-34"/>
                <a:cs typeface="Kanit" pitchFamily="2" charset="-34"/>
              </a:rPr>
              <a:t>LDA</a:t>
            </a:r>
            <a:endParaRPr lang="th-TH" dirty="0">
              <a:latin typeface="Kanit" pitchFamily="2" charset="-34"/>
              <a:cs typeface="Kanit" pitchFamily="2" charset="-34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Kanit" pitchFamily="2" charset="-34"/>
              <a:cs typeface="Kanit" pitchFamily="2" charset="-34"/>
            </a:endParaRPr>
          </a:p>
          <a:p>
            <a:r>
              <a:rPr lang="th-TH" dirty="0">
                <a:latin typeface="Kanit" pitchFamily="2" charset="-34"/>
                <a:cs typeface="Kanit" pitchFamily="2" charset="-34"/>
              </a:rPr>
              <a:t>ตรวจหาความผิดปกติของข้อมูลตามการจัดประเภทของโครงการ</a:t>
            </a:r>
            <a:r>
              <a:rPr lang="en-US" dirty="0">
                <a:latin typeface="Kanit" pitchFamily="2" charset="-34"/>
                <a:cs typeface="Kanit" pitchFamily="2" charset="-34"/>
              </a:rPr>
              <a:t> </a:t>
            </a:r>
          </a:p>
          <a:p>
            <a:r>
              <a:rPr lang="en-US" dirty="0">
                <a:latin typeface="Kanit" pitchFamily="2" charset="-34"/>
                <a:cs typeface="Kanit" pitchFamily="2" charset="-34"/>
              </a:rPr>
              <a:t>-    Isolation Forest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75CC4E-3A26-BA45-9A8A-29AFCDABEBDA}"/>
              </a:ext>
            </a:extLst>
          </p:cNvPr>
          <p:cNvSpPr txBox="1"/>
          <p:nvPr/>
        </p:nvSpPr>
        <p:spPr>
          <a:xfrm>
            <a:off x="11823290" y="6488668"/>
            <a:ext cx="36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EB005D-2619-6D4A-BEC9-46A3D2C93653}"/>
              </a:ext>
            </a:extLst>
          </p:cNvPr>
          <p:cNvSpPr txBox="1"/>
          <p:nvPr/>
        </p:nvSpPr>
        <p:spPr>
          <a:xfrm>
            <a:off x="4279034" y="2923694"/>
            <a:ext cx="3261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Kanit" pitchFamily="2" charset="-34"/>
                <a:cs typeface="Kanit" pitchFamily="2" charset="-34"/>
              </a:rPr>
              <a:t>Data Cleansing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Kanit" pitchFamily="2" charset="-34"/>
                <a:cs typeface="Kanit" pitchFamily="2" charset="-34"/>
              </a:rPr>
              <a:t>Exploratory Data Analysis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Kanit" pitchFamily="2" charset="-34"/>
                <a:cs typeface="Kanit" pitchFamily="2" charset="-34"/>
              </a:rPr>
              <a:t>Tokenization and Remove</a:t>
            </a:r>
          </a:p>
          <a:p>
            <a:r>
              <a:rPr lang="en-US" dirty="0" err="1">
                <a:latin typeface="Kanit" pitchFamily="2" charset="-34"/>
                <a:cs typeface="Kanit" pitchFamily="2" charset="-34"/>
              </a:rPr>
              <a:t>Stopwords</a:t>
            </a:r>
            <a:endParaRPr lang="en-US" dirty="0">
              <a:latin typeface="Kanit" pitchFamily="2" charset="-34"/>
              <a:cs typeface="Kanit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38981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F8D8A6-E2F6-4F23-85AC-8094AAB8B45F}"/>
              </a:ext>
            </a:extLst>
          </p:cNvPr>
          <p:cNvSpPr txBox="1"/>
          <p:nvPr/>
        </p:nvSpPr>
        <p:spPr>
          <a:xfrm>
            <a:off x="4194628" y="2810262"/>
            <a:ext cx="38027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50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</a:t>
            </a:r>
            <a:r>
              <a:rPr lang="th-TH" altLang="ko-KR" sz="50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50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r>
              <a:rPr lang="th-TH" altLang="ko-KR" sz="50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50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9B01D2-6BE2-9342-A5CC-7483883CB59A}"/>
              </a:ext>
            </a:extLst>
          </p:cNvPr>
          <p:cNvSpPr txBox="1"/>
          <p:nvPr/>
        </p:nvSpPr>
        <p:spPr>
          <a:xfrm>
            <a:off x="1008497" y="651342"/>
            <a:ext cx="9524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ปัญหาที่พบ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215AE-BCAD-7A4E-A5CB-1939FD276B0B}"/>
              </a:ext>
            </a:extLst>
          </p:cNvPr>
          <p:cNvSpPr txBox="1"/>
          <p:nvPr/>
        </p:nvSpPr>
        <p:spPr>
          <a:xfrm>
            <a:off x="1008497" y="1051452"/>
            <a:ext cx="1052474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h-TH" sz="1600" dirty="0">
                <a:latin typeface="Kanit" pitchFamily="2" charset="-34"/>
                <a:cs typeface="Kanit" pitchFamily="2" charset="-34"/>
              </a:rPr>
              <a:t>การจัดประเภทยังไม่ค่อยชัดเจนมากนัก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h-TH" sz="1600" dirty="0">
                <a:latin typeface="Kanit" pitchFamily="2" charset="-34"/>
                <a:cs typeface="Kanit" pitchFamily="2" charset="-34"/>
              </a:rPr>
              <a:t>เมื่อลองปรับพารามิเตอร์ต่าง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ๆ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แล้ว ผลลัพธ์ไม่ต่างจากเดิมมากนัก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CDB4A-3585-0E4F-8C19-9FA7A9E35DA8}"/>
              </a:ext>
            </a:extLst>
          </p:cNvPr>
          <p:cNvSpPr txBox="1"/>
          <p:nvPr/>
        </p:nvSpPr>
        <p:spPr>
          <a:xfrm>
            <a:off x="11665974" y="6429676"/>
            <a:ext cx="52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424840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E30A7B-F49A-B343-80A9-D4281C940D6C}"/>
              </a:ext>
            </a:extLst>
          </p:cNvPr>
          <p:cNvSpPr txBox="1"/>
          <p:nvPr/>
        </p:nvSpPr>
        <p:spPr>
          <a:xfrm>
            <a:off x="997208" y="933567"/>
            <a:ext cx="7277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เอกสารอ้างอิง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 (Reference)</a:t>
            </a:r>
            <a:endParaRPr lang="th-TH" sz="2800" b="1" dirty="0">
              <a:solidFill>
                <a:schemeClr val="tx1">
                  <a:lumMod val="75000"/>
                  <a:lumOff val="25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A3CFB-FEAA-D54E-AAE2-47626E2663C1}"/>
              </a:ext>
            </a:extLst>
          </p:cNvPr>
          <p:cNvSpPr txBox="1"/>
          <p:nvPr/>
        </p:nvSpPr>
        <p:spPr>
          <a:xfrm>
            <a:off x="1919111" y="1862667"/>
            <a:ext cx="8940801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[1] WorkpointTODAY.2020.</a:t>
            </a:r>
            <a:r>
              <a:rPr lang="th-TH" sz="1600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วิเคราะห์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5 </a:t>
            </a:r>
            <a:r>
              <a:rPr lang="th-TH" sz="1600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อนาคตจะเปลี่ยนไป หลังโควิด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-19 “</a:t>
            </a:r>
            <a:r>
              <a:rPr lang="th-TH" sz="1600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เศรษฐกิจ-พฤติกรรม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-</a:t>
            </a:r>
            <a:r>
              <a:rPr lang="th-TH" sz="1600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โครงสร้างสังคม จากเว็บไซต์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https://workpointtoday.com/5-future/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Kanit" pitchFamily="2" charset="-34"/>
              <a:cs typeface="Kanit" pitchFamily="2" charset="-34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[2] Erick Giovani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Sperandio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 Nascimento,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Orivaldo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 de Lira Tavares, and Alberto Ferreira De Souza</a:t>
            </a:r>
            <a:r>
              <a:rPr lang="th-TH" sz="1600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(2015). A Cluster-based Algorithm for Anomaly Detection in Time Series Using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Mahalanobis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 Distance. Department of Informatics, Federal University of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Espirito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 Santo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[3] Kathrin Melcher, Rosaria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Silipo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. (2019). Fraud Detection Using Random Forest, Neural 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Autoencoder, and Isolation Forest Techniques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[4] Varun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Chandola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, Arindam Banerjee, Vipin Kumar. (2009). Anomaly Detection: A 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Survey. University of Minnesota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[5] Mattia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Carletti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, Chiara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Masiero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, Alessandro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Beghi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, Gian Antonio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Susto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. (2019). A deep 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learning approach for anomaly detection with industrial time series data: a refrigerators manufacturing case study. University of Padova.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Statwolf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 Data Science SRL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[6] Dominique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T.Shipmon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, Jason M.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Gurevitch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, Paolo M.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Piselli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, Steve Edwards. (2017). 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Time Series Anomaly Detection: Detection of Anomalous Drops with Limited Features and Sparse Examples in Noisy Highly Periodic Data. Google Inc. Cambridge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2A85A5-0221-F64F-AF07-49D259983FC2}"/>
              </a:ext>
            </a:extLst>
          </p:cNvPr>
          <p:cNvSpPr txBox="1"/>
          <p:nvPr/>
        </p:nvSpPr>
        <p:spPr>
          <a:xfrm>
            <a:off x="11702899" y="634435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Kanit" pitchFamily="2" charset="-34"/>
                <a:cs typeface="Kanit" pitchFamily="2" charset="-34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140758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051B84-18CF-E445-82C9-F3310FDB0CE3}"/>
              </a:ext>
            </a:extLst>
          </p:cNvPr>
          <p:cNvSpPr txBox="1"/>
          <p:nvPr/>
        </p:nvSpPr>
        <p:spPr>
          <a:xfrm>
            <a:off x="1847384" y="1678088"/>
            <a:ext cx="760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Kanit" pitchFamily="2" charset="-34"/>
                <a:cs typeface="Kanit" pitchFamily="2" charset="-34"/>
              </a:rPr>
              <a:t>Anomaly detection in Thai Government Spending using Isolation Forest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C26182-1CA2-F04A-82D0-9B232E9AF899}"/>
              </a:ext>
            </a:extLst>
          </p:cNvPr>
          <p:cNvSpPr txBox="1"/>
          <p:nvPr/>
        </p:nvSpPr>
        <p:spPr>
          <a:xfrm>
            <a:off x="1847384" y="2353129"/>
            <a:ext cx="7811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ใช้ข้อมูลโครงการจัดซื้อจัดจ้างของภาครัฐในการหา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Anomaly Detection </a:t>
            </a:r>
            <a:r>
              <a:rPr lang="th-TH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โดยใช้</a:t>
            </a:r>
          </a:p>
          <a:p>
            <a:r>
              <a:rPr lang="th-TH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เทคนิค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Isolation forest </a:t>
            </a:r>
            <a:r>
              <a:rPr lang="th-TH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ในการหาเนื่องจากข้อมูลเป็นแบบ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Unsupervised learning</a:t>
            </a:r>
            <a:endParaRPr lang="th-TH" dirty="0">
              <a:solidFill>
                <a:schemeClr val="bg2">
                  <a:lumMod val="50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38FA6-1A65-8448-BFC8-C8759C6CBCAA}"/>
              </a:ext>
            </a:extLst>
          </p:cNvPr>
          <p:cNvSpPr txBox="1"/>
          <p:nvPr/>
        </p:nvSpPr>
        <p:spPr>
          <a:xfrm>
            <a:off x="997207" y="933567"/>
            <a:ext cx="8541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บทความที่เกี่ยวข้อง</a:t>
            </a:r>
          </a:p>
        </p:txBody>
      </p:sp>
    </p:spTree>
    <p:extLst>
      <p:ext uri="{BB962C8B-B14F-4D97-AF65-F5344CB8AC3E}">
        <p14:creationId xmlns:p14="http://schemas.microsoft.com/office/powerpoint/2010/main" val="197353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F9086B-07C1-9843-AAB9-B16539A9A7E8}"/>
              </a:ext>
            </a:extLst>
          </p:cNvPr>
          <p:cNvSpPr txBox="1"/>
          <p:nvPr/>
        </p:nvSpPr>
        <p:spPr>
          <a:xfrm>
            <a:off x="1008497" y="1173747"/>
            <a:ext cx="609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ตัวอย่างข้อมูลบางส่วน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THAIME</a:t>
            </a:r>
            <a:r>
              <a:rPr lang="th-TH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(</a:t>
            </a:r>
            <a:r>
              <a:rPr lang="en-US" dirty="0">
                <a:solidFill>
                  <a:srgbClr val="0070C0"/>
                </a:solidFill>
                <a:latin typeface="Kanit" pitchFamily="2" charset="-34"/>
                <a:cs typeface="Kanit" pitchFamily="2" charset="-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http://thaime.nesdc.go.th/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25A84A-A263-3242-B582-DAC5EAD59CA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7" y="1665374"/>
            <a:ext cx="10673446" cy="39881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C21076-9F15-4645-9F81-9F7D83734B81}"/>
              </a:ext>
            </a:extLst>
          </p:cNvPr>
          <p:cNvSpPr txBox="1"/>
          <p:nvPr/>
        </p:nvSpPr>
        <p:spPr>
          <a:xfrm>
            <a:off x="1193174" y="5672626"/>
            <a:ext cx="972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rgbClr val="002060"/>
                </a:solidFill>
                <a:latin typeface="Kanit" pitchFamily="2" charset="-34"/>
                <a:cs typeface="Kanit" pitchFamily="2" charset="-34"/>
              </a:rPr>
              <a:t>ตัวอย่างข้อมูลภาพรวมของโครงการต่าง ๆ</a:t>
            </a:r>
            <a:r>
              <a:rPr lang="en-US" sz="1400" dirty="0">
                <a:solidFill>
                  <a:srgbClr val="002060"/>
                </a:solidFill>
                <a:latin typeface="Kanit" pitchFamily="2" charset="-34"/>
                <a:cs typeface="Kanit" pitchFamily="2" charset="-34"/>
              </a:rPr>
              <a:t> </a:t>
            </a:r>
            <a:r>
              <a:rPr lang="th-TH" sz="1400" dirty="0">
                <a:solidFill>
                  <a:srgbClr val="002060"/>
                </a:solidFill>
                <a:latin typeface="Kanit" pitchFamily="2" charset="-34"/>
                <a:cs typeface="Kanit" pitchFamily="2" charset="-34"/>
              </a:rPr>
              <a:t>ในแผนการฟื้นฟูเศรษฐกิจและสังคมจากผลกระทบของไวรัสโควิด </a:t>
            </a:r>
            <a:r>
              <a:rPr lang="en-US" sz="1400" dirty="0">
                <a:solidFill>
                  <a:srgbClr val="002060"/>
                </a:solidFill>
                <a:latin typeface="Kanit" pitchFamily="2" charset="-34"/>
                <a:cs typeface="Kanit" pitchFamily="2" charset="-34"/>
              </a:rPr>
              <a:t>-19</a:t>
            </a:r>
            <a:r>
              <a:rPr lang="th-TH" sz="1400" dirty="0">
                <a:solidFill>
                  <a:srgbClr val="002060"/>
                </a:solidFill>
                <a:latin typeface="Kanit" pitchFamily="2" charset="-34"/>
                <a:cs typeface="Kanit" pitchFamily="2" charset="-34"/>
              </a:rPr>
              <a:t> บนหน้าเว็บไซต์ </a:t>
            </a:r>
            <a:r>
              <a:rPr lang="en-US" sz="1400" dirty="0">
                <a:solidFill>
                  <a:srgbClr val="002060"/>
                </a:solidFill>
                <a:latin typeface="Kanit" pitchFamily="2" charset="-34"/>
                <a:cs typeface="Kanit" pitchFamily="2" charset="-34"/>
              </a:rPr>
              <a:t>THAIME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9D8082-39D0-D54E-9FE1-1C845B736B3C}"/>
              </a:ext>
            </a:extLst>
          </p:cNvPr>
          <p:cNvSpPr txBox="1"/>
          <p:nvPr/>
        </p:nvSpPr>
        <p:spPr>
          <a:xfrm>
            <a:off x="1008497" y="651342"/>
            <a:ext cx="9524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การเก็บรวบรวมข้อมูล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 (Data Collection)</a:t>
            </a:r>
            <a:endParaRPr lang="th-TH" sz="2000" b="1" dirty="0">
              <a:solidFill>
                <a:schemeClr val="tx1">
                  <a:lumMod val="75000"/>
                  <a:lumOff val="25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4943D3-CFED-9340-A0C4-3BB6AB64FA59}"/>
              </a:ext>
            </a:extLst>
          </p:cNvPr>
          <p:cNvSpPr txBox="1"/>
          <p:nvPr/>
        </p:nvSpPr>
        <p:spPr>
          <a:xfrm>
            <a:off x="11823290" y="6488668"/>
            <a:ext cx="36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0454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9AAB1F-4B12-E949-BF98-C2504BE29C3C}"/>
              </a:ext>
            </a:extLst>
          </p:cNvPr>
          <p:cNvSpPr txBox="1"/>
          <p:nvPr/>
        </p:nvSpPr>
        <p:spPr>
          <a:xfrm>
            <a:off x="964253" y="1051452"/>
            <a:ext cx="1060544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1.  </a:t>
            </a:r>
            <a:r>
              <a:rPr lang="th-TH" dirty="0" err="1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การทำ</a:t>
            </a:r>
            <a:r>
              <a:rPr lang="th-TH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ความสะอาดข้อมูล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(Data Cleansing)</a:t>
            </a:r>
          </a:p>
          <a:p>
            <a:pPr marL="465138" indent="-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 Null Value</a:t>
            </a:r>
          </a:p>
          <a:p>
            <a:pPr marL="742950" lvl="1" indent="47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Kanit" pitchFamily="2" charset="-34"/>
                <a:cs typeface="Kanit" pitchFamily="2" charset="-34"/>
                <a:sym typeface="Sarabun"/>
              </a:rPr>
              <a:t> </a:t>
            </a:r>
            <a:r>
              <a:rPr lang="th-TH" sz="1600" dirty="0">
                <a:latin typeface="Kanit" pitchFamily="2" charset="-34"/>
                <a:cs typeface="Kanit" pitchFamily="2" charset="-34"/>
                <a:sym typeface="Sarabun"/>
              </a:rPr>
              <a:t>คอลัม</a:t>
            </a:r>
            <a:r>
              <a:rPr lang="th-TH" sz="1600" dirty="0" err="1">
                <a:latin typeface="Kanit" pitchFamily="2" charset="-34"/>
                <a:cs typeface="Kanit" pitchFamily="2" charset="-34"/>
                <a:sym typeface="Sarabun"/>
              </a:rPr>
              <a:t>ภ์</a:t>
            </a:r>
            <a:r>
              <a:rPr lang="en-US" sz="1600" dirty="0">
                <a:latin typeface="Kanit" pitchFamily="2" charset="-34"/>
                <a:cs typeface="Kanit" pitchFamily="2" charset="-34"/>
                <a:sym typeface="Sarabun"/>
              </a:rPr>
              <a:t>: </a:t>
            </a:r>
            <a:r>
              <a:rPr lang="th-TH" sz="1600" dirty="0">
                <a:latin typeface="Kanit" pitchFamily="2" charset="-34"/>
                <a:cs typeface="Kanit" pitchFamily="2" charset="-34"/>
                <a:sym typeface="Sarabun"/>
              </a:rPr>
              <a:t>งบประมาณ </a:t>
            </a:r>
            <a:r>
              <a:rPr lang="en-US" sz="1600" dirty="0">
                <a:latin typeface="Kanit" pitchFamily="2" charset="-34"/>
                <a:cs typeface="Kanit" pitchFamily="2" charset="-34"/>
                <a:sym typeface="Sarabun"/>
              </a:rPr>
              <a:t>(Budget) </a:t>
            </a:r>
          </a:p>
          <a:p>
            <a:pPr marL="742950" lvl="1">
              <a:lnSpc>
                <a:spcPct val="150000"/>
              </a:lnSpc>
              <a:tabLst>
                <a:tab pos="736600" algn="l"/>
              </a:tabLst>
            </a:pPr>
            <a:r>
              <a:rPr lang="en-US" sz="1600" dirty="0">
                <a:latin typeface="Kanit" pitchFamily="2" charset="-34"/>
                <a:cs typeface="Kanit" pitchFamily="2" charset="-34"/>
                <a:sym typeface="Sarabun"/>
              </a:rPr>
              <a:t>	</a:t>
            </a:r>
            <a:r>
              <a:rPr lang="th-TH" sz="1600" dirty="0">
                <a:latin typeface="Kanit" pitchFamily="2" charset="-34"/>
                <a:cs typeface="Kanit" pitchFamily="2" charset="-34"/>
                <a:sym typeface="Sarabun"/>
              </a:rPr>
              <a:t>      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ทำการตรวจสอบที่หน้าเว็บไซต์ หากพบว่าที่หน้าเว็บไซต์มีตัวเลขงบประมาณอยู่ให้ทำการเติมลงไปให้ถูกต้อง</a:t>
            </a:r>
          </a:p>
          <a:p>
            <a:pPr marL="742950" lvl="1">
              <a:lnSpc>
                <a:spcPct val="150000"/>
              </a:lnSpc>
              <a:tabLst>
                <a:tab pos="736600" algn="l"/>
              </a:tabLst>
            </a:pPr>
            <a:r>
              <a:rPr lang="th-TH" sz="1600" dirty="0">
                <a:latin typeface="Kanit" pitchFamily="2" charset="-34"/>
                <a:cs typeface="Kanit" pitchFamily="2" charset="-34"/>
              </a:rPr>
              <a:t>           ซึ่งกรณีที่ข้อมูลงบประมาณเป็น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Null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ส่วนใหญ่เป็นเพราะเกิดขึ้นจากการดึงข้อมูล</a:t>
            </a:r>
            <a:r>
              <a:rPr lang="th-TH" dirty="0"/>
              <a:t> </a:t>
            </a:r>
            <a:endParaRPr lang="en-US" sz="1600" dirty="0">
              <a:latin typeface="Kanit" pitchFamily="2" charset="-34"/>
              <a:cs typeface="Kanit" pitchFamily="2" charset="-34"/>
              <a:sym typeface="Sarabun"/>
            </a:endParaRPr>
          </a:p>
          <a:p>
            <a:pPr marL="742950" lvl="1" indent="47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Kanit" pitchFamily="2" charset="-34"/>
                <a:cs typeface="Kanit" pitchFamily="2" charset="-34"/>
                <a:sym typeface="Sarabun"/>
              </a:rPr>
              <a:t> </a:t>
            </a:r>
            <a:r>
              <a:rPr lang="th-TH" sz="1600" dirty="0">
                <a:latin typeface="Kanit" pitchFamily="2" charset="-34"/>
                <a:cs typeface="Kanit" pitchFamily="2" charset="-34"/>
                <a:sym typeface="Sarabun"/>
              </a:rPr>
              <a:t>คอลัม</a:t>
            </a:r>
            <a:r>
              <a:rPr lang="th-TH" sz="1600" dirty="0" err="1">
                <a:latin typeface="Kanit" pitchFamily="2" charset="-34"/>
                <a:cs typeface="Kanit" pitchFamily="2" charset="-34"/>
                <a:sym typeface="Sarabun"/>
              </a:rPr>
              <a:t>ภ์</a:t>
            </a:r>
            <a:r>
              <a:rPr lang="en-US" sz="1600" dirty="0">
                <a:latin typeface="Kanit" pitchFamily="2" charset="-34"/>
                <a:cs typeface="Kanit" pitchFamily="2" charset="-34"/>
                <a:sym typeface="Sarabun"/>
              </a:rPr>
              <a:t> : </a:t>
            </a:r>
            <a:r>
              <a:rPr lang="th-TH" sz="1600" dirty="0">
                <a:latin typeface="Kanit" pitchFamily="2" charset="-34"/>
                <a:cs typeface="Kanit" pitchFamily="2" charset="-34"/>
                <a:sym typeface="Sarabun"/>
              </a:rPr>
              <a:t>กระทรวง </a:t>
            </a:r>
            <a:r>
              <a:rPr lang="en-US" sz="1600" dirty="0">
                <a:latin typeface="Kanit" pitchFamily="2" charset="-34"/>
                <a:cs typeface="Kanit" pitchFamily="2" charset="-34"/>
                <a:sym typeface="Sarabun"/>
              </a:rPr>
              <a:t>(Ministry) </a:t>
            </a:r>
            <a:r>
              <a:rPr lang="th-TH" sz="1600" dirty="0">
                <a:latin typeface="Kanit" pitchFamily="2" charset="-34"/>
                <a:cs typeface="Kanit" pitchFamily="2" charset="-34"/>
                <a:sym typeface="Sarabun"/>
              </a:rPr>
              <a:t>และ หน่วยงาน </a:t>
            </a:r>
            <a:r>
              <a:rPr lang="en-US" sz="1600" dirty="0">
                <a:latin typeface="Kanit" pitchFamily="2" charset="-34"/>
                <a:cs typeface="Kanit" pitchFamily="2" charset="-34"/>
                <a:sym typeface="Sarabun"/>
              </a:rPr>
              <a:t>(Unit) </a:t>
            </a:r>
          </a:p>
          <a:p>
            <a:pPr marL="1200150" lvl="2">
              <a:lnSpc>
                <a:spcPct val="150000"/>
              </a:lnSpc>
            </a:pPr>
            <a:r>
              <a:rPr lang="th-TH" sz="1600" dirty="0">
                <a:latin typeface="Kanit" pitchFamily="2" charset="-34"/>
                <a:cs typeface="Kanit" pitchFamily="2" charset="-34"/>
                <a:sym typeface="Sarabun"/>
              </a:rPr>
              <a:t>หากชื่อกระทรวงเป็นค่า </a:t>
            </a:r>
            <a:r>
              <a:rPr lang="en-US" sz="1600" dirty="0">
                <a:latin typeface="Kanit" pitchFamily="2" charset="-34"/>
                <a:cs typeface="Kanit" pitchFamily="2" charset="-34"/>
                <a:sym typeface="Sarabun"/>
              </a:rPr>
              <a:t>Null </a:t>
            </a:r>
            <a:r>
              <a:rPr lang="th-TH" sz="1600" dirty="0">
                <a:latin typeface="Kanit" pitchFamily="2" charset="-34"/>
                <a:cs typeface="Kanit" pitchFamily="2" charset="-34"/>
                <a:sym typeface="Sarabun"/>
              </a:rPr>
              <a:t>ไปตรวจสอบที่ชื่อหน่วยงานที่เหมือนกันเพื่อทำการเพิ่มชื่อกระทรวง</a:t>
            </a:r>
            <a:endParaRPr lang="en-US" sz="1600" dirty="0">
              <a:latin typeface="Kanit" pitchFamily="2" charset="-34"/>
              <a:cs typeface="Kanit" pitchFamily="2" charset="-34"/>
              <a:sym typeface="Sarabun"/>
            </a:endParaRPr>
          </a:p>
          <a:p>
            <a:pPr marL="1200150" lvl="2">
              <a:lnSpc>
                <a:spcPct val="150000"/>
              </a:lnSpc>
            </a:pPr>
            <a:r>
              <a:rPr lang="th-TH" sz="1600" dirty="0">
                <a:latin typeface="Kanit" pitchFamily="2" charset="-34"/>
                <a:cs typeface="Kanit" pitchFamily="2" charset="-34"/>
                <a:sym typeface="Sarabun"/>
              </a:rPr>
              <a:t>หากชื่อหน่วยงานเป็นค่า </a:t>
            </a:r>
            <a:r>
              <a:rPr lang="en-US" sz="1600" dirty="0">
                <a:latin typeface="Kanit" pitchFamily="2" charset="-34"/>
                <a:cs typeface="Kanit" pitchFamily="2" charset="-34"/>
                <a:sym typeface="Sarabun"/>
              </a:rPr>
              <a:t>Null </a:t>
            </a:r>
            <a:r>
              <a:rPr lang="th-TH" sz="1600" dirty="0">
                <a:latin typeface="Kanit" pitchFamily="2" charset="-34"/>
                <a:cs typeface="Kanit" pitchFamily="2" charset="-34"/>
                <a:sym typeface="Sarabun"/>
              </a:rPr>
              <a:t>ไปตรวจสอบที่ชื่อกระทรวงที่เหมือนกันเพื่อทำการเพิ่มชื่อหน่วยงาน</a:t>
            </a:r>
          </a:p>
          <a:p>
            <a:pPr marL="523875" indent="-2333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ชื่อโครงการ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(Project Name)</a:t>
            </a:r>
          </a:p>
          <a:p>
            <a:r>
              <a:rPr lang="en-US" dirty="0"/>
              <a:t>         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ใช้ </a:t>
            </a:r>
            <a:r>
              <a:rPr lang="x-none" sz="1600">
                <a:latin typeface="Kanit" pitchFamily="2" charset="-34"/>
                <a:cs typeface="Kanit" pitchFamily="2" charset="-34"/>
              </a:rPr>
              <a:t>Regular Expression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ในการลบเครื่องหมายสัญลักษณ์และอักขระพิเศษต่าง ๆ และเพื่อหา </a:t>
            </a:r>
            <a:r>
              <a:rPr lang="x-none" sz="1600">
                <a:latin typeface="Kanit" pitchFamily="2" charset="-34"/>
                <a:cs typeface="Kanit" pitchFamily="2" charset="-34"/>
              </a:rPr>
              <a:t>pattern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ของคำ เพื่อทำการแก้คำที่ผิด เช่น คำว่าก่อสร้าง </a:t>
            </a:r>
            <a:r>
              <a:rPr lang="th-TH" sz="1600" dirty="0" err="1">
                <a:latin typeface="Kanit" pitchFamily="2" charset="-34"/>
                <a:cs typeface="Kanit" pitchFamily="2" charset="-34"/>
              </a:rPr>
              <a:t>ก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ก่อสร้าง ก่อ</a:t>
            </a:r>
            <a:r>
              <a:rPr lang="th-TH" sz="1600" dirty="0" err="1">
                <a:latin typeface="Kanit" pitchFamily="2" charset="-34"/>
                <a:cs typeface="Kanit" pitchFamily="2" charset="-34"/>
              </a:rPr>
              <a:t>อ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สร้าง </a:t>
            </a:r>
            <a:endParaRPr lang="en-US" sz="1600" dirty="0">
              <a:latin typeface="Kanit" pitchFamily="2" charset="-34"/>
              <a:cs typeface="Kanit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01D2-6BE2-9342-A5CC-7483883CB59A}"/>
              </a:ext>
            </a:extLst>
          </p:cNvPr>
          <p:cNvSpPr txBox="1"/>
          <p:nvPr/>
        </p:nvSpPr>
        <p:spPr>
          <a:xfrm>
            <a:off x="1008497" y="651342"/>
            <a:ext cx="9524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การเตรียมข้อมูล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 (Data Preprocessing)</a:t>
            </a:r>
            <a:endParaRPr lang="th-TH" sz="2000" b="1" dirty="0">
              <a:solidFill>
                <a:schemeClr val="tx1">
                  <a:lumMod val="75000"/>
                  <a:lumOff val="25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AF0F2-5F19-364C-89B2-2361BB54DC6D}"/>
              </a:ext>
            </a:extLst>
          </p:cNvPr>
          <p:cNvSpPr txBox="1"/>
          <p:nvPr/>
        </p:nvSpPr>
        <p:spPr>
          <a:xfrm>
            <a:off x="11665974" y="6429676"/>
            <a:ext cx="52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0409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9AAB1F-4B12-E949-BF98-C2504BE29C3C}"/>
              </a:ext>
            </a:extLst>
          </p:cNvPr>
          <p:cNvSpPr txBox="1"/>
          <p:nvPr/>
        </p:nvSpPr>
        <p:spPr>
          <a:xfrm>
            <a:off x="1008497" y="1051452"/>
            <a:ext cx="8198078" cy="3880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th-TH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สำรวจข้อมูล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(Exploratory Data Analysis )</a:t>
            </a:r>
          </a:p>
          <a:p>
            <a:pPr marL="465138" indent="-115888">
              <a:lnSpc>
                <a:spcPct val="150000"/>
              </a:lnSpc>
            </a:pPr>
            <a:r>
              <a:rPr lang="en-US" sz="1600" dirty="0">
                <a:latin typeface="Kanit Medium" pitchFamily="2" charset="-34"/>
                <a:cs typeface="Kanit Medium" pitchFamily="2" charset="-34"/>
              </a:rPr>
              <a:t>2.1 </a:t>
            </a:r>
            <a:r>
              <a:rPr lang="th-TH" sz="1600" dirty="0">
                <a:latin typeface="Kanit Medium" pitchFamily="2" charset="-34"/>
                <a:cs typeface="Kanit Medium" pitchFamily="2" charset="-34"/>
              </a:rPr>
              <a:t> </a:t>
            </a:r>
            <a:r>
              <a:rPr lang="th-TH" sz="1600" dirty="0">
                <a:latin typeface="Kanit Medium" pitchFamily="2" charset="-34"/>
                <a:cs typeface="Kanit Medium" pitchFamily="2" charset="-34"/>
                <a:sym typeface="Sarabun"/>
              </a:rPr>
              <a:t>โครงการที่มีการของบประมาณมากที่สุดและน้อยที่สุด</a:t>
            </a:r>
          </a:p>
          <a:p>
            <a:pPr marL="349250">
              <a:lnSpc>
                <a:spcPct val="150000"/>
              </a:lnSpc>
            </a:pPr>
            <a:endParaRPr lang="th-TH" sz="1600" dirty="0">
              <a:latin typeface="Kanit Medium" pitchFamily="2" charset="-34"/>
              <a:cs typeface="Kanit Medium" pitchFamily="2" charset="-34"/>
              <a:sym typeface="Sarabun"/>
            </a:endParaRPr>
          </a:p>
          <a:p>
            <a:pPr lvl="0" indent="457200">
              <a:lnSpc>
                <a:spcPct val="115000"/>
              </a:lnSpc>
            </a:pPr>
            <a:endParaRPr lang="th-TH" sz="1600" dirty="0">
              <a:latin typeface="Kanit Medium" pitchFamily="2" charset="-34"/>
              <a:cs typeface="Kanit Medium" pitchFamily="2" charset="-34"/>
              <a:sym typeface="Sarabun"/>
            </a:endParaRPr>
          </a:p>
          <a:p>
            <a:pPr lvl="0" indent="457200">
              <a:lnSpc>
                <a:spcPct val="115000"/>
              </a:lnSpc>
            </a:pPr>
            <a:r>
              <a:rPr lang="th-TH" sz="1200" dirty="0">
                <a:latin typeface="Kanit" pitchFamily="2" charset="-34"/>
                <a:cs typeface="Kanit" pitchFamily="2" charset="-34"/>
                <a:sym typeface="Sarabun"/>
              </a:rPr>
              <a:t>พบว่า</a:t>
            </a:r>
          </a:p>
          <a:p>
            <a:pPr marL="914400" lvl="0" indent="-304800">
              <a:lnSpc>
                <a:spcPct val="115000"/>
              </a:lnSpc>
              <a:buSzPts val="1200"/>
              <a:buFont typeface="Sarabun"/>
              <a:buChar char="-"/>
            </a:pPr>
            <a:r>
              <a:rPr lang="th-TH" sz="1200" dirty="0">
                <a:latin typeface="Kanit" pitchFamily="2" charset="-34"/>
                <a:cs typeface="Kanit" pitchFamily="2" charset="-34"/>
                <a:sym typeface="Sarabun"/>
              </a:rPr>
              <a:t>โครงการที่ของบประมาณมากที่สุดคือ  โครงการด้านโครงสร้างพื้นฐาน มูลค่า  3,200,828,831.1  บาท  จังหวัด ขอนแก่น</a:t>
            </a:r>
          </a:p>
          <a:p>
            <a:pPr marL="914400" lvl="0" indent="-304800">
              <a:lnSpc>
                <a:spcPct val="115000"/>
              </a:lnSpc>
              <a:buSzPts val="1200"/>
              <a:buFont typeface="Sarabun"/>
              <a:buChar char="-"/>
            </a:pPr>
            <a:r>
              <a:rPr lang="th-TH" sz="1200" dirty="0">
                <a:latin typeface="Kanit" pitchFamily="2" charset="-34"/>
                <a:cs typeface="Kanit" pitchFamily="2" charset="-34"/>
                <a:sym typeface="Sarabun"/>
              </a:rPr>
              <a:t>โครงการที่ของบประมาณน้อยที่สุดคือ  โครงการขุดสระเก็บน้ำบ้านหมอแป</a:t>
            </a:r>
            <a:r>
              <a:rPr lang="th-TH" sz="1200" dirty="0" err="1">
                <a:latin typeface="Kanit" pitchFamily="2" charset="-34"/>
                <a:cs typeface="Kanit" pitchFamily="2" charset="-34"/>
                <a:sym typeface="Sarabun"/>
              </a:rPr>
              <a:t>ง</a:t>
            </a:r>
            <a:r>
              <a:rPr lang="th-TH" sz="1200" dirty="0">
                <a:latin typeface="Kanit" pitchFamily="2" charset="-34"/>
                <a:cs typeface="Kanit" pitchFamily="2" charset="-34"/>
                <a:sym typeface="Sarabun"/>
              </a:rPr>
              <a:t> มูลค่า  8,700.0  บาท  จังหวัด แม่ฮ่องสอน</a:t>
            </a:r>
          </a:p>
          <a:p>
            <a:pPr marL="349250">
              <a:lnSpc>
                <a:spcPct val="115000"/>
              </a:lnSpc>
              <a:buSzPts val="1200"/>
            </a:pPr>
            <a:endParaRPr lang="en-US" sz="1600" dirty="0">
              <a:latin typeface="Kanit Medium" pitchFamily="2" charset="-34"/>
              <a:cs typeface="Kanit Medium" pitchFamily="2" charset="-34"/>
              <a:sym typeface="Sarabun"/>
            </a:endParaRPr>
          </a:p>
          <a:p>
            <a:pPr marL="349250">
              <a:lnSpc>
                <a:spcPct val="115000"/>
              </a:lnSpc>
              <a:buSzPts val="1200"/>
            </a:pPr>
            <a:r>
              <a:rPr lang="en-US" sz="1600" dirty="0">
                <a:latin typeface="Kanit Medium" pitchFamily="2" charset="-34"/>
                <a:cs typeface="Kanit Medium" pitchFamily="2" charset="-34"/>
                <a:sym typeface="Sarabun"/>
              </a:rPr>
              <a:t>2.2  </a:t>
            </a:r>
            <a:r>
              <a:rPr lang="th-TH" sz="1600" dirty="0">
                <a:latin typeface="Kanit Medium" pitchFamily="2" charset="-34"/>
                <a:cs typeface="Kanit Medium" pitchFamily="2" charset="-34"/>
                <a:sym typeface="Sarabun"/>
              </a:rPr>
              <a:t>จำนวนโครงการที่มีการแยกตามขนาดของงบประมาณ (หลัก) </a:t>
            </a:r>
          </a:p>
          <a:p>
            <a:pPr marL="349250" lvl="0">
              <a:lnSpc>
                <a:spcPct val="115000"/>
              </a:lnSpc>
              <a:buSzPts val="1200"/>
            </a:pPr>
            <a:endParaRPr lang="th-TH" sz="1200" dirty="0">
              <a:latin typeface="Kanit" pitchFamily="2" charset="-34"/>
              <a:cs typeface="Kanit" pitchFamily="2" charset="-34"/>
              <a:sym typeface="Sarabun"/>
            </a:endParaRPr>
          </a:p>
          <a:p>
            <a:pPr marL="349250">
              <a:lnSpc>
                <a:spcPct val="150000"/>
              </a:lnSpc>
            </a:pPr>
            <a:endParaRPr lang="en-US" sz="1200" dirty="0">
              <a:latin typeface="Kanit" pitchFamily="2" charset="-34"/>
              <a:cs typeface="Kanit" pitchFamily="2" charset="-34"/>
              <a:sym typeface="Sarabun"/>
            </a:endParaRPr>
          </a:p>
          <a:p>
            <a:pPr marL="349250">
              <a:lnSpc>
                <a:spcPct val="150000"/>
              </a:lnSpc>
            </a:pPr>
            <a:endParaRPr lang="th-TH" sz="1200" dirty="0">
              <a:latin typeface="Kanit" pitchFamily="2" charset="-34"/>
              <a:cs typeface="Kanit" pitchFamily="2" charset="-34"/>
              <a:sym typeface="Sarabun"/>
            </a:endParaRPr>
          </a:p>
          <a:p>
            <a:pPr marL="349250">
              <a:lnSpc>
                <a:spcPct val="150000"/>
              </a:lnSpc>
            </a:pPr>
            <a:endParaRPr lang="en-US" dirty="0">
              <a:solidFill>
                <a:schemeClr val="bg2">
                  <a:lumMod val="50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01D2-6BE2-9342-A5CC-7483883CB59A}"/>
              </a:ext>
            </a:extLst>
          </p:cNvPr>
          <p:cNvSpPr txBox="1"/>
          <p:nvPr/>
        </p:nvSpPr>
        <p:spPr>
          <a:xfrm>
            <a:off x="1008497" y="651342"/>
            <a:ext cx="9524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การเตรียมข้อมูล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 (Data Preprocessing)</a:t>
            </a:r>
            <a:endParaRPr lang="th-TH" sz="2000" b="1" dirty="0">
              <a:solidFill>
                <a:schemeClr val="tx1">
                  <a:lumMod val="75000"/>
                  <a:lumOff val="25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pic>
        <p:nvPicPr>
          <p:cNvPr id="6" name="Google Shape;425;gb12b301103_0_30">
            <a:extLst>
              <a:ext uri="{FF2B5EF4-FFF2-40B4-BE49-F238E27FC236}">
                <a16:creationId xmlns:a16="http://schemas.microsoft.com/office/drawing/2014/main" id="{55F20675-FB19-124F-A8ED-9822EC601C3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49511" y="1841690"/>
            <a:ext cx="521970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426;gb12b301103_0_30">
            <a:extLst>
              <a:ext uri="{FF2B5EF4-FFF2-40B4-BE49-F238E27FC236}">
                <a16:creationId xmlns:a16="http://schemas.microsoft.com/office/drawing/2014/main" id="{6560D02B-CB31-F644-812E-D0227846A32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511" y="3847766"/>
            <a:ext cx="5273000" cy="2826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45935C-3976-574F-BE23-6FF3BCDF76B9}"/>
              </a:ext>
            </a:extLst>
          </p:cNvPr>
          <p:cNvSpPr txBox="1"/>
          <p:nvPr/>
        </p:nvSpPr>
        <p:spPr>
          <a:xfrm>
            <a:off x="11665974" y="6429676"/>
            <a:ext cx="52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152632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9AAB1F-4B12-E949-BF98-C2504BE29C3C}"/>
              </a:ext>
            </a:extLst>
          </p:cNvPr>
          <p:cNvSpPr txBox="1"/>
          <p:nvPr/>
        </p:nvSpPr>
        <p:spPr>
          <a:xfrm>
            <a:off x="1008497" y="1051452"/>
            <a:ext cx="6341872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th-TH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สำรวจข้อมูล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(Exploratory Data Analysis )</a:t>
            </a:r>
          </a:p>
          <a:p>
            <a:pPr marL="465138" indent="-115888">
              <a:lnSpc>
                <a:spcPct val="150000"/>
              </a:lnSpc>
            </a:pPr>
            <a:r>
              <a:rPr lang="en-US" sz="1600" dirty="0">
                <a:latin typeface="Kanit Medium" pitchFamily="2" charset="-34"/>
                <a:cs typeface="Kanit Medium" pitchFamily="2" charset="-34"/>
              </a:rPr>
              <a:t>2.3  </a:t>
            </a:r>
            <a:r>
              <a:rPr lang="th-TH" sz="1600" dirty="0">
                <a:latin typeface="Kanit Medium" pitchFamily="2" charset="-34"/>
                <a:cs typeface="Kanit Medium" pitchFamily="2" charset="-34"/>
                <a:sym typeface="Sarabun"/>
              </a:rPr>
              <a:t>การขอ</a:t>
            </a:r>
            <a:r>
              <a:rPr lang="en-US" sz="1600" dirty="0" err="1">
                <a:latin typeface="Kanit Medium" pitchFamily="2" charset="-34"/>
                <a:cs typeface="Kanit Medium" pitchFamily="2" charset="-34"/>
                <a:sym typeface="Sarabun"/>
              </a:rPr>
              <a:t>โครงการและงบประมาณ</a:t>
            </a:r>
            <a:r>
              <a:rPr lang="th-TH" sz="1600" dirty="0">
                <a:latin typeface="Kanit Medium" pitchFamily="2" charset="-34"/>
                <a:cs typeface="Kanit Medium" pitchFamily="2" charset="-34"/>
                <a:sym typeface="Sarabun"/>
              </a:rPr>
              <a:t>แยกตาม</a:t>
            </a:r>
            <a:r>
              <a:rPr lang="en-US" sz="1600" dirty="0" err="1">
                <a:latin typeface="Kanit Medium" pitchFamily="2" charset="-34"/>
                <a:cs typeface="Kanit Medium" pitchFamily="2" charset="-34"/>
                <a:sym typeface="Sarabun"/>
              </a:rPr>
              <a:t>กระทรวง</a:t>
            </a:r>
            <a:r>
              <a:rPr lang="th-TH" sz="1600" dirty="0">
                <a:latin typeface="Kanit Medium" pitchFamily="2" charset="-34"/>
                <a:cs typeface="Kanit Medium" pitchFamily="2" charset="-34"/>
                <a:sym typeface="Sarabun"/>
              </a:rPr>
              <a:t>และหน่วยงาน</a:t>
            </a:r>
            <a:endParaRPr lang="th-TH" sz="1200" dirty="0">
              <a:latin typeface="Kanit" pitchFamily="2" charset="-34"/>
              <a:cs typeface="Kanit" pitchFamily="2" charset="-34"/>
              <a:sym typeface="Sarabu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01D2-6BE2-9342-A5CC-7483883CB59A}"/>
              </a:ext>
            </a:extLst>
          </p:cNvPr>
          <p:cNvSpPr txBox="1"/>
          <p:nvPr/>
        </p:nvSpPr>
        <p:spPr>
          <a:xfrm>
            <a:off x="1008497" y="651342"/>
            <a:ext cx="9524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การเตรียมข้อมูล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 (Data Preprocessing)</a:t>
            </a:r>
            <a:endParaRPr lang="th-TH" sz="2000" b="1" dirty="0">
              <a:solidFill>
                <a:schemeClr val="tx1">
                  <a:lumMod val="75000"/>
                  <a:lumOff val="25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pic>
        <p:nvPicPr>
          <p:cNvPr id="8" name="Google Shape;444;gb12b301103_0_40">
            <a:extLst>
              <a:ext uri="{FF2B5EF4-FFF2-40B4-BE49-F238E27FC236}">
                <a16:creationId xmlns:a16="http://schemas.microsoft.com/office/drawing/2014/main" id="{54B342C7-E4F9-1345-B1D9-61DF61B0457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8953" y="2450122"/>
            <a:ext cx="5462954" cy="3922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446;gb12b301103_0_40">
            <a:extLst>
              <a:ext uri="{FF2B5EF4-FFF2-40B4-BE49-F238E27FC236}">
                <a16:creationId xmlns:a16="http://schemas.microsoft.com/office/drawing/2014/main" id="{601FE0C6-F8C8-6D41-95D4-4A57EBAA4F5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0122" y="2436111"/>
            <a:ext cx="5789203" cy="41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BAF30F-0B04-EE45-8E5C-4F1CD9D86BB3}"/>
              </a:ext>
            </a:extLst>
          </p:cNvPr>
          <p:cNvSpPr txBox="1"/>
          <p:nvPr/>
        </p:nvSpPr>
        <p:spPr>
          <a:xfrm>
            <a:off x="2280137" y="2111568"/>
            <a:ext cx="1160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Kanit Medium" pitchFamily="2" charset="-34"/>
                <a:cs typeface="Kanit Medium" pitchFamily="2" charset="-34"/>
              </a:rPr>
              <a:t>กระทรวง</a:t>
            </a:r>
            <a:endParaRPr lang="en-US" sz="1600" dirty="0">
              <a:latin typeface="Kanit Medium" pitchFamily="2" charset="-34"/>
              <a:cs typeface="Kanit Medium" pitchFamily="2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EEF9D1-51F0-1741-8DE0-73CE02E2E636}"/>
              </a:ext>
            </a:extLst>
          </p:cNvPr>
          <p:cNvSpPr txBox="1"/>
          <p:nvPr/>
        </p:nvSpPr>
        <p:spPr>
          <a:xfrm>
            <a:off x="8774722" y="2097557"/>
            <a:ext cx="1160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Kanit Medium" pitchFamily="2" charset="-34"/>
                <a:cs typeface="Kanit Medium" pitchFamily="2" charset="-34"/>
              </a:rPr>
              <a:t>หน่วยงาน</a:t>
            </a:r>
            <a:endParaRPr lang="en-US" sz="1600" dirty="0">
              <a:latin typeface="Kanit Medium" pitchFamily="2" charset="-34"/>
              <a:cs typeface="Kanit Medium" pitchFamily="2" charset="-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5B3401-E979-4E47-A14F-241A657B141B}"/>
              </a:ext>
            </a:extLst>
          </p:cNvPr>
          <p:cNvSpPr txBox="1"/>
          <p:nvPr/>
        </p:nvSpPr>
        <p:spPr>
          <a:xfrm>
            <a:off x="11665974" y="6429676"/>
            <a:ext cx="52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099316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9AAB1F-4B12-E949-BF98-C2504BE29C3C}"/>
              </a:ext>
            </a:extLst>
          </p:cNvPr>
          <p:cNvSpPr txBox="1"/>
          <p:nvPr/>
        </p:nvSpPr>
        <p:spPr>
          <a:xfrm>
            <a:off x="1008497" y="1051452"/>
            <a:ext cx="6341872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th-TH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สำรวจข้อมูล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(Exploratory Data Analysis )</a:t>
            </a:r>
          </a:p>
          <a:p>
            <a:pPr marL="465138" indent="-115888">
              <a:lnSpc>
                <a:spcPct val="150000"/>
              </a:lnSpc>
            </a:pPr>
            <a:r>
              <a:rPr lang="en-US" sz="1600" dirty="0">
                <a:latin typeface="Kanit Medium" pitchFamily="2" charset="-34"/>
                <a:cs typeface="Kanit Medium" pitchFamily="2" charset="-34"/>
              </a:rPr>
              <a:t>2.4  </a:t>
            </a:r>
            <a:r>
              <a:rPr lang="th-TH" sz="1600" dirty="0">
                <a:latin typeface="Kanit Medium" pitchFamily="2" charset="-34"/>
                <a:cs typeface="Kanit Medium" pitchFamily="2" charset="-34"/>
                <a:sym typeface="Sarabun"/>
              </a:rPr>
              <a:t>การขอ</a:t>
            </a:r>
            <a:r>
              <a:rPr lang="en-US" sz="1600" dirty="0" err="1">
                <a:latin typeface="Kanit Medium" pitchFamily="2" charset="-34"/>
                <a:cs typeface="Kanit Medium" pitchFamily="2" charset="-34"/>
                <a:sym typeface="Sarabun"/>
              </a:rPr>
              <a:t>งบประมาณของแต่ละจังหวัด</a:t>
            </a:r>
            <a:endParaRPr lang="th-TH" sz="1600" dirty="0">
              <a:latin typeface="Kanit Medium" pitchFamily="2" charset="-34"/>
              <a:cs typeface="Kanit Medium" pitchFamily="2" charset="-34"/>
              <a:sym typeface="Sarabu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01D2-6BE2-9342-A5CC-7483883CB59A}"/>
              </a:ext>
            </a:extLst>
          </p:cNvPr>
          <p:cNvSpPr txBox="1"/>
          <p:nvPr/>
        </p:nvSpPr>
        <p:spPr>
          <a:xfrm>
            <a:off x="1008497" y="651342"/>
            <a:ext cx="9524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การเตรียมข้อมูล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 (Data Preprocessing)</a:t>
            </a:r>
            <a:endParaRPr lang="th-TH" sz="2000" b="1" dirty="0">
              <a:solidFill>
                <a:schemeClr val="tx1">
                  <a:lumMod val="75000"/>
                  <a:lumOff val="25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221900-84C2-C145-955F-F15D92434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20" y="843675"/>
            <a:ext cx="4430296" cy="5545016"/>
          </a:xfrm>
          <a:prstGeom prst="rect">
            <a:avLst/>
          </a:prstGeom>
        </p:spPr>
      </p:pic>
      <p:cxnSp>
        <p:nvCxnSpPr>
          <p:cNvPr id="11" name="Google Shape;456;gb12b301103_0_723">
            <a:extLst>
              <a:ext uri="{FF2B5EF4-FFF2-40B4-BE49-F238E27FC236}">
                <a16:creationId xmlns:a16="http://schemas.microsoft.com/office/drawing/2014/main" id="{8DE0C2C4-F228-4746-A096-0E75AA191F60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4931805" y="2698955"/>
            <a:ext cx="3474778" cy="534853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457;gb12b301103_0_723">
            <a:extLst>
              <a:ext uri="{FF2B5EF4-FFF2-40B4-BE49-F238E27FC236}">
                <a16:creationId xmlns:a16="http://schemas.microsoft.com/office/drawing/2014/main" id="{2E4E6DE4-991A-F542-BF03-13C5935E64BA}"/>
              </a:ext>
            </a:extLst>
          </p:cNvPr>
          <p:cNvSpPr txBox="1"/>
          <p:nvPr/>
        </p:nvSpPr>
        <p:spPr>
          <a:xfrm>
            <a:off x="1143001" y="2544544"/>
            <a:ext cx="3788804" cy="137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600" dirty="0">
                <a:latin typeface="Kanit Medium" pitchFamily="2" charset="-34"/>
                <a:cs typeface="Kanit Medium" pitchFamily="2" charset="-34"/>
              </a:rPr>
              <a:t>จังหวัดที่ของบประมาณโครงการมากที่สุด</a:t>
            </a:r>
            <a:r>
              <a:rPr lang="en-US" sz="1600" dirty="0">
                <a:latin typeface="Kanit Medium" pitchFamily="2" charset="-34"/>
                <a:cs typeface="Kanit Medium" pitchFamily="2" charset="-34"/>
              </a:rPr>
              <a:t> </a:t>
            </a:r>
            <a:r>
              <a:rPr lang="th-TH" sz="1600" dirty="0">
                <a:latin typeface="Kanit Medium" pitchFamily="2" charset="-34"/>
                <a:cs typeface="Kanit Medium" pitchFamily="2" charset="-34"/>
              </a:rPr>
              <a:t>คือ</a:t>
            </a:r>
            <a:r>
              <a:rPr lang="en-US" sz="1600" dirty="0">
                <a:latin typeface="Kanit Medium" pitchFamily="2" charset="-34"/>
                <a:cs typeface="Kanit Medium" pitchFamily="2" charset="-34"/>
              </a:rPr>
              <a:t> </a:t>
            </a:r>
            <a:r>
              <a:rPr lang="th-TH" sz="1600" dirty="0">
                <a:latin typeface="Kanit Medium" pitchFamily="2" charset="-34"/>
                <a:cs typeface="Kanit Medium" pitchFamily="2" charset="-34"/>
              </a:rPr>
              <a:t>จังหวัดขอนแก่น </a:t>
            </a:r>
            <a:endParaRPr lang="en-US" sz="1600" dirty="0">
              <a:latin typeface="Kanit Medium" pitchFamily="2" charset="-34"/>
              <a:cs typeface="Kanit Medium" pitchFamily="2" charset="-34"/>
            </a:endParaRPr>
          </a:p>
          <a:p>
            <a:pPr lvl="0"/>
            <a:r>
              <a:rPr lang="th-TH" sz="1600" dirty="0">
                <a:latin typeface="Kanit Medium" pitchFamily="2" charset="-34"/>
                <a:cs typeface="Kanit Medium" pitchFamily="2" charset="-34"/>
              </a:rPr>
              <a:t>เป็นมูลค่างบประมาณทั้งสิ้น </a:t>
            </a:r>
            <a:r>
              <a:rPr lang="en-US" sz="1600" dirty="0">
                <a:latin typeface="Kanit Medium" pitchFamily="2" charset="-34"/>
                <a:cs typeface="Kanit Medium" pitchFamily="2" charset="-34"/>
              </a:rPr>
              <a:t>11,545 </a:t>
            </a:r>
            <a:r>
              <a:rPr lang="th-TH" sz="1600" dirty="0">
                <a:latin typeface="Kanit Medium" pitchFamily="2" charset="-34"/>
                <a:cs typeface="Kanit Medium" pitchFamily="2" charset="-34"/>
              </a:rPr>
              <a:t>ล้านบาท</a:t>
            </a:r>
            <a:endParaRPr sz="1600" dirty="0">
              <a:latin typeface="Kanit Medium" pitchFamily="2" charset="-34"/>
              <a:cs typeface="Kanit Medium" pitchFamily="2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D40F99-28CC-1040-B1A6-1A1597A0B9B0}"/>
              </a:ext>
            </a:extLst>
          </p:cNvPr>
          <p:cNvSpPr txBox="1"/>
          <p:nvPr/>
        </p:nvSpPr>
        <p:spPr>
          <a:xfrm>
            <a:off x="11665974" y="6429676"/>
            <a:ext cx="52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90577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9AAB1F-4B12-E949-BF98-C2504BE29C3C}"/>
              </a:ext>
            </a:extLst>
          </p:cNvPr>
          <p:cNvSpPr txBox="1"/>
          <p:nvPr/>
        </p:nvSpPr>
        <p:spPr>
          <a:xfrm>
            <a:off x="576696" y="1051452"/>
            <a:ext cx="1134860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Tokenization</a:t>
            </a:r>
            <a:r>
              <a:rPr lang="th-TH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 และ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Kanit" pitchFamily="2" charset="-34"/>
                <a:cs typeface="Kanit" pitchFamily="2" charset="-34"/>
              </a:rPr>
              <a:t>Remove stop words</a:t>
            </a:r>
            <a:endParaRPr lang="th-TH" dirty="0">
              <a:solidFill>
                <a:schemeClr val="bg2">
                  <a:lumMod val="50000"/>
                </a:schemeClr>
              </a:solidFill>
              <a:latin typeface="Kanit" pitchFamily="2" charset="-34"/>
              <a:cs typeface="Kanit" pitchFamily="2" charset="-34"/>
            </a:endParaRPr>
          </a:p>
          <a:p>
            <a:pPr>
              <a:lnSpc>
                <a:spcPct val="150000"/>
              </a:lnSpc>
            </a:pPr>
            <a:r>
              <a:rPr lang="th-TH" sz="1600" dirty="0">
                <a:latin typeface="Kanit" pitchFamily="2" charset="-34"/>
                <a:cs typeface="Kanit" pitchFamily="2" charset="-34"/>
              </a:rPr>
              <a:t>เนื่องจากข้อมูลชื่อโครงการเป็นภาษาไทยจึงใช้ </a:t>
            </a:r>
            <a:r>
              <a:rPr lang="en-US" sz="1600" dirty="0" err="1">
                <a:latin typeface="Kanit" pitchFamily="2" charset="-34"/>
                <a:cs typeface="Kanit" pitchFamily="2" charset="-34"/>
              </a:rPr>
              <a:t>libaray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ของ </a:t>
            </a:r>
            <a:r>
              <a:rPr lang="en-US" sz="1600" dirty="0" err="1">
                <a:latin typeface="Kanit" pitchFamily="2" charset="-34"/>
                <a:cs typeface="Kanit" pitchFamily="2" charset="-34"/>
              </a:rPr>
              <a:t>PyThaiNLP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 มาใช้ในการประมวลผลข้อความ</a:t>
            </a:r>
            <a:endParaRPr lang="en-US" dirty="0">
              <a:latin typeface="Kanit" pitchFamily="2" charset="-34"/>
              <a:cs typeface="Kanit" pitchFamily="2" charset="-34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Kanit Medium" pitchFamily="2" charset="-34"/>
                <a:cs typeface="Kanit Medium" pitchFamily="2" charset="-34"/>
                <a:sym typeface="Sarabun"/>
              </a:rPr>
              <a:t>3.1 </a:t>
            </a:r>
            <a:r>
              <a:rPr lang="en-US" sz="1600" u="sng" dirty="0">
                <a:latin typeface="Kanit Medium" pitchFamily="2" charset="-34"/>
                <a:cs typeface="Kanit Medium" pitchFamily="2" charset="-34"/>
                <a:sym typeface="Sarabun"/>
              </a:rPr>
              <a:t>Tokenization</a:t>
            </a:r>
            <a:r>
              <a:rPr lang="th-TH" sz="1600" dirty="0">
                <a:latin typeface="Kanit Medium" pitchFamily="2" charset="-34"/>
                <a:cs typeface="Kanit Medium" pitchFamily="2" charset="-34"/>
                <a:sym typeface="Sarabun"/>
              </a:rPr>
              <a:t> </a:t>
            </a:r>
            <a:r>
              <a:rPr lang="en-US" sz="1600" dirty="0">
                <a:latin typeface="Kanit Medium" pitchFamily="2" charset="-34"/>
                <a:cs typeface="Kanit Medium" pitchFamily="2" charset="-34"/>
                <a:sym typeface="Sarabun"/>
              </a:rPr>
              <a:t>: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ใช้วิธีการตัดคำ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(Tokenization)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ข้อมูลชื่อโครงการโดยใช้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from </a:t>
            </a:r>
            <a:r>
              <a:rPr lang="en-US" sz="1600" dirty="0" err="1">
                <a:latin typeface="Kanit" pitchFamily="2" charset="-34"/>
                <a:cs typeface="Kanit" pitchFamily="2" charset="-34"/>
              </a:rPr>
              <a:t>pythainlp.tokenize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 import </a:t>
            </a:r>
            <a:r>
              <a:rPr lang="en-US" sz="1600" dirty="0" err="1">
                <a:latin typeface="Kanit" pitchFamily="2" charset="-34"/>
                <a:cs typeface="Kanit" pitchFamily="2" charset="-34"/>
              </a:rPr>
              <a:t>word_tokenize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th-TH" sz="1600" dirty="0">
                <a:latin typeface="Kanit" pitchFamily="2" charset="-34"/>
                <a:cs typeface="Kanit" pitchFamily="2" charset="-34"/>
              </a:rPr>
              <a:t>และ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engine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ทีใช้ในการตัดคำของงานวิจัยนี้คือ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engine="</a:t>
            </a:r>
            <a:r>
              <a:rPr lang="en-US" sz="1600" dirty="0" err="1">
                <a:latin typeface="Kanit" pitchFamily="2" charset="-34"/>
                <a:cs typeface="Kanit" pitchFamily="2" charset="-34"/>
              </a:rPr>
              <a:t>newmm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"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เนื่องจากสามารถตัดคำโดยได้รวดเร็วและคำที่ตัดออกมาไม่ได้มีความถี่มากเกินไป ผลลัพธ์ที่ได้จากคำจะอยู่ในรูปของ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list</a:t>
            </a:r>
            <a:endParaRPr lang="th-TH" sz="1600" dirty="0">
              <a:latin typeface="Kanit" pitchFamily="2" charset="-34"/>
              <a:cs typeface="Kanit" pitchFamily="2" charset="-34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Kanit Medium" pitchFamily="2" charset="-34"/>
                <a:cs typeface="Kanit Medium" pitchFamily="2" charset="-34"/>
              </a:rPr>
              <a:t>3.2 </a:t>
            </a:r>
            <a:r>
              <a:rPr lang="en-US" sz="1600" u="sng" dirty="0">
                <a:latin typeface="Kanit Medium" pitchFamily="2" charset="-34"/>
                <a:cs typeface="Kanit Medium" pitchFamily="2" charset="-34"/>
              </a:rPr>
              <a:t>Stop words</a:t>
            </a:r>
            <a:r>
              <a:rPr lang="en-US" sz="1600" dirty="0">
                <a:latin typeface="Kanit Medium" pitchFamily="2" charset="-34"/>
                <a:cs typeface="Kanit Medium" pitchFamily="2" charset="-34"/>
              </a:rPr>
              <a:t>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: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ทำการลบคำที่ไม่จำเป็นออกหลังจากที่ได้ทำการตัดคำแล้ว โดยใช้ </a:t>
            </a:r>
            <a:r>
              <a:rPr lang="en-US" sz="1600" dirty="0" err="1">
                <a:latin typeface="Kanit" pitchFamily="2" charset="-34"/>
                <a:cs typeface="Kanit" pitchFamily="2" charset="-34"/>
              </a:rPr>
              <a:t>Stopwords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จาก 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library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ใน </a:t>
            </a:r>
            <a:r>
              <a:rPr lang="en-US" sz="1600" dirty="0" err="1">
                <a:latin typeface="Kanit" pitchFamily="2" charset="-34"/>
                <a:cs typeface="Kanit" pitchFamily="2" charset="-34"/>
              </a:rPr>
              <a:t>PyThaiNLP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 คือ</a:t>
            </a:r>
            <a:endParaRPr lang="en-US" sz="1600" dirty="0">
              <a:latin typeface="Kanit" pitchFamily="2" charset="-34"/>
              <a:cs typeface="Kanit" pitchFamily="2" charset="-34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Kanit" pitchFamily="2" charset="-34"/>
                <a:cs typeface="Kanit" pitchFamily="2" charset="-34"/>
              </a:rPr>
              <a:t>pythainlp.corpus.common.thai_stopwords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()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และได้มีการเพิ่ม </a:t>
            </a:r>
            <a:r>
              <a:rPr lang="en-US" sz="1600" dirty="0" err="1">
                <a:latin typeface="Kanit" pitchFamily="2" charset="-34"/>
                <a:cs typeface="Kanit" pitchFamily="2" charset="-34"/>
              </a:rPr>
              <a:t>stopwords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 </a:t>
            </a:r>
            <a:r>
              <a:rPr lang="th-TH" sz="1600" dirty="0">
                <a:latin typeface="Kanit" pitchFamily="2" charset="-34"/>
                <a:cs typeface="Kanit" pitchFamily="2" charset="-34"/>
              </a:rPr>
              <a:t>บางคำด้วย</a:t>
            </a:r>
            <a:endParaRPr lang="en-US" sz="1600" dirty="0">
              <a:latin typeface="Kanit" pitchFamily="2" charset="-34"/>
              <a:cs typeface="Kanit" pitchFamily="2" charset="-34"/>
            </a:endParaRPr>
          </a:p>
          <a:p>
            <a:pPr>
              <a:lnSpc>
                <a:spcPct val="150000"/>
              </a:lnSpc>
            </a:pPr>
            <a:endParaRPr lang="en-US" sz="1400" dirty="0">
              <a:latin typeface="Kanit" pitchFamily="2" charset="-34"/>
              <a:cs typeface="Kanit" pitchFamily="2" charset="-34"/>
            </a:endParaRPr>
          </a:p>
          <a:p>
            <a:pPr marL="465138" indent="-115888">
              <a:lnSpc>
                <a:spcPct val="150000"/>
              </a:lnSpc>
            </a:pPr>
            <a:endParaRPr lang="en-US" sz="1600" dirty="0">
              <a:latin typeface="Kanit Medium" pitchFamily="2" charset="-34"/>
              <a:cs typeface="Kanit Medium" pitchFamily="2" charset="-34"/>
            </a:endParaRPr>
          </a:p>
          <a:p>
            <a:pPr marL="465138" indent="-115888">
              <a:lnSpc>
                <a:spcPct val="150000"/>
              </a:lnSpc>
            </a:pPr>
            <a:endParaRPr lang="en-US" sz="1600" dirty="0">
              <a:latin typeface="Kanit Medium" pitchFamily="2" charset="-34"/>
              <a:cs typeface="Kanit Medium" pitchFamily="2" charset="-34"/>
            </a:endParaRPr>
          </a:p>
          <a:p>
            <a:pPr marL="465138" indent="-115888">
              <a:lnSpc>
                <a:spcPct val="150000"/>
              </a:lnSpc>
            </a:pPr>
            <a:endParaRPr lang="th-TH" sz="1600" dirty="0">
              <a:latin typeface="Kanit Medium" pitchFamily="2" charset="-34"/>
              <a:cs typeface="Kanit Medium" pitchFamily="2" charset="-34"/>
              <a:sym typeface="Sarabu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01D2-6BE2-9342-A5CC-7483883CB59A}"/>
              </a:ext>
            </a:extLst>
          </p:cNvPr>
          <p:cNvSpPr txBox="1"/>
          <p:nvPr/>
        </p:nvSpPr>
        <p:spPr>
          <a:xfrm>
            <a:off x="1008497" y="651342"/>
            <a:ext cx="9524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การเตรียมข้อมูล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cs typeface="Kanit" pitchFamily="2" charset="-34"/>
              </a:rPr>
              <a:t> (Data Preprocessing)</a:t>
            </a:r>
            <a:endParaRPr lang="th-TH" sz="2000" b="1" dirty="0">
              <a:solidFill>
                <a:schemeClr val="tx1">
                  <a:lumMod val="75000"/>
                  <a:lumOff val="25000"/>
                </a:schemeClr>
              </a:solidFill>
              <a:latin typeface="Kanit" pitchFamily="2" charset="-34"/>
              <a:cs typeface="Kanit" pitchFamily="2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65469B-0112-F34E-9732-C2DA709B7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528" y="3859373"/>
            <a:ext cx="8788400" cy="24257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6655E7-B5A1-2341-9C48-5576DB2AFC2A}"/>
              </a:ext>
            </a:extLst>
          </p:cNvPr>
          <p:cNvSpPr txBox="1"/>
          <p:nvPr/>
        </p:nvSpPr>
        <p:spPr>
          <a:xfrm>
            <a:off x="576696" y="4702891"/>
            <a:ext cx="153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Kanit" pitchFamily="2" charset="-34"/>
                <a:cs typeface="Kanit" pitchFamily="2" charset="-34"/>
              </a:rPr>
              <a:t>ข้อมูลที่ได้</a:t>
            </a:r>
            <a:endParaRPr lang="en-US" dirty="0">
              <a:latin typeface="Kanit" pitchFamily="2" charset="-34"/>
              <a:cs typeface="Kanit" pitchFamily="2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987CF2-652F-2948-8363-08B1A9623290}"/>
              </a:ext>
            </a:extLst>
          </p:cNvPr>
          <p:cNvSpPr txBox="1"/>
          <p:nvPr/>
        </p:nvSpPr>
        <p:spPr>
          <a:xfrm>
            <a:off x="11665974" y="6429676"/>
            <a:ext cx="52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532078263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 - Calibri Light">
      <a:majorFont>
        <a:latin typeface="Arial Black"/>
        <a:ea typeface="Arial Unicode MS"/>
        <a:cs typeface=""/>
      </a:majorFont>
      <a:minorFont>
        <a:latin typeface="Calibri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652"/>
        </a:solidFill>
        <a:ln w="9525" cap="flat">
          <a:noFill/>
          <a:prstDash val="solid"/>
          <a:miter/>
        </a:ln>
      </a:spPr>
      <a:bodyPr lIns="0" tIns="0" rIns="0" bIns="0" rtlCol="0" anchor="ctr"/>
      <a:lstStyle>
        <a:defPPr algn="ctr">
          <a:defRPr sz="2000" dirty="0" smtClean="0">
            <a:solidFill>
              <a:schemeClr val="bg1"/>
            </a:solidFill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21223</TotalTime>
  <Words>2437</Words>
  <Application>Microsoft Macintosh PowerPoint</Application>
  <PresentationFormat>Widescreen</PresentationFormat>
  <Paragraphs>241</Paragraphs>
  <Slides>33</Slides>
  <Notes>5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 Unicode MS</vt:lpstr>
      <vt:lpstr>맑은 고딕</vt:lpstr>
      <vt:lpstr>Arial</vt:lpstr>
      <vt:lpstr>Arial Black</vt:lpstr>
      <vt:lpstr>Calibri Light</vt:lpstr>
      <vt:lpstr>Cordia New</vt:lpstr>
      <vt:lpstr>Kanit</vt:lpstr>
      <vt:lpstr>Kanit Medium</vt:lpstr>
      <vt:lpstr>Sarabun</vt:lpstr>
      <vt:lpstr>PPTMON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สภารัฐ วนิชธัญญาทรัพย์</cp:lastModifiedBy>
  <cp:revision>347</cp:revision>
  <cp:lastPrinted>2021-01-23T10:07:44Z</cp:lastPrinted>
  <dcterms:created xsi:type="dcterms:W3CDTF">2019-04-06T05:20:47Z</dcterms:created>
  <dcterms:modified xsi:type="dcterms:W3CDTF">2021-08-24T04:38:00Z</dcterms:modified>
</cp:coreProperties>
</file>