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1"/>
  </p:notesMasterIdLst>
  <p:sldIdLst>
    <p:sldId id="263" r:id="rId2"/>
    <p:sldId id="262" r:id="rId3"/>
    <p:sldId id="258" r:id="rId4"/>
    <p:sldId id="260" r:id="rId5"/>
    <p:sldId id="259" r:id="rId6"/>
    <p:sldId id="261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4"/>
    <p:restoredTop sz="94747"/>
  </p:normalViewPr>
  <p:slideViewPr>
    <p:cSldViewPr snapToGrid="0">
      <p:cViewPr>
        <p:scale>
          <a:sx n="105" d="100"/>
          <a:sy n="105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B683-A18E-5F45-B452-F3AB0CF38FA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D03C9-67C4-E749-873B-DDB518A90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0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rgbClr val="0E0E0E"/>
                </a:solidFill>
                <a:effectLst/>
                <a:latin typeface=".SF NS"/>
              </a:rPr>
              <a:t>Slide 1: Nome do Projeto e Sistema</a:t>
            </a:r>
            <a:endParaRPr lang="pt-BR" sz="12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effectLst/>
                <a:latin typeface="Calibri" panose="020F0502020204030204" pitchFamily="34" charset="0"/>
              </a:rPr>
              <a:t>Ola</a:t>
            </a:r>
            <a:r>
              <a:rPr lang="pt-BR" sz="1200" dirty="0">
                <a:effectLst/>
                <a:latin typeface="Calibri" panose="020F0502020204030204" pitchFamily="34" charset="0"/>
              </a:rPr>
              <a:t> meu nome e Cleber Ribeiro Campos sou aluno da PUC Minas e neste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video</a:t>
            </a:r>
            <a:r>
              <a:rPr lang="pt-BR" sz="1200" dirty="0">
                <a:effectLst/>
                <a:latin typeface="Calibri" panose="020F0502020204030204" pitchFamily="34" charset="0"/>
              </a:rPr>
              <a:t> vou apresentar o projeto integrado do curso de Arquitetura de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solucoes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MedAgenda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E0E0E"/>
                </a:solidFill>
                <a:effectLst/>
                <a:latin typeface=".SF NS"/>
              </a:rPr>
              <a:t>sistema de agendamento de consultas medicas.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96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E0E0E"/>
                </a:solidFill>
                <a:effectLst/>
                <a:latin typeface=".SF NS"/>
              </a:rPr>
              <a:t>Slide 2: Introdução e Contextualização do Projeto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Esse projeto visa facilitar o agendamento de consultas entre pacientes e médicos, com um aplicativo móvel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facil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e intuitivo e com uma infraestrutura robusta que garanta a segurança e escalabilidade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30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E0E0E"/>
                </a:solidFill>
                <a:effectLst/>
                <a:latin typeface=".SF NS"/>
              </a:rPr>
              <a:t>Slide 3: Funcionalidades - Pacientes, Médicos e Consultas</a:t>
            </a: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trouxemos alguns exemplos de funcionalidades que foram disponibilizadas para esses 3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dominios</a:t>
            </a:r>
            <a:r>
              <a:rPr lang="pt-BR" sz="1800" dirty="0">
                <a:effectLst/>
                <a:latin typeface="Calibri" panose="020F0502020204030204" pitchFamily="34" charset="0"/>
              </a:rPr>
              <a:t> pacientes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medicos</a:t>
            </a:r>
            <a:r>
              <a:rPr lang="pt-BR" sz="1800" dirty="0">
                <a:effectLst/>
                <a:latin typeface="Calibri" panose="020F0502020204030204" pitchFamily="34" charset="0"/>
              </a:rPr>
              <a:t> e consultas sendo eles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criacao</a:t>
            </a:r>
            <a:r>
              <a:rPr lang="pt-BR" sz="1800" dirty="0">
                <a:effectLst/>
                <a:latin typeface="Calibri" panose="020F0502020204030204" pitchFamily="34" charset="0"/>
              </a:rPr>
              <a:t>, listagem,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alteracao</a:t>
            </a:r>
            <a:r>
              <a:rPr lang="pt-BR" sz="1800" dirty="0">
                <a:effectLst/>
                <a:latin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desativacao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2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0E0E0E"/>
                </a:solidFill>
                <a:effectLst/>
                <a:latin typeface=".SF NS"/>
              </a:rPr>
              <a:t>No domínio de consultas, o sistema realiza o agendamento, com todas as regras de negócio, como seleção aleatória de médicos e cancelamento com notificação ao usuário.”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89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E0E0E"/>
                </a:solidFill>
                <a:effectLst/>
                <a:latin typeface=".SF NS"/>
              </a:rPr>
              <a:t>Slide 4: Visão Geral de Solução (Diagrama de Container - C4)</a:t>
            </a: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Aqui temos uma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visao</a:t>
            </a:r>
            <a:r>
              <a:rPr lang="pt-BR" sz="1800" dirty="0">
                <a:effectLst/>
                <a:latin typeface="Calibri" panose="020F0502020204030204" pitchFamily="34" charset="0"/>
              </a:rPr>
              <a:t> geral do sistema mostrando os seus principais componentes.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os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tres</a:t>
            </a:r>
            <a:r>
              <a:rPr lang="pt-BR" sz="1800" dirty="0">
                <a:effectLst/>
                <a:latin typeface="Calibri" panose="020F0502020204030204" pitchFamily="34" charset="0"/>
              </a:rPr>
              <a:t> atores principais (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medicos</a:t>
            </a:r>
            <a:r>
              <a:rPr lang="pt-BR" sz="1800" dirty="0">
                <a:effectLst/>
                <a:latin typeface="Calibri" panose="020F0502020204030204" pitchFamily="34" charset="0"/>
              </a:rPr>
              <a:t>, pacientes e administradores) que acessam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solucao</a:t>
            </a:r>
            <a:r>
              <a:rPr lang="pt-BR" sz="1800" dirty="0">
                <a:effectLst/>
                <a:latin typeface="Calibri" panose="020F0502020204030204" pitchFamily="34" charset="0"/>
              </a:rPr>
              <a:t> via aplicativo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movel</a:t>
            </a: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pt-BR" dirty="0"/>
              <a:t>e que se comunica com uma </a:t>
            </a:r>
            <a:r>
              <a:rPr lang="pt-BR" dirty="0" err="1"/>
              <a:t>aplicacao</a:t>
            </a:r>
            <a:r>
              <a:rPr lang="pt-BR" dirty="0"/>
              <a:t> </a:t>
            </a:r>
            <a:r>
              <a:rPr lang="pt-BR" dirty="0" err="1"/>
              <a:t>backend</a:t>
            </a:r>
            <a:r>
              <a:rPr lang="pt-BR" dirty="0"/>
              <a:t> via API REST (http) e salvando os dados em um banco de dados </a:t>
            </a:r>
            <a:r>
              <a:rPr lang="pt-BR" dirty="0" err="1"/>
              <a:t>PostgreeSQL</a:t>
            </a:r>
            <a:r>
              <a:rPr lang="pt-BR" dirty="0"/>
              <a:t> e utilizando de sistemas externos para </a:t>
            </a:r>
            <a:r>
              <a:rPr lang="pt-BR" dirty="0" err="1"/>
              <a:t>autenticacao</a:t>
            </a:r>
            <a:r>
              <a:rPr lang="pt-BR" dirty="0"/>
              <a:t>, </a:t>
            </a:r>
            <a:r>
              <a:rPr lang="pt-BR" dirty="0" err="1"/>
              <a:t>autorizacao</a:t>
            </a:r>
            <a:r>
              <a:rPr lang="pt-BR" dirty="0"/>
              <a:t> e envio de </a:t>
            </a:r>
            <a:r>
              <a:rPr lang="pt-BR" dirty="0" err="1"/>
              <a:t>email</a:t>
            </a:r>
            <a:r>
              <a:rPr lang="pt-BR" dirty="0"/>
              <a:t> ao paciente.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14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E0E0E"/>
                </a:solidFill>
                <a:effectLst/>
                <a:latin typeface=".SF NS"/>
              </a:rPr>
              <a:t>Slide 5: Visão </a:t>
            </a:r>
            <a:r>
              <a:rPr lang="pt-BR" sz="1800" b="1" dirty="0" err="1">
                <a:solidFill>
                  <a:srgbClr val="0E0E0E"/>
                </a:solidFill>
                <a:effectLst/>
                <a:latin typeface=".SF NS"/>
              </a:rPr>
              <a:t>Backend</a:t>
            </a:r>
            <a:r>
              <a:rPr lang="pt-BR" sz="1800" b="1" dirty="0">
                <a:solidFill>
                  <a:srgbClr val="0E0E0E"/>
                </a:solidFill>
                <a:effectLst/>
                <a:latin typeface=".SF NS"/>
              </a:rPr>
              <a:t> (Diagrama de Componentes - C4)</a:t>
            </a: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Entrando em uma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visao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mais detalhada do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backend</a:t>
            </a: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temos a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aplicacao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que foi desenvolvida em Java com Spring boot e arquitetura MVC separando o sistema em camadas e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dominios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contendo controladores que se comunicam com o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fronend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e acessam a camada de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servico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contendo o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implementacao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das regras de negocio e por sua vez acessa os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repositorios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de interface do JPA para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comunicao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com o banco de dados.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8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E0E0E"/>
                </a:solidFill>
                <a:effectLst/>
                <a:latin typeface=".SF NS"/>
              </a:rPr>
              <a:t>Slide 6: Visão de Implementação - Diagrama de Classes e Modelo Relacional</a:t>
            </a: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pt-BR" dirty="0"/>
              <a:t>temos </a:t>
            </a:r>
            <a:r>
              <a:rPr lang="pt-BR" dirty="0" err="1"/>
              <a:t>tambem</a:t>
            </a:r>
            <a:r>
              <a:rPr lang="pt-BR" dirty="0"/>
              <a:t> uma </a:t>
            </a:r>
            <a:r>
              <a:rPr lang="pt-BR" dirty="0" err="1"/>
              <a:t>visao</a:t>
            </a:r>
            <a:r>
              <a:rPr lang="pt-BR" dirty="0"/>
              <a:t> de </a:t>
            </a:r>
            <a:r>
              <a:rPr lang="pt-BR" dirty="0" err="1"/>
              <a:t>implementacao</a:t>
            </a:r>
            <a:r>
              <a:rPr lang="pt-BR" dirty="0"/>
              <a:t> com diagramas de classe onde temos 4 principais classes de </a:t>
            </a:r>
            <a:r>
              <a:rPr lang="pt-BR" dirty="0" err="1"/>
              <a:t>dominio</a:t>
            </a:r>
            <a:r>
              <a:rPr lang="pt-BR" dirty="0"/>
              <a:t> sendo elas paciente, medico, </a:t>
            </a:r>
            <a:r>
              <a:rPr lang="pt-BR" dirty="0" err="1"/>
              <a:t>endereco</a:t>
            </a:r>
            <a:r>
              <a:rPr lang="pt-BR" dirty="0"/>
              <a:t> e consulta</a:t>
            </a:r>
          </a:p>
          <a:p>
            <a:endParaRPr lang="pt-BR" dirty="0"/>
          </a:p>
          <a:p>
            <a:r>
              <a:rPr lang="pt-BR" dirty="0"/>
              <a:t>e modelo relacional contendo 4 tabelas:</a:t>
            </a:r>
          </a:p>
          <a:p>
            <a:r>
              <a:rPr lang="pt-BR" dirty="0"/>
              <a:t>paciente</a:t>
            </a:r>
          </a:p>
          <a:p>
            <a:r>
              <a:rPr lang="pt-BR" dirty="0" err="1"/>
              <a:t>medicos</a:t>
            </a:r>
            <a:endParaRPr lang="pt-BR" dirty="0"/>
          </a:p>
          <a:p>
            <a:r>
              <a:rPr lang="pt-BR" dirty="0" err="1"/>
              <a:t>enderecos</a:t>
            </a:r>
            <a:r>
              <a:rPr lang="pt-BR" dirty="0"/>
              <a:t> e consultas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582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E0E0E"/>
                </a:solidFill>
                <a:effectLst/>
                <a:latin typeface=".SF NS"/>
              </a:rPr>
              <a:t>Slide 7: Diagrama de Implementação em Nuvem</a:t>
            </a: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temos aqui uma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visao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geral dos componentes de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coud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onde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o fluxo começa no usuário, que acessando o app mobile  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que se comunica com o API Gateway 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que se comunica com o 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Application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Load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Balancer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, que distribui a carga para as instâncias EC2 onde o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backend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esta alocado 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Utilizando o RDS para armazenar os dados e o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CloudWatch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para monitoramento.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O AWS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Cognito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e o STS garantem a segurança da autenticação e autorização,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enquanto o SES é usado para enviar notificações por e-mail diretamente ao usuário sobre confirmações ou cancelamentos de consultas.”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“Concluindo, o sistema de Agendamento Médico combina uma experiência de usuário fluida no aplicativo com uma arquitetura de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backend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 robusta, segura e escalável, aproveitando o poder da AWS para um desempenho otimizado. Essa abordagem modular e focada por domínios oferece flexibilidade para futuras evoluções, como a migração para </a:t>
            </a:r>
            <a:r>
              <a:rPr lang="pt-BR" sz="1800" dirty="0" err="1">
                <a:solidFill>
                  <a:srgbClr val="0E0E0E"/>
                </a:solidFill>
                <a:effectLst/>
                <a:latin typeface=".SF NS"/>
              </a:rPr>
              <a:t>microsserviços</a:t>
            </a:r>
            <a:r>
              <a:rPr lang="pt-BR" sz="1800" dirty="0">
                <a:solidFill>
                  <a:srgbClr val="0E0E0E"/>
                </a:solidFill>
                <a:effectLst/>
                <a:latin typeface=".SF NS"/>
              </a:rPr>
              <a:t>, e reforça o compromisso com a segurança e a qualidade de serviço para os usuários finais. Obrigado!”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03C9-67C4-E749-873B-DDB518A905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9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5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8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6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6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6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0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3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5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7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5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1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7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68E3CB0-9B2A-EE46-85F5-3A2BE97456EB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0640C7-CBBA-FC4C-9D73-DC62B9EFC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0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 do  seu projeto">
            <a:extLst>
              <a:ext uri="{FF2B5EF4-FFF2-40B4-BE49-F238E27FC236}">
                <a16:creationId xmlns:a16="http://schemas.microsoft.com/office/drawing/2014/main" id="{A032DA65-32AF-26E6-0369-53DE50C1B690}"/>
              </a:ext>
            </a:extLst>
          </p:cNvPr>
          <p:cNvSpPr txBox="1"/>
          <p:nvPr/>
        </p:nvSpPr>
        <p:spPr>
          <a:xfrm>
            <a:off x="182931" y="2924639"/>
            <a:ext cx="9904953" cy="602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821531">
              <a:lnSpc>
                <a:spcPct val="70000"/>
              </a:lnSpc>
              <a:defRPr sz="16000" b="0">
                <a:solidFill>
                  <a:srgbClr val="FFFFFF"/>
                </a:solidFill>
                <a:latin typeface="Itau Display Pro XBold"/>
                <a:ea typeface="Itau Display Pro XBold"/>
                <a:cs typeface="Itau Display Pro XBold"/>
                <a:sym typeface="Itau Display Pro XBold"/>
              </a:defRPr>
            </a:pPr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Projeto Integrado de Arquitetura de Soluções</a:t>
            </a:r>
            <a:endParaRPr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ítulo">
            <a:extLst>
              <a:ext uri="{FF2B5EF4-FFF2-40B4-BE49-F238E27FC236}">
                <a16:creationId xmlns:a16="http://schemas.microsoft.com/office/drawing/2014/main" id="{C7970A72-BF90-7729-FB26-5DC5CB728123}"/>
              </a:ext>
            </a:extLst>
          </p:cNvPr>
          <p:cNvSpPr txBox="1"/>
          <p:nvPr/>
        </p:nvSpPr>
        <p:spPr>
          <a:xfrm>
            <a:off x="182931" y="3589050"/>
            <a:ext cx="7256523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821531">
              <a:defRPr sz="7000" b="0">
                <a:solidFill>
                  <a:srgbClr val="FFFFFF"/>
                </a:solidFill>
                <a:latin typeface="Itau Display Pro Bold"/>
                <a:ea typeface="Itau Display Pro Bold"/>
                <a:cs typeface="Itau Display Pro Bold"/>
                <a:sym typeface="Itau Display Pro Bold"/>
              </a:defRPr>
            </a:lvl1pPr>
          </a:lstStyle>
          <a:p>
            <a:r>
              <a:rPr lang="pt-B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MedAgenda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Sistema de agendamento de consultas médicas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B77E5C13-10C2-CC4A-A14D-91E1884EFA00}"/>
              </a:ext>
            </a:extLst>
          </p:cNvPr>
          <p:cNvSpPr txBox="1"/>
          <p:nvPr/>
        </p:nvSpPr>
        <p:spPr>
          <a:xfrm>
            <a:off x="182931" y="6169640"/>
            <a:ext cx="1645869" cy="359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821531">
              <a:defRPr sz="7000" b="0">
                <a:solidFill>
                  <a:srgbClr val="FFFFFF"/>
                </a:solidFill>
                <a:latin typeface="Itau Display Pro Bold"/>
                <a:ea typeface="Itau Display Pro Bold"/>
                <a:cs typeface="Itau Display Pro Bold"/>
                <a:sym typeface="Itau Display Pro Bold"/>
              </a:defRPr>
            </a:lvl1pPr>
          </a:lstStyle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Novembro/2024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1DF63-1F26-8C76-BAA0-E285A62CC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03043B-F253-C2D4-1FEE-235CCFAA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9" y="1460475"/>
            <a:ext cx="5471953" cy="4462166"/>
          </a:xfrm>
          <a:prstGeom prst="rect">
            <a:avLst/>
          </a:prstGeom>
        </p:spPr>
      </p:pic>
      <p:cxnSp>
        <p:nvCxnSpPr>
          <p:cNvPr id="2" name="Conector reto 40">
            <a:extLst>
              <a:ext uri="{FF2B5EF4-FFF2-40B4-BE49-F238E27FC236}">
                <a16:creationId xmlns:a16="http://schemas.microsoft.com/office/drawing/2014/main" id="{5E4831E7-9999-E479-BB74-E226DF4F37A2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Conector Reto 4">
            <a:extLst>
              <a:ext uri="{FF2B5EF4-FFF2-40B4-BE49-F238E27FC236}">
                <a16:creationId xmlns:a16="http://schemas.microsoft.com/office/drawing/2014/main" id="{A6284330-2ADA-3BB1-5B15-B4549E732399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12">
            <a:extLst>
              <a:ext uri="{FF2B5EF4-FFF2-40B4-BE49-F238E27FC236}">
                <a16:creationId xmlns:a16="http://schemas.microsoft.com/office/drawing/2014/main" id="{9A7C2AE2-F10D-337F-FB81-2D0C594318F1}"/>
              </a:ext>
            </a:extLst>
          </p:cNvPr>
          <p:cNvSpPr txBox="1">
            <a:spLocks noChangeAspect="1"/>
          </p:cNvSpPr>
          <p:nvPr/>
        </p:nvSpPr>
        <p:spPr>
          <a:xfrm>
            <a:off x="2518224" y="191097"/>
            <a:ext cx="2505293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App Mobile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D94890-FC86-F2EE-3A2E-1FC4A6BF1337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Contexto</a:t>
            </a:r>
          </a:p>
        </p:txBody>
      </p:sp>
      <p:sp>
        <p:nvSpPr>
          <p:cNvPr id="7" name="subtítulo">
            <a:extLst>
              <a:ext uri="{FF2B5EF4-FFF2-40B4-BE49-F238E27FC236}">
                <a16:creationId xmlns:a16="http://schemas.microsoft.com/office/drawing/2014/main" id="{6EF9087C-0A51-0BCA-4EEE-4C2C6B00C868}"/>
              </a:ext>
            </a:extLst>
          </p:cNvPr>
          <p:cNvSpPr txBox="1"/>
          <p:nvPr/>
        </p:nvSpPr>
        <p:spPr>
          <a:xfrm>
            <a:off x="7243483" y="2082937"/>
            <a:ext cx="3890681" cy="346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821531">
              <a:defRPr sz="7000" b="0">
                <a:solidFill>
                  <a:srgbClr val="FFFFFF"/>
                </a:solidFill>
                <a:latin typeface="Itau Display Pro Bold"/>
                <a:ea typeface="Itau Display Pro Bold"/>
                <a:cs typeface="Itau Display Pro Bold"/>
                <a:sym typeface="Itau Display Pro Bold"/>
              </a:defRPr>
            </a:lvl1pPr>
          </a:lstStyle>
          <a:p>
            <a:pPr algn="just"/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objetivo é construir uma solução confiável, segura e escalável, que facilite o processo de agendamentos e ofereça uma experiência de uso prática e eficiente para pacientes e profissionais de saúde.”</a:t>
            </a:r>
          </a:p>
          <a:p>
            <a:pPr algn="just"/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7DFC9-87EE-607D-C4B0-DD01F31B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FDB1E9-23FB-8A46-F8DB-BB8FBD6D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10" y="1320960"/>
            <a:ext cx="8387380" cy="4861537"/>
          </a:xfrm>
          <a:prstGeom prst="rect">
            <a:avLst/>
          </a:prstGeom>
        </p:spPr>
      </p:pic>
      <p:cxnSp>
        <p:nvCxnSpPr>
          <p:cNvPr id="17" name="Conector reto 40">
            <a:extLst>
              <a:ext uri="{FF2B5EF4-FFF2-40B4-BE49-F238E27FC236}">
                <a16:creationId xmlns:a16="http://schemas.microsoft.com/office/drawing/2014/main" id="{DCF32FAE-B195-644E-8146-034DA5616383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4">
            <a:extLst>
              <a:ext uri="{FF2B5EF4-FFF2-40B4-BE49-F238E27FC236}">
                <a16:creationId xmlns:a16="http://schemas.microsoft.com/office/drawing/2014/main" id="{6085D777-C170-1C81-1B14-7A3D2C454AE6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2">
            <a:extLst>
              <a:ext uri="{FF2B5EF4-FFF2-40B4-BE49-F238E27FC236}">
                <a16:creationId xmlns:a16="http://schemas.microsoft.com/office/drawing/2014/main" id="{308B4FFA-71BF-6541-5BA5-CB7A6B134E58}"/>
              </a:ext>
            </a:extLst>
          </p:cNvPr>
          <p:cNvSpPr txBox="1">
            <a:spLocks noChangeAspect="1"/>
          </p:cNvSpPr>
          <p:nvPr/>
        </p:nvSpPr>
        <p:spPr>
          <a:xfrm>
            <a:off x="2518222" y="191097"/>
            <a:ext cx="7771457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Funcionalidades – Pacientes, </a:t>
            </a:r>
            <a:r>
              <a:rPr lang="pt-BR" sz="2800" dirty="0" err="1">
                <a:solidFill>
                  <a:schemeClr val="accent3"/>
                </a:solidFill>
              </a:rPr>
              <a:t>Medicos</a:t>
            </a:r>
            <a:r>
              <a:rPr lang="pt-BR" sz="2800" dirty="0">
                <a:solidFill>
                  <a:schemeClr val="accent3"/>
                </a:solidFill>
              </a:rPr>
              <a:t> e Consultas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AB5E09-853B-8FC8-3F69-9A637656CFED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426852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3BC0B9-6D5C-3345-5B41-DBE164E91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04715-329A-964A-1242-088E0E6B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19" y="1357633"/>
            <a:ext cx="8538995" cy="4802573"/>
          </a:xfrm>
          <a:prstGeom prst="rect">
            <a:avLst/>
          </a:prstGeom>
        </p:spPr>
      </p:pic>
      <p:cxnSp>
        <p:nvCxnSpPr>
          <p:cNvPr id="13" name="Conector reto 40">
            <a:extLst>
              <a:ext uri="{FF2B5EF4-FFF2-40B4-BE49-F238E27FC236}">
                <a16:creationId xmlns:a16="http://schemas.microsoft.com/office/drawing/2014/main" id="{532D48E6-21D2-9FBE-513C-92416EC8D2FE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4">
            <a:extLst>
              <a:ext uri="{FF2B5EF4-FFF2-40B4-BE49-F238E27FC236}">
                <a16:creationId xmlns:a16="http://schemas.microsoft.com/office/drawing/2014/main" id="{483C12C5-17EC-6117-94EF-AD6782CA6CF2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011C75E0-EB1D-3D81-5B52-A6ED6FC0BC77}"/>
              </a:ext>
            </a:extLst>
          </p:cNvPr>
          <p:cNvSpPr txBox="1">
            <a:spLocks noChangeAspect="1"/>
          </p:cNvSpPr>
          <p:nvPr/>
        </p:nvSpPr>
        <p:spPr>
          <a:xfrm>
            <a:off x="2518224" y="191097"/>
            <a:ext cx="5107870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Funcionalidades - </a:t>
            </a:r>
            <a:r>
              <a:rPr lang="pt-BR" sz="2800" dirty="0" err="1">
                <a:solidFill>
                  <a:schemeClr val="accent3"/>
                </a:solidFill>
              </a:rPr>
              <a:t>Medicos</a:t>
            </a:r>
            <a:endParaRPr lang="pt-BR" sz="2800" dirty="0">
              <a:solidFill>
                <a:schemeClr val="accent3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3B5BAD-491A-3CF5-A07E-1AE68F3B8B3C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401172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67E3FD-4E02-2C6D-EC37-9493A9CE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15" y="1452012"/>
            <a:ext cx="9772369" cy="4712677"/>
          </a:xfrm>
          <a:prstGeom prst="rect">
            <a:avLst/>
          </a:prstGeom>
        </p:spPr>
      </p:pic>
      <p:cxnSp>
        <p:nvCxnSpPr>
          <p:cNvPr id="15" name="Conector reto 40">
            <a:extLst>
              <a:ext uri="{FF2B5EF4-FFF2-40B4-BE49-F238E27FC236}">
                <a16:creationId xmlns:a16="http://schemas.microsoft.com/office/drawing/2014/main" id="{F8432447-84CA-7F66-9D41-BC68B425F51C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4">
            <a:extLst>
              <a:ext uri="{FF2B5EF4-FFF2-40B4-BE49-F238E27FC236}">
                <a16:creationId xmlns:a16="http://schemas.microsoft.com/office/drawing/2014/main" id="{2ACE300E-0DDC-A6FA-E7EA-AD28155E5007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372313DD-3D84-DB61-253D-6A258A78BEDC}"/>
              </a:ext>
            </a:extLst>
          </p:cNvPr>
          <p:cNvSpPr txBox="1">
            <a:spLocks noChangeAspect="1"/>
          </p:cNvSpPr>
          <p:nvPr/>
        </p:nvSpPr>
        <p:spPr>
          <a:xfrm>
            <a:off x="2518224" y="191097"/>
            <a:ext cx="5985693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Funcionalidades - Consultas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EFE296-9284-4547-531B-03F71C8A681D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05723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61E7-63E9-2E4E-7DA1-47442B49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51BB692-FB94-5CEA-9E5B-DA39B772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640" y="892634"/>
            <a:ext cx="6406719" cy="5910502"/>
          </a:xfrm>
          <a:prstGeom prst="rect">
            <a:avLst/>
          </a:prstGeom>
        </p:spPr>
      </p:pic>
      <p:cxnSp>
        <p:nvCxnSpPr>
          <p:cNvPr id="14" name="Conector reto 40">
            <a:extLst>
              <a:ext uri="{FF2B5EF4-FFF2-40B4-BE49-F238E27FC236}">
                <a16:creationId xmlns:a16="http://schemas.microsoft.com/office/drawing/2014/main" id="{92E0C335-3D9C-6C07-FDCA-5BC691018438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4">
            <a:extLst>
              <a:ext uri="{FF2B5EF4-FFF2-40B4-BE49-F238E27FC236}">
                <a16:creationId xmlns:a16="http://schemas.microsoft.com/office/drawing/2014/main" id="{C12616F3-3235-AF25-00E6-5FCA9780F6D9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8430C75D-29DD-89CE-ED92-0A39DC97A7E0}"/>
              </a:ext>
            </a:extLst>
          </p:cNvPr>
          <p:cNvSpPr txBox="1">
            <a:spLocks noChangeAspect="1"/>
          </p:cNvSpPr>
          <p:nvPr/>
        </p:nvSpPr>
        <p:spPr>
          <a:xfrm>
            <a:off x="2518223" y="191097"/>
            <a:ext cx="8088805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Visão Geral de Solução – Diagrama de container C4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A9D0E6A-FD72-340D-1457-D70FEF123AC7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17576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F033-3B37-7856-18CD-27EE69957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40">
            <a:extLst>
              <a:ext uri="{FF2B5EF4-FFF2-40B4-BE49-F238E27FC236}">
                <a16:creationId xmlns:a16="http://schemas.microsoft.com/office/drawing/2014/main" id="{180D1ED3-B7C0-E21D-1D34-92FF86C7F8B4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4">
            <a:extLst>
              <a:ext uri="{FF2B5EF4-FFF2-40B4-BE49-F238E27FC236}">
                <a16:creationId xmlns:a16="http://schemas.microsoft.com/office/drawing/2014/main" id="{A441B2C3-9378-8634-16A4-225CE907939E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8FA73FC0-E76C-E49A-63A8-5654BD51F173}"/>
              </a:ext>
            </a:extLst>
          </p:cNvPr>
          <p:cNvSpPr txBox="1">
            <a:spLocks noChangeAspect="1"/>
          </p:cNvSpPr>
          <p:nvPr/>
        </p:nvSpPr>
        <p:spPr>
          <a:xfrm>
            <a:off x="2518223" y="191097"/>
            <a:ext cx="8930064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Visão </a:t>
            </a:r>
            <a:r>
              <a:rPr lang="pt-BR" sz="2800" dirty="0" err="1">
                <a:solidFill>
                  <a:schemeClr val="accent3"/>
                </a:solidFill>
              </a:rPr>
              <a:t>Backend</a:t>
            </a:r>
            <a:r>
              <a:rPr lang="pt-BR" sz="2800" dirty="0">
                <a:solidFill>
                  <a:schemeClr val="accent3"/>
                </a:solidFill>
              </a:rPr>
              <a:t> - Diagrama de Componentes C4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2FF1A8-A7D9-896D-5F26-4E917F841371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5D9AAC-895F-9CB1-B07E-60E0DEC5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39" y="943298"/>
            <a:ext cx="5918579" cy="58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6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8498-AC10-5F2A-5641-DDB8C9F7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40">
            <a:extLst>
              <a:ext uri="{FF2B5EF4-FFF2-40B4-BE49-F238E27FC236}">
                <a16:creationId xmlns:a16="http://schemas.microsoft.com/office/drawing/2014/main" id="{554C9014-F5A9-305C-3F9D-2CBF7851C007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4">
            <a:extLst>
              <a:ext uri="{FF2B5EF4-FFF2-40B4-BE49-F238E27FC236}">
                <a16:creationId xmlns:a16="http://schemas.microsoft.com/office/drawing/2014/main" id="{70536996-94AE-BC14-2B73-0B31D29C1C83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35B1DBD-C485-1459-65F1-BC1F3695FA08}"/>
              </a:ext>
            </a:extLst>
          </p:cNvPr>
          <p:cNvSpPr txBox="1">
            <a:spLocks noChangeAspect="1"/>
          </p:cNvSpPr>
          <p:nvPr/>
        </p:nvSpPr>
        <p:spPr>
          <a:xfrm>
            <a:off x="2518222" y="191097"/>
            <a:ext cx="9807885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Visão Implementação – Diagramas classes e modelo Relacional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65AB94-3566-5ED9-819D-D2476C12030D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Arquitetura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4919E8-ADF6-D22C-00E3-D33514F7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7" y="1215691"/>
            <a:ext cx="5219011" cy="47357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BEF754-10BD-0875-F717-7FF45FD64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94" y="1206500"/>
            <a:ext cx="6439589" cy="47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7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8146C22-DE10-5D7E-BD1F-7C119E6FF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15" y="1262897"/>
            <a:ext cx="9276170" cy="5083340"/>
          </a:xfrm>
          <a:prstGeom prst="rect">
            <a:avLst/>
          </a:prstGeom>
        </p:spPr>
      </p:pic>
      <p:cxnSp>
        <p:nvCxnSpPr>
          <p:cNvPr id="15" name="Conector reto 40">
            <a:extLst>
              <a:ext uri="{FF2B5EF4-FFF2-40B4-BE49-F238E27FC236}">
                <a16:creationId xmlns:a16="http://schemas.microsoft.com/office/drawing/2014/main" id="{D11A74BF-94AF-016C-F579-6EA3766E95CD}"/>
              </a:ext>
            </a:extLst>
          </p:cNvPr>
          <p:cNvCxnSpPr>
            <a:cxnSpLocks/>
          </p:cNvCxnSpPr>
          <p:nvPr/>
        </p:nvCxnSpPr>
        <p:spPr>
          <a:xfrm flipV="1">
            <a:off x="0" y="823300"/>
            <a:ext cx="12192000" cy="41436"/>
          </a:xfrm>
          <a:prstGeom prst="line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4">
            <a:extLst>
              <a:ext uri="{FF2B5EF4-FFF2-40B4-BE49-F238E27FC236}">
                <a16:creationId xmlns:a16="http://schemas.microsoft.com/office/drawing/2014/main" id="{6FEFE87A-CC56-3760-63B4-AA1B4D4523C7}"/>
              </a:ext>
            </a:extLst>
          </p:cNvPr>
          <p:cNvCxnSpPr/>
          <p:nvPr/>
        </p:nvCxnSpPr>
        <p:spPr>
          <a:xfrm>
            <a:off x="2518224" y="84051"/>
            <a:ext cx="0" cy="720000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5C1C8159-E3ED-9052-30B2-75F18E866240}"/>
              </a:ext>
            </a:extLst>
          </p:cNvPr>
          <p:cNvSpPr txBox="1">
            <a:spLocks noChangeAspect="1"/>
          </p:cNvSpPr>
          <p:nvPr/>
        </p:nvSpPr>
        <p:spPr>
          <a:xfrm>
            <a:off x="2518223" y="191097"/>
            <a:ext cx="8930064" cy="572464"/>
          </a:xfrm>
          <a:prstGeom prst="rect">
            <a:avLst/>
          </a:prstGeom>
          <a:noFill/>
          <a:ln/>
        </p:spPr>
        <p:txBody>
          <a:bodyPr wrap="square" lIns="182880" tIns="91440" rIns="182880" bIns="9144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FF6700"/>
                </a:solidFill>
                <a:effectLst/>
                <a:uLnTx/>
                <a:uFillTx/>
                <a:latin typeface="Itau Display" panose="020B0503020204020204" pitchFamily="34" charset="0"/>
                <a:ea typeface="+mn-ea"/>
                <a:cs typeface="Itau Display" panose="020B0503020204020204" pitchFamily="34" charset="0"/>
                <a:sym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3"/>
                </a:solidFill>
              </a:rPr>
              <a:t>Diagrama de implementação em Nuvem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BB28D7-F730-E8EA-84DF-A71816E301CC}"/>
              </a:ext>
            </a:extLst>
          </p:cNvPr>
          <p:cNvSpPr txBox="1"/>
          <p:nvPr/>
        </p:nvSpPr>
        <p:spPr>
          <a:xfrm>
            <a:off x="1" y="246497"/>
            <a:ext cx="25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hangingPunct="1">
              <a:defRPr/>
            </a:pPr>
            <a:r>
              <a:rPr lang="pt-BR" sz="2400" kern="1200" dirty="0">
                <a:latin typeface="Britannic Bold" panose="020B0903060703020204" pitchFamily="34" charset="77"/>
                <a:cs typeface="Baloo Bhaijaan" panose="03080902040302020200" pitchFamily="66" charset="-78"/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69924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322</TotalTime>
  <Words>667</Words>
  <Application>Microsoft Macintosh PowerPoint</Application>
  <PresentationFormat>Widescreen</PresentationFormat>
  <Paragraphs>67</Paragraphs>
  <Slides>9</Slides>
  <Notes>8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.SF NS</vt:lpstr>
      <vt:lpstr>Aptos</vt:lpstr>
      <vt:lpstr>Arial</vt:lpstr>
      <vt:lpstr>Britannic Bold</vt:lpstr>
      <vt:lpstr>Calibri</vt:lpstr>
      <vt:lpstr>Century Gothic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Cleber Ribeiro Campos</dc:creator>
  <cp:lastModifiedBy>Cleber Ribeiro Campos</cp:lastModifiedBy>
  <cp:revision>5</cp:revision>
  <dcterms:created xsi:type="dcterms:W3CDTF">2024-11-11T22:36:24Z</dcterms:created>
  <dcterms:modified xsi:type="dcterms:W3CDTF">2024-11-12T03:59:24Z</dcterms:modified>
</cp:coreProperties>
</file>