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 autoAdjust="0"/>
    <p:restoredTop sz="94660"/>
  </p:normalViewPr>
  <p:slideViewPr>
    <p:cSldViewPr>
      <p:cViewPr>
        <p:scale>
          <a:sx n="81" d="100"/>
          <a:sy n="81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95329"/>
            <a:ext cx="8229600" cy="70609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Tema da apresentação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7200" y="3743401"/>
            <a:ext cx="8229600" cy="5496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Subtítulo (se houver)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48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95329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Título do capítulo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457200" y="3743401"/>
            <a:ext cx="8229600" cy="5496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Subtítulo (se houver)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6804248" y="6597352"/>
            <a:ext cx="162954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página </a:t>
            </a:r>
            <a:fld id="{A14497DE-2759-45F9-BD7A-69F1A2CC78F0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8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02840" y="202630"/>
            <a:ext cx="8229600" cy="70609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pt-BR" dirty="0" smtClean="0"/>
              <a:t>Título da página</a:t>
            </a:r>
            <a:endParaRPr lang="pt-BR" dirty="0"/>
          </a:p>
        </p:txBody>
      </p:sp>
      <p:sp>
        <p:nvSpPr>
          <p:cNvPr id="6" name="Espaço Reservado para Número de Slide 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6804248" y="6597352"/>
            <a:ext cx="162954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página </a:t>
            </a:r>
            <a:fld id="{A14497DE-2759-45F9-BD7A-69F1A2CC78F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15436" y="1124744"/>
            <a:ext cx="8577044" cy="475252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Texto </a:t>
            </a:r>
            <a:r>
              <a:rPr lang="pt-BR" dirty="0" err="1" smtClean="0"/>
              <a:t>texto</a:t>
            </a:r>
            <a:r>
              <a:rPr lang="pt-BR" dirty="0" smtClean="0"/>
              <a:t> </a:t>
            </a:r>
            <a:r>
              <a:rPr lang="pt-BR" dirty="0" err="1" smtClean="0"/>
              <a:t>texto</a:t>
            </a:r>
            <a:r>
              <a:rPr lang="pt-BR" dirty="0" smtClean="0"/>
              <a:t> </a:t>
            </a:r>
            <a:r>
              <a:rPr lang="pt-BR" dirty="0" err="1" smtClean="0"/>
              <a:t>texto</a:t>
            </a:r>
            <a:r>
              <a:rPr lang="pt-BR" dirty="0" smtClean="0"/>
              <a:t> </a:t>
            </a:r>
            <a:r>
              <a:rPr lang="pt-BR" dirty="0" err="1" smtClean="0"/>
              <a:t>texto</a:t>
            </a:r>
            <a:r>
              <a:rPr lang="pt-BR" dirty="0" smtClean="0"/>
              <a:t> </a:t>
            </a:r>
            <a:r>
              <a:rPr lang="pt-BR" dirty="0" err="1" smtClean="0"/>
              <a:t>texto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4448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8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rgbClr val="1DA0FC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rgbClr val="1DA0F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4.jp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4.jp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structuremap.net/structuremap/" TargetMode="External"/><Relationship Id="rId3" Type="http://schemas.openxmlformats.org/officeDocument/2006/relationships/tags" Target="../tags/tag118.xml"/><Relationship Id="rId7" Type="http://schemas.openxmlformats.org/officeDocument/2006/relationships/hyperlink" Target="http://stw.castleproject.org/Windsor.MainPage.ashx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hyperlink" Target="http://unity.codeplex.com/" TargetMode="External"/><Relationship Id="rId5" Type="http://schemas.openxmlformats.org/officeDocument/2006/relationships/hyperlink" Target="http://ninject.org/" TargetMode="Externa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http://www.objectmentor.com/resources/articles/dip.pdf" TargetMode="Externa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hyperlink" Target="http://martinfowler.com/bliki/InversionOfControl.html" TargetMode="Externa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095329"/>
            <a:ext cx="9144000" cy="706090"/>
          </a:xfrm>
        </p:spPr>
        <p:txBody>
          <a:bodyPr/>
          <a:lstStyle/>
          <a:p>
            <a:r>
              <a:rPr lang="en-US" sz="3800" dirty="0" smtClean="0"/>
              <a:t>DIP, </a:t>
            </a:r>
            <a:r>
              <a:rPr lang="en-US" sz="3800" dirty="0" err="1" smtClean="0"/>
              <a:t>IoC</a:t>
            </a:r>
            <a:r>
              <a:rPr lang="en-US" sz="3800" dirty="0" smtClean="0"/>
              <a:t>, DI, </a:t>
            </a:r>
            <a:r>
              <a:rPr lang="en-US" sz="3800" dirty="0"/>
              <a:t>Service Locator </a:t>
            </a:r>
            <a:r>
              <a:rPr lang="en-US" sz="3800" dirty="0" smtClean="0"/>
              <a:t>e </a:t>
            </a:r>
            <a:r>
              <a:rPr lang="en-US" sz="3800" dirty="0" err="1" smtClean="0"/>
              <a:t>IoC</a:t>
            </a:r>
            <a:r>
              <a:rPr lang="en-US" sz="3800" dirty="0" smtClean="0"/>
              <a:t> Containers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design de </a:t>
            </a:r>
            <a:r>
              <a:rPr lang="en-US" dirty="0" err="1" smtClean="0"/>
              <a:t>código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6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827584" y="1268760"/>
            <a:ext cx="75608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Dependency Inversion </a:t>
            </a:r>
            <a:r>
              <a:rPr lang="en-US" dirty="0" smtClean="0"/>
              <a:t>(Principle)</a:t>
            </a:r>
            <a:endParaRPr lang="pt-BR" dirty="0"/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1907704" y="2276872"/>
            <a:ext cx="52565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Inversion of Control </a:t>
            </a:r>
            <a:r>
              <a:rPr lang="en-US" dirty="0" smtClean="0"/>
              <a:t>(Pattern)</a:t>
            </a:r>
            <a:endParaRPr lang="pt-BR" dirty="0"/>
          </a:p>
        </p:txBody>
      </p:sp>
      <p:cxnSp>
        <p:nvCxnSpPr>
          <p:cNvPr id="12" name="Straight Connector 11"/>
          <p:cNvCxnSpPr/>
          <p:nvPr>
            <p:custDataLst>
              <p:tags r:id="rId6"/>
            </p:custDataLst>
          </p:nvPr>
        </p:nvCxnSpPr>
        <p:spPr>
          <a:xfrm>
            <a:off x="2987824" y="3861048"/>
            <a:ext cx="0" cy="19442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7"/>
            </p:custDataLst>
          </p:nvPr>
        </p:nvCxnSpPr>
        <p:spPr>
          <a:xfrm>
            <a:off x="5940152" y="3861048"/>
            <a:ext cx="0" cy="19442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>
            <p:custDataLst>
              <p:tags r:id="rId8"/>
            </p:custDataLst>
          </p:nvPr>
        </p:nvSpPr>
        <p:spPr>
          <a:xfrm>
            <a:off x="395536" y="3861048"/>
            <a:ext cx="244827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Inversion</a:t>
            </a:r>
            <a:endParaRPr lang="pt-BR" dirty="0"/>
          </a:p>
        </p:txBody>
      </p:sp>
      <p:sp>
        <p:nvSpPr>
          <p:cNvPr id="17" name="Rectangle 16"/>
          <p:cNvSpPr/>
          <p:nvPr>
            <p:custDataLst>
              <p:tags r:id="rId9"/>
            </p:custDataLst>
          </p:nvPr>
        </p:nvSpPr>
        <p:spPr>
          <a:xfrm>
            <a:off x="3275856" y="3861048"/>
            <a:ext cx="244827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Inversion</a:t>
            </a:r>
            <a:endParaRPr lang="pt-BR" dirty="0"/>
          </a:p>
        </p:txBody>
      </p:sp>
      <p:sp>
        <p:nvSpPr>
          <p:cNvPr id="18" name="Rectangle 17"/>
          <p:cNvSpPr/>
          <p:nvPr>
            <p:custDataLst>
              <p:tags r:id="rId10"/>
            </p:custDataLst>
          </p:nvPr>
        </p:nvSpPr>
        <p:spPr>
          <a:xfrm>
            <a:off x="6084168" y="3861048"/>
            <a:ext cx="244827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 Inversion</a:t>
            </a:r>
          </a:p>
        </p:txBody>
      </p:sp>
      <p:sp>
        <p:nvSpPr>
          <p:cNvPr id="19" name="TextBox 18"/>
          <p:cNvSpPr txBox="1"/>
          <p:nvPr>
            <p:custDataLst>
              <p:tags r:id="rId11"/>
            </p:custDataLst>
          </p:nvPr>
        </p:nvSpPr>
        <p:spPr>
          <a:xfrm>
            <a:off x="6156176" y="515719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Dependency Injection</a:t>
            </a:r>
            <a:endParaRPr lang="pt-B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1818733" cy="1878856"/>
          </a:xfrm>
        </p:spPr>
      </p:pic>
      <p:sp>
        <p:nvSpPr>
          <p:cNvPr id="5" name="Rounded Rectangle 4"/>
          <p:cNvSpPr/>
          <p:nvPr>
            <p:custDataLst>
              <p:tags r:id="rId4"/>
            </p:custDataLst>
          </p:nvPr>
        </p:nvSpPr>
        <p:spPr>
          <a:xfrm>
            <a:off x="611560" y="16288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IBanana</a:t>
            </a:r>
            <a:endParaRPr lang="pt-BR" dirty="0"/>
          </a:p>
        </p:txBody>
      </p:sp>
      <p:sp>
        <p:nvSpPr>
          <p:cNvPr id="7" name="Rounded Rectangle 6"/>
          <p:cNvSpPr/>
          <p:nvPr>
            <p:custDataLst>
              <p:tags r:id="rId5"/>
            </p:custDataLst>
          </p:nvPr>
        </p:nvSpPr>
        <p:spPr>
          <a:xfrm>
            <a:off x="5724128" y="16288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BancaDeFeira</a:t>
            </a:r>
            <a:endParaRPr lang="pt-BR" dirty="0"/>
          </a:p>
        </p:txBody>
      </p:sp>
      <p:cxnSp>
        <p:nvCxnSpPr>
          <p:cNvPr id="9" name="Straight Arrow Connector 8"/>
          <p:cNvCxnSpPr/>
          <p:nvPr>
            <p:custDataLst>
              <p:tags r:id="rId6"/>
            </p:custDataLst>
          </p:nvPr>
        </p:nvCxnSpPr>
        <p:spPr>
          <a:xfrm flipH="1">
            <a:off x="2555776" y="19168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>
            <p:custDataLst>
              <p:tags r:id="rId7"/>
            </p:custDataLst>
          </p:nvPr>
        </p:nvSpPr>
        <p:spPr>
          <a:xfrm>
            <a:off x="2267744" y="2996952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IPera</a:t>
            </a:r>
            <a:endParaRPr lang="pt-BR" dirty="0"/>
          </a:p>
        </p:txBody>
      </p:sp>
      <p:sp>
        <p:nvSpPr>
          <p:cNvPr id="11" name="Rounded Rectangle 10"/>
          <p:cNvSpPr/>
          <p:nvPr>
            <p:custDataLst>
              <p:tags r:id="rId8"/>
            </p:custDataLst>
          </p:nvPr>
        </p:nvSpPr>
        <p:spPr>
          <a:xfrm>
            <a:off x="2267744" y="34290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</a:t>
            </a:r>
            <a:endParaRPr lang="pt-BR" dirty="0"/>
          </a:p>
        </p:txBody>
      </p:sp>
      <p:sp>
        <p:nvSpPr>
          <p:cNvPr id="12" name="Rounded Rectangle 11"/>
          <p:cNvSpPr/>
          <p:nvPr>
            <p:custDataLst>
              <p:tags r:id="rId9"/>
            </p:custDataLst>
          </p:nvPr>
        </p:nvSpPr>
        <p:spPr>
          <a:xfrm>
            <a:off x="3857001" y="4226841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IUva</a:t>
            </a:r>
            <a:endParaRPr lang="pt-BR" dirty="0"/>
          </a:p>
        </p:txBody>
      </p:sp>
      <p:sp>
        <p:nvSpPr>
          <p:cNvPr id="13" name="Rounded Rectangle 12"/>
          <p:cNvSpPr/>
          <p:nvPr>
            <p:custDataLst>
              <p:tags r:id="rId10"/>
            </p:custDataLst>
          </p:nvPr>
        </p:nvSpPr>
        <p:spPr>
          <a:xfrm>
            <a:off x="3857001" y="4658889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Uva</a:t>
            </a:r>
            <a:endParaRPr lang="pt-BR" dirty="0"/>
          </a:p>
        </p:txBody>
      </p:sp>
      <p:sp>
        <p:nvSpPr>
          <p:cNvPr id="14" name="Rounded Rectangle 13"/>
          <p:cNvSpPr/>
          <p:nvPr>
            <p:custDataLst>
              <p:tags r:id="rId11"/>
            </p:custDataLst>
          </p:nvPr>
        </p:nvSpPr>
        <p:spPr>
          <a:xfrm>
            <a:off x="5940152" y="3282462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ILaranja</a:t>
            </a:r>
            <a:endParaRPr lang="pt-BR" dirty="0"/>
          </a:p>
        </p:txBody>
      </p:sp>
      <p:sp>
        <p:nvSpPr>
          <p:cNvPr id="15" name="Rounded Rectangle 14"/>
          <p:cNvSpPr/>
          <p:nvPr>
            <p:custDataLst>
              <p:tags r:id="rId12"/>
            </p:custDataLst>
          </p:nvPr>
        </p:nvSpPr>
        <p:spPr>
          <a:xfrm>
            <a:off x="5940152" y="371451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Laranja</a:t>
            </a:r>
            <a:endParaRPr lang="pt-BR" dirty="0"/>
          </a:p>
        </p:txBody>
      </p:sp>
      <p:cxnSp>
        <p:nvCxnSpPr>
          <p:cNvPr id="17" name="Straight Arrow Connector 16"/>
          <p:cNvCxnSpPr/>
          <p:nvPr>
            <p:custDataLst>
              <p:tags r:id="rId13"/>
            </p:custDataLst>
          </p:nvPr>
        </p:nvCxnSpPr>
        <p:spPr>
          <a:xfrm flipH="1">
            <a:off x="3857001" y="2204864"/>
            <a:ext cx="165110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14"/>
            </p:custDataLst>
          </p:nvPr>
        </p:nvCxnSpPr>
        <p:spPr>
          <a:xfrm flipH="1">
            <a:off x="4860032" y="2348880"/>
            <a:ext cx="86917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5"/>
            </p:custDataLst>
          </p:nvPr>
        </p:nvCxnSpPr>
        <p:spPr>
          <a:xfrm>
            <a:off x="5940152" y="2348880"/>
            <a:ext cx="4320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>
            <p:custDataLst>
              <p:tags r:id="rId16"/>
            </p:custDataLst>
          </p:nvPr>
        </p:nvSpPr>
        <p:spPr>
          <a:xfrm>
            <a:off x="611560" y="908720"/>
            <a:ext cx="526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Não</a:t>
            </a:r>
            <a:r>
              <a:rPr lang="en-US" dirty="0" smtClean="0"/>
              <a:t> use Interfaces </a:t>
            </a:r>
            <a:r>
              <a:rPr lang="en-US" dirty="0" err="1" smtClean="0"/>
              <a:t>sem</a:t>
            </a:r>
            <a:r>
              <a:rPr lang="en-US" dirty="0" smtClean="0"/>
              <a:t> saber o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planejamento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endParaRPr lang="pt-BR" dirty="0"/>
          </a:p>
        </p:txBody>
      </p:sp>
      <p:pic>
        <p:nvPicPr>
          <p:cNvPr id="4" name="Content Placeholder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1818733" cy="1878856"/>
          </a:xfrm>
          <a:prstGeom prst="rect">
            <a:avLst/>
          </a:prstGeom>
        </p:spPr>
      </p:pic>
      <p:sp>
        <p:nvSpPr>
          <p:cNvPr id="5" name="Rounded Rectangle 4"/>
          <p:cNvSpPr/>
          <p:nvPr>
            <p:custDataLst>
              <p:tags r:id="rId5"/>
            </p:custDataLst>
          </p:nvPr>
        </p:nvSpPr>
        <p:spPr>
          <a:xfrm>
            <a:off x="611560" y="16288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IFruta</a:t>
            </a:r>
            <a:endParaRPr lang="pt-BR" dirty="0"/>
          </a:p>
        </p:txBody>
      </p:sp>
      <p:sp>
        <p:nvSpPr>
          <p:cNvPr id="6" name="Rounded Rectangle 5"/>
          <p:cNvSpPr/>
          <p:nvPr>
            <p:custDataLst>
              <p:tags r:id="rId6"/>
            </p:custDataLst>
          </p:nvPr>
        </p:nvSpPr>
        <p:spPr>
          <a:xfrm>
            <a:off x="5724128" y="16288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BancaDeFeira</a:t>
            </a:r>
            <a:endParaRPr lang="pt-BR" dirty="0"/>
          </a:p>
        </p:txBody>
      </p:sp>
      <p:cxnSp>
        <p:nvCxnSpPr>
          <p:cNvPr id="7" name="Straight Arrow Connector 6"/>
          <p:cNvCxnSpPr/>
          <p:nvPr>
            <p:custDataLst>
              <p:tags r:id="rId7"/>
            </p:custDataLst>
          </p:nvPr>
        </p:nvCxnSpPr>
        <p:spPr>
          <a:xfrm flipH="1">
            <a:off x="2555776" y="19168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>
            <p:custDataLst>
              <p:tags r:id="rId8"/>
            </p:custDataLst>
          </p:nvPr>
        </p:nvSpPr>
        <p:spPr>
          <a:xfrm>
            <a:off x="2085184" y="234888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Pera</a:t>
            </a:r>
            <a:endParaRPr lang="pt-BR" dirty="0"/>
          </a:p>
        </p:txBody>
      </p:sp>
      <p:sp>
        <p:nvSpPr>
          <p:cNvPr id="11" name="Rounded Rectangle 10"/>
          <p:cNvSpPr/>
          <p:nvPr>
            <p:custDataLst>
              <p:tags r:id="rId9"/>
            </p:custDataLst>
          </p:nvPr>
        </p:nvSpPr>
        <p:spPr>
          <a:xfrm>
            <a:off x="1979712" y="2780928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Uva</a:t>
            </a:r>
            <a:endParaRPr lang="pt-BR" dirty="0"/>
          </a:p>
        </p:txBody>
      </p:sp>
      <p:sp>
        <p:nvSpPr>
          <p:cNvPr id="13" name="Rounded Rectangle 12"/>
          <p:cNvSpPr/>
          <p:nvPr>
            <p:custDataLst>
              <p:tags r:id="rId10"/>
            </p:custDataLst>
          </p:nvPr>
        </p:nvSpPr>
        <p:spPr>
          <a:xfrm>
            <a:off x="2157192" y="3212976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Laranja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3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Flow Inversion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procedural/</a:t>
            </a:r>
            <a:r>
              <a:rPr lang="en-US" dirty="0" err="1" smtClean="0"/>
              <a:t>sequencial</a:t>
            </a:r>
            <a:r>
              <a:rPr lang="en-US" dirty="0" smtClean="0"/>
              <a:t> (</a:t>
            </a: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23986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464099" y="4330733"/>
            <a:ext cx="2108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com GUI, </a:t>
            </a:r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agora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mãos</a:t>
            </a:r>
            <a:r>
              <a:rPr lang="en-US" dirty="0" smtClean="0"/>
              <a:t> dos </a:t>
            </a:r>
            <a:r>
              <a:rPr lang="en-US" dirty="0" err="1" smtClean="0"/>
              <a:t>usuários</a:t>
            </a:r>
            <a:r>
              <a:rPr lang="en-US" dirty="0" smtClean="0"/>
              <a:t> (</a:t>
            </a: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invertido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50" y="3792810"/>
            <a:ext cx="2867025" cy="2876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1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Creation Inversion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nossas</a:t>
            </a:r>
            <a:r>
              <a:rPr lang="en-US" dirty="0" smtClean="0"/>
              <a:t> classes </a:t>
            </a:r>
            <a:r>
              <a:rPr lang="en-US" dirty="0" err="1" smtClean="0"/>
              <a:t>assim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meuObjeto</a:t>
            </a:r>
            <a:r>
              <a:rPr lang="en-US" dirty="0" smtClean="0"/>
              <a:t> = new </a:t>
            </a:r>
            <a:r>
              <a:rPr lang="en-US" dirty="0" err="1" smtClean="0"/>
              <a:t>MinhaClasse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Criação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Mesmo</a:t>
            </a:r>
            <a:r>
              <a:rPr lang="en-US" dirty="0" smtClean="0"/>
              <a:t> com </a:t>
            </a:r>
            <a:r>
              <a:rPr lang="en-US" i="1" dirty="0" smtClean="0"/>
              <a:t>Interface Inversion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necessariamente</a:t>
            </a:r>
            <a:r>
              <a:rPr lang="en-US" dirty="0" smtClean="0"/>
              <a:t> tem </a:t>
            </a:r>
            <a:r>
              <a:rPr lang="en-US" i="1" dirty="0" smtClean="0"/>
              <a:t>Creation Inversion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IFruta</a:t>
            </a:r>
            <a:r>
              <a:rPr lang="en-US" dirty="0" smtClean="0"/>
              <a:t> </a:t>
            </a:r>
            <a:r>
              <a:rPr lang="en-US" dirty="0" err="1" smtClean="0"/>
              <a:t>fruta</a:t>
            </a:r>
            <a:r>
              <a:rPr lang="en-US" dirty="0" smtClean="0"/>
              <a:t> = new Banana(); //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concreto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				               //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/>
          </a:p>
          <a:p>
            <a:r>
              <a:rPr lang="en-US" b="1" dirty="0" smtClean="0"/>
              <a:t>Inverter o </a:t>
            </a:r>
            <a:r>
              <a:rPr lang="en-US" b="1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: </a:t>
            </a:r>
            <a:r>
              <a:rPr lang="en-US" dirty="0" err="1" smtClean="0"/>
              <a:t>Criar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Tipos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Factory Pattern – Pessoa </a:t>
            </a:r>
            <a:r>
              <a:rPr lang="en-US" dirty="0" err="1" smtClean="0"/>
              <a:t>pessoa</a:t>
            </a:r>
            <a:r>
              <a:rPr lang="en-US" dirty="0" smtClean="0"/>
              <a:t> = </a:t>
            </a:r>
            <a:r>
              <a:rPr lang="en-US" b="1" dirty="0" err="1" smtClean="0"/>
              <a:t>PessoaFactory.Create</a:t>
            </a:r>
            <a:r>
              <a:rPr lang="en-US" dirty="0" smtClean="0"/>
              <a:t>();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Service Locator – Pessoa </a:t>
            </a:r>
            <a:r>
              <a:rPr lang="en-US" dirty="0" err="1" smtClean="0"/>
              <a:t>pessoa</a:t>
            </a:r>
            <a:r>
              <a:rPr lang="en-US" dirty="0" smtClean="0"/>
              <a:t> = </a:t>
            </a:r>
            <a:r>
              <a:rPr lang="en-US" b="1" dirty="0" err="1" smtClean="0"/>
              <a:t>ServiceLocator.Create</a:t>
            </a:r>
            <a:r>
              <a:rPr lang="en-US" b="1" dirty="0" smtClean="0"/>
              <a:t>(</a:t>
            </a:r>
            <a:r>
              <a:rPr lang="en-US" b="1" dirty="0" err="1" smtClean="0"/>
              <a:t>IPessoa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err="1" smtClean="0"/>
              <a:t>PessoaRepository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pessoaRepository</a:t>
            </a:r>
            <a:r>
              <a:rPr lang="en-US" sz="1800" dirty="0" smtClean="0"/>
              <a:t> = new </a:t>
            </a:r>
            <a:r>
              <a:rPr lang="en-US" sz="1800" dirty="0" err="1" smtClean="0"/>
              <a:t>PessoaRepository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err="1" smtClean="0"/>
              <a:t>HomeController</a:t>
            </a:r>
            <a:r>
              <a:rPr lang="en-US" sz="1800" dirty="0" smtClean="0"/>
              <a:t> </a:t>
            </a:r>
            <a:r>
              <a:rPr lang="en-US" sz="1800" dirty="0" err="1" smtClean="0"/>
              <a:t>homeController</a:t>
            </a:r>
            <a:r>
              <a:rPr lang="en-US" sz="1800" dirty="0" smtClean="0"/>
              <a:t> = </a:t>
            </a:r>
            <a:r>
              <a:rPr lang="en-US" sz="1800" b="1" dirty="0" smtClean="0"/>
              <a:t>new </a:t>
            </a:r>
            <a:r>
              <a:rPr lang="en-US" sz="1800" b="1" dirty="0" err="1" smtClean="0"/>
              <a:t>HomeController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pessoaRepository</a:t>
            </a:r>
            <a:r>
              <a:rPr lang="en-US" sz="1800" b="1" dirty="0" smtClean="0"/>
              <a:t>);</a:t>
            </a:r>
            <a:endParaRPr lang="pt-BR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7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Uma das </a:t>
            </a:r>
            <a:r>
              <a:rPr lang="en-US" dirty="0" err="1" smtClean="0"/>
              <a:t>maneiras</a:t>
            </a:r>
            <a:r>
              <a:rPr lang="en-US" dirty="0" smtClean="0"/>
              <a:t> de se inverter o </a:t>
            </a:r>
            <a:r>
              <a:rPr lang="en-US" dirty="0" err="1" smtClean="0"/>
              <a:t>controle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4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É um tipo de IoC onde movemos a criação/binding da dependência para fora da classe que necessita de tal dependência.</a:t>
            </a:r>
          </a:p>
          <a:p>
            <a:r>
              <a:rPr lang="pt-BR" sz="1800" dirty="0" smtClean="0"/>
              <a:t>É forma pela qual associamos os tipos concretos a classes que dependem de abstrações.</a:t>
            </a:r>
          </a:p>
          <a:p>
            <a:endParaRPr lang="pt-BR" dirty="0"/>
          </a:p>
          <a:p>
            <a:r>
              <a:rPr lang="pt-BR" sz="1800" dirty="0" smtClean="0"/>
              <a:t>Podemos fazer isso de formas diferentes: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Construtor (Constructor Injection) – Mais utilizada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Propriedade (Setter Injection) – Mais ou menos utilizada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Interface (Interface Injection) – Nem vou perder meu tempo</a:t>
            </a:r>
            <a:endParaRPr lang="pt-BR" sz="1800" dirty="0"/>
          </a:p>
        </p:txBody>
      </p:sp>
      <p:pic>
        <p:nvPicPr>
          <p:cNvPr id="1026" name="Picture 2" descr="t1bb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41043" cy="515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3779912" y="3501008"/>
            <a:ext cx="420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Look </a:t>
            </a:r>
            <a:r>
              <a:rPr lang="en-US" b="1" dirty="0" smtClean="0"/>
              <a:t>Man! </a:t>
            </a:r>
            <a:r>
              <a:rPr lang="en-US" b="1" dirty="0"/>
              <a:t>I'm injecting my dependencies </a:t>
            </a:r>
            <a:endParaRPr lang="en-US" b="1" dirty="0"/>
          </a:p>
        </p:txBody>
      </p:sp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3131840" y="2300679"/>
            <a:ext cx="42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 smtClean="0">
                <a:solidFill>
                  <a:srgbClr val="FF0000"/>
                </a:solidFill>
              </a:rPr>
              <a:t>Cuidado!!!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7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IoC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Framework para DI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 smtClean="0"/>
              <a:t>Basicamente um framework que nos ajuda a fazer DI</a:t>
            </a:r>
          </a:p>
          <a:p>
            <a:endParaRPr lang="pt-BR" sz="1800" dirty="0"/>
          </a:p>
          <a:p>
            <a:r>
              <a:rPr lang="pt-BR" dirty="0" smtClean="0"/>
              <a:t>Existem vários (vários mesmo </a:t>
            </a:r>
            <a:r>
              <a:rPr lang="pt-BR" dirty="0" smtClean="0">
                <a:sym typeface="Wingdings" pitchFamily="2" charset="2"/>
              </a:rPr>
              <a:t>)</a:t>
            </a:r>
            <a:endParaRPr lang="pt-BR" sz="1800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ym typeface="Wingdings" pitchFamily="2" charset="2"/>
              </a:rPr>
              <a:t>Ninject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://ninject.org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Segundo o Rodolfo o site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bacanudo</a:t>
            </a:r>
            <a:r>
              <a:rPr lang="en-US" dirty="0" smtClean="0"/>
              <a:t> é deles :D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Unity - </a:t>
            </a:r>
            <a:r>
              <a:rPr lang="en-US" dirty="0">
                <a:hlinkClick r:id="rId6"/>
              </a:rPr>
              <a:t>http://unity.codeplex.com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Da 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Castle Windsor -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stw.castleproject.org/Windsor.MainPage.ashx</a:t>
            </a:r>
            <a:r>
              <a:rPr lang="en-US" dirty="0" smtClean="0"/>
              <a:t> - Da Castle (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sinal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Structure Map - </a:t>
            </a:r>
            <a:r>
              <a:rPr lang="en-US" dirty="0">
                <a:hlinkClick r:id="rId8"/>
              </a:rPr>
              <a:t>http://structuremap.net/structuremap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preferido</a:t>
            </a:r>
            <a:r>
              <a:rPr lang="en-US" dirty="0" smtClean="0"/>
              <a:t>, </a:t>
            </a:r>
            <a:r>
              <a:rPr lang="en-US" dirty="0" err="1" smtClean="0"/>
              <a:t>facinho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Xxx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Yyy</a:t>
            </a:r>
          </a:p>
          <a:p>
            <a:endParaRPr lang="pt-BR" sz="1800" dirty="0" smtClean="0"/>
          </a:p>
          <a:p>
            <a:r>
              <a:rPr lang="pt-BR" sz="1800" dirty="0" smtClean="0"/>
              <a:t>Todos nos permitem configurar nosso container apontando qual classe concreta vai para nossas abstrações.</a:t>
            </a:r>
          </a:p>
          <a:p>
            <a:r>
              <a:rPr lang="pt-BR" dirty="0" smtClean="0"/>
              <a:t>Alguns permitem configuração via XML (da hora)</a:t>
            </a:r>
          </a:p>
          <a:p>
            <a:r>
              <a:rPr lang="pt-BR" dirty="0" smtClean="0"/>
              <a:t>Alguns permitem a criação de Interceptors (assunto para outra conversa)</a:t>
            </a:r>
          </a:p>
          <a:p>
            <a:endParaRPr lang="pt-BR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9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DIP - (Dependency Inversion Principle</a:t>
            </a:r>
            <a:r>
              <a:rPr lang="en-US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IoC (Inversion of Control</a:t>
            </a:r>
            <a:r>
              <a:rPr lang="pt-B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DI (Dependency Injection</a:t>
            </a:r>
            <a:r>
              <a:rPr lang="pt-B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IoC Containers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com Structure Map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abordaremos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acoplamento</a:t>
            </a:r>
            <a:r>
              <a:rPr lang="en-US" dirty="0" smtClean="0"/>
              <a:t> entre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Essencial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fazer</a:t>
            </a:r>
            <a:r>
              <a:rPr lang="en-US" dirty="0" smtClean="0"/>
              <a:t> testes de </a:t>
            </a:r>
            <a:r>
              <a:rPr lang="en-US" dirty="0" err="1" smtClean="0"/>
              <a:t>unidade</a:t>
            </a:r>
            <a:r>
              <a:rPr lang="en-US" dirty="0" smtClean="0"/>
              <a:t> (</a:t>
            </a:r>
            <a:r>
              <a:rPr lang="en-US" dirty="0" err="1" smtClean="0"/>
              <a:t>testabilidade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Mocks e Stubs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Favorece</a:t>
            </a:r>
            <a:r>
              <a:rPr lang="en-US" dirty="0" smtClean="0"/>
              <a:t> um design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flexível</a:t>
            </a:r>
            <a:r>
              <a:rPr lang="en-US" dirty="0" smtClean="0"/>
              <a:t> e </a:t>
            </a:r>
            <a:r>
              <a:rPr lang="en-US" dirty="0" err="1" smtClean="0"/>
              <a:t>extensível</a:t>
            </a:r>
            <a:r>
              <a:rPr lang="en-US" dirty="0" smtClean="0"/>
              <a:t> (</a:t>
            </a:r>
            <a:r>
              <a:rPr lang="en-US" dirty="0" err="1" smtClean="0"/>
              <a:t>extensibilidade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Design </a:t>
            </a:r>
            <a:r>
              <a:rPr lang="en-US" sz="1800" dirty="0" err="1" smtClean="0"/>
              <a:t>plugável</a:t>
            </a:r>
            <a:r>
              <a:rPr lang="en-US" sz="1800" dirty="0" smtClean="0"/>
              <a:t> (</a:t>
            </a:r>
            <a:r>
              <a:rPr lang="en-US" sz="1800" dirty="0" err="1" smtClean="0"/>
              <a:t>componentização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reaproveitamento</a:t>
            </a:r>
            <a:r>
              <a:rPr lang="en-US" dirty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evita</a:t>
            </a:r>
            <a:r>
              <a:rPr lang="en-US" dirty="0" smtClean="0"/>
              <a:t>-se classes “</a:t>
            </a:r>
            <a:r>
              <a:rPr lang="en-US" dirty="0" err="1" smtClean="0"/>
              <a:t>FazTudo</a:t>
            </a:r>
            <a:r>
              <a:rPr lang="en-US" dirty="0" smtClean="0"/>
              <a:t>” (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coesão</a:t>
            </a:r>
            <a:r>
              <a:rPr lang="en-US" dirty="0" smtClean="0"/>
              <a:t> e </a:t>
            </a:r>
            <a:r>
              <a:rPr lang="en-US" dirty="0" err="1" smtClean="0"/>
              <a:t>harmonia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Muitos</a:t>
            </a:r>
            <a:r>
              <a:rPr lang="en-US" dirty="0" smtClean="0"/>
              <a:t> Design Patterns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4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princípio</a:t>
            </a:r>
            <a:r>
              <a:rPr lang="en-US" dirty="0" smtClean="0"/>
              <a:t> de design OO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9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DIP – Dependency Inversion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Bob Martin (Uncle Bob)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Criador</a:t>
            </a:r>
            <a:r>
              <a:rPr lang="en-US" dirty="0" smtClean="0"/>
              <a:t> dos </a:t>
            </a:r>
            <a:r>
              <a:rPr lang="en-US" dirty="0" err="1" smtClean="0"/>
              <a:t>princípios</a:t>
            </a:r>
            <a:r>
              <a:rPr lang="en-US" dirty="0" smtClean="0"/>
              <a:t> SOLID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Single responsibility principle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Open / closed principle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err="1" smtClean="0"/>
              <a:t>Liskov</a:t>
            </a:r>
            <a:r>
              <a:rPr lang="en-US" sz="1800" dirty="0" smtClean="0"/>
              <a:t> substitution principle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Interface segregation principle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/>
              <a:t>Dependency inversion principle</a:t>
            </a:r>
            <a:endParaRPr lang="en-US" sz="1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www.objectmentor.com/resources/articles/dip.pdf</a:t>
            </a:r>
            <a:r>
              <a:rPr lang="pt-BR" dirty="0" smtClean="0"/>
              <a:t> (C++ em 1996)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Ajudou</a:t>
            </a:r>
            <a:r>
              <a:rPr lang="en-US" dirty="0" smtClean="0"/>
              <a:t> a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paradinha</a:t>
            </a:r>
            <a:r>
              <a:rPr lang="en-US" dirty="0" smtClean="0"/>
              <a:t> de “Agile”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Escreveu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livros</a:t>
            </a:r>
            <a:r>
              <a:rPr lang="en-US" dirty="0" smtClean="0"/>
              <a:t> </a:t>
            </a:r>
            <a:r>
              <a:rPr lang="en-US" dirty="0" err="1" smtClean="0"/>
              <a:t>legais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198800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6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Modulos</a:t>
            </a:r>
            <a:r>
              <a:rPr lang="en-US" dirty="0" smtClean="0"/>
              <a:t> de </a:t>
            </a:r>
            <a:r>
              <a:rPr lang="en-US" dirty="0" err="1" smtClean="0"/>
              <a:t>níveis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altos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depender</a:t>
            </a:r>
            <a:r>
              <a:rPr lang="en-US" dirty="0" smtClean="0"/>
              <a:t> de classes/</a:t>
            </a:r>
            <a:r>
              <a:rPr lang="en-US" dirty="0" err="1" smtClean="0"/>
              <a:t>módulos</a:t>
            </a:r>
            <a:r>
              <a:rPr lang="en-US" dirty="0" smtClean="0"/>
              <a:t> de </a:t>
            </a:r>
            <a:r>
              <a:rPr lang="en-US" dirty="0" err="1" smtClean="0"/>
              <a:t>níveis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baixos</a:t>
            </a:r>
            <a:r>
              <a:rPr lang="en-US" dirty="0" smtClean="0"/>
              <a:t>.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depender</a:t>
            </a:r>
            <a:r>
              <a:rPr lang="en-US" dirty="0" smtClean="0"/>
              <a:t> de </a:t>
            </a:r>
            <a:r>
              <a:rPr lang="en-US" dirty="0" err="1" smtClean="0"/>
              <a:t>abstrações</a:t>
            </a:r>
            <a:r>
              <a:rPr lang="en-US" dirty="0"/>
              <a:t>.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Rounded Rectangle 3"/>
          <p:cNvSpPr/>
          <p:nvPr>
            <p:custDataLst>
              <p:tags r:id="rId4"/>
            </p:custDataLst>
          </p:nvPr>
        </p:nvSpPr>
        <p:spPr>
          <a:xfrm>
            <a:off x="3419872" y="2204864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Class</a:t>
            </a:r>
            <a:endParaRPr lang="pt-BR" dirty="0"/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>
          <a:xfrm>
            <a:off x="395536" y="3356992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>
            <a:off x="3419872" y="4215118"/>
            <a:ext cx="2099925" cy="1512168"/>
            <a:chOff x="3409812" y="3573016"/>
            <a:chExt cx="2099925" cy="1512168"/>
          </a:xfrm>
        </p:grpSpPr>
        <p:sp>
          <p:nvSpPr>
            <p:cNvPr id="8" name="Rounded Rectangle 7"/>
            <p:cNvSpPr/>
            <p:nvPr/>
          </p:nvSpPr>
          <p:spPr>
            <a:xfrm>
              <a:off x="3421505" y="4221088"/>
              <a:ext cx="20882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 Level Class</a:t>
              </a:r>
              <a:endParaRPr lang="pt-BR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409812" y="3573016"/>
              <a:ext cx="2098292" cy="6480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Interface</a:t>
              </a:r>
              <a:endParaRPr lang="pt-BR" dirty="0"/>
            </a:p>
          </p:txBody>
        </p:sp>
      </p:grpSp>
      <p:cxnSp>
        <p:nvCxnSpPr>
          <p:cNvPr id="12" name="Straight Arrow Connector 11"/>
          <p:cNvCxnSpPr>
            <a:stCxn id="4" idx="2"/>
            <a:endCxn id="9" idx="0"/>
          </p:cNvCxnSpPr>
          <p:nvPr>
            <p:custDataLst>
              <p:tags r:id="rId7"/>
            </p:custDataLst>
          </p:nvPr>
        </p:nvCxnSpPr>
        <p:spPr>
          <a:xfrm>
            <a:off x="4463988" y="3068960"/>
            <a:ext cx="5030" cy="114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5940152" y="4221088"/>
            <a:ext cx="2099925" cy="1512168"/>
            <a:chOff x="3409812" y="3573016"/>
            <a:chExt cx="2099925" cy="1512168"/>
          </a:xfrm>
        </p:grpSpPr>
        <p:sp>
          <p:nvSpPr>
            <p:cNvPr id="17" name="Rounded Rectangle 16"/>
            <p:cNvSpPr/>
            <p:nvPr/>
          </p:nvSpPr>
          <p:spPr>
            <a:xfrm>
              <a:off x="3421505" y="4221088"/>
              <a:ext cx="20882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 Level Class</a:t>
              </a:r>
              <a:endParaRPr lang="pt-BR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409812" y="3573016"/>
              <a:ext cx="2098292" cy="6480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Interface</a:t>
              </a:r>
              <a:endParaRPr lang="pt-BR" dirty="0"/>
            </a:p>
          </p:txBody>
        </p:sp>
      </p:grpSp>
      <p:grpSp>
        <p:nvGrpSpPr>
          <p:cNvPr id="19" name="Group 18"/>
          <p:cNvGrpSpPr/>
          <p:nvPr>
            <p:custDataLst>
              <p:tags r:id="rId9"/>
            </p:custDataLst>
          </p:nvPr>
        </p:nvGrpSpPr>
        <p:grpSpPr>
          <a:xfrm>
            <a:off x="827584" y="4221088"/>
            <a:ext cx="2099925" cy="1512168"/>
            <a:chOff x="3409812" y="3573016"/>
            <a:chExt cx="2099925" cy="1512168"/>
          </a:xfrm>
        </p:grpSpPr>
        <p:sp>
          <p:nvSpPr>
            <p:cNvPr id="20" name="Rounded Rectangle 19"/>
            <p:cNvSpPr/>
            <p:nvPr/>
          </p:nvSpPr>
          <p:spPr>
            <a:xfrm>
              <a:off x="3421505" y="4221088"/>
              <a:ext cx="20882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 Level Class</a:t>
              </a:r>
              <a:endParaRPr lang="pt-BR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3409812" y="3573016"/>
              <a:ext cx="2098292" cy="6480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Interface</a:t>
              </a:r>
              <a:endParaRPr lang="pt-BR" dirty="0"/>
            </a:p>
          </p:txBody>
        </p:sp>
      </p:grpSp>
      <p:cxnSp>
        <p:nvCxnSpPr>
          <p:cNvPr id="23" name="Straight Arrow Connector 22"/>
          <p:cNvCxnSpPr>
            <a:stCxn id="4" idx="2"/>
            <a:endCxn id="18" idx="0"/>
          </p:cNvCxnSpPr>
          <p:nvPr>
            <p:custDataLst>
              <p:tags r:id="rId10"/>
            </p:custDataLst>
          </p:nvPr>
        </p:nvCxnSpPr>
        <p:spPr>
          <a:xfrm>
            <a:off x="4463988" y="3068960"/>
            <a:ext cx="252531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21" idx="0"/>
          </p:cNvCxnSpPr>
          <p:nvPr>
            <p:custDataLst>
              <p:tags r:id="rId11"/>
            </p:custDataLst>
          </p:nvPr>
        </p:nvCxnSpPr>
        <p:spPr>
          <a:xfrm flipH="1">
            <a:off x="1876730" y="3068960"/>
            <a:ext cx="258725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49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Classes/</a:t>
            </a:r>
            <a:r>
              <a:rPr lang="en-US" dirty="0" err="1"/>
              <a:t>Modulos</a:t>
            </a:r>
            <a:r>
              <a:rPr lang="en-US" dirty="0"/>
              <a:t> de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altos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classes/</a:t>
            </a:r>
            <a:r>
              <a:rPr lang="en-US" dirty="0" err="1"/>
              <a:t>módulos</a:t>
            </a:r>
            <a:r>
              <a:rPr lang="en-US" dirty="0"/>
              <a:t> de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baixos</a:t>
            </a:r>
            <a:r>
              <a:rPr lang="en-US" dirty="0"/>
              <a:t>.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abstrações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Rounded Rectangle 3"/>
          <p:cNvSpPr/>
          <p:nvPr>
            <p:custDataLst>
              <p:tags r:id="rId4"/>
            </p:custDataLst>
          </p:nvPr>
        </p:nvSpPr>
        <p:spPr>
          <a:xfrm>
            <a:off x="1187624" y="2276872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Class</a:t>
            </a:r>
            <a:endParaRPr lang="pt-BR" dirty="0"/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>
          <a:xfrm>
            <a:off x="428171" y="3717032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>
            <p:custDataLst>
              <p:tags r:id="rId6"/>
            </p:custDataLst>
          </p:nvPr>
        </p:nvSpPr>
        <p:spPr>
          <a:xfrm>
            <a:off x="3923928" y="458112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Class</a:t>
            </a:r>
            <a:endParaRPr lang="pt-BR" dirty="0"/>
          </a:p>
        </p:txBody>
      </p:sp>
      <p:sp>
        <p:nvSpPr>
          <p:cNvPr id="9" name="Isosceles Triangle 8"/>
          <p:cNvSpPr/>
          <p:nvPr>
            <p:custDataLst>
              <p:tags r:id="rId7"/>
            </p:custDataLst>
          </p:nvPr>
        </p:nvSpPr>
        <p:spPr>
          <a:xfrm>
            <a:off x="3923928" y="2384884"/>
            <a:ext cx="209829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pt-BR" dirty="0"/>
          </a:p>
        </p:txBody>
      </p:sp>
      <p:cxnSp>
        <p:nvCxnSpPr>
          <p:cNvPr id="7" name="Straight Arrow Connector 6"/>
          <p:cNvCxnSpPr/>
          <p:nvPr>
            <p:custDataLst>
              <p:tags r:id="rId8"/>
            </p:custDataLst>
          </p:nvPr>
        </p:nvCxnSpPr>
        <p:spPr>
          <a:xfrm>
            <a:off x="3347864" y="27089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>
            <p:custDataLst>
              <p:tags r:id="rId9"/>
            </p:custDataLst>
          </p:nvPr>
        </p:nvCxnSpPr>
        <p:spPr>
          <a:xfrm flipV="1">
            <a:off x="5004048" y="314096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>
            <p:custDataLst>
              <p:tags r:id="rId10"/>
            </p:custDataLst>
          </p:nvPr>
        </p:nvSpPr>
        <p:spPr>
          <a:xfrm>
            <a:off x="6300192" y="458112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Class</a:t>
            </a:r>
            <a:endParaRPr lang="pt-BR" dirty="0"/>
          </a:p>
        </p:txBody>
      </p:sp>
      <p:sp>
        <p:nvSpPr>
          <p:cNvPr id="24" name="Rounded Rectangle 23"/>
          <p:cNvSpPr/>
          <p:nvPr>
            <p:custDataLst>
              <p:tags r:id="rId11"/>
            </p:custDataLst>
          </p:nvPr>
        </p:nvSpPr>
        <p:spPr>
          <a:xfrm>
            <a:off x="1619672" y="458112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Class</a:t>
            </a:r>
            <a:endParaRPr lang="pt-BR" dirty="0"/>
          </a:p>
        </p:txBody>
      </p:sp>
      <p:cxnSp>
        <p:nvCxnSpPr>
          <p:cNvPr id="27" name="Straight Arrow Connector 26"/>
          <p:cNvCxnSpPr/>
          <p:nvPr>
            <p:custDataLst>
              <p:tags r:id="rId12"/>
            </p:custDataLst>
          </p:nvPr>
        </p:nvCxnSpPr>
        <p:spPr>
          <a:xfrm flipH="1" flipV="1">
            <a:off x="6022220" y="3140968"/>
            <a:ext cx="13220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13"/>
            </p:custDataLst>
          </p:nvPr>
        </p:nvCxnSpPr>
        <p:spPr>
          <a:xfrm flipV="1">
            <a:off x="2771800" y="3140968"/>
            <a:ext cx="115212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50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atingir</a:t>
            </a:r>
            <a:r>
              <a:rPr lang="en-US" dirty="0" smtClean="0"/>
              <a:t> o DIP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inversão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??</a:t>
            </a:r>
          </a:p>
          <a:p>
            <a:endParaRPr lang="en-US" dirty="0"/>
          </a:p>
          <a:p>
            <a:r>
              <a:rPr lang="en-US" dirty="0" err="1" smtClean="0"/>
              <a:t>Dita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atingir</a:t>
            </a:r>
            <a:r>
              <a:rPr lang="en-US" dirty="0" smtClean="0"/>
              <a:t> o principio  de </a:t>
            </a:r>
            <a:r>
              <a:rPr lang="en-US" dirty="0" err="1" smtClean="0"/>
              <a:t>inversão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conjunto</a:t>
            </a:r>
            <a:r>
              <a:rPr lang="en-US" dirty="0" smtClean="0"/>
              <a:t> de “</a:t>
            </a:r>
            <a:r>
              <a:rPr lang="en-US" dirty="0" err="1" smtClean="0"/>
              <a:t>padrões</a:t>
            </a:r>
            <a:r>
              <a:rPr lang="en-US" dirty="0" smtClean="0"/>
              <a:t>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atingir</a:t>
            </a:r>
            <a:r>
              <a:rPr lang="en-US" dirty="0" smtClean="0"/>
              <a:t> o DIP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 inversion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Flow inversion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Creation Inversion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“</a:t>
            </a:r>
            <a:r>
              <a:rPr lang="en-US" dirty="0" err="1" smtClean="0"/>
              <a:t>controle</a:t>
            </a:r>
            <a:r>
              <a:rPr lang="en-US" dirty="0" smtClean="0"/>
              <a:t>”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tentando</a:t>
            </a:r>
            <a:r>
              <a:rPr lang="en-US" dirty="0" smtClean="0"/>
              <a:t> inverter.</a:t>
            </a:r>
          </a:p>
          <a:p>
            <a:endParaRPr lang="en-US" dirty="0"/>
          </a:p>
          <a:p>
            <a:r>
              <a:rPr lang="pt-BR" dirty="0">
                <a:hlinkClick r:id="rId5"/>
              </a:rPr>
              <a:t>http://martinfowler.com/bliki/InversionOfControl.html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wEguWKMuUt1McmbF9CC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Y3HQP6klUsWrf98MD8d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Ih7rmD5pdelXnzwOGUxi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jD8nPhlKQSbFL2vXIzXB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8JggiUvEwPqIj2RV72n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T4CKS2pc9Pt8ob6lbT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t0PZ6Mn9K5eUrC4JagCK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q2jYnuGtNqBRQrchHIjK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Ih7rmD5pdelXnzwOGUxi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dBbD0bCeY9ByFRRyBjl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QOfZNL0qGhTuUD28Pcv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cg3vD3HofB2gLmn0oRe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SP98UZtw5Lxiak7rvDv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s97fdLQo8CYBNPJnvCjH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8JggiUvEwPqIj2RV72n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T4CKS2pc9Pt8ob6lbT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kEbXdwtt9qeXnCZWh7WIi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zf7d3FugMoIM0020m1Rk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e70TWoTCSeUzb7WxEK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irDRFKPOE9rZSCSxpwdU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q2jYnuGtNqBRQrchHIjK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Ih7rmD5pdelXnzwOGUxi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nKm4KHqvnU7DktVlLIU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hw1JwTuoQUUl2SExdQqDh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8JggiUvEwPqIj2RV72no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T4CKS2pc9Pt8ob6lbT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PBgNANktxYB1aSGHckR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UXYNEcCAhcGG0yS6pGc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jGnXKKkm7kOUsmmqMpnQ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H9afKOqaFSPEHiPN87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ltS8P6VbbLWkgPDpsO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sK8TUibyfkQVcllz8K3u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RlRzhBy4LgShNGmBYke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SQTtK1HcuFD0npmfWhCI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Im2Z9IF1OySxCwhfPjD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x8qhaN31fqfcdDORP1ay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Y1W3QQPT16NDuxhsPp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pf3PkIuURA32U3XcFOb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rPTMIxRNHfd7zLTdw7k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3w914dgCMBkSc0tC8nud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JAAukf9BytEyOeWy0X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PMucjsi4EHGV5jcedCE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t1XEgY6mV7CVLNZ8VHi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ST9DlMKqoN75jteFbkX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rmbOUF1hWBTfMqAt0LN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i9xoe5GWNcVw84uDCkCv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OGtwTgvXxxbjAZ5XxEJ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9NkaaxICFgPslRUIbqr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kOtuyEMXLgQTwGbI5Yf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u7Ee2Psj0aeLsvGFZ3P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CrkewtktzLwpklQkCXu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G07IKhU2jev34T89JPLC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FKdG1qYc4aqVvdTOjZZ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f3blPFqSc2iWMz0QrTu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ZoQCqODvtI5buauGBjL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8bYMjUGkuU2woxiV61a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DyrkNty53cNU4MuceCe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RA4PlKiaCtmBKib60aW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nA6Hco48XhO4HQfX7OM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xt2c08B4KbTYduJDyT6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MGBlQ328BNi42DFZoVw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aIDKetfSM6NsGlBEiy1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F8r6YyvaWCy9wSI5PzS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gAWjoJDYSW242uj7vHnB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UwPJWcJsIR4tSQ9EaLw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RkqOndTN3QoDQ9TltYIK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78DVFshQUwm5e0P8m7A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7sPeMH3blp25GquFNr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ZzBsYRxB4aripnTHp2o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n8VAuYEFssM29MiWTH8w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rNaJ9uX5JjoWtgCjIcE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Eo07L61c1GEk7OhfH2E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Fr2ZfomMUTlLXhSNJU9o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TtTD45jcSNjz9MI2JR3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h88O2svB5lqwuwd81VS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0yEvwEjMVTOccLuf3RH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8CibPAP8EtTq8zawVQi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df23b5FMxMC53Q9ned3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IhksELR18x92p2dlPIW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jLCU5xVQYpxBU0RmW4g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g5a8jA1zlDhmYyPJGk6h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vO7ctsMSwC0XvwKXdkO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ky2ixcoVw3NvAl066zN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l13iZI6Ms9GAtzabVzuB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QNZ73x40CLVJttxuJfjF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9ZWoX7dfAAOFc0fedFO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OZSrVVDeYuyoR3mALZy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MOn9VGlOMmmvbWwwbhC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aiji5YF3C7V9VnTBhcb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7N8cRDUObn4Id33MZXT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2mSq4fOgAcutHA0JPHUX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qsIssoiEtsBVKMjrzE0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eKmtLf8beK03VpHBNpY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SLPepn8fXgbyeY5YD2wh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UHQUJXRAWR9dSBExPK2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RnbIvOMWorM1Q7nvEb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06uk6cMff49PtI0r3OZ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qQKw9k5RApqxYaB1uFK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XGiUNDJkykSHAgJNWRH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t8WZYYSmytYH5JKTZG6u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iuypqz9fQuST3efxs8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EgAlhGISUPSiXZpeeiL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oO036XdnMfIAfZ7kPIT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2cHmGyHkeepNCEdY38Sq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0A5fPiePtr1C4SZB81x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llcga9TZI7xHLAjR20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A2954xKpPe5w5KTD13F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uwae1O9vFbyaLj2b6C8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sbGQpe1WJkTgxCVPvVfj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YVYAAQW3rSqC4YyboVuJ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2KTn9jiSfX2m5bMyPpoGY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guMpfg6ckzjycKRPDaZ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PUyWhkwkPPsLEtOaBGW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PeNpfebT5IpX6Bi2tX3o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iwMNkzhjJLkgFRRiYMF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5r6n1szjKEsYC2au0X2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qoOWjiH9yx7OqkHWyPJ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NHfO7uMIXeoo1Iz48gC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QNBQN3odLGFJB7Hvbc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tLTivBVtXDC7yAcERI2u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q2jYnuGtNqBRQrchHIjK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616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DIP, IoC, DI, Service Locator e IoC Containers</vt:lpstr>
      <vt:lpstr>Agenda</vt:lpstr>
      <vt:lpstr>Alguns benefícios do que abordaremos</vt:lpstr>
      <vt:lpstr>Dependency Inversion Principle</vt:lpstr>
      <vt:lpstr>DIP – Dependency Inversion Principle</vt:lpstr>
      <vt:lpstr>DIP – Dependency Inversion Principle</vt:lpstr>
      <vt:lpstr>DIP – Dependency Inversion Principle</vt:lpstr>
      <vt:lpstr>Inversion of Control</vt:lpstr>
      <vt:lpstr>Inversion of Control</vt:lpstr>
      <vt:lpstr>Inversion of Control</vt:lpstr>
      <vt:lpstr>Interface Inversion</vt:lpstr>
      <vt:lpstr>Interface Inversion</vt:lpstr>
      <vt:lpstr>Flow Inversion</vt:lpstr>
      <vt:lpstr>Creation Inversion</vt:lpstr>
      <vt:lpstr>Dependency Injection</vt:lpstr>
      <vt:lpstr>Dependency Injection</vt:lpstr>
      <vt:lpstr>DEMOnstração</vt:lpstr>
      <vt:lpstr>IoC Containers</vt:lpstr>
      <vt:lpstr>IoC Container</vt:lpstr>
      <vt:lpstr>DEMOnstração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Borges</dc:creator>
  <cp:lastModifiedBy>Cleber</cp:lastModifiedBy>
  <cp:revision>57</cp:revision>
  <dcterms:created xsi:type="dcterms:W3CDTF">2011-10-06T14:49:17Z</dcterms:created>
  <dcterms:modified xsi:type="dcterms:W3CDTF">2012-01-13T12:15:29Z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1wSgBZTSStfHVzqR9d-fRFNHkoUymSVyocjKyQhdkhPI</vt:lpwstr>
  </property>
  <property fmtid="{D5CDD505-2E9C-101B-9397-08002B2CF9AE}" pid="4" name="Google.Documents.RevisionId">
    <vt:lpwstr>13726636100941445194</vt:lpwstr>
  </property>
  <property fmtid="{D5CDD505-2E9C-101B-9397-08002B2CF9AE}" pid="5" name="Google.Documents.PreviousRevisionId">
    <vt:lpwstr>03089914835833530402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