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18"/>
  </p:handoutMasterIdLst>
  <p:sldIdLst>
    <p:sldId id="262" r:id="rId2"/>
    <p:sldId id="264" r:id="rId3"/>
    <p:sldId id="265" r:id="rId4"/>
    <p:sldId id="269" r:id="rId5"/>
    <p:sldId id="257" r:id="rId6"/>
    <p:sldId id="271" r:id="rId7"/>
    <p:sldId id="258" r:id="rId8"/>
    <p:sldId id="259" r:id="rId9"/>
    <p:sldId id="260" r:id="rId10"/>
    <p:sldId id="274" r:id="rId11"/>
    <p:sldId id="261" r:id="rId12"/>
    <p:sldId id="270" r:id="rId13"/>
    <p:sldId id="268" r:id="rId14"/>
    <p:sldId id="266" r:id="rId15"/>
    <p:sldId id="272" r:id="rId16"/>
    <p:sldId id="273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D"/>
    <a:srgbClr val="FF3300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3" autoAdjust="0"/>
    <p:restoredTop sz="84736" autoAdjust="0"/>
  </p:normalViewPr>
  <p:slideViewPr>
    <p:cSldViewPr>
      <p:cViewPr varScale="1">
        <p:scale>
          <a:sx n="76" d="100"/>
          <a:sy n="76" d="100"/>
        </p:scale>
        <p:origin x="-14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3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156802-8565-4217-A70E-D1C2085D6429}" type="datetimeFigureOut">
              <a:rPr lang="fr-FR"/>
              <a:pPr>
                <a:defRPr/>
              </a:pPr>
              <a:t>11/01/2018</a:t>
            </a:fld>
            <a:endParaRPr lang="fr-FR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6EAC5CE-9C61-4C3B-971C-72E0C35573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571472" y="428604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500042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fr-FR" altLang="en-US" dirty="0"/>
              <a:t>Cliquez pour modifier le style du titre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fr-FR" altLang="en-US"/>
              <a:t>Cliquez pour modifier le style des sous-titres du masque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275CB-71E6-42F5-8E6A-BA25D410243D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86DD5-2D1A-45F5-81DF-5091178A28E7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DD2C-3DF8-422B-AB2D-02F848FD151D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26256-5B2F-4E3F-BEEA-BF9633B138B9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81C49-BB02-4FD0-B895-349A39A6C02A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8ABF2-9C06-4A53-9EDD-4E9ACCAF6A71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41C1C-FD04-4814-8288-C943C8689EE4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390A8-9E00-474E-990B-8565942D5E79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02314-5B84-4EB3-BADB-6E2AE3A573C1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072D-AC24-4C12-9814-F4ED6DD92EF6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14A9E-F52B-426D-8DC0-62AB617B3DB9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C5146EB-906D-4586-A78B-4F1575821143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sp>
        <p:nvSpPr>
          <p:cNvPr id="76807" name="Freeform 7"/>
          <p:cNvSpPr>
            <a:spLocks noChangeArrowheads="1"/>
          </p:cNvSpPr>
          <p:nvPr/>
        </p:nvSpPr>
        <p:spPr bwMode="auto">
          <a:xfrm>
            <a:off x="428596" y="285728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lanning.x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roupes_SSII.x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Groupes_SSII.x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DIS29_02_SF_generales%20V2%20light.doc" TargetMode="External"/><Relationship Id="rId2" Type="http://schemas.openxmlformats.org/officeDocument/2006/relationships/hyperlink" Target="SDIS29_01_cahier%20des%20charges%20V3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DIS29-ApplisWebPHP-NormesDevlpt.doc" TargetMode="External"/><Relationship Id="rId5" Type="http://schemas.openxmlformats.org/officeDocument/2006/relationships/hyperlink" Target="SDIS29_04_SpecificationsTechniquesV3.doc" TargetMode="External"/><Relationship Id="rId4" Type="http://schemas.openxmlformats.org/officeDocument/2006/relationships/hyperlink" Target="SDIS29_03_SF_detailleesV3%20-%20Li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lanning.x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lanning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7" y="714356"/>
            <a:ext cx="8640763" cy="3921199"/>
          </a:xfrm>
        </p:spPr>
        <p:txBody>
          <a:bodyPr/>
          <a:lstStyle/>
          <a:p>
            <a:pPr algn="ctr" eaLnBrk="1" hangingPunct="1"/>
            <a:r>
              <a:rPr lang="fr-FR" sz="4800" dirty="0" smtClean="0">
                <a:solidFill>
                  <a:srgbClr val="00B050"/>
                </a:solidFill>
              </a:rPr>
              <a:t/>
            </a:r>
            <a:br>
              <a:rPr lang="fr-FR" sz="4800" dirty="0" smtClean="0">
                <a:solidFill>
                  <a:srgbClr val="00B050"/>
                </a:solidFill>
              </a:rPr>
            </a:br>
            <a:r>
              <a:rPr lang="fr-FR" sz="4800" dirty="0" smtClean="0"/>
              <a:t>PPE 2</a:t>
            </a:r>
            <a:br>
              <a:rPr lang="fr-FR" sz="4800" dirty="0" smtClean="0"/>
            </a:b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5600" b="1" dirty="0" smtClean="0"/>
              <a:t>Application SDIS</a:t>
            </a:r>
            <a:br>
              <a:rPr lang="fr-FR" sz="5600" b="1" dirty="0" smtClean="0"/>
            </a:br>
            <a:r>
              <a:rPr lang="fr-FR" b="1" dirty="0"/>
              <a:t>Gestion du personnel et des formations</a:t>
            </a:r>
            <a:endParaRPr lang="fr-FR" sz="5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des données – Contraintes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 smtClean="0"/>
              <a:t>Cf</a:t>
            </a:r>
            <a:r>
              <a:rPr lang="fr-FR" sz="3200" dirty="0" smtClean="0"/>
              <a:t> Ressources dans le dossier test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904087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764704"/>
            <a:ext cx="7416824" cy="540114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3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Remplissage de la base encore !!!!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Appel : </a:t>
            </a:r>
            <a:r>
              <a:rPr lang="fr-FR" sz="2000" dirty="0" smtClean="0">
                <a:hlinkClick r:id="rId2" action="ppaction://hlinkfile"/>
              </a:rPr>
              <a:t>Planning.xls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Remplissage de la base de données en utilisant de générateur en cours</a:t>
            </a:r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 lvl="1"/>
            <a:r>
              <a:rPr lang="fr-FR" sz="1600" dirty="0" smtClean="0"/>
              <a:t>Rédiger  une notice technique sur la création du générateur</a:t>
            </a:r>
          </a:p>
          <a:p>
            <a:pPr lvl="1"/>
            <a:endParaRPr lang="fr-FR" sz="1600" dirty="0" smtClean="0"/>
          </a:p>
        </p:txBody>
      </p:sp>
      <p:pic>
        <p:nvPicPr>
          <p:cNvPr id="4" name="Picture 4" descr="workin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842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035" y="476672"/>
            <a:ext cx="8640763" cy="3921199"/>
          </a:xfrm>
        </p:spPr>
        <p:txBody>
          <a:bodyPr/>
          <a:lstStyle/>
          <a:p>
            <a:pPr algn="ctr" eaLnBrk="1" hangingPunct="1"/>
            <a:r>
              <a:rPr lang="fr-FR" sz="4800" dirty="0" smtClean="0">
                <a:solidFill>
                  <a:srgbClr val="00B050"/>
                </a:solidFill>
              </a:rPr>
              <a:t/>
            </a:r>
            <a:br>
              <a:rPr lang="fr-FR" sz="4800" dirty="0" smtClean="0">
                <a:solidFill>
                  <a:srgbClr val="00B050"/>
                </a:solidFill>
              </a:rPr>
            </a:br>
            <a:r>
              <a:rPr lang="fr-FR" sz="4800" dirty="0" smtClean="0"/>
              <a:t>PPE 2 - Option SISR</a:t>
            </a: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6600" b="1" dirty="0" smtClean="0"/>
              <a:t>Application </a:t>
            </a:r>
            <a:r>
              <a:rPr lang="fr-FR" sz="6600" b="1" dirty="0"/>
              <a:t>SDIS</a:t>
            </a:r>
            <a:br>
              <a:rPr lang="fr-FR" sz="6600" b="1" dirty="0"/>
            </a:br>
            <a:r>
              <a:rPr lang="fr-FR" sz="6000" b="1" dirty="0"/>
              <a:t>Gestion du personnel et des formations</a:t>
            </a:r>
            <a:endParaRPr lang="fr-FR" sz="5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8820472" cy="56891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				</a:t>
            </a:r>
            <a:r>
              <a:rPr lang="fr-FR" sz="2000" b="1" dirty="0" smtClean="0">
                <a:solidFill>
                  <a:srgbClr val="FF0000"/>
                </a:solidFill>
              </a:rPr>
              <a:t>Réaliser un devis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fr-FR" sz="2000" dirty="0" smtClean="0">
                <a:ea typeface="+mn-ea"/>
                <a:cs typeface="+mn-cs"/>
              </a:rPr>
              <a:t>Dans le cadre de ce projet, vous devrez réaliser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Un audit des équipements existants (on souhaite un parc homogène)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le cahier des charges des équipements à fournir,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la liste des logiciels (OS compris) et des licences à fournir,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la réponse technique et financière correspondante en tenant compte des critères techniques bien entendu mais aussi des contraintes de 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Performance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Énergie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Autonomie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bruit</a:t>
            </a:r>
            <a:br>
              <a:rPr lang="fr-FR" sz="1600" dirty="0" smtClean="0">
                <a:ea typeface="+mn-ea"/>
                <a:cs typeface="+mn-cs"/>
              </a:rPr>
            </a:br>
            <a:r>
              <a:rPr lang="fr-FR" sz="1600" dirty="0" smtClean="0">
                <a:ea typeface="+mn-ea"/>
                <a:cs typeface="+mn-cs"/>
              </a:rPr>
              <a:t> </a:t>
            </a:r>
            <a:br>
              <a:rPr lang="fr-FR" sz="1600" dirty="0" smtClean="0">
                <a:ea typeface="+mn-ea"/>
                <a:cs typeface="+mn-cs"/>
              </a:rPr>
            </a:br>
            <a:r>
              <a:rPr lang="fr-FR" sz="2000" dirty="0" smtClean="0">
                <a:ea typeface="+mn-ea"/>
                <a:cs typeface="+mn-cs"/>
              </a:rPr>
              <a:t>Vous  tiendrez compte du coût d’acquisition et du coût d’installation mais aussi du coût de </a:t>
            </a:r>
            <a:r>
              <a:rPr lang="fr-FR" sz="2000" smtClean="0">
                <a:ea typeface="+mn-ea"/>
                <a:cs typeface="+mn-cs"/>
              </a:rPr>
              <a:t>fonctionnement.</a:t>
            </a:r>
            <a:endParaRPr lang="fr-FR" sz="2000" dirty="0" smtClean="0">
              <a:ea typeface="+mn-ea"/>
              <a:cs typeface="+mn-cs"/>
            </a:endParaRP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712968" cy="51851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			</a:t>
            </a:r>
            <a:r>
              <a:rPr lang="fr-FR" sz="2000" b="1" dirty="0" smtClean="0">
                <a:solidFill>
                  <a:srgbClr val="FF0000"/>
                </a:solidFill>
              </a:rPr>
              <a:t>Réaliser un devis</a:t>
            </a:r>
            <a:endParaRPr lang="fr-FR" sz="2000" dirty="0" smtClean="0"/>
          </a:p>
          <a:p>
            <a:r>
              <a:rPr lang="fr-FR" sz="2000" dirty="0" smtClean="0"/>
              <a:t>Dimensionner un serveur physique capable d’héberger au moins 2 serveurs virtuels : HTTP et SGBD</a:t>
            </a:r>
          </a:p>
          <a:p>
            <a:r>
              <a:rPr lang="fr-FR" sz="2000" dirty="0" smtClean="0"/>
              <a:t>Proposer une solution de sauvegarde / restauration de l’application et des VM</a:t>
            </a:r>
          </a:p>
          <a:p>
            <a:r>
              <a:rPr lang="fr-FR" sz="2000" dirty="0" smtClean="0"/>
              <a:t>Estimer et planifier le temps de développement de l’application Gestion des frais</a:t>
            </a:r>
          </a:p>
          <a:p>
            <a:r>
              <a:rPr lang="fr-FR" sz="2000" dirty="0" smtClean="0"/>
              <a:t>Faire une réponse technique et financière détaillée</a:t>
            </a:r>
          </a:p>
          <a:p>
            <a:pPr>
              <a:buNone/>
            </a:pPr>
            <a:r>
              <a:rPr lang="fr-FR" sz="2000" dirty="0" smtClean="0"/>
              <a:t>	(devis argumenté)</a:t>
            </a:r>
          </a:p>
          <a:p>
            <a:pPr lvl="1"/>
            <a:r>
              <a:rPr lang="fr-FR" sz="1600" dirty="0" smtClean="0"/>
              <a:t>Pour le serveur (fournisseur professionnel sur internet : site constructeur, LDLC…)</a:t>
            </a:r>
          </a:p>
          <a:p>
            <a:pPr lvl="1"/>
            <a:r>
              <a:rPr lang="fr-FR" sz="1600" dirty="0" smtClean="0"/>
              <a:t>La sauvegarde</a:t>
            </a:r>
          </a:p>
          <a:p>
            <a:pPr lvl="1"/>
            <a:r>
              <a:rPr lang="fr-FR" sz="1600" dirty="0" smtClean="0"/>
              <a:t>Les logiciels supports</a:t>
            </a:r>
          </a:p>
          <a:p>
            <a:pPr lvl="1"/>
            <a:r>
              <a:rPr lang="fr-FR" sz="1600" dirty="0" smtClean="0"/>
              <a:t>les licences</a:t>
            </a:r>
          </a:p>
          <a:p>
            <a:pPr lvl="1"/>
            <a:r>
              <a:rPr lang="fr-FR" sz="1600" dirty="0" smtClean="0"/>
              <a:t>La prestation logicielle Gestion des frais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Soumettre le devis à l’administrateur chef de projet  par mail.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Architecture de développement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420888"/>
            <a:ext cx="4789512" cy="201481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47864" y="479715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 VM (SDSIS01 à SDIS08) </a:t>
            </a:r>
          </a:p>
          <a:p>
            <a:r>
              <a:rPr lang="fr-FR" dirty="0" smtClean="0"/>
              <a:t>à installer et configurer avec</a:t>
            </a:r>
          </a:p>
          <a:p>
            <a:r>
              <a:rPr lang="fr-FR" dirty="0" smtClean="0"/>
              <a:t>Service WEB + SGBD SQL + FTP</a:t>
            </a:r>
          </a:p>
          <a:p>
            <a:r>
              <a:rPr lang="fr-FR" b="1" dirty="0" smtClean="0">
                <a:solidFill>
                  <a:srgbClr val="FF822D"/>
                </a:solidFill>
              </a:rPr>
              <a:t>OUTILS différents selon les groupes</a:t>
            </a:r>
            <a:endParaRPr lang="fr-FR" b="1" dirty="0">
              <a:solidFill>
                <a:srgbClr val="FF822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117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Architecture de production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347864" y="479715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MicroNAS</a:t>
            </a:r>
            <a:endParaRPr lang="fr-FR" dirty="0" smtClean="0"/>
          </a:p>
          <a:p>
            <a:r>
              <a:rPr lang="fr-FR" dirty="0" smtClean="0"/>
              <a:t>à installer et configurer avec</a:t>
            </a:r>
          </a:p>
          <a:p>
            <a:r>
              <a:rPr lang="fr-FR" dirty="0" smtClean="0"/>
              <a:t>Service WEB + SGBD SQL + FTP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348880"/>
            <a:ext cx="5616624" cy="2362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51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Lancement du PPE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Création des groupes de PPE : </a:t>
            </a:r>
            <a:r>
              <a:rPr lang="fr-FR" sz="2000" dirty="0" smtClean="0">
                <a:hlinkClick r:id="rId2" action="ppaction://hlinkfile"/>
              </a:rPr>
              <a:t>Groupes_SSII.xls</a:t>
            </a: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Vous êtes une société de service :</a:t>
            </a:r>
          </a:p>
          <a:p>
            <a:pPr lvl="1"/>
            <a:r>
              <a:rPr lang="fr-FR" sz="1600" dirty="0" smtClean="0"/>
              <a:t>Un nom  – Un logo – Un mail …</a:t>
            </a:r>
          </a:p>
          <a:p>
            <a:pPr lvl="1"/>
            <a:endParaRPr lang="fr-FR" sz="1600" dirty="0" smtClean="0"/>
          </a:p>
          <a:p>
            <a:r>
              <a:rPr lang="fr-FR" sz="2000" dirty="0" smtClean="0"/>
              <a:t>Pour ce projet, l’équipe est constituée</a:t>
            </a:r>
          </a:p>
          <a:p>
            <a:pPr lvl="1"/>
            <a:r>
              <a:rPr lang="fr-FR" sz="1600" dirty="0" smtClean="0"/>
              <a:t>2 ou 3 techniciens système et réseau (étudiants)</a:t>
            </a:r>
          </a:p>
          <a:p>
            <a:pPr lvl="1"/>
            <a:r>
              <a:rPr lang="fr-FR" sz="1600" dirty="0" smtClean="0"/>
              <a:t>2 ou 3 développeurs (étudiants)</a:t>
            </a:r>
          </a:p>
          <a:p>
            <a:pPr lvl="1"/>
            <a:r>
              <a:rPr lang="fr-FR" sz="1600" dirty="0" smtClean="0"/>
              <a:t>1 analyste (enseignant) et responsable de projet</a:t>
            </a:r>
          </a:p>
          <a:p>
            <a:pPr lvl="1"/>
            <a:r>
              <a:rPr lang="fr-FR" sz="1600" dirty="0" smtClean="0"/>
              <a:t>1 administrateur système et réseau (enseignant) et responsable de projet</a:t>
            </a:r>
          </a:p>
          <a:p>
            <a:pPr lvl="1"/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Lancement du PPE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Travail préalable</a:t>
            </a:r>
          </a:p>
          <a:p>
            <a:pPr lvl="1"/>
            <a:r>
              <a:rPr lang="fr-FR" sz="1600" dirty="0" smtClean="0"/>
              <a:t>Se documenter : prendre connaissance  du cahier des charges et des différents documents associés</a:t>
            </a:r>
          </a:p>
          <a:p>
            <a:pPr lvl="1"/>
            <a:r>
              <a:rPr lang="fr-FR" sz="1600" dirty="0" smtClean="0"/>
              <a:t>Veille technologique </a:t>
            </a:r>
          </a:p>
          <a:p>
            <a:pPr lvl="2"/>
            <a:r>
              <a:rPr lang="fr-FR" sz="1200" dirty="0" smtClean="0"/>
              <a:t>Responsive design</a:t>
            </a:r>
          </a:p>
          <a:p>
            <a:pPr lvl="2"/>
            <a:r>
              <a:rPr lang="fr-FR" sz="1200" dirty="0" smtClean="0"/>
              <a:t>Outils de </a:t>
            </a:r>
            <a:r>
              <a:rPr lang="fr-FR" sz="1200" dirty="0" err="1" smtClean="0"/>
              <a:t>virtualisation</a:t>
            </a:r>
            <a:endParaRPr lang="fr-FR" sz="1200" dirty="0" smtClean="0"/>
          </a:p>
          <a:p>
            <a:pPr lvl="1"/>
            <a:r>
              <a:rPr lang="fr-FR" sz="1600" dirty="0" smtClean="0"/>
              <a:t>Faire un devis à votre client : Chiffrer la solution (matériel et logiciel)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2000" dirty="0" smtClean="0"/>
              <a:t>Préparer la base de données pour les tests</a:t>
            </a:r>
          </a:p>
          <a:p>
            <a:r>
              <a:rPr lang="fr-FR" sz="2000" dirty="0" smtClean="0"/>
              <a:t>Mettre en œuvre l’architecture système et réseau</a:t>
            </a:r>
          </a:p>
          <a:p>
            <a:r>
              <a:rPr lang="fr-FR" sz="2000" dirty="0" smtClean="0"/>
              <a:t>Coder le logiciel</a:t>
            </a:r>
          </a:p>
          <a:p>
            <a:r>
              <a:rPr lang="fr-FR" sz="2000" dirty="0" smtClean="0"/>
              <a:t>Faire les tests</a:t>
            </a:r>
          </a:p>
          <a:p>
            <a:r>
              <a:rPr lang="fr-FR" sz="2000" dirty="0" smtClean="0"/>
              <a:t>Réaliser la documentation associée</a:t>
            </a:r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7" y="642918"/>
            <a:ext cx="8640763" cy="3921199"/>
          </a:xfrm>
        </p:spPr>
        <p:txBody>
          <a:bodyPr/>
          <a:lstStyle/>
          <a:p>
            <a:pPr algn="ctr" eaLnBrk="1" hangingPunct="1"/>
            <a:r>
              <a:rPr lang="fr-FR" sz="4800" dirty="0" smtClean="0">
                <a:solidFill>
                  <a:srgbClr val="00B050"/>
                </a:solidFill>
              </a:rPr>
              <a:t/>
            </a:r>
            <a:br>
              <a:rPr lang="fr-FR" sz="4800" dirty="0" smtClean="0">
                <a:solidFill>
                  <a:srgbClr val="00B050"/>
                </a:solidFill>
              </a:rPr>
            </a:br>
            <a:r>
              <a:rPr lang="fr-FR" sz="4800" dirty="0" smtClean="0"/>
              <a:t>PPE 2 - Option SLAM</a:t>
            </a:r>
            <a:br>
              <a:rPr lang="fr-FR" sz="4800" dirty="0" smtClean="0"/>
            </a:b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5600" b="1" dirty="0" smtClean="0"/>
              <a:t>Application SDIS</a:t>
            </a:r>
            <a:br>
              <a:rPr lang="fr-FR" sz="5600" b="1" dirty="0" smtClean="0"/>
            </a:br>
            <a:r>
              <a:rPr lang="fr-FR" b="1" dirty="0"/>
              <a:t>Gestion du personnel et des formations</a:t>
            </a:r>
            <a:endParaRPr lang="fr-FR" sz="5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Lancement du PPE</a:t>
            </a:r>
            <a:endParaRPr lang="fr-FR" sz="2000" dirty="0" smtClean="0"/>
          </a:p>
          <a:p>
            <a:r>
              <a:rPr lang="fr-FR" sz="2000" dirty="0" smtClean="0"/>
              <a:t>Création des groupes de PPE : </a:t>
            </a:r>
            <a:r>
              <a:rPr lang="fr-FR" sz="2000" dirty="0" smtClean="0">
                <a:hlinkClick r:id="rId2" action="ppaction://hlinkfile"/>
              </a:rPr>
              <a:t>Groupes_SSII.xls</a:t>
            </a:r>
            <a:endParaRPr lang="fr-FR" sz="2000" dirty="0" smtClean="0"/>
          </a:p>
          <a:p>
            <a:r>
              <a:rPr lang="fr-FR" sz="2000" dirty="0" smtClean="0"/>
              <a:t>Vous êtes une société de service :</a:t>
            </a:r>
          </a:p>
          <a:p>
            <a:pPr lvl="1"/>
            <a:r>
              <a:rPr lang="fr-FR" sz="1600" dirty="0" smtClean="0"/>
              <a:t>Un nom  – Un logo – Un mail …</a:t>
            </a:r>
          </a:p>
          <a:p>
            <a:pPr lvl="1"/>
            <a:endParaRPr lang="fr-FR" sz="1600" dirty="0" smtClean="0"/>
          </a:p>
          <a:p>
            <a:r>
              <a:rPr lang="fr-FR" sz="2000" dirty="0" smtClean="0"/>
              <a:t>Vous utiliserez les outils en ligne :</a:t>
            </a:r>
          </a:p>
          <a:p>
            <a:pPr lvl="1"/>
            <a:r>
              <a:rPr lang="fr-FR" sz="1600" dirty="0" smtClean="0"/>
              <a:t>One Drive – </a:t>
            </a:r>
            <a:r>
              <a:rPr lang="fr-FR" sz="1600" dirty="0" err="1" smtClean="0"/>
              <a:t>Trello</a:t>
            </a:r>
            <a:r>
              <a:rPr lang="fr-FR" sz="1600" dirty="0" smtClean="0"/>
              <a:t> – Olympe…</a:t>
            </a:r>
          </a:p>
          <a:p>
            <a:pPr lvl="1"/>
            <a:r>
              <a:rPr lang="fr-FR" sz="1600" dirty="0" smtClean="0"/>
              <a:t>La ferme de serveur du BTS SIO </a:t>
            </a:r>
          </a:p>
          <a:p>
            <a:pPr lvl="1"/>
            <a:endParaRPr lang="fr-FR" sz="1600" dirty="0" smtClean="0"/>
          </a:p>
          <a:p>
            <a:r>
              <a:rPr lang="fr-FR" sz="2000" dirty="0" smtClean="0"/>
              <a:t>Vous utiliserez :</a:t>
            </a:r>
          </a:p>
          <a:p>
            <a:pPr lvl="1"/>
            <a:r>
              <a:rPr lang="fr-FR" sz="1600" dirty="0" smtClean="0"/>
              <a:t>Plateforme IDE : ECLIPSE </a:t>
            </a:r>
          </a:p>
          <a:p>
            <a:pPr lvl="1"/>
            <a:r>
              <a:rPr lang="fr-FR" sz="1600" dirty="0" smtClean="0"/>
              <a:t>Architecture de développement et de production : PHP – SGBD (MYSQL/POSGRESQL) – serveur web (APACHE-NGINX-IIS)</a:t>
            </a:r>
          </a:p>
          <a:p>
            <a:pPr lvl="1"/>
            <a:r>
              <a:rPr lang="fr-FR" sz="1600" dirty="0" smtClean="0"/>
              <a:t>Techniques Responsive WEB</a:t>
            </a:r>
          </a:p>
          <a:p>
            <a:pPr lvl="1"/>
            <a:r>
              <a:rPr lang="fr-FR" sz="1600" dirty="0" smtClean="0"/>
              <a:t>Techniques de virtualisation</a:t>
            </a:r>
          </a:p>
          <a:p>
            <a:pPr lvl="1"/>
            <a:r>
              <a:rPr lang="fr-FR" sz="1600" dirty="0" smtClean="0"/>
              <a:t>Service web et SGBD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3600" dirty="0" smtClean="0"/>
              <a:t>Architecture 3 tiers classique codée en PHP</a:t>
            </a: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628" y="2420887"/>
            <a:ext cx="7292796" cy="31722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360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r>
              <a:rPr lang="fr-FR" sz="3200" b="1" dirty="0" smtClean="0">
                <a:solidFill>
                  <a:srgbClr val="FF0000"/>
                </a:solidFill>
                <a:latin typeface="Garamond" pitchFamily="18" charset="0"/>
              </a:rPr>
              <a:t>Liens A reprendre</a:t>
            </a:r>
            <a:endParaRPr lang="fr-FR" sz="32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fr-FR" sz="1600" dirty="0" smtClean="0"/>
          </a:p>
          <a:p>
            <a:r>
              <a:rPr lang="fr-FR" sz="2000" dirty="0" smtClean="0"/>
              <a:t>Le SDIS29 a passé commande d'un logiciel de gestion du personnel et des formations auprès de notre société de service.</a:t>
            </a:r>
          </a:p>
          <a:p>
            <a:endParaRPr lang="fr-FR" sz="2000" dirty="0" smtClean="0"/>
          </a:p>
          <a:p>
            <a:r>
              <a:rPr lang="fr-FR" sz="2000" dirty="0"/>
              <a:t>Le SDIS29 </a:t>
            </a:r>
            <a:r>
              <a:rPr lang="fr-FR" sz="2000" dirty="0" smtClean="0"/>
              <a:t>fait le cahier des charges :</a:t>
            </a:r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2" action="ppaction://hlinkfile"/>
              </a:rPr>
              <a:t>cahier des charges.doc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Les analystes de votre SSII ont fait les spécifications :</a:t>
            </a:r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3" action="ppaction://hlinkfile"/>
              </a:rPr>
              <a:t>SF_generales.doc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4" action="ppaction://hlinkfile"/>
              </a:rPr>
              <a:t>SF_detaillees.doc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5" action="ppaction://hlinkfile"/>
              </a:rPr>
              <a:t>SpecificationsTechniques.doc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Vous tiendrez compte des normes de développement à appliquer :</a:t>
            </a:r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6" action="ppaction://hlinkfile"/>
              </a:rPr>
              <a:t>SDIS29-ApplisWebPHP-NormesDevlpt.doc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endParaRPr lang="fr-F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20"/>
            <a:ext cx="7704856" cy="52571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</a:t>
            </a:r>
            <a:endParaRPr lang="fr-FR" sz="3200" b="1" dirty="0" smtClean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None/>
            </a:pPr>
            <a:endParaRPr lang="fr-FR" sz="1600" dirty="0" smtClean="0"/>
          </a:p>
          <a:p>
            <a:r>
              <a:rPr lang="fr-FR" sz="2000" dirty="0" smtClean="0"/>
              <a:t>Vous respectez le planning prévisionnel :   </a:t>
            </a:r>
            <a:r>
              <a:rPr lang="fr-FR" sz="2000" dirty="0" smtClean="0">
                <a:hlinkClick r:id="rId2" action="ppaction://hlinkfile"/>
              </a:rPr>
              <a:t>Planning.xls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Les programmeurs de votre SSII codent ce qui est prévu dans l'ordre prévu comme ils devront faire en entreprise. Ils doivent avoir sous les yeux les copies d'écran à programmer et la base de données. </a:t>
            </a:r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Les analystes (Professeurs) feront les revues de code et les tests.</a:t>
            </a:r>
          </a:p>
          <a:p>
            <a:pPr lvl="1" eaLnBrk="1" hangingPunct="1">
              <a:lnSpc>
                <a:spcPct val="90000"/>
              </a:lnSpc>
            </a:pPr>
            <a:endParaRPr lang="fr-F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7632848" cy="48970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2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Remplissage de la base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Appel : </a:t>
            </a:r>
            <a:r>
              <a:rPr lang="fr-FR" sz="2000" dirty="0" smtClean="0">
                <a:hlinkClick r:id="rId2" action="ppaction://hlinkfile"/>
              </a:rPr>
              <a:t>Planning.xls</a:t>
            </a: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Création de la base  de données :             pour les 8 SSII</a:t>
            </a:r>
          </a:p>
          <a:p>
            <a:endParaRPr lang="fr-FR" sz="2000" dirty="0" smtClean="0"/>
          </a:p>
          <a:p>
            <a:r>
              <a:rPr lang="fr-FR" sz="2000" dirty="0" smtClean="0"/>
              <a:t>Remplissage </a:t>
            </a:r>
            <a:r>
              <a:rPr lang="fr-FR" sz="2000" dirty="0" smtClean="0"/>
              <a:t>de la base de données en utilisant </a:t>
            </a:r>
            <a:r>
              <a:rPr lang="fr-FR" sz="2000" dirty="0" smtClean="0"/>
              <a:t>le </a:t>
            </a:r>
            <a:r>
              <a:rPr lang="fr-FR" sz="2000" dirty="0" smtClean="0"/>
              <a:t>générateur</a:t>
            </a:r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  <p:pic>
        <p:nvPicPr>
          <p:cNvPr id="3" name="Picture 8" descr="deblockd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4075" y="249289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ure">
  <a:themeElements>
    <a:clrScheme name="Bordur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ur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4578</TotalTime>
  <Words>51</Words>
  <Application>Microsoft Office PowerPoint</Application>
  <PresentationFormat>Affichage à l'écran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Bordure</vt:lpstr>
      <vt:lpstr> PPE 2  Application SDIS Gestion du personnel et des formations</vt:lpstr>
      <vt:lpstr>Diapositive 2</vt:lpstr>
      <vt:lpstr>Diapositive 3</vt:lpstr>
      <vt:lpstr> PPE 2 - Option SLAM  Application SDIS Gestion du personnel et des formations</vt:lpstr>
      <vt:lpstr>Diapositive 5</vt:lpstr>
      <vt:lpstr>Architecture de l’application  Architecture 3 tiers classique codée en PHP</vt:lpstr>
      <vt:lpstr>Diapositive 7</vt:lpstr>
      <vt:lpstr>Diapositive 8</vt:lpstr>
      <vt:lpstr>Diapositive 9</vt:lpstr>
      <vt:lpstr>Génération des données – Contraintes  Cf Ressources dans le dossier test</vt:lpstr>
      <vt:lpstr>Diapositive 11</vt:lpstr>
      <vt:lpstr> PPE 2 - Option SISR  Application SDIS Gestion du personnel et des formations</vt:lpstr>
      <vt:lpstr>Diapositive 13</vt:lpstr>
      <vt:lpstr>Diapositive 14</vt:lpstr>
      <vt:lpstr>Architecture de l’application  Architecture de développement  </vt:lpstr>
      <vt:lpstr>Architecture de l’application  Architecture de production 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et Algorithmique</dc:title>
  <dc:creator>Bill Gates</dc:creator>
  <cp:lastModifiedBy>annick</cp:lastModifiedBy>
  <cp:revision>433</cp:revision>
  <dcterms:created xsi:type="dcterms:W3CDTF">2004-09-22T19:10:42Z</dcterms:created>
  <dcterms:modified xsi:type="dcterms:W3CDTF">2018-01-11T10:17:51Z</dcterms:modified>
</cp:coreProperties>
</file>