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2" r:id="rId3"/>
    <p:sldId id="257" r:id="rId4"/>
    <p:sldId id="2076138115" r:id="rId5"/>
    <p:sldId id="282" r:id="rId6"/>
    <p:sldId id="28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411393-DBF6-4706-8BE2-369E011B1CEE}">
          <p14:sldIdLst>
            <p14:sldId id="279"/>
            <p14:sldId id="292"/>
            <p14:sldId id="257"/>
            <p14:sldId id="2076138115"/>
            <p14:sldId id="282"/>
            <p14:sldId id="284"/>
            <p14:sldId id="259"/>
          </p14:sldIdLst>
        </p14:section>
        <p14:section name="AI Contexte" id="{1B15A39E-75BD-4F8D-920D-251FE534ED0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5A2"/>
    <a:srgbClr val="0F9ED5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047E-988B-CF30-95DA-127936C46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B3420-7B17-F78D-1962-3C2CDBE1A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83282-56A0-A9BC-7A89-B4242DC1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4687-65A6-409D-87EA-B52A4855D55C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DB07-0AE4-64FC-A26C-36E25CCE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234B3-493D-56EF-D207-ABEB0430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F004-EB3D-4A88-8C36-F09EABBF5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32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2086-696B-F908-E086-FA4684D2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48B15-E773-0E0C-9D92-0AC967734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61C8-3D39-C061-D456-3446896F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4687-65A6-409D-87EA-B52A4855D55C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2D080-D9ED-2CFD-DE51-A13C8B2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F75B-1034-555F-2D80-F96F81B2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F004-EB3D-4A88-8C36-F09EABBF5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8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115BF-F589-4EBF-4E5F-DBB74573B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9F256-187C-8DD2-9D82-EE828817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FE78-E123-F652-81C3-169BD08A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4687-65A6-409D-87EA-B52A4855D55C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DBD9A-980E-483A-9949-1DDDF2B3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13C1-C784-F471-13DB-4BA2F323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F004-EB3D-4A88-8C36-F09EABBF5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56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0E1F-C3AB-847B-7BAC-59CBB416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92A6-9A93-9B81-740E-3A8936C3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A27C-DF12-60E9-632D-615EA3E3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4687-65A6-409D-87EA-B52A4855D55C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6EEC6-87E9-7CCE-B24E-BBE1BC66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A199-7042-11B7-98B1-8B07E038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F004-EB3D-4A88-8C36-F09EABBF5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5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6574-1F8D-58D1-1443-B093BA43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5A758-CC39-E291-7028-6FB9F3A46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A66D-9DDA-D9E4-389D-B6838FFD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4687-65A6-409D-87EA-B52A4855D55C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0F805-2A11-7D82-936F-78231FBB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49387-45AE-283F-EFD1-3A54E4E9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F004-EB3D-4A88-8C36-F09EABBF5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14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FFA19-3F4D-63D3-E729-D3496F5E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2DDE-4E43-E5A9-F595-AF88D0FAE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4358E-79DF-64C3-75C5-E62A12A7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18EF6-D9CF-36D7-EC8C-1ECB19C79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4687-65A6-409D-87EA-B52A4855D55C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5CEBC-470D-E796-F71C-715DE85E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33164-B51A-0ED1-E555-818D74B4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F004-EB3D-4A88-8C36-F09EABBF5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06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1908-09DF-86E7-6B38-2CEA1A2E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5F618-76AD-16B5-1544-D1EBF9A59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8F63C-9D9E-AD74-529C-E547C3D16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532FF-76E6-AAA2-EA84-C675FC226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31468-FF94-2FDB-A864-148FF1ED8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05E31-92DD-DF3D-A206-5E0979AC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4687-65A6-409D-87EA-B52A4855D55C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E72ED7-9559-E916-74EE-2F76EE75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38F2E-DE63-8ACB-5D75-702FA355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F004-EB3D-4A88-8C36-F09EABBF5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35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8108-470C-48D5-31F2-EB29F3AE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977A4-05E5-70E6-DCF5-39589EBA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4687-65A6-409D-87EA-B52A4855D55C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ACB81-A904-0B65-F693-AF79D85F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8EBFF-BC45-9942-2769-BDA522C2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F004-EB3D-4A88-8C36-F09EABBF5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8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9DDF3-5F4C-0CD7-0858-A36040EA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4687-65A6-409D-87EA-B52A4855D55C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E1E5-2768-0C04-34E1-1F7BA000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92C0-72B0-BAC0-A57E-FABBF885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F004-EB3D-4A88-8C36-F09EABBF5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4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8E7B-6FA9-5003-DAB8-FA171B43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8C85-7F7C-A276-CB07-3C892C29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8077A-27EA-3458-0577-E1C61B9F1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0B748-6391-C566-4E5D-CA514012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4687-65A6-409D-87EA-B52A4855D55C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BDE37-CD48-7F21-8EAB-61D592E8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0A9C0-A8E2-DF2D-8A44-03FEE7D6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F004-EB3D-4A88-8C36-F09EABBF5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2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519C-C22C-0806-1E97-2434F809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2B425-630E-0916-C4E0-8D2D5961E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0B8CA-FA73-FCFC-48A7-12252A735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9FEA-F888-F4EE-2D87-F41A8593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4687-65A6-409D-87EA-B52A4855D55C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31F7-B1DB-31D0-ECCC-57058D27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13B24-F489-4F87-7282-F91495F7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F004-EB3D-4A88-8C36-F09EABBF5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84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0C896-323C-C376-C920-2985CA03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2695-59B5-AA61-CF9D-D415E0024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C9025-8726-2DF1-D307-437900F43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DF4687-65A6-409D-87EA-B52A4855D55C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873F-1AA8-77E8-57CB-EDA7B9F27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D970-6607-E8B6-0611-D3D3F72B6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7F004-EB3D-4A88-8C36-F09EABBF5C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4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45C45-2752-8306-5B8B-3C51C0A1A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66" y="293297"/>
            <a:ext cx="10929668" cy="1422370"/>
          </a:xfrm>
        </p:spPr>
        <p:txBody>
          <a:bodyPr>
            <a:normAutofit/>
          </a:bodyPr>
          <a:lstStyle/>
          <a:p>
            <a:r>
              <a:rPr lang="fr-CH" sz="4800" b="1" dirty="0">
                <a:solidFill>
                  <a:schemeClr val="accent4"/>
                </a:solidFill>
              </a:rPr>
              <a:t>Event Modeling – Un premier exemple !</a:t>
            </a:r>
            <a:endParaRPr lang="en-GB" sz="4800" b="1" dirty="0">
              <a:solidFill>
                <a:schemeClr val="accent4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823AB7D-D719-C0F3-5BE6-F75F0EA4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73" y="2583419"/>
            <a:ext cx="5895343" cy="3554276"/>
          </a:xfrm>
          <a:prstGeom prst="rect">
            <a:avLst/>
          </a:prstGeom>
        </p:spPr>
      </p:pic>
      <p:pic>
        <p:nvPicPr>
          <p:cNvPr id="3" name="Picture 2" descr="A coffee cup and a coffee filter">
            <a:extLst>
              <a:ext uri="{FF2B5EF4-FFF2-40B4-BE49-F238E27FC236}">
                <a16:creationId xmlns:a16="http://schemas.microsoft.com/office/drawing/2014/main" id="{A45B1FEE-9261-5DCE-418B-2AFD43FB1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125" y="2583419"/>
            <a:ext cx="3755920" cy="37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CB2D2A-DEDF-D04E-D023-9FA2C7E4F9C8}"/>
              </a:ext>
            </a:extLst>
          </p:cNvPr>
          <p:cNvSpPr/>
          <p:nvPr/>
        </p:nvSpPr>
        <p:spPr>
          <a:xfrm>
            <a:off x="379560" y="256189"/>
            <a:ext cx="3636000" cy="18266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Modeling est une des approches de modélisation de systèmes d’information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9F265A-4931-3C28-B673-7B40A10F93CE}"/>
              </a:ext>
            </a:extLst>
          </p:cNvPr>
          <p:cNvSpPr/>
          <p:nvPr/>
        </p:nvSpPr>
        <p:spPr>
          <a:xfrm>
            <a:off x="4267199" y="256189"/>
            <a:ext cx="3636000" cy="18266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 collaborative, visuelle, participative, multidisciplinaire, détaillée, orientée métier, UX et Dev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BB846F-E838-C5F5-979E-EFA94977C847}"/>
              </a:ext>
            </a:extLst>
          </p:cNvPr>
          <p:cNvSpPr/>
          <p:nvPr/>
        </p:nvSpPr>
        <p:spPr>
          <a:xfrm>
            <a:off x="8203719" y="256190"/>
            <a:ext cx="3636000" cy="184553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est adaptée pour de nouveaux systèmes d’information, pour des applications à moderniser ou </a:t>
            </a:r>
          </a:p>
          <a:p>
            <a:pPr algn="ctr"/>
            <a:r>
              <a:rPr lang="fr-CH" sz="20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effectuer des évolutions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65C3F-535A-6A9E-FBBB-353277492803}"/>
              </a:ext>
            </a:extLst>
          </p:cNvPr>
          <p:cNvSpPr txBox="1"/>
          <p:nvPr/>
        </p:nvSpPr>
        <p:spPr>
          <a:xfrm>
            <a:off x="325677" y="2916987"/>
            <a:ext cx="3672000" cy="3600000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pPr algn="ctr"/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Très similaire que les approches modernes «énergétiques»:</a:t>
            </a:r>
          </a:p>
          <a:p>
            <a:pPr marL="285750" indent="-285750" algn="ctr">
              <a:buFontTx/>
              <a:buChar char="-"/>
            </a:pPr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fr-CH" sz="1600" dirty="0" err="1">
                <a:latin typeface="Arial" panose="020B0604020202020204" pitchFamily="34" charset="0"/>
                <a:cs typeface="Arial" panose="020B0604020202020204" pitchFamily="34" charset="0"/>
              </a:rPr>
              <a:t>Storming</a:t>
            </a:r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Tx/>
              <a:buChar char="-"/>
            </a:pPr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Domain Storytelling</a:t>
            </a:r>
          </a:p>
          <a:p>
            <a:pPr algn="ctr"/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Beaucoup plus simple que:</a:t>
            </a:r>
          </a:p>
          <a:p>
            <a:pPr marL="285750" indent="-285750" algn="ctr">
              <a:buFontTx/>
              <a:buChar char="-"/>
            </a:pPr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</a:p>
          <a:p>
            <a:pPr marL="285750" indent="-285750" algn="ctr">
              <a:buFontTx/>
              <a:buChar char="-"/>
            </a:pPr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BPM</a:t>
            </a:r>
          </a:p>
          <a:p>
            <a:pPr marL="285750" indent="-285750" algn="ctr">
              <a:buFontTx/>
              <a:buChar char="-"/>
            </a:pPr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Tx/>
              <a:buChar char="-"/>
            </a:pPr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Tx/>
              <a:buChar char="-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587ED-B631-8BDA-7610-59D021FD2133}"/>
              </a:ext>
            </a:extLst>
          </p:cNvPr>
          <p:cNvSpPr txBox="1"/>
          <p:nvPr/>
        </p:nvSpPr>
        <p:spPr>
          <a:xfrm>
            <a:off x="4249199" y="2824161"/>
            <a:ext cx="3672000" cy="3785652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</a:lstStyle>
          <a:p>
            <a:pPr algn="ctr"/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Avec les métiers et l’équipe projets, nous détaillons les processus pas à pas (les slices)</a:t>
            </a:r>
          </a:p>
          <a:p>
            <a:pPr algn="ctr"/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Ces processus sont faits de 5 éléments couvrant 4 patterns et suffisent pour décrire un système d’information de manière très clair</a:t>
            </a:r>
          </a:p>
          <a:p>
            <a:pPr algn="ctr"/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Les règles métier sont couvertes par les tests BDD</a:t>
            </a:r>
          </a:p>
          <a:p>
            <a:pPr algn="ctr"/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DD958-4CCD-6A3E-6FE1-65D9AE9F573B}"/>
              </a:ext>
            </a:extLst>
          </p:cNvPr>
          <p:cNvSpPr txBox="1"/>
          <p:nvPr/>
        </p:nvSpPr>
        <p:spPr>
          <a:xfrm>
            <a:off x="8203719" y="2916987"/>
            <a:ext cx="3672000" cy="3600000"/>
          </a:xfrm>
          <a:prstGeom prst="rect">
            <a:avLst/>
          </a:prstGeom>
          <a:solidFill>
            <a:schemeClr val="bg2"/>
          </a:solidFill>
        </p:spPr>
        <p:txBody>
          <a:bodyPr wrap="square" anchor="ctr">
            <a:spAutoFit/>
          </a:bodyPr>
          <a:lstStyle/>
          <a:p>
            <a:pPr algn="ctr"/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Event Modeling est agnostique de l’architecture: no code, </a:t>
            </a:r>
            <a:r>
              <a:rPr lang="fr-CH" sz="1600" dirty="0" err="1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-code, progiciels ou développement spécifique</a:t>
            </a:r>
          </a:p>
          <a:p>
            <a:pPr algn="ctr"/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CH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Dans le cadre de développement spécifique, il se marie avec l’ </a:t>
            </a:r>
            <a:r>
              <a:rPr lang="fr-CH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 Sourcing, Vertical </a:t>
            </a:r>
            <a:r>
              <a:rPr lang="fr-CH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Slice</a:t>
            </a:r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 Architecture et l’IA (le modèle est le </a:t>
            </a:r>
            <a:r>
              <a:rPr lang="fr-CH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  <a:r>
              <a:rPr lang="fr-CH" sz="1600" dirty="0">
                <a:latin typeface="Arial" panose="020B0604020202020204" pitchFamily="34" charset="0"/>
                <a:cs typeface="Arial" panose="020B0604020202020204" pitchFamily="34" charset="0"/>
              </a:rPr>
              <a:t>, l’IA est friand de contexte)</a:t>
            </a:r>
          </a:p>
          <a:p>
            <a:pPr algn="ctr"/>
            <a:endParaRPr lang="fr-CH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E7ED95-ACC4-11E0-55F5-D6B29D2C1CFB}"/>
              </a:ext>
            </a:extLst>
          </p:cNvPr>
          <p:cNvSpPr/>
          <p:nvPr/>
        </p:nvSpPr>
        <p:spPr>
          <a:xfrm>
            <a:off x="330316" y="2340832"/>
            <a:ext cx="3667992" cy="5779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C’est une des approches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E9B161-A4A6-4190-6DAC-4C92FF78FA1E}"/>
              </a:ext>
            </a:extLst>
          </p:cNvPr>
          <p:cNvSpPr/>
          <p:nvPr/>
        </p:nvSpPr>
        <p:spPr>
          <a:xfrm>
            <a:off x="4267199" y="2345946"/>
            <a:ext cx="3636000" cy="57797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Explicite et Holistique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77B276-8137-2F0A-B304-4057A16D8CAE}"/>
              </a:ext>
            </a:extLst>
          </p:cNvPr>
          <p:cNvSpPr/>
          <p:nvPr/>
        </p:nvSpPr>
        <p:spPr>
          <a:xfrm>
            <a:off x="8203719" y="2345946"/>
            <a:ext cx="3663374" cy="57797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Agnostique et Pertinente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CF33935-C124-21ED-B54C-FDB9D4CDB2D0}"/>
              </a:ext>
            </a:extLst>
          </p:cNvPr>
          <p:cNvSpPr/>
          <p:nvPr/>
        </p:nvSpPr>
        <p:spPr>
          <a:xfrm rot="5400000">
            <a:off x="4040707" y="1003913"/>
            <a:ext cx="379562" cy="350089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4626AEC2-5E94-3F87-F647-81D2C54D58CB}"/>
              </a:ext>
            </a:extLst>
          </p:cNvPr>
          <p:cNvSpPr/>
          <p:nvPr/>
        </p:nvSpPr>
        <p:spPr>
          <a:xfrm rot="5400000">
            <a:off x="7906462" y="1003913"/>
            <a:ext cx="379562" cy="350089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8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9DE5-FC02-063D-C118-1B85B140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28" y="410616"/>
            <a:ext cx="11999343" cy="1325563"/>
          </a:xfrm>
        </p:spPr>
        <p:txBody>
          <a:bodyPr>
            <a:noAutofit/>
          </a:bodyPr>
          <a:lstStyle/>
          <a:p>
            <a:pPr algn="ctr"/>
            <a:r>
              <a:rPr lang="fr-CH" b="1" dirty="0">
                <a:solidFill>
                  <a:schemeClr val="accent4"/>
                </a:solidFill>
              </a:rPr>
              <a:t>5 éléments pour décrire un système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6E15D6-2F84-77A0-28F4-25CA76ED81CB}"/>
              </a:ext>
            </a:extLst>
          </p:cNvPr>
          <p:cNvSpPr/>
          <p:nvPr/>
        </p:nvSpPr>
        <p:spPr>
          <a:xfrm>
            <a:off x="3426365" y="1915635"/>
            <a:ext cx="1785668" cy="1512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tx1"/>
                </a:solidFill>
              </a:rPr>
              <a:t>Evènement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7F1D6-53D1-EA77-C239-63EBF3136337}"/>
              </a:ext>
            </a:extLst>
          </p:cNvPr>
          <p:cNvSpPr/>
          <p:nvPr/>
        </p:nvSpPr>
        <p:spPr>
          <a:xfrm>
            <a:off x="1188649" y="1915635"/>
            <a:ext cx="1785668" cy="15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tx1"/>
                </a:solidFill>
              </a:rPr>
              <a:t>Commande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745EAB-D0C0-CDFF-266D-7C55CC14729B}"/>
              </a:ext>
            </a:extLst>
          </p:cNvPr>
          <p:cNvSpPr/>
          <p:nvPr/>
        </p:nvSpPr>
        <p:spPr>
          <a:xfrm>
            <a:off x="5664081" y="1915635"/>
            <a:ext cx="1785668" cy="151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tx1"/>
                </a:solidFill>
              </a:rPr>
              <a:t>Modèle de lecture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C63DE-43F2-10A9-37FD-53C1AFA74B49}"/>
              </a:ext>
            </a:extLst>
          </p:cNvPr>
          <p:cNvSpPr/>
          <p:nvPr/>
        </p:nvSpPr>
        <p:spPr>
          <a:xfrm>
            <a:off x="7901797" y="1915635"/>
            <a:ext cx="1785668" cy="151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tx1"/>
                </a:solidFill>
              </a:rPr>
              <a:t>Ecran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0BFC67-0D5A-A1C1-A4E6-E1F9503AB2F5}"/>
              </a:ext>
            </a:extLst>
          </p:cNvPr>
          <p:cNvSpPr/>
          <p:nvPr/>
        </p:nvSpPr>
        <p:spPr>
          <a:xfrm>
            <a:off x="7901797" y="1936630"/>
            <a:ext cx="1785668" cy="184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40E02-E324-3A31-50A9-8FC860E34780}"/>
              </a:ext>
            </a:extLst>
          </p:cNvPr>
          <p:cNvSpPr/>
          <p:nvPr/>
        </p:nvSpPr>
        <p:spPr>
          <a:xfrm>
            <a:off x="9490213" y="1964956"/>
            <a:ext cx="180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X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2D9D6-BB90-6266-B7DF-898EF468C011}"/>
              </a:ext>
            </a:extLst>
          </p:cNvPr>
          <p:cNvSpPr txBox="1"/>
          <p:nvPr/>
        </p:nvSpPr>
        <p:spPr>
          <a:xfrm>
            <a:off x="10155447" y="1964956"/>
            <a:ext cx="1585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1" dirty="0">
                <a:solidFill>
                  <a:schemeClr val="tx1"/>
                </a:solidFill>
              </a:rPr>
              <a:t>Automation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F9A2E-BD82-17EF-D411-018E2935C8C3}"/>
              </a:ext>
            </a:extLst>
          </p:cNvPr>
          <p:cNvSpPr txBox="1"/>
          <p:nvPr/>
        </p:nvSpPr>
        <p:spPr>
          <a:xfrm>
            <a:off x="1061048" y="3683568"/>
            <a:ext cx="194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Une Commande</a:t>
            </a:r>
            <a:r>
              <a:rPr kumimoji="0" lang="fr-F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est l'</a:t>
            </a:r>
            <a:r>
              <a:rPr kumimoji="0" lang="fr-FR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intention</a:t>
            </a:r>
            <a:endParaRPr lang="fr-FR" altLang="en-US"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C'est un simple souhait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9D693-2D46-AAE9-25D3-33371DEEB3F5}"/>
              </a:ext>
            </a:extLst>
          </p:cNvPr>
          <p:cNvSpPr txBox="1"/>
          <p:nvPr/>
        </p:nvSpPr>
        <p:spPr>
          <a:xfrm>
            <a:off x="3306387" y="3683657"/>
            <a:ext cx="19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Un Événement</a:t>
            </a:r>
            <a:r>
              <a:rPr lang="fr-FR" dirty="0">
                <a:latin typeface="+mj-lt"/>
              </a:rPr>
              <a:t> </a:t>
            </a:r>
          </a:p>
          <a:p>
            <a:pPr algn="ctr"/>
            <a:r>
              <a:rPr lang="fr-FR" dirty="0">
                <a:latin typeface="+mj-lt"/>
              </a:rPr>
              <a:t>est le </a:t>
            </a:r>
            <a:r>
              <a:rPr lang="fr-FR" b="1" dirty="0">
                <a:latin typeface="+mj-lt"/>
              </a:rPr>
              <a:t>fait accompli</a:t>
            </a:r>
            <a:endParaRPr lang="fr-FR" dirty="0">
              <a:latin typeface="+mj-lt"/>
            </a:endParaRPr>
          </a:p>
          <a:p>
            <a:pPr algn="ctr"/>
            <a:endParaRPr lang="fr-FR" dirty="0">
              <a:latin typeface="+mj-lt"/>
            </a:endParaRPr>
          </a:p>
          <a:p>
            <a:pPr algn="ctr"/>
            <a:r>
              <a:rPr lang="fr-FR" dirty="0">
                <a:latin typeface="+mj-lt"/>
              </a:rPr>
              <a:t>C'est une action irréversible</a:t>
            </a:r>
            <a:endParaRPr lang="en-GB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4F8CD0-08E7-7078-5350-21FBC0F0F6D1}"/>
              </a:ext>
            </a:extLst>
          </p:cNvPr>
          <p:cNvSpPr txBox="1"/>
          <p:nvPr/>
        </p:nvSpPr>
        <p:spPr>
          <a:xfrm>
            <a:off x="5505749" y="3683568"/>
            <a:ext cx="194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L’état actuel</a:t>
            </a:r>
            <a:r>
              <a:rPr lang="fr-FR" dirty="0">
                <a:latin typeface="+mj-lt"/>
              </a:rPr>
              <a:t>, après toutes les actions passées.</a:t>
            </a:r>
          </a:p>
          <a:p>
            <a:pPr algn="ctr"/>
            <a:endParaRPr lang="fr-FR" dirty="0">
              <a:latin typeface="+mj-lt"/>
            </a:endParaRPr>
          </a:p>
          <a:p>
            <a:pPr algn="ctr"/>
            <a:r>
              <a:rPr lang="fr-FR" dirty="0">
                <a:latin typeface="+mj-lt"/>
              </a:rPr>
              <a:t>L’état actuel qui  permet de prendre une nouvelle décision qui va générer une commande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0BF1AB-26A8-8406-94F0-725A3784CD8E}"/>
              </a:ext>
            </a:extLst>
          </p:cNvPr>
          <p:cNvSpPr txBox="1"/>
          <p:nvPr/>
        </p:nvSpPr>
        <p:spPr>
          <a:xfrm>
            <a:off x="7822631" y="3683568"/>
            <a:ext cx="194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Une intervention humaine</a:t>
            </a:r>
          </a:p>
          <a:p>
            <a:pPr algn="ctr"/>
            <a:endParaRPr lang="fr-FR" dirty="0">
              <a:latin typeface="+mj-lt"/>
            </a:endParaRPr>
          </a:p>
          <a:p>
            <a:pPr algn="ctr"/>
            <a:endParaRPr lang="fr-FR" dirty="0">
              <a:latin typeface="+mj-lt"/>
            </a:endParaRPr>
          </a:p>
          <a:p>
            <a:pPr algn="ctr"/>
            <a:r>
              <a:rPr lang="fr-FR" dirty="0">
                <a:latin typeface="+mj-lt"/>
              </a:rPr>
              <a:t>Cette nouvelle décision est prise via une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BC4A68-3B44-21CF-4CE1-65F78F9A30B8}"/>
              </a:ext>
            </a:extLst>
          </p:cNvPr>
          <p:cNvSpPr txBox="1"/>
          <p:nvPr/>
        </p:nvSpPr>
        <p:spPr>
          <a:xfrm>
            <a:off x="9904473" y="3620307"/>
            <a:ext cx="194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+mj-lt"/>
              </a:rPr>
              <a:t>Un processus automatisé</a:t>
            </a:r>
          </a:p>
          <a:p>
            <a:pPr algn="ctr"/>
            <a:endParaRPr lang="fr-FR" dirty="0">
              <a:latin typeface="+mj-lt"/>
            </a:endParaRPr>
          </a:p>
          <a:p>
            <a:pPr algn="ctr"/>
            <a:endParaRPr lang="fr-FR" dirty="0">
              <a:latin typeface="+mj-lt"/>
            </a:endParaRPr>
          </a:p>
          <a:p>
            <a:pPr algn="ctr"/>
            <a:r>
              <a:rPr lang="fr-FR" dirty="0">
                <a:latin typeface="+mj-lt"/>
              </a:rPr>
              <a:t>Ou bien par un processus automatisé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31CDC1-FFAC-AB5B-E0C8-9FC9ED0B4907}"/>
              </a:ext>
            </a:extLst>
          </p:cNvPr>
          <p:cNvGrpSpPr/>
          <p:nvPr/>
        </p:nvGrpSpPr>
        <p:grpSpPr>
          <a:xfrm>
            <a:off x="10451801" y="2413999"/>
            <a:ext cx="850591" cy="849342"/>
            <a:chOff x="10451801" y="2413999"/>
            <a:chExt cx="850591" cy="84934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6235BF-0F82-6FC8-C768-A8BEB9CCC83E}"/>
                </a:ext>
              </a:extLst>
            </p:cNvPr>
            <p:cNvSpPr/>
            <p:nvPr/>
          </p:nvSpPr>
          <p:spPr>
            <a:xfrm>
              <a:off x="10455215" y="2415395"/>
              <a:ext cx="845388" cy="84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Graphic 9" descr="Single gear with solid fill">
              <a:extLst>
                <a:ext uri="{FF2B5EF4-FFF2-40B4-BE49-F238E27FC236}">
                  <a16:creationId xmlns:a16="http://schemas.microsoft.com/office/drawing/2014/main" id="{4027B18D-6FDA-ADCD-764E-0D81120BF00B}"/>
                </a:ext>
              </a:extLst>
            </p:cNvPr>
            <p:cNvSpPr/>
            <p:nvPr/>
          </p:nvSpPr>
          <p:spPr>
            <a:xfrm>
              <a:off x="10451801" y="2413999"/>
              <a:ext cx="850591" cy="849342"/>
            </a:xfrm>
            <a:custGeom>
              <a:avLst/>
              <a:gdLst>
                <a:gd name="connsiteX0" fmla="*/ 424671 w 850591"/>
                <a:gd name="connsiteY0" fmla="*/ 574555 h 849342"/>
                <a:gd name="connsiteX1" fmla="*/ 274787 w 850591"/>
                <a:gd name="connsiteY1" fmla="*/ 424671 h 849342"/>
                <a:gd name="connsiteX2" fmla="*/ 424671 w 850591"/>
                <a:gd name="connsiteY2" fmla="*/ 274787 h 849342"/>
                <a:gd name="connsiteX3" fmla="*/ 574555 w 850591"/>
                <a:gd name="connsiteY3" fmla="*/ 424671 h 849342"/>
                <a:gd name="connsiteX4" fmla="*/ 424671 w 850591"/>
                <a:gd name="connsiteY4" fmla="*/ 574555 h 849342"/>
                <a:gd name="connsiteX5" fmla="*/ 761910 w 850591"/>
                <a:gd name="connsiteY5" fmla="*/ 330994 h 849342"/>
                <a:gd name="connsiteX6" fmla="*/ 729436 w 850591"/>
                <a:gd name="connsiteY6" fmla="*/ 253554 h 849342"/>
                <a:gd name="connsiteX7" fmla="*/ 760661 w 850591"/>
                <a:gd name="connsiteY7" fmla="*/ 159876 h 849342"/>
                <a:gd name="connsiteX8" fmla="*/ 689466 w 850591"/>
                <a:gd name="connsiteY8" fmla="*/ 88681 h 849342"/>
                <a:gd name="connsiteX9" fmla="*/ 595789 w 850591"/>
                <a:gd name="connsiteY9" fmla="*/ 119907 h 849342"/>
                <a:gd name="connsiteX10" fmla="*/ 517100 w 850591"/>
                <a:gd name="connsiteY10" fmla="*/ 87432 h 849342"/>
                <a:gd name="connsiteX11" fmla="*/ 474633 w 850591"/>
                <a:gd name="connsiteY11" fmla="*/ 0 h 849342"/>
                <a:gd name="connsiteX12" fmla="*/ 374710 w 850591"/>
                <a:gd name="connsiteY12" fmla="*/ 0 h 849342"/>
                <a:gd name="connsiteX13" fmla="*/ 330994 w 850591"/>
                <a:gd name="connsiteY13" fmla="*/ 87432 h 849342"/>
                <a:gd name="connsiteX14" fmla="*/ 253554 w 850591"/>
                <a:gd name="connsiteY14" fmla="*/ 119907 h 849342"/>
                <a:gd name="connsiteX15" fmla="*/ 159876 w 850591"/>
                <a:gd name="connsiteY15" fmla="*/ 88681 h 849342"/>
                <a:gd name="connsiteX16" fmla="*/ 88681 w 850591"/>
                <a:gd name="connsiteY16" fmla="*/ 159876 h 849342"/>
                <a:gd name="connsiteX17" fmla="*/ 119907 w 850591"/>
                <a:gd name="connsiteY17" fmla="*/ 253554 h 849342"/>
                <a:gd name="connsiteX18" fmla="*/ 87432 w 850591"/>
                <a:gd name="connsiteY18" fmla="*/ 332243 h 849342"/>
                <a:gd name="connsiteX19" fmla="*/ 0 w 850591"/>
                <a:gd name="connsiteY19" fmla="*/ 374710 h 849342"/>
                <a:gd name="connsiteX20" fmla="*/ 0 w 850591"/>
                <a:gd name="connsiteY20" fmla="*/ 474633 h 849342"/>
                <a:gd name="connsiteX21" fmla="*/ 87432 w 850591"/>
                <a:gd name="connsiteY21" fmla="*/ 518349 h 849342"/>
                <a:gd name="connsiteX22" fmla="*/ 119907 w 850591"/>
                <a:gd name="connsiteY22" fmla="*/ 595789 h 849342"/>
                <a:gd name="connsiteX23" fmla="*/ 88681 w 850591"/>
                <a:gd name="connsiteY23" fmla="*/ 689466 h 849342"/>
                <a:gd name="connsiteX24" fmla="*/ 159876 w 850591"/>
                <a:gd name="connsiteY24" fmla="*/ 760661 h 849342"/>
                <a:gd name="connsiteX25" fmla="*/ 253554 w 850591"/>
                <a:gd name="connsiteY25" fmla="*/ 729436 h 849342"/>
                <a:gd name="connsiteX26" fmla="*/ 332243 w 850591"/>
                <a:gd name="connsiteY26" fmla="*/ 761910 h 849342"/>
                <a:gd name="connsiteX27" fmla="*/ 375959 w 850591"/>
                <a:gd name="connsiteY27" fmla="*/ 849343 h 849342"/>
                <a:gd name="connsiteX28" fmla="*/ 475882 w 850591"/>
                <a:gd name="connsiteY28" fmla="*/ 849343 h 849342"/>
                <a:gd name="connsiteX29" fmla="*/ 519598 w 850591"/>
                <a:gd name="connsiteY29" fmla="*/ 761910 h 849342"/>
                <a:gd name="connsiteX30" fmla="*/ 597038 w 850591"/>
                <a:gd name="connsiteY30" fmla="*/ 729436 h 849342"/>
                <a:gd name="connsiteX31" fmla="*/ 690716 w 850591"/>
                <a:gd name="connsiteY31" fmla="*/ 760661 h 849342"/>
                <a:gd name="connsiteX32" fmla="*/ 761910 w 850591"/>
                <a:gd name="connsiteY32" fmla="*/ 689466 h 849342"/>
                <a:gd name="connsiteX33" fmla="*/ 730685 w 850591"/>
                <a:gd name="connsiteY33" fmla="*/ 595789 h 849342"/>
                <a:gd name="connsiteX34" fmla="*/ 763159 w 850591"/>
                <a:gd name="connsiteY34" fmla="*/ 517100 h 849342"/>
                <a:gd name="connsiteX35" fmla="*/ 850592 w 850591"/>
                <a:gd name="connsiteY35" fmla="*/ 473384 h 849342"/>
                <a:gd name="connsiteX36" fmla="*/ 850592 w 850591"/>
                <a:gd name="connsiteY36" fmla="*/ 373461 h 849342"/>
                <a:gd name="connsiteX37" fmla="*/ 761910 w 850591"/>
                <a:gd name="connsiteY37" fmla="*/ 330994 h 84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50591" h="849342">
                  <a:moveTo>
                    <a:pt x="424671" y="574555"/>
                  </a:moveTo>
                  <a:cubicBezTo>
                    <a:pt x="342235" y="574555"/>
                    <a:pt x="274787" y="507108"/>
                    <a:pt x="274787" y="424671"/>
                  </a:cubicBezTo>
                  <a:cubicBezTo>
                    <a:pt x="274787" y="342235"/>
                    <a:pt x="342235" y="274787"/>
                    <a:pt x="424671" y="274787"/>
                  </a:cubicBezTo>
                  <a:cubicBezTo>
                    <a:pt x="507108" y="274787"/>
                    <a:pt x="574555" y="342235"/>
                    <a:pt x="574555" y="424671"/>
                  </a:cubicBezTo>
                  <a:cubicBezTo>
                    <a:pt x="574555" y="507108"/>
                    <a:pt x="507108" y="574555"/>
                    <a:pt x="424671" y="574555"/>
                  </a:cubicBezTo>
                  <a:close/>
                  <a:moveTo>
                    <a:pt x="761910" y="330994"/>
                  </a:moveTo>
                  <a:cubicBezTo>
                    <a:pt x="754416" y="303515"/>
                    <a:pt x="743175" y="277285"/>
                    <a:pt x="729436" y="253554"/>
                  </a:cubicBezTo>
                  <a:lnTo>
                    <a:pt x="760661" y="159876"/>
                  </a:lnTo>
                  <a:lnTo>
                    <a:pt x="689466" y="88681"/>
                  </a:lnTo>
                  <a:lnTo>
                    <a:pt x="595789" y="119907"/>
                  </a:lnTo>
                  <a:cubicBezTo>
                    <a:pt x="570808" y="106168"/>
                    <a:pt x="544579" y="94927"/>
                    <a:pt x="517100" y="87432"/>
                  </a:cubicBezTo>
                  <a:lnTo>
                    <a:pt x="474633" y="0"/>
                  </a:lnTo>
                  <a:lnTo>
                    <a:pt x="374710" y="0"/>
                  </a:lnTo>
                  <a:lnTo>
                    <a:pt x="330994" y="87432"/>
                  </a:lnTo>
                  <a:cubicBezTo>
                    <a:pt x="303515" y="94927"/>
                    <a:pt x="277285" y="106168"/>
                    <a:pt x="253554" y="119907"/>
                  </a:cubicBezTo>
                  <a:lnTo>
                    <a:pt x="159876" y="88681"/>
                  </a:lnTo>
                  <a:lnTo>
                    <a:pt x="88681" y="159876"/>
                  </a:lnTo>
                  <a:lnTo>
                    <a:pt x="119907" y="253554"/>
                  </a:lnTo>
                  <a:cubicBezTo>
                    <a:pt x="106168" y="278534"/>
                    <a:pt x="94927" y="304764"/>
                    <a:pt x="87432" y="332243"/>
                  </a:cubicBezTo>
                  <a:lnTo>
                    <a:pt x="0" y="374710"/>
                  </a:lnTo>
                  <a:lnTo>
                    <a:pt x="0" y="474633"/>
                  </a:lnTo>
                  <a:lnTo>
                    <a:pt x="87432" y="518349"/>
                  </a:lnTo>
                  <a:cubicBezTo>
                    <a:pt x="94927" y="545828"/>
                    <a:pt x="106168" y="572057"/>
                    <a:pt x="119907" y="595789"/>
                  </a:cubicBezTo>
                  <a:lnTo>
                    <a:pt x="88681" y="689466"/>
                  </a:lnTo>
                  <a:lnTo>
                    <a:pt x="159876" y="760661"/>
                  </a:lnTo>
                  <a:lnTo>
                    <a:pt x="253554" y="729436"/>
                  </a:lnTo>
                  <a:cubicBezTo>
                    <a:pt x="278534" y="743175"/>
                    <a:pt x="304764" y="754416"/>
                    <a:pt x="332243" y="761910"/>
                  </a:cubicBezTo>
                  <a:lnTo>
                    <a:pt x="375959" y="849343"/>
                  </a:lnTo>
                  <a:lnTo>
                    <a:pt x="475882" y="849343"/>
                  </a:lnTo>
                  <a:lnTo>
                    <a:pt x="519598" y="761910"/>
                  </a:lnTo>
                  <a:cubicBezTo>
                    <a:pt x="547077" y="754416"/>
                    <a:pt x="573306" y="743175"/>
                    <a:pt x="597038" y="729436"/>
                  </a:cubicBezTo>
                  <a:lnTo>
                    <a:pt x="690716" y="760661"/>
                  </a:lnTo>
                  <a:lnTo>
                    <a:pt x="761910" y="689466"/>
                  </a:lnTo>
                  <a:lnTo>
                    <a:pt x="730685" y="595789"/>
                  </a:lnTo>
                  <a:cubicBezTo>
                    <a:pt x="744424" y="570808"/>
                    <a:pt x="755665" y="544579"/>
                    <a:pt x="763159" y="517100"/>
                  </a:cubicBezTo>
                  <a:lnTo>
                    <a:pt x="850592" y="473384"/>
                  </a:lnTo>
                  <a:lnTo>
                    <a:pt x="850592" y="373461"/>
                  </a:lnTo>
                  <a:lnTo>
                    <a:pt x="761910" y="330994"/>
                  </a:lnTo>
                  <a:close/>
                </a:path>
              </a:pathLst>
            </a:custGeom>
            <a:solidFill>
              <a:srgbClr val="000000"/>
            </a:solidFill>
            <a:ln w="1240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08462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9EC7-0DE7-74A7-2A99-9C946950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82" y="194697"/>
            <a:ext cx="11032067" cy="1325563"/>
          </a:xfrm>
        </p:spPr>
        <p:txBody>
          <a:bodyPr/>
          <a:lstStyle/>
          <a:p>
            <a:pPr algn="ctr"/>
            <a:r>
              <a:rPr lang="fr-CH" b="1" dirty="0">
                <a:solidFill>
                  <a:schemeClr val="accent4"/>
                </a:solidFill>
              </a:rPr>
              <a:t>5 éléments qui se retrouvent dans 4 patterns</a:t>
            </a:r>
            <a:endParaRPr lang="en-GB" b="1" dirty="0">
              <a:solidFill>
                <a:schemeClr val="accent4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2CE3796-E904-BBF5-4D5C-45308078FE24}"/>
              </a:ext>
            </a:extLst>
          </p:cNvPr>
          <p:cNvSpPr/>
          <p:nvPr/>
        </p:nvSpPr>
        <p:spPr>
          <a:xfrm>
            <a:off x="2251494" y="1423359"/>
            <a:ext cx="7591245" cy="5258638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6F706-3D8D-10DB-6647-2B836BA39E8F}"/>
              </a:ext>
            </a:extLst>
          </p:cNvPr>
          <p:cNvSpPr/>
          <p:nvPr/>
        </p:nvSpPr>
        <p:spPr>
          <a:xfrm>
            <a:off x="3929476" y="1648412"/>
            <a:ext cx="612000" cy="61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fr-CH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A29CC-2EC3-982C-8D84-32FD082D8675}"/>
              </a:ext>
            </a:extLst>
          </p:cNvPr>
          <p:cNvSpPr/>
          <p:nvPr/>
        </p:nvSpPr>
        <p:spPr>
          <a:xfrm>
            <a:off x="3929862" y="2526562"/>
            <a:ext cx="612000" cy="61200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CH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4CE5A-5AB9-DF13-962B-7B934B5EF330}"/>
              </a:ext>
            </a:extLst>
          </p:cNvPr>
          <p:cNvSpPr/>
          <p:nvPr/>
        </p:nvSpPr>
        <p:spPr>
          <a:xfrm>
            <a:off x="4775614" y="3326681"/>
            <a:ext cx="612000" cy="612000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CH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8813D-2C59-170F-A477-2ACBECB38F53}"/>
              </a:ext>
            </a:extLst>
          </p:cNvPr>
          <p:cNvSpPr/>
          <p:nvPr/>
        </p:nvSpPr>
        <p:spPr>
          <a:xfrm>
            <a:off x="7341629" y="2483459"/>
            <a:ext cx="612000" cy="612000"/>
          </a:xfrm>
          <a:prstGeom prst="rect">
            <a:avLst/>
          </a:prstGeom>
          <a:solidFill>
            <a:schemeClr val="accent6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CH" sz="1200" dirty="0">
              <a:solidFill>
                <a:schemeClr val="tx1"/>
              </a:solidFill>
            </a:endParaRPr>
          </a:p>
        </p:txBody>
      </p:sp>
      <p:pic>
        <p:nvPicPr>
          <p:cNvPr id="9" name="Image 8" descr="Une image contenant Graphique, capture d’écran, cercle, noir">
            <a:extLst>
              <a:ext uri="{FF2B5EF4-FFF2-40B4-BE49-F238E27FC236}">
                <a16:creationId xmlns:a16="http://schemas.microsoft.com/office/drawing/2014/main" id="{F87FB233-B5B7-5C06-4DE3-330ACABA4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451" y="4157147"/>
            <a:ext cx="612595" cy="612000"/>
          </a:xfrm>
          <a:prstGeom prst="rect">
            <a:avLst/>
          </a:prstGeom>
        </p:spPr>
      </p:pic>
      <p:cxnSp>
        <p:nvCxnSpPr>
          <p:cNvPr id="10" name="Connecteur : en arc 10">
            <a:extLst>
              <a:ext uri="{FF2B5EF4-FFF2-40B4-BE49-F238E27FC236}">
                <a16:creationId xmlns:a16="http://schemas.microsoft.com/office/drawing/2014/main" id="{A135C09F-952E-A206-9016-630DBA8BF42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4102594" y="2393294"/>
            <a:ext cx="266150" cy="386"/>
          </a:xfrm>
          <a:prstGeom prst="curved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 : en arc 11">
            <a:extLst>
              <a:ext uri="{FF2B5EF4-FFF2-40B4-BE49-F238E27FC236}">
                <a16:creationId xmlns:a16="http://schemas.microsoft.com/office/drawing/2014/main" id="{1C841472-74AA-18DC-E853-6DBF67FF623C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4258679" y="3115745"/>
            <a:ext cx="494119" cy="539752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CA59B-00FA-35F3-FC54-7BF964E30E84}"/>
              </a:ext>
            </a:extLst>
          </p:cNvPr>
          <p:cNvSpPr/>
          <p:nvPr/>
        </p:nvSpPr>
        <p:spPr>
          <a:xfrm>
            <a:off x="6591486" y="3332556"/>
            <a:ext cx="612000" cy="612000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CH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3A4C82-0E93-AA74-2865-A427E54E4672}"/>
              </a:ext>
            </a:extLst>
          </p:cNvPr>
          <p:cNvSpPr/>
          <p:nvPr/>
        </p:nvSpPr>
        <p:spPr>
          <a:xfrm>
            <a:off x="8052637" y="1687968"/>
            <a:ext cx="612000" cy="612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fr-CH" sz="1200" dirty="0"/>
          </a:p>
        </p:txBody>
      </p:sp>
      <p:cxnSp>
        <p:nvCxnSpPr>
          <p:cNvPr id="14" name="Connecteur : en arc 16">
            <a:extLst>
              <a:ext uri="{FF2B5EF4-FFF2-40B4-BE49-F238E27FC236}">
                <a16:creationId xmlns:a16="http://schemas.microsoft.com/office/drawing/2014/main" id="{265E3B30-A596-262C-F67D-B188706531F3}"/>
              </a:ext>
            </a:extLst>
          </p:cNvPr>
          <p:cNvCxnSpPr>
            <a:cxnSpLocks/>
            <a:stCxn id="12" idx="3"/>
            <a:endCxn id="8" idx="2"/>
          </p:cNvCxnSpPr>
          <p:nvPr/>
        </p:nvCxnSpPr>
        <p:spPr>
          <a:xfrm flipV="1">
            <a:off x="7203486" y="3095459"/>
            <a:ext cx="444143" cy="543097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rc 19">
            <a:extLst>
              <a:ext uri="{FF2B5EF4-FFF2-40B4-BE49-F238E27FC236}">
                <a16:creationId xmlns:a16="http://schemas.microsoft.com/office/drawing/2014/main" id="{B825B605-97C9-5B2E-5D4B-4537E1BEF23D}"/>
              </a:ext>
            </a:extLst>
          </p:cNvPr>
          <p:cNvCxnSpPr>
            <a:cxnSpLocks/>
            <a:stCxn id="8" idx="0"/>
            <a:endCxn id="13" idx="1"/>
          </p:cNvCxnSpPr>
          <p:nvPr/>
        </p:nvCxnSpPr>
        <p:spPr>
          <a:xfrm rot="5400000" flipH="1" flipV="1">
            <a:off x="7605388" y="2036210"/>
            <a:ext cx="489491" cy="405008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E01F1B6-BFDD-7B5E-22DC-AB255034FAB8}"/>
              </a:ext>
            </a:extLst>
          </p:cNvPr>
          <p:cNvSpPr/>
          <p:nvPr/>
        </p:nvSpPr>
        <p:spPr>
          <a:xfrm>
            <a:off x="3979618" y="5054838"/>
            <a:ext cx="612000" cy="61200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CH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94F1C-EFB0-2963-152D-03198760E829}"/>
              </a:ext>
            </a:extLst>
          </p:cNvPr>
          <p:cNvSpPr/>
          <p:nvPr/>
        </p:nvSpPr>
        <p:spPr>
          <a:xfrm>
            <a:off x="4776813" y="5912296"/>
            <a:ext cx="612000" cy="612000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CH" sz="1200" dirty="0">
              <a:solidFill>
                <a:schemeClr val="tx1"/>
              </a:solidFill>
            </a:endParaRPr>
          </a:p>
        </p:txBody>
      </p:sp>
      <p:cxnSp>
        <p:nvCxnSpPr>
          <p:cNvPr id="18" name="Connecteur : en arc 27">
            <a:extLst>
              <a:ext uri="{FF2B5EF4-FFF2-40B4-BE49-F238E27FC236}">
                <a16:creationId xmlns:a16="http://schemas.microsoft.com/office/drawing/2014/main" id="{3AB81AD9-43B1-51D9-599D-2D59B1C7F543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rot="16200000" flipH="1">
            <a:off x="4139338" y="4908557"/>
            <a:ext cx="285691" cy="6869"/>
          </a:xfrm>
          <a:prstGeom prst="curved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rc 28">
            <a:extLst>
              <a:ext uri="{FF2B5EF4-FFF2-40B4-BE49-F238E27FC236}">
                <a16:creationId xmlns:a16="http://schemas.microsoft.com/office/drawing/2014/main" id="{3A68CC80-7D40-C270-8074-CAD8D3767360}"/>
              </a:ext>
            </a:extLst>
          </p:cNvPr>
          <p:cNvCxnSpPr>
            <a:cxnSpLocks/>
            <a:stCxn id="16" idx="2"/>
            <a:endCxn id="17" idx="1"/>
          </p:cNvCxnSpPr>
          <p:nvPr/>
        </p:nvCxnSpPr>
        <p:spPr>
          <a:xfrm rot="16200000" flipH="1">
            <a:off x="4255486" y="5696969"/>
            <a:ext cx="551458" cy="491195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 29" descr="Une image contenant Graphique, capture d’écran, cercle, noir">
            <a:extLst>
              <a:ext uri="{FF2B5EF4-FFF2-40B4-BE49-F238E27FC236}">
                <a16:creationId xmlns:a16="http://schemas.microsoft.com/office/drawing/2014/main" id="{C3ACA9AF-285E-F7AF-42BA-227056020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809" y="4118518"/>
            <a:ext cx="612595" cy="61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A9B4A8-31B5-7441-CC32-244581CE7B28}"/>
              </a:ext>
            </a:extLst>
          </p:cNvPr>
          <p:cNvSpPr/>
          <p:nvPr/>
        </p:nvSpPr>
        <p:spPr>
          <a:xfrm>
            <a:off x="7968305" y="4869750"/>
            <a:ext cx="612000" cy="612000"/>
          </a:xfrm>
          <a:prstGeom prst="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CH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92E79-8D57-479A-E482-5A7D90F7D1BE}"/>
              </a:ext>
            </a:extLst>
          </p:cNvPr>
          <p:cNvSpPr/>
          <p:nvPr/>
        </p:nvSpPr>
        <p:spPr>
          <a:xfrm>
            <a:off x="7963943" y="5644666"/>
            <a:ext cx="612000" cy="612000"/>
          </a:xfrm>
          <a:prstGeom prst="rect">
            <a:avLst/>
          </a:prstGeom>
          <a:solidFill>
            <a:srgbClr val="FFC0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CH" sz="1200" dirty="0">
              <a:solidFill>
                <a:schemeClr val="tx1"/>
              </a:solidFill>
            </a:endParaRPr>
          </a:p>
        </p:txBody>
      </p:sp>
      <p:cxnSp>
        <p:nvCxnSpPr>
          <p:cNvPr id="23" name="Connecteur : en arc 32">
            <a:extLst>
              <a:ext uri="{FF2B5EF4-FFF2-40B4-BE49-F238E27FC236}">
                <a16:creationId xmlns:a16="http://schemas.microsoft.com/office/drawing/2014/main" id="{543CE09E-9FC2-D350-3A4F-062343D5528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16200000" flipH="1">
            <a:off x="8199590" y="4795035"/>
            <a:ext cx="139232" cy="10198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33">
            <a:extLst>
              <a:ext uri="{FF2B5EF4-FFF2-40B4-BE49-F238E27FC236}">
                <a16:creationId xmlns:a16="http://schemas.microsoft.com/office/drawing/2014/main" id="{4C951BDF-987A-8092-8419-2455A63DEE1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8190666" y="5561027"/>
            <a:ext cx="162916" cy="4362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D241FBF-EF78-9FDA-6694-E830B8D28C01}"/>
              </a:ext>
            </a:extLst>
          </p:cNvPr>
          <p:cNvSpPr/>
          <p:nvPr/>
        </p:nvSpPr>
        <p:spPr>
          <a:xfrm>
            <a:off x="6821735" y="5883991"/>
            <a:ext cx="612000" cy="612000"/>
          </a:xfrm>
          <a:prstGeom prst="rect">
            <a:avLst/>
          </a:prstGeom>
          <a:solidFill>
            <a:srgbClr val="FAF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CH" dirty="0">
              <a:solidFill>
                <a:schemeClr val="tx1"/>
              </a:solidFill>
            </a:endParaRPr>
          </a:p>
        </p:txBody>
      </p:sp>
      <p:cxnSp>
        <p:nvCxnSpPr>
          <p:cNvPr id="26" name="Connecteur : en arc 35">
            <a:extLst>
              <a:ext uri="{FF2B5EF4-FFF2-40B4-BE49-F238E27FC236}">
                <a16:creationId xmlns:a16="http://schemas.microsoft.com/office/drawing/2014/main" id="{0527DE96-63FD-D00F-932C-258121F832EE}"/>
              </a:ext>
            </a:extLst>
          </p:cNvPr>
          <p:cNvCxnSpPr>
            <a:cxnSpLocks/>
            <a:stCxn id="25" idx="0"/>
            <a:endCxn id="20" idx="1"/>
          </p:cNvCxnSpPr>
          <p:nvPr/>
        </p:nvCxnSpPr>
        <p:spPr>
          <a:xfrm rot="5400000" flipH="1" flipV="1">
            <a:off x="6813036" y="4739218"/>
            <a:ext cx="1459473" cy="830074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39">
            <a:extLst>
              <a:ext uri="{FF2B5EF4-FFF2-40B4-BE49-F238E27FC236}">
                <a16:creationId xmlns:a16="http://schemas.microsoft.com/office/drawing/2014/main" id="{4B3581FF-0A82-39D8-1883-D39734DE11A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251494" y="4052678"/>
            <a:ext cx="7591245" cy="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41">
            <a:extLst>
              <a:ext uri="{FF2B5EF4-FFF2-40B4-BE49-F238E27FC236}">
                <a16:creationId xmlns:a16="http://schemas.microsoft.com/office/drawing/2014/main" id="{738D1029-837F-6D17-71A8-FFD99EFD5DE2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6047117" y="1423359"/>
            <a:ext cx="0" cy="5258638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44">
            <a:extLst>
              <a:ext uri="{FF2B5EF4-FFF2-40B4-BE49-F238E27FC236}">
                <a16:creationId xmlns:a16="http://schemas.microsoft.com/office/drawing/2014/main" id="{7CCF7708-7982-C4FE-C01A-3D7BD1A8DC73}"/>
              </a:ext>
            </a:extLst>
          </p:cNvPr>
          <p:cNvSpPr txBox="1"/>
          <p:nvPr/>
        </p:nvSpPr>
        <p:spPr>
          <a:xfrm>
            <a:off x="1190035" y="2642198"/>
            <a:ext cx="2160000" cy="37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/>
              <a:t>Changement d’état</a:t>
            </a:r>
          </a:p>
        </p:txBody>
      </p:sp>
      <p:sp>
        <p:nvSpPr>
          <p:cNvPr id="30" name="ZoneTexte 45">
            <a:extLst>
              <a:ext uri="{FF2B5EF4-FFF2-40B4-BE49-F238E27FC236}">
                <a16:creationId xmlns:a16="http://schemas.microsoft.com/office/drawing/2014/main" id="{98E70599-4C13-7AE3-C602-5DF210385910}"/>
              </a:ext>
            </a:extLst>
          </p:cNvPr>
          <p:cNvSpPr txBox="1"/>
          <p:nvPr/>
        </p:nvSpPr>
        <p:spPr>
          <a:xfrm>
            <a:off x="8768758" y="2644300"/>
            <a:ext cx="2160000" cy="3745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/>
              <a:t>Vue de l’état</a:t>
            </a:r>
          </a:p>
        </p:txBody>
      </p:sp>
      <p:sp>
        <p:nvSpPr>
          <p:cNvPr id="31" name="ZoneTexte 46">
            <a:extLst>
              <a:ext uri="{FF2B5EF4-FFF2-40B4-BE49-F238E27FC236}">
                <a16:creationId xmlns:a16="http://schemas.microsoft.com/office/drawing/2014/main" id="{646C1778-FD42-82AD-075A-4D513E2DC2F5}"/>
              </a:ext>
            </a:extLst>
          </p:cNvPr>
          <p:cNvSpPr txBox="1"/>
          <p:nvPr/>
        </p:nvSpPr>
        <p:spPr>
          <a:xfrm>
            <a:off x="1208309" y="4987893"/>
            <a:ext cx="2160000" cy="3745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/>
              <a:t>Automatisation</a:t>
            </a:r>
          </a:p>
        </p:txBody>
      </p:sp>
      <p:sp>
        <p:nvSpPr>
          <p:cNvPr id="32" name="ZoneTexte 47">
            <a:extLst>
              <a:ext uri="{FF2B5EF4-FFF2-40B4-BE49-F238E27FC236}">
                <a16:creationId xmlns:a16="http://schemas.microsoft.com/office/drawing/2014/main" id="{93840CED-A228-3C7C-3E2F-0F31720FFDEE}"/>
              </a:ext>
            </a:extLst>
          </p:cNvPr>
          <p:cNvSpPr txBox="1"/>
          <p:nvPr/>
        </p:nvSpPr>
        <p:spPr>
          <a:xfrm>
            <a:off x="8850833" y="4973890"/>
            <a:ext cx="2160000" cy="3745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H" sz="1600" b="1" dirty="0"/>
              <a:t>Translation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492221-E280-E8E0-00EA-F49100406CB2}"/>
              </a:ext>
            </a:extLst>
          </p:cNvPr>
          <p:cNvSpPr/>
          <p:nvPr/>
        </p:nvSpPr>
        <p:spPr>
          <a:xfrm>
            <a:off x="2035494" y="2258702"/>
            <a:ext cx="432000" cy="43199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</a:t>
            </a:r>
            <a:endParaRPr lang="en-GB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A229A00-D977-3D83-6363-34E37111A2B0}"/>
              </a:ext>
            </a:extLst>
          </p:cNvPr>
          <p:cNvSpPr/>
          <p:nvPr/>
        </p:nvSpPr>
        <p:spPr>
          <a:xfrm>
            <a:off x="9613893" y="2258703"/>
            <a:ext cx="432000" cy="43199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</a:t>
            </a:r>
            <a:endParaRPr lang="en-GB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35C6E59-E2A0-1F78-3983-261086AB2E7C}"/>
              </a:ext>
            </a:extLst>
          </p:cNvPr>
          <p:cNvSpPr/>
          <p:nvPr/>
        </p:nvSpPr>
        <p:spPr>
          <a:xfrm>
            <a:off x="9613893" y="4596396"/>
            <a:ext cx="432000" cy="43199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</a:t>
            </a:r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3700EF-331D-3649-B497-9DA24A9BD5B3}"/>
              </a:ext>
            </a:extLst>
          </p:cNvPr>
          <p:cNvSpPr/>
          <p:nvPr/>
        </p:nvSpPr>
        <p:spPr>
          <a:xfrm>
            <a:off x="2043626" y="4622839"/>
            <a:ext cx="432000" cy="431999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24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16DBECB-70B2-3753-D2C0-2A9FBAF9D94D}"/>
              </a:ext>
            </a:extLst>
          </p:cNvPr>
          <p:cNvSpPr/>
          <p:nvPr/>
        </p:nvSpPr>
        <p:spPr>
          <a:xfrm>
            <a:off x="354351" y="1087752"/>
            <a:ext cx="1215428" cy="212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B0E6C-D259-5DCC-3F30-781DBCCDE176}"/>
              </a:ext>
            </a:extLst>
          </p:cNvPr>
          <p:cNvSpPr/>
          <p:nvPr/>
        </p:nvSpPr>
        <p:spPr>
          <a:xfrm>
            <a:off x="406048" y="3362000"/>
            <a:ext cx="1368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Espresso Commandé</a:t>
            </a:r>
          </a:p>
          <a:p>
            <a:pPr algn="ctr"/>
            <a:r>
              <a:rPr lang="fr-CH" sz="1400" b="1" dirty="0">
                <a:solidFill>
                  <a:schemeClr val="tx1"/>
                </a:solidFill>
              </a:rPr>
              <a:t>À 10h53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54D74-DCDA-BCC8-E026-7C2EC39E1EC6}"/>
              </a:ext>
            </a:extLst>
          </p:cNvPr>
          <p:cNvSpPr/>
          <p:nvPr/>
        </p:nvSpPr>
        <p:spPr>
          <a:xfrm>
            <a:off x="406048" y="2038104"/>
            <a:ext cx="1368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Commander Espresso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23247-0D5B-8244-0A31-2AE057E25880}"/>
              </a:ext>
            </a:extLst>
          </p:cNvPr>
          <p:cNvSpPr/>
          <p:nvPr/>
        </p:nvSpPr>
        <p:spPr>
          <a:xfrm>
            <a:off x="2084640" y="2038104"/>
            <a:ext cx="1368000" cy="10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Un espresso à Préparer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D4D5D8-4A7F-7BFA-F2FE-E8D3FEDD67B7}"/>
              </a:ext>
            </a:extLst>
          </p:cNvPr>
          <p:cNvSpPr/>
          <p:nvPr/>
        </p:nvSpPr>
        <p:spPr>
          <a:xfrm>
            <a:off x="302532" y="473956"/>
            <a:ext cx="1584000" cy="1325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sz="1200" b="1" dirty="0">
                <a:solidFill>
                  <a:schemeClr val="tx1"/>
                </a:solidFill>
              </a:rPr>
              <a:t>Sélectionner votre boisson</a:t>
            </a:r>
          </a:p>
          <a:p>
            <a:r>
              <a:rPr lang="fr-CH" sz="1400" dirty="0">
                <a:solidFill>
                  <a:schemeClr val="tx1"/>
                </a:solidFill>
              </a:rPr>
              <a:t>Café</a:t>
            </a:r>
            <a:endParaRPr lang="fr-CH" sz="1200" dirty="0">
              <a:solidFill>
                <a:schemeClr val="tx1"/>
              </a:solidFill>
            </a:endParaRPr>
          </a:p>
          <a:p>
            <a:r>
              <a:rPr lang="fr-CH" sz="1200" b="1" dirty="0">
                <a:solidFill>
                  <a:schemeClr val="tx1"/>
                </a:solidFill>
              </a:rPr>
              <a:t>Espresso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2BE3B-2753-B289-310A-059AB5D016B7}"/>
              </a:ext>
            </a:extLst>
          </p:cNvPr>
          <p:cNvSpPr/>
          <p:nvPr/>
        </p:nvSpPr>
        <p:spPr>
          <a:xfrm>
            <a:off x="302532" y="308515"/>
            <a:ext cx="1584000" cy="184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CC6A6-0936-DD85-2883-719296742361}"/>
              </a:ext>
            </a:extLst>
          </p:cNvPr>
          <p:cNvSpPr/>
          <p:nvPr/>
        </p:nvSpPr>
        <p:spPr>
          <a:xfrm>
            <a:off x="1701170" y="336841"/>
            <a:ext cx="180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X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0B9BB23A-0EAF-579D-57A6-C509F1846531}"/>
              </a:ext>
            </a:extLst>
          </p:cNvPr>
          <p:cNvSpPr/>
          <p:nvPr/>
        </p:nvSpPr>
        <p:spPr>
          <a:xfrm>
            <a:off x="1596077" y="1026064"/>
            <a:ext cx="258793" cy="32350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C08477-9B91-A940-47DF-B6722165E741}"/>
              </a:ext>
            </a:extLst>
          </p:cNvPr>
          <p:cNvSpPr/>
          <p:nvPr/>
        </p:nvSpPr>
        <p:spPr>
          <a:xfrm>
            <a:off x="3805721" y="2038104"/>
            <a:ext cx="1368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Préparer Espresso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440ACF-61EA-92CA-84B5-867796C6F7FC}"/>
              </a:ext>
            </a:extLst>
          </p:cNvPr>
          <p:cNvSpPr/>
          <p:nvPr/>
        </p:nvSpPr>
        <p:spPr>
          <a:xfrm>
            <a:off x="3805721" y="3370629"/>
            <a:ext cx="1368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Espresso Préparé</a:t>
            </a:r>
          </a:p>
          <a:p>
            <a:pPr algn="ctr"/>
            <a:r>
              <a:rPr lang="fr-CH" sz="1400" b="1" dirty="0">
                <a:solidFill>
                  <a:schemeClr val="tx1"/>
                </a:solidFill>
              </a:rPr>
              <a:t>À 10h54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EE77D5-24BF-8E70-950A-E64DF5A3E695}"/>
              </a:ext>
            </a:extLst>
          </p:cNvPr>
          <p:cNvSpPr/>
          <p:nvPr/>
        </p:nvSpPr>
        <p:spPr>
          <a:xfrm>
            <a:off x="5629267" y="2038104"/>
            <a:ext cx="1368000" cy="10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Espressos disponibles = 1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0E2B4-E9BE-DD7E-1DF6-2F37185DB02F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1774048" y="3118104"/>
            <a:ext cx="994592" cy="78389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23A1479-2F51-8AD6-28A8-1BB729ED01FE}"/>
              </a:ext>
            </a:extLst>
          </p:cNvPr>
          <p:cNvCxnSpPr>
            <a:cxnSpLocks/>
            <a:stCxn id="6" idx="3"/>
            <a:endCxn id="105" idx="1"/>
          </p:cNvCxnSpPr>
          <p:nvPr/>
        </p:nvCxnSpPr>
        <p:spPr>
          <a:xfrm flipV="1">
            <a:off x="3452640" y="1172970"/>
            <a:ext cx="587279" cy="14051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3506BAA-C6C4-2E4B-C2B1-B33EB362B667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5173721" y="3118104"/>
            <a:ext cx="1139546" cy="79252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BB84F0-784C-C107-7E32-C873C139A8B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1090048" y="1799519"/>
            <a:ext cx="4484" cy="23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7A4085-D4FA-2A7E-C5BE-DC5727C8E2A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090048" y="3118104"/>
            <a:ext cx="0" cy="243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1BD385-8F3B-C47B-3F9F-373F03614BE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489721" y="3118104"/>
            <a:ext cx="0" cy="25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EB1D27-D5CE-8624-15AD-10D5363F1C42}"/>
              </a:ext>
            </a:extLst>
          </p:cNvPr>
          <p:cNvCxnSpPr>
            <a:cxnSpLocks/>
            <a:stCxn id="105" idx="2"/>
            <a:endCxn id="22" idx="0"/>
          </p:cNvCxnSpPr>
          <p:nvPr/>
        </p:nvCxnSpPr>
        <p:spPr>
          <a:xfrm flipH="1">
            <a:off x="4489721" y="1622970"/>
            <a:ext cx="198" cy="415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381976-9413-FE75-BE90-D2CED2923AF6}"/>
              </a:ext>
            </a:extLst>
          </p:cNvPr>
          <p:cNvSpPr txBox="1"/>
          <p:nvPr/>
        </p:nvSpPr>
        <p:spPr>
          <a:xfrm>
            <a:off x="700425" y="1501302"/>
            <a:ext cx="989881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CH" sz="1100" b="1" dirty="0">
                <a:solidFill>
                  <a:schemeClr val="bg1"/>
                </a:solidFill>
              </a:rPr>
              <a:t>Valider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BDA7C-06AD-2949-DF78-65AFF9DA8A66}"/>
              </a:ext>
            </a:extLst>
          </p:cNvPr>
          <p:cNvSpPr txBox="1"/>
          <p:nvPr/>
        </p:nvSpPr>
        <p:spPr>
          <a:xfrm>
            <a:off x="3781137" y="128631"/>
            <a:ext cx="1458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Automation </a:t>
            </a:r>
          </a:p>
          <a:p>
            <a:pPr algn="ctr"/>
            <a:r>
              <a:rPr lang="fr-CH" b="1" dirty="0"/>
              <a:t>Espresso</a:t>
            </a:r>
            <a:endParaRPr lang="en-GB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3A8D01-985A-A7E1-52C8-047F28409085}"/>
              </a:ext>
            </a:extLst>
          </p:cNvPr>
          <p:cNvSpPr/>
          <p:nvPr/>
        </p:nvSpPr>
        <p:spPr>
          <a:xfrm>
            <a:off x="7142424" y="5665862"/>
            <a:ext cx="1368000" cy="1080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Réservoir Café Vidé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938342-3ADA-6207-A493-ACDE3D9B3D70}"/>
              </a:ext>
            </a:extLst>
          </p:cNvPr>
          <p:cNvSpPr/>
          <p:nvPr/>
        </p:nvSpPr>
        <p:spPr>
          <a:xfrm>
            <a:off x="8612146" y="2038104"/>
            <a:ext cx="1368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Informer indisponibilité</a:t>
            </a:r>
          </a:p>
          <a:p>
            <a:pPr algn="ctr"/>
            <a:r>
              <a:rPr lang="fr-CH" sz="1400" dirty="0">
                <a:solidFill>
                  <a:schemeClr val="tx1"/>
                </a:solidFill>
              </a:rPr>
              <a:t>Code: ERR01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41FF60-CFA1-FAF2-8A12-BBE0D36316A3}"/>
              </a:ext>
            </a:extLst>
          </p:cNvPr>
          <p:cNvSpPr/>
          <p:nvPr/>
        </p:nvSpPr>
        <p:spPr>
          <a:xfrm>
            <a:off x="8613410" y="4532318"/>
            <a:ext cx="1368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Alerte levée à 10h56</a:t>
            </a:r>
          </a:p>
          <a:p>
            <a:pPr algn="ctr"/>
            <a:r>
              <a:rPr lang="fr-CH" sz="1400" dirty="0">
                <a:solidFill>
                  <a:schemeClr val="tx1"/>
                </a:solidFill>
              </a:rPr>
              <a:t>Code: ERR01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96BF6BE-B3D9-F638-B1FE-20D7F83561C2}"/>
              </a:ext>
            </a:extLst>
          </p:cNvPr>
          <p:cNvCxnSpPr>
            <a:cxnSpLocks/>
            <a:stCxn id="44" idx="0"/>
            <a:endCxn id="111" idx="1"/>
          </p:cNvCxnSpPr>
          <p:nvPr/>
        </p:nvCxnSpPr>
        <p:spPr>
          <a:xfrm rot="5400000" flipH="1" flipV="1">
            <a:off x="6068904" y="2885016"/>
            <a:ext cx="4538367" cy="102332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E943E1-FE77-FB65-12E9-E78C37607ED5}"/>
              </a:ext>
            </a:extLst>
          </p:cNvPr>
          <p:cNvCxnSpPr>
            <a:cxnSpLocks/>
            <a:stCxn id="111" idx="2"/>
            <a:endCxn id="46" idx="0"/>
          </p:cNvCxnSpPr>
          <p:nvPr/>
        </p:nvCxnSpPr>
        <p:spPr>
          <a:xfrm flipH="1">
            <a:off x="9296146" y="1577495"/>
            <a:ext cx="3604" cy="460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A0143-3006-380D-1AF1-CCA7C5D9636C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9296146" y="3118104"/>
            <a:ext cx="1264" cy="1414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FA292D2-4B78-9522-7433-6934490127CD}"/>
              </a:ext>
            </a:extLst>
          </p:cNvPr>
          <p:cNvSpPr/>
          <p:nvPr/>
        </p:nvSpPr>
        <p:spPr>
          <a:xfrm>
            <a:off x="10352606" y="2038104"/>
            <a:ext cx="1368000" cy="10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List des alertes</a:t>
            </a:r>
          </a:p>
          <a:p>
            <a:pPr algn="ctr"/>
            <a:r>
              <a:rPr lang="fr-CH" sz="1400" dirty="0">
                <a:solidFill>
                  <a:schemeClr val="tx1"/>
                </a:solidFill>
              </a:rPr>
              <a:t>Code: ERR01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9D8DAF-7232-0B7F-636E-6CC76B4CE1E8}"/>
              </a:ext>
            </a:extLst>
          </p:cNvPr>
          <p:cNvSpPr/>
          <p:nvPr/>
        </p:nvSpPr>
        <p:spPr>
          <a:xfrm>
            <a:off x="10239407" y="488328"/>
            <a:ext cx="1584000" cy="1325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sz="1200" b="1" dirty="0">
                <a:solidFill>
                  <a:schemeClr val="tx1"/>
                </a:solidFill>
              </a:rPr>
              <a:t>Sélectionner votre boisson</a:t>
            </a:r>
          </a:p>
          <a:p>
            <a:pPr algn="ctr"/>
            <a:r>
              <a:rPr lang="fr-CH" sz="1400" b="1" dirty="0">
                <a:solidFill>
                  <a:srgbClr val="FF0000"/>
                </a:solidFill>
              </a:rPr>
              <a:t>«Réservoir à café à remplir»</a:t>
            </a:r>
            <a:endParaRPr lang="fr-CH" sz="1200" b="1" dirty="0">
              <a:solidFill>
                <a:srgbClr val="FF0000"/>
              </a:solidFill>
            </a:endParaRPr>
          </a:p>
          <a:p>
            <a:endParaRPr lang="fr-CH" sz="12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31E40A-2AC4-ABB3-3CDC-C398CC7A3AB8}"/>
              </a:ext>
            </a:extLst>
          </p:cNvPr>
          <p:cNvSpPr/>
          <p:nvPr/>
        </p:nvSpPr>
        <p:spPr>
          <a:xfrm>
            <a:off x="10239407" y="322887"/>
            <a:ext cx="1584000" cy="184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870C3B-0D6B-E92E-BBFF-1FCF4A5E8BA4}"/>
              </a:ext>
            </a:extLst>
          </p:cNvPr>
          <p:cNvSpPr/>
          <p:nvPr/>
        </p:nvSpPr>
        <p:spPr>
          <a:xfrm>
            <a:off x="11612163" y="351213"/>
            <a:ext cx="180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X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87EE5B-9BC2-43A0-5690-DB71A999BF78}"/>
              </a:ext>
            </a:extLst>
          </p:cNvPr>
          <p:cNvSpPr txBox="1"/>
          <p:nvPr/>
        </p:nvSpPr>
        <p:spPr>
          <a:xfrm>
            <a:off x="10637300" y="1515674"/>
            <a:ext cx="989881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CH" sz="1100" b="1" dirty="0">
                <a:solidFill>
                  <a:schemeClr val="bg1"/>
                </a:solidFill>
              </a:rPr>
              <a:t>Valider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2EB5F244-EDEE-181A-6E3F-F79808B3240B}"/>
              </a:ext>
            </a:extLst>
          </p:cNvPr>
          <p:cNvCxnSpPr>
            <a:cxnSpLocks/>
            <a:stCxn id="47" idx="3"/>
            <a:endCxn id="68" idx="2"/>
          </p:cNvCxnSpPr>
          <p:nvPr/>
        </p:nvCxnSpPr>
        <p:spPr>
          <a:xfrm flipV="1">
            <a:off x="9981410" y="3118104"/>
            <a:ext cx="1055196" cy="195421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09ECD8-53F2-AFD2-1357-70AB62C12472}"/>
              </a:ext>
            </a:extLst>
          </p:cNvPr>
          <p:cNvSpPr txBox="1"/>
          <p:nvPr/>
        </p:nvSpPr>
        <p:spPr>
          <a:xfrm>
            <a:off x="8665101" y="375959"/>
            <a:ext cx="1299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1" dirty="0">
                <a:solidFill>
                  <a:schemeClr val="tx1"/>
                </a:solidFill>
              </a:rPr>
              <a:t>Traduction</a:t>
            </a:r>
            <a:endParaRPr lang="en-GB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982F588-6694-C80C-AC85-FB24467710CA}"/>
              </a:ext>
            </a:extLst>
          </p:cNvPr>
          <p:cNvCxnSpPr>
            <a:cxnSpLocks/>
            <a:stCxn id="68" idx="0"/>
            <a:endCxn id="70" idx="2"/>
          </p:cNvCxnSpPr>
          <p:nvPr/>
        </p:nvCxnSpPr>
        <p:spPr>
          <a:xfrm flipH="1" flipV="1">
            <a:off x="11031407" y="1813891"/>
            <a:ext cx="5199" cy="224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7A19B1-8564-9E90-8005-49161AACFA4D}"/>
              </a:ext>
            </a:extLst>
          </p:cNvPr>
          <p:cNvGrpSpPr/>
          <p:nvPr/>
        </p:nvGrpSpPr>
        <p:grpSpPr>
          <a:xfrm>
            <a:off x="4039919" y="722970"/>
            <a:ext cx="900000" cy="900000"/>
            <a:chOff x="4039919" y="722970"/>
            <a:chExt cx="900000" cy="900000"/>
          </a:xfrm>
        </p:grpSpPr>
        <p:sp>
          <p:nvSpPr>
            <p:cNvPr id="102" name="Graphic 9" descr="Single gear with solid fill">
              <a:extLst>
                <a:ext uri="{FF2B5EF4-FFF2-40B4-BE49-F238E27FC236}">
                  <a16:creationId xmlns:a16="http://schemas.microsoft.com/office/drawing/2014/main" id="{6D5DA8DF-9617-4575-3F9C-43DB5B444F93}"/>
                </a:ext>
              </a:extLst>
            </p:cNvPr>
            <p:cNvSpPr/>
            <p:nvPr/>
          </p:nvSpPr>
          <p:spPr>
            <a:xfrm>
              <a:off x="4065797" y="758703"/>
              <a:ext cx="850591" cy="849342"/>
            </a:xfrm>
            <a:custGeom>
              <a:avLst/>
              <a:gdLst>
                <a:gd name="connsiteX0" fmla="*/ 424671 w 850591"/>
                <a:gd name="connsiteY0" fmla="*/ 574555 h 849342"/>
                <a:gd name="connsiteX1" fmla="*/ 274787 w 850591"/>
                <a:gd name="connsiteY1" fmla="*/ 424671 h 849342"/>
                <a:gd name="connsiteX2" fmla="*/ 424671 w 850591"/>
                <a:gd name="connsiteY2" fmla="*/ 274787 h 849342"/>
                <a:gd name="connsiteX3" fmla="*/ 574555 w 850591"/>
                <a:gd name="connsiteY3" fmla="*/ 424671 h 849342"/>
                <a:gd name="connsiteX4" fmla="*/ 424671 w 850591"/>
                <a:gd name="connsiteY4" fmla="*/ 574555 h 849342"/>
                <a:gd name="connsiteX5" fmla="*/ 761910 w 850591"/>
                <a:gd name="connsiteY5" fmla="*/ 330994 h 849342"/>
                <a:gd name="connsiteX6" fmla="*/ 729436 w 850591"/>
                <a:gd name="connsiteY6" fmla="*/ 253554 h 849342"/>
                <a:gd name="connsiteX7" fmla="*/ 760661 w 850591"/>
                <a:gd name="connsiteY7" fmla="*/ 159876 h 849342"/>
                <a:gd name="connsiteX8" fmla="*/ 689466 w 850591"/>
                <a:gd name="connsiteY8" fmla="*/ 88681 h 849342"/>
                <a:gd name="connsiteX9" fmla="*/ 595789 w 850591"/>
                <a:gd name="connsiteY9" fmla="*/ 119907 h 849342"/>
                <a:gd name="connsiteX10" fmla="*/ 517100 w 850591"/>
                <a:gd name="connsiteY10" fmla="*/ 87432 h 849342"/>
                <a:gd name="connsiteX11" fmla="*/ 474633 w 850591"/>
                <a:gd name="connsiteY11" fmla="*/ 0 h 849342"/>
                <a:gd name="connsiteX12" fmla="*/ 374710 w 850591"/>
                <a:gd name="connsiteY12" fmla="*/ 0 h 849342"/>
                <a:gd name="connsiteX13" fmla="*/ 330994 w 850591"/>
                <a:gd name="connsiteY13" fmla="*/ 87432 h 849342"/>
                <a:gd name="connsiteX14" fmla="*/ 253554 w 850591"/>
                <a:gd name="connsiteY14" fmla="*/ 119907 h 849342"/>
                <a:gd name="connsiteX15" fmla="*/ 159876 w 850591"/>
                <a:gd name="connsiteY15" fmla="*/ 88681 h 849342"/>
                <a:gd name="connsiteX16" fmla="*/ 88681 w 850591"/>
                <a:gd name="connsiteY16" fmla="*/ 159876 h 849342"/>
                <a:gd name="connsiteX17" fmla="*/ 119907 w 850591"/>
                <a:gd name="connsiteY17" fmla="*/ 253554 h 849342"/>
                <a:gd name="connsiteX18" fmla="*/ 87432 w 850591"/>
                <a:gd name="connsiteY18" fmla="*/ 332243 h 849342"/>
                <a:gd name="connsiteX19" fmla="*/ 0 w 850591"/>
                <a:gd name="connsiteY19" fmla="*/ 374710 h 849342"/>
                <a:gd name="connsiteX20" fmla="*/ 0 w 850591"/>
                <a:gd name="connsiteY20" fmla="*/ 474633 h 849342"/>
                <a:gd name="connsiteX21" fmla="*/ 87432 w 850591"/>
                <a:gd name="connsiteY21" fmla="*/ 518349 h 849342"/>
                <a:gd name="connsiteX22" fmla="*/ 119907 w 850591"/>
                <a:gd name="connsiteY22" fmla="*/ 595789 h 849342"/>
                <a:gd name="connsiteX23" fmla="*/ 88681 w 850591"/>
                <a:gd name="connsiteY23" fmla="*/ 689466 h 849342"/>
                <a:gd name="connsiteX24" fmla="*/ 159876 w 850591"/>
                <a:gd name="connsiteY24" fmla="*/ 760661 h 849342"/>
                <a:gd name="connsiteX25" fmla="*/ 253554 w 850591"/>
                <a:gd name="connsiteY25" fmla="*/ 729436 h 849342"/>
                <a:gd name="connsiteX26" fmla="*/ 332243 w 850591"/>
                <a:gd name="connsiteY26" fmla="*/ 761910 h 849342"/>
                <a:gd name="connsiteX27" fmla="*/ 375959 w 850591"/>
                <a:gd name="connsiteY27" fmla="*/ 849343 h 849342"/>
                <a:gd name="connsiteX28" fmla="*/ 475882 w 850591"/>
                <a:gd name="connsiteY28" fmla="*/ 849343 h 849342"/>
                <a:gd name="connsiteX29" fmla="*/ 519598 w 850591"/>
                <a:gd name="connsiteY29" fmla="*/ 761910 h 849342"/>
                <a:gd name="connsiteX30" fmla="*/ 597038 w 850591"/>
                <a:gd name="connsiteY30" fmla="*/ 729436 h 849342"/>
                <a:gd name="connsiteX31" fmla="*/ 690716 w 850591"/>
                <a:gd name="connsiteY31" fmla="*/ 760661 h 849342"/>
                <a:gd name="connsiteX32" fmla="*/ 761910 w 850591"/>
                <a:gd name="connsiteY32" fmla="*/ 689466 h 849342"/>
                <a:gd name="connsiteX33" fmla="*/ 730685 w 850591"/>
                <a:gd name="connsiteY33" fmla="*/ 595789 h 849342"/>
                <a:gd name="connsiteX34" fmla="*/ 763159 w 850591"/>
                <a:gd name="connsiteY34" fmla="*/ 517100 h 849342"/>
                <a:gd name="connsiteX35" fmla="*/ 850592 w 850591"/>
                <a:gd name="connsiteY35" fmla="*/ 473384 h 849342"/>
                <a:gd name="connsiteX36" fmla="*/ 850592 w 850591"/>
                <a:gd name="connsiteY36" fmla="*/ 373461 h 849342"/>
                <a:gd name="connsiteX37" fmla="*/ 761910 w 850591"/>
                <a:gd name="connsiteY37" fmla="*/ 330994 h 84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50591" h="849342">
                  <a:moveTo>
                    <a:pt x="424671" y="574555"/>
                  </a:moveTo>
                  <a:cubicBezTo>
                    <a:pt x="342235" y="574555"/>
                    <a:pt x="274787" y="507108"/>
                    <a:pt x="274787" y="424671"/>
                  </a:cubicBezTo>
                  <a:cubicBezTo>
                    <a:pt x="274787" y="342235"/>
                    <a:pt x="342235" y="274787"/>
                    <a:pt x="424671" y="274787"/>
                  </a:cubicBezTo>
                  <a:cubicBezTo>
                    <a:pt x="507108" y="274787"/>
                    <a:pt x="574555" y="342235"/>
                    <a:pt x="574555" y="424671"/>
                  </a:cubicBezTo>
                  <a:cubicBezTo>
                    <a:pt x="574555" y="507108"/>
                    <a:pt x="507108" y="574555"/>
                    <a:pt x="424671" y="574555"/>
                  </a:cubicBezTo>
                  <a:close/>
                  <a:moveTo>
                    <a:pt x="761910" y="330994"/>
                  </a:moveTo>
                  <a:cubicBezTo>
                    <a:pt x="754416" y="303515"/>
                    <a:pt x="743175" y="277285"/>
                    <a:pt x="729436" y="253554"/>
                  </a:cubicBezTo>
                  <a:lnTo>
                    <a:pt x="760661" y="159876"/>
                  </a:lnTo>
                  <a:lnTo>
                    <a:pt x="689466" y="88681"/>
                  </a:lnTo>
                  <a:lnTo>
                    <a:pt x="595789" y="119907"/>
                  </a:lnTo>
                  <a:cubicBezTo>
                    <a:pt x="570808" y="106168"/>
                    <a:pt x="544579" y="94927"/>
                    <a:pt x="517100" y="87432"/>
                  </a:cubicBezTo>
                  <a:lnTo>
                    <a:pt x="474633" y="0"/>
                  </a:lnTo>
                  <a:lnTo>
                    <a:pt x="374710" y="0"/>
                  </a:lnTo>
                  <a:lnTo>
                    <a:pt x="330994" y="87432"/>
                  </a:lnTo>
                  <a:cubicBezTo>
                    <a:pt x="303515" y="94927"/>
                    <a:pt x="277285" y="106168"/>
                    <a:pt x="253554" y="119907"/>
                  </a:cubicBezTo>
                  <a:lnTo>
                    <a:pt x="159876" y="88681"/>
                  </a:lnTo>
                  <a:lnTo>
                    <a:pt x="88681" y="159876"/>
                  </a:lnTo>
                  <a:lnTo>
                    <a:pt x="119907" y="253554"/>
                  </a:lnTo>
                  <a:cubicBezTo>
                    <a:pt x="106168" y="278534"/>
                    <a:pt x="94927" y="304764"/>
                    <a:pt x="87432" y="332243"/>
                  </a:cubicBezTo>
                  <a:lnTo>
                    <a:pt x="0" y="374710"/>
                  </a:lnTo>
                  <a:lnTo>
                    <a:pt x="0" y="474633"/>
                  </a:lnTo>
                  <a:lnTo>
                    <a:pt x="87432" y="518349"/>
                  </a:lnTo>
                  <a:cubicBezTo>
                    <a:pt x="94927" y="545828"/>
                    <a:pt x="106168" y="572057"/>
                    <a:pt x="119907" y="595789"/>
                  </a:cubicBezTo>
                  <a:lnTo>
                    <a:pt x="88681" y="689466"/>
                  </a:lnTo>
                  <a:lnTo>
                    <a:pt x="159876" y="760661"/>
                  </a:lnTo>
                  <a:lnTo>
                    <a:pt x="253554" y="729436"/>
                  </a:lnTo>
                  <a:cubicBezTo>
                    <a:pt x="278534" y="743175"/>
                    <a:pt x="304764" y="754416"/>
                    <a:pt x="332243" y="761910"/>
                  </a:cubicBezTo>
                  <a:lnTo>
                    <a:pt x="375959" y="849343"/>
                  </a:lnTo>
                  <a:lnTo>
                    <a:pt x="475882" y="849343"/>
                  </a:lnTo>
                  <a:lnTo>
                    <a:pt x="519598" y="761910"/>
                  </a:lnTo>
                  <a:cubicBezTo>
                    <a:pt x="547077" y="754416"/>
                    <a:pt x="573306" y="743175"/>
                    <a:pt x="597038" y="729436"/>
                  </a:cubicBezTo>
                  <a:lnTo>
                    <a:pt x="690716" y="760661"/>
                  </a:lnTo>
                  <a:lnTo>
                    <a:pt x="761910" y="689466"/>
                  </a:lnTo>
                  <a:lnTo>
                    <a:pt x="730685" y="595789"/>
                  </a:lnTo>
                  <a:cubicBezTo>
                    <a:pt x="744424" y="570808"/>
                    <a:pt x="755665" y="544579"/>
                    <a:pt x="763159" y="517100"/>
                  </a:cubicBezTo>
                  <a:lnTo>
                    <a:pt x="850592" y="473384"/>
                  </a:lnTo>
                  <a:lnTo>
                    <a:pt x="850592" y="373461"/>
                  </a:lnTo>
                  <a:lnTo>
                    <a:pt x="761910" y="330994"/>
                  </a:lnTo>
                  <a:close/>
                </a:path>
              </a:pathLst>
            </a:custGeom>
            <a:solidFill>
              <a:srgbClr val="000000"/>
            </a:solidFill>
            <a:ln w="1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166B5FA-2577-822C-6DEA-F9841EF32E3D}"/>
                </a:ext>
              </a:extLst>
            </p:cNvPr>
            <p:cNvSpPr/>
            <p:nvPr/>
          </p:nvSpPr>
          <p:spPr>
            <a:xfrm>
              <a:off x="4039919" y="722970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A281CC6-6D4E-ADE4-3EEC-EA75D8331C24}"/>
              </a:ext>
            </a:extLst>
          </p:cNvPr>
          <p:cNvGrpSpPr/>
          <p:nvPr/>
        </p:nvGrpSpPr>
        <p:grpSpPr>
          <a:xfrm>
            <a:off x="8849750" y="677495"/>
            <a:ext cx="900000" cy="900000"/>
            <a:chOff x="4039919" y="722970"/>
            <a:chExt cx="900000" cy="900000"/>
          </a:xfrm>
        </p:grpSpPr>
        <p:sp>
          <p:nvSpPr>
            <p:cNvPr id="110" name="Graphic 9" descr="Single gear with solid fill">
              <a:extLst>
                <a:ext uri="{FF2B5EF4-FFF2-40B4-BE49-F238E27FC236}">
                  <a16:creationId xmlns:a16="http://schemas.microsoft.com/office/drawing/2014/main" id="{835650AA-B0DD-F3E9-4CF2-B4054D34D786}"/>
                </a:ext>
              </a:extLst>
            </p:cNvPr>
            <p:cNvSpPr/>
            <p:nvPr/>
          </p:nvSpPr>
          <p:spPr>
            <a:xfrm>
              <a:off x="4065797" y="758703"/>
              <a:ext cx="850591" cy="849342"/>
            </a:xfrm>
            <a:custGeom>
              <a:avLst/>
              <a:gdLst>
                <a:gd name="connsiteX0" fmla="*/ 424671 w 850591"/>
                <a:gd name="connsiteY0" fmla="*/ 574555 h 849342"/>
                <a:gd name="connsiteX1" fmla="*/ 274787 w 850591"/>
                <a:gd name="connsiteY1" fmla="*/ 424671 h 849342"/>
                <a:gd name="connsiteX2" fmla="*/ 424671 w 850591"/>
                <a:gd name="connsiteY2" fmla="*/ 274787 h 849342"/>
                <a:gd name="connsiteX3" fmla="*/ 574555 w 850591"/>
                <a:gd name="connsiteY3" fmla="*/ 424671 h 849342"/>
                <a:gd name="connsiteX4" fmla="*/ 424671 w 850591"/>
                <a:gd name="connsiteY4" fmla="*/ 574555 h 849342"/>
                <a:gd name="connsiteX5" fmla="*/ 761910 w 850591"/>
                <a:gd name="connsiteY5" fmla="*/ 330994 h 849342"/>
                <a:gd name="connsiteX6" fmla="*/ 729436 w 850591"/>
                <a:gd name="connsiteY6" fmla="*/ 253554 h 849342"/>
                <a:gd name="connsiteX7" fmla="*/ 760661 w 850591"/>
                <a:gd name="connsiteY7" fmla="*/ 159876 h 849342"/>
                <a:gd name="connsiteX8" fmla="*/ 689466 w 850591"/>
                <a:gd name="connsiteY8" fmla="*/ 88681 h 849342"/>
                <a:gd name="connsiteX9" fmla="*/ 595789 w 850591"/>
                <a:gd name="connsiteY9" fmla="*/ 119907 h 849342"/>
                <a:gd name="connsiteX10" fmla="*/ 517100 w 850591"/>
                <a:gd name="connsiteY10" fmla="*/ 87432 h 849342"/>
                <a:gd name="connsiteX11" fmla="*/ 474633 w 850591"/>
                <a:gd name="connsiteY11" fmla="*/ 0 h 849342"/>
                <a:gd name="connsiteX12" fmla="*/ 374710 w 850591"/>
                <a:gd name="connsiteY12" fmla="*/ 0 h 849342"/>
                <a:gd name="connsiteX13" fmla="*/ 330994 w 850591"/>
                <a:gd name="connsiteY13" fmla="*/ 87432 h 849342"/>
                <a:gd name="connsiteX14" fmla="*/ 253554 w 850591"/>
                <a:gd name="connsiteY14" fmla="*/ 119907 h 849342"/>
                <a:gd name="connsiteX15" fmla="*/ 159876 w 850591"/>
                <a:gd name="connsiteY15" fmla="*/ 88681 h 849342"/>
                <a:gd name="connsiteX16" fmla="*/ 88681 w 850591"/>
                <a:gd name="connsiteY16" fmla="*/ 159876 h 849342"/>
                <a:gd name="connsiteX17" fmla="*/ 119907 w 850591"/>
                <a:gd name="connsiteY17" fmla="*/ 253554 h 849342"/>
                <a:gd name="connsiteX18" fmla="*/ 87432 w 850591"/>
                <a:gd name="connsiteY18" fmla="*/ 332243 h 849342"/>
                <a:gd name="connsiteX19" fmla="*/ 0 w 850591"/>
                <a:gd name="connsiteY19" fmla="*/ 374710 h 849342"/>
                <a:gd name="connsiteX20" fmla="*/ 0 w 850591"/>
                <a:gd name="connsiteY20" fmla="*/ 474633 h 849342"/>
                <a:gd name="connsiteX21" fmla="*/ 87432 w 850591"/>
                <a:gd name="connsiteY21" fmla="*/ 518349 h 849342"/>
                <a:gd name="connsiteX22" fmla="*/ 119907 w 850591"/>
                <a:gd name="connsiteY22" fmla="*/ 595789 h 849342"/>
                <a:gd name="connsiteX23" fmla="*/ 88681 w 850591"/>
                <a:gd name="connsiteY23" fmla="*/ 689466 h 849342"/>
                <a:gd name="connsiteX24" fmla="*/ 159876 w 850591"/>
                <a:gd name="connsiteY24" fmla="*/ 760661 h 849342"/>
                <a:gd name="connsiteX25" fmla="*/ 253554 w 850591"/>
                <a:gd name="connsiteY25" fmla="*/ 729436 h 849342"/>
                <a:gd name="connsiteX26" fmla="*/ 332243 w 850591"/>
                <a:gd name="connsiteY26" fmla="*/ 761910 h 849342"/>
                <a:gd name="connsiteX27" fmla="*/ 375959 w 850591"/>
                <a:gd name="connsiteY27" fmla="*/ 849343 h 849342"/>
                <a:gd name="connsiteX28" fmla="*/ 475882 w 850591"/>
                <a:gd name="connsiteY28" fmla="*/ 849343 h 849342"/>
                <a:gd name="connsiteX29" fmla="*/ 519598 w 850591"/>
                <a:gd name="connsiteY29" fmla="*/ 761910 h 849342"/>
                <a:gd name="connsiteX30" fmla="*/ 597038 w 850591"/>
                <a:gd name="connsiteY30" fmla="*/ 729436 h 849342"/>
                <a:gd name="connsiteX31" fmla="*/ 690716 w 850591"/>
                <a:gd name="connsiteY31" fmla="*/ 760661 h 849342"/>
                <a:gd name="connsiteX32" fmla="*/ 761910 w 850591"/>
                <a:gd name="connsiteY32" fmla="*/ 689466 h 849342"/>
                <a:gd name="connsiteX33" fmla="*/ 730685 w 850591"/>
                <a:gd name="connsiteY33" fmla="*/ 595789 h 849342"/>
                <a:gd name="connsiteX34" fmla="*/ 763159 w 850591"/>
                <a:gd name="connsiteY34" fmla="*/ 517100 h 849342"/>
                <a:gd name="connsiteX35" fmla="*/ 850592 w 850591"/>
                <a:gd name="connsiteY35" fmla="*/ 473384 h 849342"/>
                <a:gd name="connsiteX36" fmla="*/ 850592 w 850591"/>
                <a:gd name="connsiteY36" fmla="*/ 373461 h 849342"/>
                <a:gd name="connsiteX37" fmla="*/ 761910 w 850591"/>
                <a:gd name="connsiteY37" fmla="*/ 330994 h 84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50591" h="849342">
                  <a:moveTo>
                    <a:pt x="424671" y="574555"/>
                  </a:moveTo>
                  <a:cubicBezTo>
                    <a:pt x="342235" y="574555"/>
                    <a:pt x="274787" y="507108"/>
                    <a:pt x="274787" y="424671"/>
                  </a:cubicBezTo>
                  <a:cubicBezTo>
                    <a:pt x="274787" y="342235"/>
                    <a:pt x="342235" y="274787"/>
                    <a:pt x="424671" y="274787"/>
                  </a:cubicBezTo>
                  <a:cubicBezTo>
                    <a:pt x="507108" y="274787"/>
                    <a:pt x="574555" y="342235"/>
                    <a:pt x="574555" y="424671"/>
                  </a:cubicBezTo>
                  <a:cubicBezTo>
                    <a:pt x="574555" y="507108"/>
                    <a:pt x="507108" y="574555"/>
                    <a:pt x="424671" y="574555"/>
                  </a:cubicBezTo>
                  <a:close/>
                  <a:moveTo>
                    <a:pt x="761910" y="330994"/>
                  </a:moveTo>
                  <a:cubicBezTo>
                    <a:pt x="754416" y="303515"/>
                    <a:pt x="743175" y="277285"/>
                    <a:pt x="729436" y="253554"/>
                  </a:cubicBezTo>
                  <a:lnTo>
                    <a:pt x="760661" y="159876"/>
                  </a:lnTo>
                  <a:lnTo>
                    <a:pt x="689466" y="88681"/>
                  </a:lnTo>
                  <a:lnTo>
                    <a:pt x="595789" y="119907"/>
                  </a:lnTo>
                  <a:cubicBezTo>
                    <a:pt x="570808" y="106168"/>
                    <a:pt x="544579" y="94927"/>
                    <a:pt x="517100" y="87432"/>
                  </a:cubicBezTo>
                  <a:lnTo>
                    <a:pt x="474633" y="0"/>
                  </a:lnTo>
                  <a:lnTo>
                    <a:pt x="374710" y="0"/>
                  </a:lnTo>
                  <a:lnTo>
                    <a:pt x="330994" y="87432"/>
                  </a:lnTo>
                  <a:cubicBezTo>
                    <a:pt x="303515" y="94927"/>
                    <a:pt x="277285" y="106168"/>
                    <a:pt x="253554" y="119907"/>
                  </a:cubicBezTo>
                  <a:lnTo>
                    <a:pt x="159876" y="88681"/>
                  </a:lnTo>
                  <a:lnTo>
                    <a:pt x="88681" y="159876"/>
                  </a:lnTo>
                  <a:lnTo>
                    <a:pt x="119907" y="253554"/>
                  </a:lnTo>
                  <a:cubicBezTo>
                    <a:pt x="106168" y="278534"/>
                    <a:pt x="94927" y="304764"/>
                    <a:pt x="87432" y="332243"/>
                  </a:cubicBezTo>
                  <a:lnTo>
                    <a:pt x="0" y="374710"/>
                  </a:lnTo>
                  <a:lnTo>
                    <a:pt x="0" y="474633"/>
                  </a:lnTo>
                  <a:lnTo>
                    <a:pt x="87432" y="518349"/>
                  </a:lnTo>
                  <a:cubicBezTo>
                    <a:pt x="94927" y="545828"/>
                    <a:pt x="106168" y="572057"/>
                    <a:pt x="119907" y="595789"/>
                  </a:cubicBezTo>
                  <a:lnTo>
                    <a:pt x="88681" y="689466"/>
                  </a:lnTo>
                  <a:lnTo>
                    <a:pt x="159876" y="760661"/>
                  </a:lnTo>
                  <a:lnTo>
                    <a:pt x="253554" y="729436"/>
                  </a:lnTo>
                  <a:cubicBezTo>
                    <a:pt x="278534" y="743175"/>
                    <a:pt x="304764" y="754416"/>
                    <a:pt x="332243" y="761910"/>
                  </a:cubicBezTo>
                  <a:lnTo>
                    <a:pt x="375959" y="849343"/>
                  </a:lnTo>
                  <a:lnTo>
                    <a:pt x="475882" y="849343"/>
                  </a:lnTo>
                  <a:lnTo>
                    <a:pt x="519598" y="761910"/>
                  </a:lnTo>
                  <a:cubicBezTo>
                    <a:pt x="547077" y="754416"/>
                    <a:pt x="573306" y="743175"/>
                    <a:pt x="597038" y="729436"/>
                  </a:cubicBezTo>
                  <a:lnTo>
                    <a:pt x="690716" y="760661"/>
                  </a:lnTo>
                  <a:lnTo>
                    <a:pt x="761910" y="689466"/>
                  </a:lnTo>
                  <a:lnTo>
                    <a:pt x="730685" y="595789"/>
                  </a:lnTo>
                  <a:cubicBezTo>
                    <a:pt x="744424" y="570808"/>
                    <a:pt x="755665" y="544579"/>
                    <a:pt x="763159" y="517100"/>
                  </a:cubicBezTo>
                  <a:lnTo>
                    <a:pt x="850592" y="473384"/>
                  </a:lnTo>
                  <a:lnTo>
                    <a:pt x="850592" y="373461"/>
                  </a:lnTo>
                  <a:lnTo>
                    <a:pt x="761910" y="330994"/>
                  </a:lnTo>
                  <a:close/>
                </a:path>
              </a:pathLst>
            </a:custGeom>
            <a:solidFill>
              <a:srgbClr val="000000"/>
            </a:solidFill>
            <a:ln w="1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A5B6065-1EBE-3523-E29B-F97265936A00}"/>
                </a:ext>
              </a:extLst>
            </p:cNvPr>
            <p:cNvSpPr/>
            <p:nvPr/>
          </p:nvSpPr>
          <p:spPr>
            <a:xfrm>
              <a:off x="4039919" y="722970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FC1FE83-3F35-DFE7-9697-3FAF61187772}"/>
              </a:ext>
            </a:extLst>
          </p:cNvPr>
          <p:cNvSpPr/>
          <p:nvPr/>
        </p:nvSpPr>
        <p:spPr>
          <a:xfrm>
            <a:off x="5523949" y="462252"/>
            <a:ext cx="1584000" cy="1325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sz="1200" b="1" dirty="0">
                <a:solidFill>
                  <a:schemeClr val="tx1"/>
                </a:solidFill>
              </a:rPr>
              <a:t>Sélectionner votre boisson</a:t>
            </a:r>
          </a:p>
          <a:p>
            <a:r>
              <a:rPr lang="fr-CH" sz="1200" dirty="0">
                <a:solidFill>
                  <a:schemeClr val="tx1"/>
                </a:solidFill>
              </a:rPr>
              <a:t>Café</a:t>
            </a:r>
          </a:p>
          <a:p>
            <a:r>
              <a:rPr lang="fr-CH" sz="1200" b="1" dirty="0">
                <a:solidFill>
                  <a:schemeClr val="tx1"/>
                </a:solidFill>
              </a:rPr>
              <a:t>Espresso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F8CC54-2650-A3A5-4A4A-5992DBD7BEB4}"/>
              </a:ext>
            </a:extLst>
          </p:cNvPr>
          <p:cNvSpPr/>
          <p:nvPr/>
        </p:nvSpPr>
        <p:spPr>
          <a:xfrm>
            <a:off x="5523949" y="296811"/>
            <a:ext cx="1584000" cy="184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1A3ED7-5637-2666-3F6D-7B17D85C870B}"/>
              </a:ext>
            </a:extLst>
          </p:cNvPr>
          <p:cNvSpPr/>
          <p:nvPr/>
        </p:nvSpPr>
        <p:spPr>
          <a:xfrm>
            <a:off x="6905336" y="325137"/>
            <a:ext cx="180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X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73C83-780C-7B5F-629B-297074F4206C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flipH="1">
            <a:off x="6313267" y="1787815"/>
            <a:ext cx="2682" cy="250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42A4D7-BB95-F3A7-DC91-D8D5584FC782}"/>
              </a:ext>
            </a:extLst>
          </p:cNvPr>
          <p:cNvSpPr txBox="1"/>
          <p:nvPr/>
        </p:nvSpPr>
        <p:spPr>
          <a:xfrm>
            <a:off x="5921842" y="1489598"/>
            <a:ext cx="989881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CH" sz="1100" b="1" dirty="0">
                <a:solidFill>
                  <a:schemeClr val="bg1"/>
                </a:solidFill>
              </a:rPr>
              <a:t>Valider</a:t>
            </a:r>
            <a:endParaRPr lang="en-GB" sz="1100" b="1" dirty="0">
              <a:solidFill>
                <a:schemeClr val="bg1"/>
              </a:solidFill>
            </a:endParaRPr>
          </a:p>
        </p:txBody>
      </p:sp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AD50E699-7386-0D69-2973-A5B77CAEC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2633" y="916622"/>
            <a:ext cx="396593" cy="39659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85F8C5-A8F3-952A-EBE7-37237891FAE1}"/>
              </a:ext>
            </a:extLst>
          </p:cNvPr>
          <p:cNvSpPr/>
          <p:nvPr/>
        </p:nvSpPr>
        <p:spPr>
          <a:xfrm>
            <a:off x="2002063" y="1081185"/>
            <a:ext cx="1512000" cy="26161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AAAFB-207A-6BA9-21F9-1C52A919FB71}"/>
              </a:ext>
            </a:extLst>
          </p:cNvPr>
          <p:cNvSpPr/>
          <p:nvPr/>
        </p:nvSpPr>
        <p:spPr>
          <a:xfrm>
            <a:off x="1984749" y="473460"/>
            <a:ext cx="1584000" cy="1325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sz="1200" b="1" dirty="0">
                <a:solidFill>
                  <a:schemeClr val="tx1"/>
                </a:solidFill>
              </a:rPr>
              <a:t>Sélectionner votre boisson</a:t>
            </a:r>
          </a:p>
          <a:p>
            <a:r>
              <a:rPr lang="fr-CH" sz="1400" dirty="0">
                <a:solidFill>
                  <a:schemeClr val="tx1"/>
                </a:solidFill>
              </a:rPr>
              <a:t>Café</a:t>
            </a:r>
            <a:endParaRPr lang="fr-CH" sz="1200" dirty="0">
              <a:solidFill>
                <a:schemeClr val="tx1"/>
              </a:solidFill>
            </a:endParaRPr>
          </a:p>
          <a:p>
            <a:r>
              <a:rPr lang="fr-CH" sz="1200" b="1" dirty="0">
                <a:solidFill>
                  <a:schemeClr val="tx1"/>
                </a:solidFill>
              </a:rPr>
              <a:t>Espresso en cours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486121-28DD-9FB0-1FF2-F89C0BCA9FBF}"/>
              </a:ext>
            </a:extLst>
          </p:cNvPr>
          <p:cNvSpPr/>
          <p:nvPr/>
        </p:nvSpPr>
        <p:spPr>
          <a:xfrm>
            <a:off x="1984752" y="308019"/>
            <a:ext cx="1584000" cy="184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54CC12-185B-6723-6C9D-BDCC511F397F}"/>
              </a:ext>
            </a:extLst>
          </p:cNvPr>
          <p:cNvSpPr/>
          <p:nvPr/>
        </p:nvSpPr>
        <p:spPr>
          <a:xfrm>
            <a:off x="3383388" y="344971"/>
            <a:ext cx="180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X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1BA18B-3D88-6B61-08CC-4A95E87A2D64}"/>
              </a:ext>
            </a:extLst>
          </p:cNvPr>
          <p:cNvSpPr txBox="1"/>
          <p:nvPr/>
        </p:nvSpPr>
        <p:spPr>
          <a:xfrm>
            <a:off x="2279128" y="1509432"/>
            <a:ext cx="989881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CH" sz="1100" b="1" dirty="0">
                <a:solidFill>
                  <a:schemeClr val="bg1"/>
                </a:solidFill>
              </a:rPr>
              <a:t>Valider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8B171C3-194D-72D1-FA44-AF6F67988891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rot="5400000" flipH="1" flipV="1">
            <a:off x="2653154" y="1914510"/>
            <a:ext cx="239081" cy="81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94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16DBECB-70B2-3753-D2C0-2A9FBAF9D94D}"/>
              </a:ext>
            </a:extLst>
          </p:cNvPr>
          <p:cNvSpPr/>
          <p:nvPr/>
        </p:nvSpPr>
        <p:spPr>
          <a:xfrm>
            <a:off x="354351" y="1087752"/>
            <a:ext cx="1215428" cy="2124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B0E6C-D259-5DCC-3F30-781DBCCDE176}"/>
              </a:ext>
            </a:extLst>
          </p:cNvPr>
          <p:cNvSpPr/>
          <p:nvPr/>
        </p:nvSpPr>
        <p:spPr>
          <a:xfrm>
            <a:off x="406048" y="3362000"/>
            <a:ext cx="1368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Espresso Commandé</a:t>
            </a:r>
          </a:p>
          <a:p>
            <a:pPr algn="ctr"/>
            <a:r>
              <a:rPr lang="fr-CH" sz="1400" b="1" dirty="0">
                <a:solidFill>
                  <a:schemeClr val="tx1"/>
                </a:solidFill>
              </a:rPr>
              <a:t>À 10h53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554D74-DCDA-BCC8-E026-7C2EC39E1EC6}"/>
              </a:ext>
            </a:extLst>
          </p:cNvPr>
          <p:cNvSpPr/>
          <p:nvPr/>
        </p:nvSpPr>
        <p:spPr>
          <a:xfrm>
            <a:off x="406048" y="2038104"/>
            <a:ext cx="1368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Commander Espresso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23247-0D5B-8244-0A31-2AE057E25880}"/>
              </a:ext>
            </a:extLst>
          </p:cNvPr>
          <p:cNvSpPr/>
          <p:nvPr/>
        </p:nvSpPr>
        <p:spPr>
          <a:xfrm>
            <a:off x="2084640" y="2038104"/>
            <a:ext cx="1368000" cy="10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Un espresso à Préparer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D4D5D8-4A7F-7BFA-F2FE-E8D3FEDD67B7}"/>
              </a:ext>
            </a:extLst>
          </p:cNvPr>
          <p:cNvSpPr/>
          <p:nvPr/>
        </p:nvSpPr>
        <p:spPr>
          <a:xfrm>
            <a:off x="302532" y="473956"/>
            <a:ext cx="1584000" cy="1325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sz="1200" b="1" dirty="0">
                <a:solidFill>
                  <a:schemeClr val="tx1"/>
                </a:solidFill>
              </a:rPr>
              <a:t>Sélectionner votre boisson</a:t>
            </a:r>
          </a:p>
          <a:p>
            <a:r>
              <a:rPr lang="fr-CH" sz="1400" dirty="0">
                <a:solidFill>
                  <a:schemeClr val="tx1"/>
                </a:solidFill>
              </a:rPr>
              <a:t>Café</a:t>
            </a:r>
            <a:endParaRPr lang="fr-CH" sz="1200" dirty="0">
              <a:solidFill>
                <a:schemeClr val="tx1"/>
              </a:solidFill>
            </a:endParaRPr>
          </a:p>
          <a:p>
            <a:r>
              <a:rPr lang="fr-CH" sz="1200" b="1" dirty="0">
                <a:solidFill>
                  <a:schemeClr val="tx1"/>
                </a:solidFill>
              </a:rPr>
              <a:t>Espresso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2BE3B-2753-B289-310A-059AB5D016B7}"/>
              </a:ext>
            </a:extLst>
          </p:cNvPr>
          <p:cNvSpPr/>
          <p:nvPr/>
        </p:nvSpPr>
        <p:spPr>
          <a:xfrm>
            <a:off x="302532" y="308515"/>
            <a:ext cx="1584000" cy="184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CC6A6-0936-DD85-2883-719296742361}"/>
              </a:ext>
            </a:extLst>
          </p:cNvPr>
          <p:cNvSpPr/>
          <p:nvPr/>
        </p:nvSpPr>
        <p:spPr>
          <a:xfrm>
            <a:off x="1701170" y="336841"/>
            <a:ext cx="180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X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0B9BB23A-0EAF-579D-57A6-C509F1846531}"/>
              </a:ext>
            </a:extLst>
          </p:cNvPr>
          <p:cNvSpPr/>
          <p:nvPr/>
        </p:nvSpPr>
        <p:spPr>
          <a:xfrm>
            <a:off x="1596077" y="1026064"/>
            <a:ext cx="258793" cy="323500"/>
          </a:xfrm>
          <a:prstGeom prst="lef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C08477-9B91-A940-47DF-B6722165E741}"/>
              </a:ext>
            </a:extLst>
          </p:cNvPr>
          <p:cNvSpPr/>
          <p:nvPr/>
        </p:nvSpPr>
        <p:spPr>
          <a:xfrm>
            <a:off x="3805721" y="2038104"/>
            <a:ext cx="1368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Préparer Espresso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440ACF-61EA-92CA-84B5-867796C6F7FC}"/>
              </a:ext>
            </a:extLst>
          </p:cNvPr>
          <p:cNvSpPr/>
          <p:nvPr/>
        </p:nvSpPr>
        <p:spPr>
          <a:xfrm>
            <a:off x="3805721" y="3370629"/>
            <a:ext cx="1368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Espresso Préparé</a:t>
            </a:r>
          </a:p>
          <a:p>
            <a:pPr algn="ctr"/>
            <a:r>
              <a:rPr lang="fr-CH" sz="1400" b="1" dirty="0">
                <a:solidFill>
                  <a:schemeClr val="tx1"/>
                </a:solidFill>
              </a:rPr>
              <a:t>À 10h54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EE77D5-24BF-8E70-950A-E64DF5A3E695}"/>
              </a:ext>
            </a:extLst>
          </p:cNvPr>
          <p:cNvSpPr/>
          <p:nvPr/>
        </p:nvSpPr>
        <p:spPr>
          <a:xfrm>
            <a:off x="5629267" y="2038104"/>
            <a:ext cx="1368000" cy="10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Espressos disponibles = 1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690E2B4-E9BE-DD7E-1DF6-2F37185DB02F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1774048" y="3118104"/>
            <a:ext cx="994592" cy="78389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23A1479-2F51-8AD6-28A8-1BB729ED01FE}"/>
              </a:ext>
            </a:extLst>
          </p:cNvPr>
          <p:cNvCxnSpPr>
            <a:cxnSpLocks/>
            <a:stCxn id="6" idx="3"/>
            <a:endCxn id="105" idx="1"/>
          </p:cNvCxnSpPr>
          <p:nvPr/>
        </p:nvCxnSpPr>
        <p:spPr>
          <a:xfrm flipV="1">
            <a:off x="3452640" y="1172970"/>
            <a:ext cx="587279" cy="14051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3506BAA-C6C4-2E4B-C2B1-B33EB362B667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5173721" y="3118104"/>
            <a:ext cx="1139546" cy="79252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BB84F0-784C-C107-7E32-C873C139A8BF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1090048" y="1799519"/>
            <a:ext cx="4484" cy="23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7A4085-D4FA-2A7E-C5BE-DC5727C8E2A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1090048" y="3118104"/>
            <a:ext cx="0" cy="243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1BD385-8F3B-C47B-3F9F-373F03614BE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4489721" y="3118104"/>
            <a:ext cx="0" cy="252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EB1D27-D5CE-8624-15AD-10D5363F1C42}"/>
              </a:ext>
            </a:extLst>
          </p:cNvPr>
          <p:cNvCxnSpPr>
            <a:cxnSpLocks/>
            <a:stCxn id="105" idx="2"/>
            <a:endCxn id="22" idx="0"/>
          </p:cNvCxnSpPr>
          <p:nvPr/>
        </p:nvCxnSpPr>
        <p:spPr>
          <a:xfrm flipH="1">
            <a:off x="4489721" y="1622970"/>
            <a:ext cx="198" cy="415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381976-9413-FE75-BE90-D2CED2923AF6}"/>
              </a:ext>
            </a:extLst>
          </p:cNvPr>
          <p:cNvSpPr txBox="1"/>
          <p:nvPr/>
        </p:nvSpPr>
        <p:spPr>
          <a:xfrm>
            <a:off x="700425" y="1501302"/>
            <a:ext cx="989881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CH" sz="1100" b="1" dirty="0">
                <a:solidFill>
                  <a:schemeClr val="bg1"/>
                </a:solidFill>
              </a:rPr>
              <a:t>Valider</a:t>
            </a:r>
            <a:endParaRPr lang="en-GB" sz="11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BDA7C-06AD-2949-DF78-65AFF9DA8A66}"/>
              </a:ext>
            </a:extLst>
          </p:cNvPr>
          <p:cNvSpPr txBox="1"/>
          <p:nvPr/>
        </p:nvSpPr>
        <p:spPr>
          <a:xfrm>
            <a:off x="3781137" y="128631"/>
            <a:ext cx="1458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Automation </a:t>
            </a:r>
          </a:p>
          <a:p>
            <a:pPr algn="ctr"/>
            <a:r>
              <a:rPr lang="fr-CH" b="1" dirty="0"/>
              <a:t>Espresso</a:t>
            </a:r>
            <a:endParaRPr lang="en-GB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938342-3ADA-6207-A493-ACDE3D9B3D70}"/>
              </a:ext>
            </a:extLst>
          </p:cNvPr>
          <p:cNvSpPr/>
          <p:nvPr/>
        </p:nvSpPr>
        <p:spPr>
          <a:xfrm>
            <a:off x="8612146" y="2038104"/>
            <a:ext cx="1368000" cy="10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Informer indisponibilité</a:t>
            </a:r>
          </a:p>
          <a:p>
            <a:pPr algn="ctr"/>
            <a:r>
              <a:rPr lang="fr-CH" sz="1400" dirty="0">
                <a:solidFill>
                  <a:schemeClr val="tx1"/>
                </a:solidFill>
              </a:rPr>
              <a:t>Code: ERR01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41FF60-CFA1-FAF2-8A12-BBE0D36316A3}"/>
              </a:ext>
            </a:extLst>
          </p:cNvPr>
          <p:cNvSpPr/>
          <p:nvPr/>
        </p:nvSpPr>
        <p:spPr>
          <a:xfrm>
            <a:off x="8613410" y="4506440"/>
            <a:ext cx="1368000" cy="108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Alerte levée à 10h56</a:t>
            </a:r>
          </a:p>
          <a:p>
            <a:pPr algn="ctr"/>
            <a:r>
              <a:rPr lang="fr-CH" sz="1400" dirty="0">
                <a:solidFill>
                  <a:schemeClr val="tx1"/>
                </a:solidFill>
              </a:rPr>
              <a:t>Code: ERR01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96BF6BE-B3D9-F638-B1FE-20D7F83561C2}"/>
              </a:ext>
            </a:extLst>
          </p:cNvPr>
          <p:cNvCxnSpPr>
            <a:cxnSpLocks/>
            <a:stCxn id="44" idx="0"/>
            <a:endCxn id="111" idx="1"/>
          </p:cNvCxnSpPr>
          <p:nvPr/>
        </p:nvCxnSpPr>
        <p:spPr>
          <a:xfrm rot="5400000" flipH="1" flipV="1">
            <a:off x="6129234" y="2944918"/>
            <a:ext cx="4537939" cy="90309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E943E1-FE77-FB65-12E9-E78C37607ED5}"/>
              </a:ext>
            </a:extLst>
          </p:cNvPr>
          <p:cNvCxnSpPr>
            <a:cxnSpLocks/>
            <a:stCxn id="111" idx="2"/>
            <a:endCxn id="46" idx="0"/>
          </p:cNvCxnSpPr>
          <p:nvPr/>
        </p:nvCxnSpPr>
        <p:spPr>
          <a:xfrm flipH="1">
            <a:off x="9296146" y="1577495"/>
            <a:ext cx="3604" cy="460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A0143-3006-380D-1AF1-CCA7C5D9636C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9296146" y="3118104"/>
            <a:ext cx="1264" cy="138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FA292D2-4B78-9522-7433-6934490127CD}"/>
              </a:ext>
            </a:extLst>
          </p:cNvPr>
          <p:cNvSpPr/>
          <p:nvPr/>
        </p:nvSpPr>
        <p:spPr>
          <a:xfrm>
            <a:off x="10352606" y="2038104"/>
            <a:ext cx="1368000" cy="10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List des alertes</a:t>
            </a:r>
          </a:p>
          <a:p>
            <a:pPr algn="ctr"/>
            <a:r>
              <a:rPr lang="fr-CH" sz="1400" dirty="0">
                <a:solidFill>
                  <a:schemeClr val="tx1"/>
                </a:solidFill>
              </a:rPr>
              <a:t>Code: ERR01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59D8DAF-7232-0B7F-636E-6CC76B4CE1E8}"/>
              </a:ext>
            </a:extLst>
          </p:cNvPr>
          <p:cNvSpPr/>
          <p:nvPr/>
        </p:nvSpPr>
        <p:spPr>
          <a:xfrm>
            <a:off x="10239407" y="488328"/>
            <a:ext cx="1584000" cy="1325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sz="1200" b="1" dirty="0">
                <a:solidFill>
                  <a:schemeClr val="tx1"/>
                </a:solidFill>
              </a:rPr>
              <a:t>Sélectionner votre boisson</a:t>
            </a:r>
          </a:p>
          <a:p>
            <a:pPr algn="ctr"/>
            <a:r>
              <a:rPr lang="fr-CH" sz="1400" b="1" dirty="0">
                <a:solidFill>
                  <a:srgbClr val="FF0000"/>
                </a:solidFill>
              </a:rPr>
              <a:t>«Réservoir à café à remplir»</a:t>
            </a:r>
            <a:endParaRPr lang="fr-CH" sz="1200" b="1" dirty="0">
              <a:solidFill>
                <a:srgbClr val="FF0000"/>
              </a:solidFill>
            </a:endParaRPr>
          </a:p>
          <a:p>
            <a:endParaRPr lang="fr-CH" sz="12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31E40A-2AC4-ABB3-3CDC-C398CC7A3AB8}"/>
              </a:ext>
            </a:extLst>
          </p:cNvPr>
          <p:cNvSpPr/>
          <p:nvPr/>
        </p:nvSpPr>
        <p:spPr>
          <a:xfrm>
            <a:off x="10239407" y="322887"/>
            <a:ext cx="1584000" cy="184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B870C3B-0D6B-E92E-BBFF-1FCF4A5E8BA4}"/>
              </a:ext>
            </a:extLst>
          </p:cNvPr>
          <p:cNvSpPr/>
          <p:nvPr/>
        </p:nvSpPr>
        <p:spPr>
          <a:xfrm>
            <a:off x="11612163" y="351213"/>
            <a:ext cx="180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X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87EE5B-9BC2-43A0-5690-DB71A999BF78}"/>
              </a:ext>
            </a:extLst>
          </p:cNvPr>
          <p:cNvSpPr txBox="1"/>
          <p:nvPr/>
        </p:nvSpPr>
        <p:spPr>
          <a:xfrm>
            <a:off x="10637300" y="1515674"/>
            <a:ext cx="989881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CH" sz="1100" b="1" dirty="0">
                <a:solidFill>
                  <a:schemeClr val="bg1"/>
                </a:solidFill>
              </a:rPr>
              <a:t>Valider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2EB5F244-EDEE-181A-6E3F-F79808B3240B}"/>
              </a:ext>
            </a:extLst>
          </p:cNvPr>
          <p:cNvCxnSpPr>
            <a:cxnSpLocks/>
            <a:stCxn id="47" idx="3"/>
            <a:endCxn id="68" idx="2"/>
          </p:cNvCxnSpPr>
          <p:nvPr/>
        </p:nvCxnSpPr>
        <p:spPr>
          <a:xfrm flipV="1">
            <a:off x="9981410" y="3118104"/>
            <a:ext cx="1055196" cy="19283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F09ECD8-53F2-AFD2-1357-70AB62C12472}"/>
              </a:ext>
            </a:extLst>
          </p:cNvPr>
          <p:cNvSpPr txBox="1"/>
          <p:nvPr/>
        </p:nvSpPr>
        <p:spPr>
          <a:xfrm>
            <a:off x="8665101" y="375959"/>
            <a:ext cx="1299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b="1" dirty="0">
                <a:solidFill>
                  <a:schemeClr val="tx1"/>
                </a:solidFill>
              </a:rPr>
              <a:t>Traduction</a:t>
            </a:r>
            <a:endParaRPr lang="en-GB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982F588-6694-C80C-AC85-FB24467710CA}"/>
              </a:ext>
            </a:extLst>
          </p:cNvPr>
          <p:cNvCxnSpPr>
            <a:cxnSpLocks/>
            <a:stCxn id="68" idx="0"/>
            <a:endCxn id="70" idx="2"/>
          </p:cNvCxnSpPr>
          <p:nvPr/>
        </p:nvCxnSpPr>
        <p:spPr>
          <a:xfrm flipH="1" flipV="1">
            <a:off x="11031407" y="1813891"/>
            <a:ext cx="5199" cy="224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C5AEF42-1428-C261-6A46-A37769758387}"/>
              </a:ext>
            </a:extLst>
          </p:cNvPr>
          <p:cNvCxnSpPr>
            <a:cxnSpLocks/>
          </p:cNvCxnSpPr>
          <p:nvPr/>
        </p:nvCxnSpPr>
        <p:spPr>
          <a:xfrm flipV="1">
            <a:off x="406048" y="3282399"/>
            <a:ext cx="11498263" cy="2808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DF1226-DAA7-5C03-29AC-C098BE0B3D48}"/>
              </a:ext>
            </a:extLst>
          </p:cNvPr>
          <p:cNvCxnSpPr>
            <a:cxnSpLocks/>
          </p:cNvCxnSpPr>
          <p:nvPr/>
        </p:nvCxnSpPr>
        <p:spPr>
          <a:xfrm flipV="1">
            <a:off x="406047" y="4469801"/>
            <a:ext cx="11498263" cy="2808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791847C-96B3-E240-B8FF-FA8DF9568195}"/>
              </a:ext>
            </a:extLst>
          </p:cNvPr>
          <p:cNvCxnSpPr>
            <a:cxnSpLocks/>
          </p:cNvCxnSpPr>
          <p:nvPr/>
        </p:nvCxnSpPr>
        <p:spPr>
          <a:xfrm flipV="1">
            <a:off x="346868" y="5634375"/>
            <a:ext cx="11498263" cy="2808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57A19B1-8564-9E90-8005-49161AACFA4D}"/>
              </a:ext>
            </a:extLst>
          </p:cNvPr>
          <p:cNvGrpSpPr/>
          <p:nvPr/>
        </p:nvGrpSpPr>
        <p:grpSpPr>
          <a:xfrm>
            <a:off x="4039919" y="722970"/>
            <a:ext cx="900000" cy="900000"/>
            <a:chOff x="4039919" y="722970"/>
            <a:chExt cx="900000" cy="900000"/>
          </a:xfrm>
        </p:grpSpPr>
        <p:sp>
          <p:nvSpPr>
            <p:cNvPr id="102" name="Graphic 9" descr="Single gear with solid fill">
              <a:extLst>
                <a:ext uri="{FF2B5EF4-FFF2-40B4-BE49-F238E27FC236}">
                  <a16:creationId xmlns:a16="http://schemas.microsoft.com/office/drawing/2014/main" id="{6D5DA8DF-9617-4575-3F9C-43DB5B444F93}"/>
                </a:ext>
              </a:extLst>
            </p:cNvPr>
            <p:cNvSpPr/>
            <p:nvPr/>
          </p:nvSpPr>
          <p:spPr>
            <a:xfrm>
              <a:off x="4065797" y="758703"/>
              <a:ext cx="850591" cy="849342"/>
            </a:xfrm>
            <a:custGeom>
              <a:avLst/>
              <a:gdLst>
                <a:gd name="connsiteX0" fmla="*/ 424671 w 850591"/>
                <a:gd name="connsiteY0" fmla="*/ 574555 h 849342"/>
                <a:gd name="connsiteX1" fmla="*/ 274787 w 850591"/>
                <a:gd name="connsiteY1" fmla="*/ 424671 h 849342"/>
                <a:gd name="connsiteX2" fmla="*/ 424671 w 850591"/>
                <a:gd name="connsiteY2" fmla="*/ 274787 h 849342"/>
                <a:gd name="connsiteX3" fmla="*/ 574555 w 850591"/>
                <a:gd name="connsiteY3" fmla="*/ 424671 h 849342"/>
                <a:gd name="connsiteX4" fmla="*/ 424671 w 850591"/>
                <a:gd name="connsiteY4" fmla="*/ 574555 h 849342"/>
                <a:gd name="connsiteX5" fmla="*/ 761910 w 850591"/>
                <a:gd name="connsiteY5" fmla="*/ 330994 h 849342"/>
                <a:gd name="connsiteX6" fmla="*/ 729436 w 850591"/>
                <a:gd name="connsiteY6" fmla="*/ 253554 h 849342"/>
                <a:gd name="connsiteX7" fmla="*/ 760661 w 850591"/>
                <a:gd name="connsiteY7" fmla="*/ 159876 h 849342"/>
                <a:gd name="connsiteX8" fmla="*/ 689466 w 850591"/>
                <a:gd name="connsiteY8" fmla="*/ 88681 h 849342"/>
                <a:gd name="connsiteX9" fmla="*/ 595789 w 850591"/>
                <a:gd name="connsiteY9" fmla="*/ 119907 h 849342"/>
                <a:gd name="connsiteX10" fmla="*/ 517100 w 850591"/>
                <a:gd name="connsiteY10" fmla="*/ 87432 h 849342"/>
                <a:gd name="connsiteX11" fmla="*/ 474633 w 850591"/>
                <a:gd name="connsiteY11" fmla="*/ 0 h 849342"/>
                <a:gd name="connsiteX12" fmla="*/ 374710 w 850591"/>
                <a:gd name="connsiteY12" fmla="*/ 0 h 849342"/>
                <a:gd name="connsiteX13" fmla="*/ 330994 w 850591"/>
                <a:gd name="connsiteY13" fmla="*/ 87432 h 849342"/>
                <a:gd name="connsiteX14" fmla="*/ 253554 w 850591"/>
                <a:gd name="connsiteY14" fmla="*/ 119907 h 849342"/>
                <a:gd name="connsiteX15" fmla="*/ 159876 w 850591"/>
                <a:gd name="connsiteY15" fmla="*/ 88681 h 849342"/>
                <a:gd name="connsiteX16" fmla="*/ 88681 w 850591"/>
                <a:gd name="connsiteY16" fmla="*/ 159876 h 849342"/>
                <a:gd name="connsiteX17" fmla="*/ 119907 w 850591"/>
                <a:gd name="connsiteY17" fmla="*/ 253554 h 849342"/>
                <a:gd name="connsiteX18" fmla="*/ 87432 w 850591"/>
                <a:gd name="connsiteY18" fmla="*/ 332243 h 849342"/>
                <a:gd name="connsiteX19" fmla="*/ 0 w 850591"/>
                <a:gd name="connsiteY19" fmla="*/ 374710 h 849342"/>
                <a:gd name="connsiteX20" fmla="*/ 0 w 850591"/>
                <a:gd name="connsiteY20" fmla="*/ 474633 h 849342"/>
                <a:gd name="connsiteX21" fmla="*/ 87432 w 850591"/>
                <a:gd name="connsiteY21" fmla="*/ 518349 h 849342"/>
                <a:gd name="connsiteX22" fmla="*/ 119907 w 850591"/>
                <a:gd name="connsiteY22" fmla="*/ 595789 h 849342"/>
                <a:gd name="connsiteX23" fmla="*/ 88681 w 850591"/>
                <a:gd name="connsiteY23" fmla="*/ 689466 h 849342"/>
                <a:gd name="connsiteX24" fmla="*/ 159876 w 850591"/>
                <a:gd name="connsiteY24" fmla="*/ 760661 h 849342"/>
                <a:gd name="connsiteX25" fmla="*/ 253554 w 850591"/>
                <a:gd name="connsiteY25" fmla="*/ 729436 h 849342"/>
                <a:gd name="connsiteX26" fmla="*/ 332243 w 850591"/>
                <a:gd name="connsiteY26" fmla="*/ 761910 h 849342"/>
                <a:gd name="connsiteX27" fmla="*/ 375959 w 850591"/>
                <a:gd name="connsiteY27" fmla="*/ 849343 h 849342"/>
                <a:gd name="connsiteX28" fmla="*/ 475882 w 850591"/>
                <a:gd name="connsiteY28" fmla="*/ 849343 h 849342"/>
                <a:gd name="connsiteX29" fmla="*/ 519598 w 850591"/>
                <a:gd name="connsiteY29" fmla="*/ 761910 h 849342"/>
                <a:gd name="connsiteX30" fmla="*/ 597038 w 850591"/>
                <a:gd name="connsiteY30" fmla="*/ 729436 h 849342"/>
                <a:gd name="connsiteX31" fmla="*/ 690716 w 850591"/>
                <a:gd name="connsiteY31" fmla="*/ 760661 h 849342"/>
                <a:gd name="connsiteX32" fmla="*/ 761910 w 850591"/>
                <a:gd name="connsiteY32" fmla="*/ 689466 h 849342"/>
                <a:gd name="connsiteX33" fmla="*/ 730685 w 850591"/>
                <a:gd name="connsiteY33" fmla="*/ 595789 h 849342"/>
                <a:gd name="connsiteX34" fmla="*/ 763159 w 850591"/>
                <a:gd name="connsiteY34" fmla="*/ 517100 h 849342"/>
                <a:gd name="connsiteX35" fmla="*/ 850592 w 850591"/>
                <a:gd name="connsiteY35" fmla="*/ 473384 h 849342"/>
                <a:gd name="connsiteX36" fmla="*/ 850592 w 850591"/>
                <a:gd name="connsiteY36" fmla="*/ 373461 h 849342"/>
                <a:gd name="connsiteX37" fmla="*/ 761910 w 850591"/>
                <a:gd name="connsiteY37" fmla="*/ 330994 h 84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50591" h="849342">
                  <a:moveTo>
                    <a:pt x="424671" y="574555"/>
                  </a:moveTo>
                  <a:cubicBezTo>
                    <a:pt x="342235" y="574555"/>
                    <a:pt x="274787" y="507108"/>
                    <a:pt x="274787" y="424671"/>
                  </a:cubicBezTo>
                  <a:cubicBezTo>
                    <a:pt x="274787" y="342235"/>
                    <a:pt x="342235" y="274787"/>
                    <a:pt x="424671" y="274787"/>
                  </a:cubicBezTo>
                  <a:cubicBezTo>
                    <a:pt x="507108" y="274787"/>
                    <a:pt x="574555" y="342235"/>
                    <a:pt x="574555" y="424671"/>
                  </a:cubicBezTo>
                  <a:cubicBezTo>
                    <a:pt x="574555" y="507108"/>
                    <a:pt x="507108" y="574555"/>
                    <a:pt x="424671" y="574555"/>
                  </a:cubicBezTo>
                  <a:close/>
                  <a:moveTo>
                    <a:pt x="761910" y="330994"/>
                  </a:moveTo>
                  <a:cubicBezTo>
                    <a:pt x="754416" y="303515"/>
                    <a:pt x="743175" y="277285"/>
                    <a:pt x="729436" y="253554"/>
                  </a:cubicBezTo>
                  <a:lnTo>
                    <a:pt x="760661" y="159876"/>
                  </a:lnTo>
                  <a:lnTo>
                    <a:pt x="689466" y="88681"/>
                  </a:lnTo>
                  <a:lnTo>
                    <a:pt x="595789" y="119907"/>
                  </a:lnTo>
                  <a:cubicBezTo>
                    <a:pt x="570808" y="106168"/>
                    <a:pt x="544579" y="94927"/>
                    <a:pt x="517100" y="87432"/>
                  </a:cubicBezTo>
                  <a:lnTo>
                    <a:pt x="474633" y="0"/>
                  </a:lnTo>
                  <a:lnTo>
                    <a:pt x="374710" y="0"/>
                  </a:lnTo>
                  <a:lnTo>
                    <a:pt x="330994" y="87432"/>
                  </a:lnTo>
                  <a:cubicBezTo>
                    <a:pt x="303515" y="94927"/>
                    <a:pt x="277285" y="106168"/>
                    <a:pt x="253554" y="119907"/>
                  </a:cubicBezTo>
                  <a:lnTo>
                    <a:pt x="159876" y="88681"/>
                  </a:lnTo>
                  <a:lnTo>
                    <a:pt x="88681" y="159876"/>
                  </a:lnTo>
                  <a:lnTo>
                    <a:pt x="119907" y="253554"/>
                  </a:lnTo>
                  <a:cubicBezTo>
                    <a:pt x="106168" y="278534"/>
                    <a:pt x="94927" y="304764"/>
                    <a:pt x="87432" y="332243"/>
                  </a:cubicBezTo>
                  <a:lnTo>
                    <a:pt x="0" y="374710"/>
                  </a:lnTo>
                  <a:lnTo>
                    <a:pt x="0" y="474633"/>
                  </a:lnTo>
                  <a:lnTo>
                    <a:pt x="87432" y="518349"/>
                  </a:lnTo>
                  <a:cubicBezTo>
                    <a:pt x="94927" y="545828"/>
                    <a:pt x="106168" y="572057"/>
                    <a:pt x="119907" y="595789"/>
                  </a:cubicBezTo>
                  <a:lnTo>
                    <a:pt x="88681" y="689466"/>
                  </a:lnTo>
                  <a:lnTo>
                    <a:pt x="159876" y="760661"/>
                  </a:lnTo>
                  <a:lnTo>
                    <a:pt x="253554" y="729436"/>
                  </a:lnTo>
                  <a:cubicBezTo>
                    <a:pt x="278534" y="743175"/>
                    <a:pt x="304764" y="754416"/>
                    <a:pt x="332243" y="761910"/>
                  </a:cubicBezTo>
                  <a:lnTo>
                    <a:pt x="375959" y="849343"/>
                  </a:lnTo>
                  <a:lnTo>
                    <a:pt x="475882" y="849343"/>
                  </a:lnTo>
                  <a:lnTo>
                    <a:pt x="519598" y="761910"/>
                  </a:lnTo>
                  <a:cubicBezTo>
                    <a:pt x="547077" y="754416"/>
                    <a:pt x="573306" y="743175"/>
                    <a:pt x="597038" y="729436"/>
                  </a:cubicBezTo>
                  <a:lnTo>
                    <a:pt x="690716" y="760661"/>
                  </a:lnTo>
                  <a:lnTo>
                    <a:pt x="761910" y="689466"/>
                  </a:lnTo>
                  <a:lnTo>
                    <a:pt x="730685" y="595789"/>
                  </a:lnTo>
                  <a:cubicBezTo>
                    <a:pt x="744424" y="570808"/>
                    <a:pt x="755665" y="544579"/>
                    <a:pt x="763159" y="517100"/>
                  </a:cubicBezTo>
                  <a:lnTo>
                    <a:pt x="850592" y="473384"/>
                  </a:lnTo>
                  <a:lnTo>
                    <a:pt x="850592" y="373461"/>
                  </a:lnTo>
                  <a:lnTo>
                    <a:pt x="761910" y="330994"/>
                  </a:lnTo>
                  <a:close/>
                </a:path>
              </a:pathLst>
            </a:custGeom>
            <a:solidFill>
              <a:srgbClr val="000000"/>
            </a:solidFill>
            <a:ln w="1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166B5FA-2577-822C-6DEA-F9841EF32E3D}"/>
                </a:ext>
              </a:extLst>
            </p:cNvPr>
            <p:cNvSpPr/>
            <p:nvPr/>
          </p:nvSpPr>
          <p:spPr>
            <a:xfrm>
              <a:off x="4039919" y="722970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A281CC6-6D4E-ADE4-3EEC-EA75D8331C24}"/>
              </a:ext>
            </a:extLst>
          </p:cNvPr>
          <p:cNvGrpSpPr/>
          <p:nvPr/>
        </p:nvGrpSpPr>
        <p:grpSpPr>
          <a:xfrm>
            <a:off x="8849750" y="677495"/>
            <a:ext cx="900000" cy="900000"/>
            <a:chOff x="4039919" y="722970"/>
            <a:chExt cx="900000" cy="900000"/>
          </a:xfrm>
        </p:grpSpPr>
        <p:sp>
          <p:nvSpPr>
            <p:cNvPr id="110" name="Graphic 9" descr="Single gear with solid fill">
              <a:extLst>
                <a:ext uri="{FF2B5EF4-FFF2-40B4-BE49-F238E27FC236}">
                  <a16:creationId xmlns:a16="http://schemas.microsoft.com/office/drawing/2014/main" id="{835650AA-B0DD-F3E9-4CF2-B4054D34D786}"/>
                </a:ext>
              </a:extLst>
            </p:cNvPr>
            <p:cNvSpPr/>
            <p:nvPr/>
          </p:nvSpPr>
          <p:spPr>
            <a:xfrm>
              <a:off x="4065797" y="758703"/>
              <a:ext cx="850591" cy="849342"/>
            </a:xfrm>
            <a:custGeom>
              <a:avLst/>
              <a:gdLst>
                <a:gd name="connsiteX0" fmla="*/ 424671 w 850591"/>
                <a:gd name="connsiteY0" fmla="*/ 574555 h 849342"/>
                <a:gd name="connsiteX1" fmla="*/ 274787 w 850591"/>
                <a:gd name="connsiteY1" fmla="*/ 424671 h 849342"/>
                <a:gd name="connsiteX2" fmla="*/ 424671 w 850591"/>
                <a:gd name="connsiteY2" fmla="*/ 274787 h 849342"/>
                <a:gd name="connsiteX3" fmla="*/ 574555 w 850591"/>
                <a:gd name="connsiteY3" fmla="*/ 424671 h 849342"/>
                <a:gd name="connsiteX4" fmla="*/ 424671 w 850591"/>
                <a:gd name="connsiteY4" fmla="*/ 574555 h 849342"/>
                <a:gd name="connsiteX5" fmla="*/ 761910 w 850591"/>
                <a:gd name="connsiteY5" fmla="*/ 330994 h 849342"/>
                <a:gd name="connsiteX6" fmla="*/ 729436 w 850591"/>
                <a:gd name="connsiteY6" fmla="*/ 253554 h 849342"/>
                <a:gd name="connsiteX7" fmla="*/ 760661 w 850591"/>
                <a:gd name="connsiteY7" fmla="*/ 159876 h 849342"/>
                <a:gd name="connsiteX8" fmla="*/ 689466 w 850591"/>
                <a:gd name="connsiteY8" fmla="*/ 88681 h 849342"/>
                <a:gd name="connsiteX9" fmla="*/ 595789 w 850591"/>
                <a:gd name="connsiteY9" fmla="*/ 119907 h 849342"/>
                <a:gd name="connsiteX10" fmla="*/ 517100 w 850591"/>
                <a:gd name="connsiteY10" fmla="*/ 87432 h 849342"/>
                <a:gd name="connsiteX11" fmla="*/ 474633 w 850591"/>
                <a:gd name="connsiteY11" fmla="*/ 0 h 849342"/>
                <a:gd name="connsiteX12" fmla="*/ 374710 w 850591"/>
                <a:gd name="connsiteY12" fmla="*/ 0 h 849342"/>
                <a:gd name="connsiteX13" fmla="*/ 330994 w 850591"/>
                <a:gd name="connsiteY13" fmla="*/ 87432 h 849342"/>
                <a:gd name="connsiteX14" fmla="*/ 253554 w 850591"/>
                <a:gd name="connsiteY14" fmla="*/ 119907 h 849342"/>
                <a:gd name="connsiteX15" fmla="*/ 159876 w 850591"/>
                <a:gd name="connsiteY15" fmla="*/ 88681 h 849342"/>
                <a:gd name="connsiteX16" fmla="*/ 88681 w 850591"/>
                <a:gd name="connsiteY16" fmla="*/ 159876 h 849342"/>
                <a:gd name="connsiteX17" fmla="*/ 119907 w 850591"/>
                <a:gd name="connsiteY17" fmla="*/ 253554 h 849342"/>
                <a:gd name="connsiteX18" fmla="*/ 87432 w 850591"/>
                <a:gd name="connsiteY18" fmla="*/ 332243 h 849342"/>
                <a:gd name="connsiteX19" fmla="*/ 0 w 850591"/>
                <a:gd name="connsiteY19" fmla="*/ 374710 h 849342"/>
                <a:gd name="connsiteX20" fmla="*/ 0 w 850591"/>
                <a:gd name="connsiteY20" fmla="*/ 474633 h 849342"/>
                <a:gd name="connsiteX21" fmla="*/ 87432 w 850591"/>
                <a:gd name="connsiteY21" fmla="*/ 518349 h 849342"/>
                <a:gd name="connsiteX22" fmla="*/ 119907 w 850591"/>
                <a:gd name="connsiteY22" fmla="*/ 595789 h 849342"/>
                <a:gd name="connsiteX23" fmla="*/ 88681 w 850591"/>
                <a:gd name="connsiteY23" fmla="*/ 689466 h 849342"/>
                <a:gd name="connsiteX24" fmla="*/ 159876 w 850591"/>
                <a:gd name="connsiteY24" fmla="*/ 760661 h 849342"/>
                <a:gd name="connsiteX25" fmla="*/ 253554 w 850591"/>
                <a:gd name="connsiteY25" fmla="*/ 729436 h 849342"/>
                <a:gd name="connsiteX26" fmla="*/ 332243 w 850591"/>
                <a:gd name="connsiteY26" fmla="*/ 761910 h 849342"/>
                <a:gd name="connsiteX27" fmla="*/ 375959 w 850591"/>
                <a:gd name="connsiteY27" fmla="*/ 849343 h 849342"/>
                <a:gd name="connsiteX28" fmla="*/ 475882 w 850591"/>
                <a:gd name="connsiteY28" fmla="*/ 849343 h 849342"/>
                <a:gd name="connsiteX29" fmla="*/ 519598 w 850591"/>
                <a:gd name="connsiteY29" fmla="*/ 761910 h 849342"/>
                <a:gd name="connsiteX30" fmla="*/ 597038 w 850591"/>
                <a:gd name="connsiteY30" fmla="*/ 729436 h 849342"/>
                <a:gd name="connsiteX31" fmla="*/ 690716 w 850591"/>
                <a:gd name="connsiteY31" fmla="*/ 760661 h 849342"/>
                <a:gd name="connsiteX32" fmla="*/ 761910 w 850591"/>
                <a:gd name="connsiteY32" fmla="*/ 689466 h 849342"/>
                <a:gd name="connsiteX33" fmla="*/ 730685 w 850591"/>
                <a:gd name="connsiteY33" fmla="*/ 595789 h 849342"/>
                <a:gd name="connsiteX34" fmla="*/ 763159 w 850591"/>
                <a:gd name="connsiteY34" fmla="*/ 517100 h 849342"/>
                <a:gd name="connsiteX35" fmla="*/ 850592 w 850591"/>
                <a:gd name="connsiteY35" fmla="*/ 473384 h 849342"/>
                <a:gd name="connsiteX36" fmla="*/ 850592 w 850591"/>
                <a:gd name="connsiteY36" fmla="*/ 373461 h 849342"/>
                <a:gd name="connsiteX37" fmla="*/ 761910 w 850591"/>
                <a:gd name="connsiteY37" fmla="*/ 330994 h 84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50591" h="849342">
                  <a:moveTo>
                    <a:pt x="424671" y="574555"/>
                  </a:moveTo>
                  <a:cubicBezTo>
                    <a:pt x="342235" y="574555"/>
                    <a:pt x="274787" y="507108"/>
                    <a:pt x="274787" y="424671"/>
                  </a:cubicBezTo>
                  <a:cubicBezTo>
                    <a:pt x="274787" y="342235"/>
                    <a:pt x="342235" y="274787"/>
                    <a:pt x="424671" y="274787"/>
                  </a:cubicBezTo>
                  <a:cubicBezTo>
                    <a:pt x="507108" y="274787"/>
                    <a:pt x="574555" y="342235"/>
                    <a:pt x="574555" y="424671"/>
                  </a:cubicBezTo>
                  <a:cubicBezTo>
                    <a:pt x="574555" y="507108"/>
                    <a:pt x="507108" y="574555"/>
                    <a:pt x="424671" y="574555"/>
                  </a:cubicBezTo>
                  <a:close/>
                  <a:moveTo>
                    <a:pt x="761910" y="330994"/>
                  </a:moveTo>
                  <a:cubicBezTo>
                    <a:pt x="754416" y="303515"/>
                    <a:pt x="743175" y="277285"/>
                    <a:pt x="729436" y="253554"/>
                  </a:cubicBezTo>
                  <a:lnTo>
                    <a:pt x="760661" y="159876"/>
                  </a:lnTo>
                  <a:lnTo>
                    <a:pt x="689466" y="88681"/>
                  </a:lnTo>
                  <a:lnTo>
                    <a:pt x="595789" y="119907"/>
                  </a:lnTo>
                  <a:cubicBezTo>
                    <a:pt x="570808" y="106168"/>
                    <a:pt x="544579" y="94927"/>
                    <a:pt x="517100" y="87432"/>
                  </a:cubicBezTo>
                  <a:lnTo>
                    <a:pt x="474633" y="0"/>
                  </a:lnTo>
                  <a:lnTo>
                    <a:pt x="374710" y="0"/>
                  </a:lnTo>
                  <a:lnTo>
                    <a:pt x="330994" y="87432"/>
                  </a:lnTo>
                  <a:cubicBezTo>
                    <a:pt x="303515" y="94927"/>
                    <a:pt x="277285" y="106168"/>
                    <a:pt x="253554" y="119907"/>
                  </a:cubicBezTo>
                  <a:lnTo>
                    <a:pt x="159876" y="88681"/>
                  </a:lnTo>
                  <a:lnTo>
                    <a:pt x="88681" y="159876"/>
                  </a:lnTo>
                  <a:lnTo>
                    <a:pt x="119907" y="253554"/>
                  </a:lnTo>
                  <a:cubicBezTo>
                    <a:pt x="106168" y="278534"/>
                    <a:pt x="94927" y="304764"/>
                    <a:pt x="87432" y="332243"/>
                  </a:cubicBezTo>
                  <a:lnTo>
                    <a:pt x="0" y="374710"/>
                  </a:lnTo>
                  <a:lnTo>
                    <a:pt x="0" y="474633"/>
                  </a:lnTo>
                  <a:lnTo>
                    <a:pt x="87432" y="518349"/>
                  </a:lnTo>
                  <a:cubicBezTo>
                    <a:pt x="94927" y="545828"/>
                    <a:pt x="106168" y="572057"/>
                    <a:pt x="119907" y="595789"/>
                  </a:cubicBezTo>
                  <a:lnTo>
                    <a:pt x="88681" y="689466"/>
                  </a:lnTo>
                  <a:lnTo>
                    <a:pt x="159876" y="760661"/>
                  </a:lnTo>
                  <a:lnTo>
                    <a:pt x="253554" y="729436"/>
                  </a:lnTo>
                  <a:cubicBezTo>
                    <a:pt x="278534" y="743175"/>
                    <a:pt x="304764" y="754416"/>
                    <a:pt x="332243" y="761910"/>
                  </a:cubicBezTo>
                  <a:lnTo>
                    <a:pt x="375959" y="849343"/>
                  </a:lnTo>
                  <a:lnTo>
                    <a:pt x="475882" y="849343"/>
                  </a:lnTo>
                  <a:lnTo>
                    <a:pt x="519598" y="761910"/>
                  </a:lnTo>
                  <a:cubicBezTo>
                    <a:pt x="547077" y="754416"/>
                    <a:pt x="573306" y="743175"/>
                    <a:pt x="597038" y="729436"/>
                  </a:cubicBezTo>
                  <a:lnTo>
                    <a:pt x="690716" y="760661"/>
                  </a:lnTo>
                  <a:lnTo>
                    <a:pt x="761910" y="689466"/>
                  </a:lnTo>
                  <a:lnTo>
                    <a:pt x="730685" y="595789"/>
                  </a:lnTo>
                  <a:cubicBezTo>
                    <a:pt x="744424" y="570808"/>
                    <a:pt x="755665" y="544579"/>
                    <a:pt x="763159" y="517100"/>
                  </a:cubicBezTo>
                  <a:lnTo>
                    <a:pt x="850592" y="473384"/>
                  </a:lnTo>
                  <a:lnTo>
                    <a:pt x="850592" y="373461"/>
                  </a:lnTo>
                  <a:lnTo>
                    <a:pt x="761910" y="330994"/>
                  </a:lnTo>
                  <a:close/>
                </a:path>
              </a:pathLst>
            </a:custGeom>
            <a:solidFill>
              <a:srgbClr val="000000"/>
            </a:solidFill>
            <a:ln w="124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A5B6065-1EBE-3523-E29B-F97265936A00}"/>
                </a:ext>
              </a:extLst>
            </p:cNvPr>
            <p:cNvSpPr/>
            <p:nvPr/>
          </p:nvSpPr>
          <p:spPr>
            <a:xfrm>
              <a:off x="4039919" y="722970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FC1FE83-3F35-DFE7-9697-3FAF61187772}"/>
              </a:ext>
            </a:extLst>
          </p:cNvPr>
          <p:cNvSpPr/>
          <p:nvPr/>
        </p:nvSpPr>
        <p:spPr>
          <a:xfrm>
            <a:off x="5523949" y="462252"/>
            <a:ext cx="1584000" cy="1325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sz="1200" b="1" dirty="0">
                <a:solidFill>
                  <a:schemeClr val="tx1"/>
                </a:solidFill>
              </a:rPr>
              <a:t>Sélectionner votre boisson</a:t>
            </a:r>
          </a:p>
          <a:p>
            <a:r>
              <a:rPr lang="fr-CH" sz="1200" dirty="0">
                <a:solidFill>
                  <a:schemeClr val="tx1"/>
                </a:solidFill>
              </a:rPr>
              <a:t>Café</a:t>
            </a:r>
          </a:p>
          <a:p>
            <a:r>
              <a:rPr lang="fr-CH" sz="1200" b="1" dirty="0">
                <a:solidFill>
                  <a:schemeClr val="tx1"/>
                </a:solidFill>
              </a:rPr>
              <a:t>Espresso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F8CC54-2650-A3A5-4A4A-5992DBD7BEB4}"/>
              </a:ext>
            </a:extLst>
          </p:cNvPr>
          <p:cNvSpPr/>
          <p:nvPr/>
        </p:nvSpPr>
        <p:spPr>
          <a:xfrm>
            <a:off x="5523949" y="296811"/>
            <a:ext cx="1584000" cy="184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1A3ED7-5637-2666-3F6D-7B17D85C870B}"/>
              </a:ext>
            </a:extLst>
          </p:cNvPr>
          <p:cNvSpPr/>
          <p:nvPr/>
        </p:nvSpPr>
        <p:spPr>
          <a:xfrm>
            <a:off x="6905336" y="325137"/>
            <a:ext cx="180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X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F73C83-780C-7B5F-629B-297074F4206C}"/>
              </a:ext>
            </a:extLst>
          </p:cNvPr>
          <p:cNvCxnSpPr>
            <a:cxnSpLocks/>
            <a:stCxn id="2" idx="2"/>
            <a:endCxn id="24" idx="0"/>
          </p:cNvCxnSpPr>
          <p:nvPr/>
        </p:nvCxnSpPr>
        <p:spPr>
          <a:xfrm flipH="1">
            <a:off x="6313267" y="1787815"/>
            <a:ext cx="2682" cy="250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42A4D7-BB95-F3A7-DC91-D8D5584FC782}"/>
              </a:ext>
            </a:extLst>
          </p:cNvPr>
          <p:cNvSpPr txBox="1"/>
          <p:nvPr/>
        </p:nvSpPr>
        <p:spPr>
          <a:xfrm>
            <a:off x="5921842" y="1489598"/>
            <a:ext cx="989881" cy="2616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CH" sz="1100" b="1" dirty="0">
                <a:solidFill>
                  <a:schemeClr val="bg1"/>
                </a:solidFill>
              </a:rPr>
              <a:t>Valider</a:t>
            </a:r>
            <a:endParaRPr lang="en-GB" sz="1100" b="1" dirty="0">
              <a:solidFill>
                <a:schemeClr val="bg1"/>
              </a:solidFill>
            </a:endParaRPr>
          </a:p>
        </p:txBody>
      </p:sp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AD50E699-7386-0D69-2973-A5B77CAEC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2633" y="916622"/>
            <a:ext cx="396593" cy="39659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85F8C5-A8F3-952A-EBE7-37237891FAE1}"/>
              </a:ext>
            </a:extLst>
          </p:cNvPr>
          <p:cNvSpPr/>
          <p:nvPr/>
        </p:nvSpPr>
        <p:spPr>
          <a:xfrm>
            <a:off x="2002063" y="1081185"/>
            <a:ext cx="1512000" cy="261610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0AAAFB-207A-6BA9-21F9-1C52A919FB71}"/>
              </a:ext>
            </a:extLst>
          </p:cNvPr>
          <p:cNvSpPr/>
          <p:nvPr/>
        </p:nvSpPr>
        <p:spPr>
          <a:xfrm>
            <a:off x="1984749" y="473460"/>
            <a:ext cx="1584000" cy="13255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sz="1200" b="1" dirty="0">
                <a:solidFill>
                  <a:schemeClr val="tx1"/>
                </a:solidFill>
              </a:rPr>
              <a:t>Sélectionner votre boisson</a:t>
            </a:r>
          </a:p>
          <a:p>
            <a:r>
              <a:rPr lang="fr-CH" sz="1400" dirty="0">
                <a:solidFill>
                  <a:schemeClr val="tx1"/>
                </a:solidFill>
              </a:rPr>
              <a:t>Café</a:t>
            </a:r>
            <a:endParaRPr lang="fr-CH" sz="1200" dirty="0">
              <a:solidFill>
                <a:schemeClr val="tx1"/>
              </a:solidFill>
            </a:endParaRPr>
          </a:p>
          <a:p>
            <a:r>
              <a:rPr lang="fr-CH" sz="1200" b="1" dirty="0">
                <a:solidFill>
                  <a:schemeClr val="tx1"/>
                </a:solidFill>
              </a:rPr>
              <a:t>Espresso en cours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486121-28DD-9FB0-1FF2-F89C0BCA9FBF}"/>
              </a:ext>
            </a:extLst>
          </p:cNvPr>
          <p:cNvSpPr/>
          <p:nvPr/>
        </p:nvSpPr>
        <p:spPr>
          <a:xfrm>
            <a:off x="1984752" y="308019"/>
            <a:ext cx="1584000" cy="1840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54CC12-185B-6723-6C9D-BDCC511F397F}"/>
              </a:ext>
            </a:extLst>
          </p:cNvPr>
          <p:cNvSpPr/>
          <p:nvPr/>
        </p:nvSpPr>
        <p:spPr>
          <a:xfrm>
            <a:off x="3383388" y="344971"/>
            <a:ext cx="180000" cy="14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X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1BA18B-3D88-6B61-08CC-4A95E87A2D64}"/>
              </a:ext>
            </a:extLst>
          </p:cNvPr>
          <p:cNvSpPr txBox="1"/>
          <p:nvPr/>
        </p:nvSpPr>
        <p:spPr>
          <a:xfrm>
            <a:off x="2279128" y="1509432"/>
            <a:ext cx="989881" cy="2616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CH" sz="1100" b="1" dirty="0">
                <a:solidFill>
                  <a:schemeClr val="bg1"/>
                </a:solidFill>
              </a:rPr>
              <a:t>Valider</a:t>
            </a:r>
            <a:endParaRPr lang="en-GB" sz="1100" b="1" dirty="0">
              <a:solidFill>
                <a:schemeClr val="bg1"/>
              </a:solidFill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8B171C3-194D-72D1-FA44-AF6F67988891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rot="5400000" flipH="1" flipV="1">
            <a:off x="2653154" y="1914510"/>
            <a:ext cx="239081" cy="81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B450F5-7DE5-0A4A-EC06-3940F6C5FFFD}"/>
              </a:ext>
            </a:extLst>
          </p:cNvPr>
          <p:cNvSpPr/>
          <p:nvPr/>
        </p:nvSpPr>
        <p:spPr>
          <a:xfrm>
            <a:off x="198408" y="207034"/>
            <a:ext cx="1748969" cy="65560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00364E6-EF60-2E57-005D-BC2EFC9919F4}"/>
              </a:ext>
            </a:extLst>
          </p:cNvPr>
          <p:cNvSpPr/>
          <p:nvPr/>
        </p:nvSpPr>
        <p:spPr>
          <a:xfrm>
            <a:off x="1929486" y="207034"/>
            <a:ext cx="1748969" cy="65560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999B827-6772-553D-20A6-85A9691106D0}"/>
              </a:ext>
            </a:extLst>
          </p:cNvPr>
          <p:cNvSpPr/>
          <p:nvPr/>
        </p:nvSpPr>
        <p:spPr>
          <a:xfrm>
            <a:off x="3660279" y="200588"/>
            <a:ext cx="1748969" cy="657175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46494C0-54D3-3ECE-6BEC-77AE7876B829}"/>
              </a:ext>
            </a:extLst>
          </p:cNvPr>
          <p:cNvSpPr/>
          <p:nvPr/>
        </p:nvSpPr>
        <p:spPr>
          <a:xfrm>
            <a:off x="5416912" y="191359"/>
            <a:ext cx="1748969" cy="657175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26218D1-6D05-0C37-65C4-63D2D1E2E45B}"/>
              </a:ext>
            </a:extLst>
          </p:cNvPr>
          <p:cNvSpPr/>
          <p:nvPr/>
        </p:nvSpPr>
        <p:spPr>
          <a:xfrm>
            <a:off x="7143022" y="150962"/>
            <a:ext cx="2952410" cy="6612147"/>
          </a:xfrm>
          <a:prstGeom prst="roundRect">
            <a:avLst>
              <a:gd name="adj" fmla="val 644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074CC45-D103-A379-BD20-173BE576E6FE}"/>
              </a:ext>
            </a:extLst>
          </p:cNvPr>
          <p:cNvSpPr/>
          <p:nvPr/>
        </p:nvSpPr>
        <p:spPr>
          <a:xfrm>
            <a:off x="10121308" y="127094"/>
            <a:ext cx="1748969" cy="664541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3A8D01-985A-A7E1-52C8-047F28409085}"/>
              </a:ext>
            </a:extLst>
          </p:cNvPr>
          <p:cNvSpPr/>
          <p:nvPr/>
        </p:nvSpPr>
        <p:spPr>
          <a:xfrm>
            <a:off x="7262656" y="5665434"/>
            <a:ext cx="1368000" cy="1080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b="1" dirty="0">
                <a:solidFill>
                  <a:schemeClr val="tx1"/>
                </a:solidFill>
              </a:rPr>
              <a:t>Réservoir Café Vidé</a:t>
            </a:r>
            <a:endParaRPr lang="en-GB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11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476D-730F-D395-30C9-4D3BC431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62" y="4886950"/>
            <a:ext cx="1073527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CH" b="1" dirty="0">
                <a:solidFill>
                  <a:schemeClr val="accent4"/>
                </a:solidFill>
              </a:rPr>
              <a:t>Event Modeling</a:t>
            </a:r>
            <a:br>
              <a:rPr lang="fr-CH" b="1" dirty="0">
                <a:solidFill>
                  <a:schemeClr val="accent4"/>
                </a:solidFill>
              </a:rPr>
            </a:br>
            <a:r>
              <a:rPr lang="fr-CH" b="1" dirty="0">
                <a:solidFill>
                  <a:schemeClr val="accent4"/>
                </a:solidFill>
              </a:rPr>
              <a:t>Modéliser avec les métiers</a:t>
            </a:r>
            <a:br>
              <a:rPr lang="fr-CH" dirty="0">
                <a:solidFill>
                  <a:schemeClr val="accent4"/>
                </a:solidFill>
              </a:rPr>
            </a:br>
            <a:r>
              <a:rPr lang="fr-CH" sz="4000" dirty="0">
                <a:solidFill>
                  <a:schemeClr val="accent4"/>
                </a:solidFill>
              </a:rPr>
              <a:t>Simple, </a:t>
            </a:r>
            <a:r>
              <a:rPr lang="fr-CH" sz="3600" dirty="0">
                <a:solidFill>
                  <a:schemeClr val="accent4"/>
                </a:solidFill>
              </a:rPr>
              <a:t>Collaborative, Multidisciplinaire, Détaillée, Visuelle</a:t>
            </a:r>
            <a:endParaRPr lang="en-GB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12E86-744F-83C1-04C7-0BE5169E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5434" y="1797402"/>
            <a:ext cx="3615649" cy="2179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AE142-5D6B-B228-52DE-6B0FA3CEC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794" y="1575710"/>
            <a:ext cx="2515515" cy="40966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4CE0AE3-2F2F-A1A9-2B6A-B2748657EE96}"/>
              </a:ext>
            </a:extLst>
          </p:cNvPr>
          <p:cNvSpPr txBox="1">
            <a:spLocks/>
          </p:cNvSpPr>
          <p:nvPr/>
        </p:nvSpPr>
        <p:spPr>
          <a:xfrm>
            <a:off x="720603" y="250147"/>
            <a:ext cx="10158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CH" b="1" dirty="0">
                <a:solidFill>
                  <a:schemeClr val="accent4"/>
                </a:solidFill>
              </a:rPr>
              <a:t>Diviser par </a:t>
            </a:r>
            <a:r>
              <a:rPr lang="fr-CH" b="1" u="sng" dirty="0">
                <a:solidFill>
                  <a:schemeClr val="accent4"/>
                </a:solidFill>
              </a:rPr>
              <a:t>2</a:t>
            </a:r>
            <a:r>
              <a:rPr lang="fr-CH" b="1" dirty="0">
                <a:solidFill>
                  <a:schemeClr val="accent4"/>
                </a:solidFill>
              </a:rPr>
              <a:t> les coûts de vos projets informatiques !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4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Widescreen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Event Modeling – Un premier exemple !</vt:lpstr>
      <vt:lpstr>PowerPoint Presentation</vt:lpstr>
      <vt:lpstr>5 éléments pour décrire un système</vt:lpstr>
      <vt:lpstr>5 éléments qui se retrouvent dans 4 patterns</vt:lpstr>
      <vt:lpstr>PowerPoint Presentation</vt:lpstr>
      <vt:lpstr>PowerPoint Presentation</vt:lpstr>
      <vt:lpstr>Event Modeling Modéliser avec les métiers Simple, Collaborative, Multidisciplinaire, Détaillée, Visuelle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 Le Coent</dc:creator>
  <cp:lastModifiedBy>Christophe Le Coent</cp:lastModifiedBy>
  <cp:revision>43</cp:revision>
  <dcterms:created xsi:type="dcterms:W3CDTF">2025-09-22T06:28:45Z</dcterms:created>
  <dcterms:modified xsi:type="dcterms:W3CDTF">2025-10-14T20:41:22Z</dcterms:modified>
</cp:coreProperties>
</file>