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5" r:id="rId7"/>
    <p:sldId id="266" r:id="rId8"/>
    <p:sldId id="270" r:id="rId9"/>
    <p:sldId id="268" r:id="rId10"/>
    <p:sldId id="267" r:id="rId11"/>
    <p:sldId id="263" r:id="rId12"/>
    <p:sldId id="262" r:id="rId13"/>
    <p:sldId id="260" r:id="rId14"/>
    <p:sldId id="259" r:id="rId15"/>
    <p:sldId id="272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>
        <p:scale>
          <a:sx n="99" d="100"/>
          <a:sy n="99" d="100"/>
        </p:scale>
        <p:origin x="105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imon\Documents\GitHub\Projet-EA314\Re&#769;sulta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Référence!$B$16</c:f>
              <c:strCache>
                <c:ptCount val="1"/>
                <c:pt idx="0">
                  <c:v>Mix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</c:spPr>
          <c:dPt>
            <c:idx val="0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46C-4C43-A2B3-7F809E353AC8}"/>
              </c:ext>
            </c:extLst>
          </c:dPt>
          <c:dLbls>
            <c:dLbl>
              <c:idx val="0"/>
              <c:layout>
                <c:manualLayout>
                  <c:x val="0.17230548938999743"/>
                  <c:y val="-0.4059635563782347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46C-4C43-A2B3-7F809E353A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Référence!$A$17</c:f>
              <c:strCache>
                <c:ptCount val="1"/>
                <c:pt idx="0">
                  <c:v>Diesel</c:v>
                </c:pt>
              </c:strCache>
            </c:strRef>
          </c:cat>
          <c:val>
            <c:numRef>
              <c:f>Référence!$B$17</c:f>
              <c:numCache>
                <c:formatCode>General</c:formatCode>
                <c:ptCount val="1"/>
                <c:pt idx="0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6C-4C43-A2B3-7F809E353AC8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2'!$B$1</c:f>
              <c:strCache>
                <c:ptCount val="1"/>
                <c:pt idx="0">
                  <c:v>Mix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31-FB4E-8487-95912D8B411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31-FB4E-8487-95912D8B411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931-FB4E-8487-95912D8B411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931-FB4E-8487-95912D8B411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2'!$A$2:$A$5</c:f>
              <c:strCache>
                <c:ptCount val="4"/>
                <c:pt idx="0">
                  <c:v>Solaire</c:v>
                </c:pt>
                <c:pt idx="1">
                  <c:v>Éolien</c:v>
                </c:pt>
                <c:pt idx="2">
                  <c:v>Diesel</c:v>
                </c:pt>
                <c:pt idx="3">
                  <c:v>Stockage</c:v>
                </c:pt>
              </c:strCache>
            </c:strRef>
          </c:cat>
          <c:val>
            <c:numRef>
              <c:f>'Scénario 2'!$B$2:$B$5</c:f>
              <c:numCache>
                <c:formatCode>General</c:formatCode>
                <c:ptCount val="4"/>
                <c:pt idx="0">
                  <c:v>2</c:v>
                </c:pt>
                <c:pt idx="1">
                  <c:v>8</c:v>
                </c:pt>
                <c:pt idx="2">
                  <c:v>1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931-FB4E-8487-95912D8B4119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3'!$B$1</c:f>
              <c:strCache>
                <c:ptCount val="1"/>
                <c:pt idx="0">
                  <c:v>Mix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CF9-6E41-85D8-C1365801B23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CF9-6E41-85D8-C1365801B23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CF9-6E41-85D8-C1365801B23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CF9-6E41-85D8-C1365801B23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CF9-6E41-85D8-C1365801B23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CF9-6E41-85D8-C1365801B23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3'!$A$2:$A$7</c:f>
              <c:strCache>
                <c:ptCount val="6"/>
                <c:pt idx="0">
                  <c:v>Solaire au sol</c:v>
                </c:pt>
                <c:pt idx="1">
                  <c:v>Solaire toiture</c:v>
                </c:pt>
                <c:pt idx="2">
                  <c:v>Éolien terrestre</c:v>
                </c:pt>
                <c:pt idx="3">
                  <c:v>Éolien off-shore</c:v>
                </c:pt>
                <c:pt idx="4">
                  <c:v>Diesel</c:v>
                </c:pt>
                <c:pt idx="5">
                  <c:v>Stockage</c:v>
                </c:pt>
              </c:strCache>
            </c:strRef>
          </c:cat>
          <c:val>
            <c:numRef>
              <c:f>'Scénario 3'!$B$2:$B$7</c:f>
              <c:numCache>
                <c:formatCode>General</c:formatCode>
                <c:ptCount val="6"/>
                <c:pt idx="0">
                  <c:v>8</c:v>
                </c:pt>
                <c:pt idx="1">
                  <c:v>17</c:v>
                </c:pt>
                <c:pt idx="2">
                  <c:v>12</c:v>
                </c:pt>
                <c:pt idx="3">
                  <c:v>0</c:v>
                </c:pt>
                <c:pt idx="4">
                  <c:v>21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CF9-6E41-85D8-C1365801B234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1'!$B$1</c:f>
              <c:strCache>
                <c:ptCount val="1"/>
                <c:pt idx="0">
                  <c:v>Mix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133-F643-A43D-A257AFC681AC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133-F643-A43D-A257AFC681AC}"/>
              </c:ext>
            </c:extLst>
          </c:dPt>
          <c:dPt>
            <c:idx val="2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133-F643-A43D-A257AFC681AC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133-F643-A43D-A257AFC681AC}"/>
              </c:ext>
            </c:extLst>
          </c:dPt>
          <c:dLbls>
            <c:dLbl>
              <c:idx val="0"/>
              <c:layout>
                <c:manualLayout>
                  <c:x val="-0.23691853552656861"/>
                  <c:y val="3.08353678101200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133-F643-A43D-A257AFC681AC}"/>
                </c:ext>
              </c:extLst>
            </c:dLbl>
            <c:dLbl>
              <c:idx val="2"/>
              <c:layout>
                <c:manualLayout>
                  <c:x val="0.20447727406753577"/>
                  <c:y val="6.21251709002243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133-F643-A43D-A257AFC681AC}"/>
                </c:ext>
              </c:extLst>
            </c:dLbl>
            <c:dLbl>
              <c:idx val="3"/>
              <c:layout>
                <c:manualLayout>
                  <c:x val="-6.0143514934075486E-2"/>
                  <c:y val="7.06837483870052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133-F643-A43D-A257AFC681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1'!$A$2:$A$5</c:f>
              <c:strCache>
                <c:ptCount val="4"/>
                <c:pt idx="0">
                  <c:v>Solaire</c:v>
                </c:pt>
                <c:pt idx="1">
                  <c:v>Éolien</c:v>
                </c:pt>
                <c:pt idx="2">
                  <c:v>Diesel</c:v>
                </c:pt>
                <c:pt idx="3">
                  <c:v>Stockage</c:v>
                </c:pt>
              </c:strCache>
            </c:strRef>
          </c:cat>
          <c:val>
            <c:numRef>
              <c:f>'Scénario 1'!$B$2:$B$5</c:f>
              <c:numCache>
                <c:formatCode>0.0</c:formatCode>
                <c:ptCount val="4"/>
                <c:pt idx="0">
                  <c:v>24.206133600000001</c:v>
                </c:pt>
                <c:pt idx="1">
                  <c:v>41.463414729999997</c:v>
                </c:pt>
                <c:pt idx="2">
                  <c:v>20.429814950000001</c:v>
                </c:pt>
                <c:pt idx="3">
                  <c:v>0.25236392000000002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133-F643-A43D-A257AFC681AC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2'!$B$2</c:f>
              <c:strCache>
                <c:ptCount val="1"/>
                <c:pt idx="0">
                  <c:v>45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CAA-8B44-B320-DA198706F5ED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CAA-8B44-B320-DA198706F5ED}"/>
              </c:ext>
            </c:extLst>
          </c:dPt>
          <c:dPt>
            <c:idx val="2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CAA-8B44-B320-DA198706F5ED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CAA-8B44-B320-DA198706F5ED}"/>
              </c:ext>
            </c:extLst>
          </c:dPt>
          <c:dLbls>
            <c:dLbl>
              <c:idx val="0"/>
              <c:layout>
                <c:manualLayout>
                  <c:x val="-0.19359187195646443"/>
                  <c:y val="5.93647592990405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CAA-8B44-B320-DA198706F5ED}"/>
                </c:ext>
              </c:extLst>
            </c:dLbl>
            <c:dLbl>
              <c:idx val="1"/>
              <c:layout>
                <c:manualLayout>
                  <c:x val="0.11783792399589127"/>
                  <c:y val="-0.16798963208904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CAA-8B44-B320-DA198706F5ED}"/>
                </c:ext>
              </c:extLst>
            </c:dLbl>
            <c:dLbl>
              <c:idx val="2"/>
              <c:layout>
                <c:manualLayout>
                  <c:x val="0.19682862180012839"/>
                  <c:y val="7.01324432649670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CAA-8B44-B320-DA198706F5ED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3CAA-8B44-B320-DA198706F5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2'!$A$3:$A$6</c:f>
              <c:strCache>
                <c:ptCount val="4"/>
                <c:pt idx="0">
                  <c:v>Solaire</c:v>
                </c:pt>
                <c:pt idx="1">
                  <c:v>Éolien</c:v>
                </c:pt>
                <c:pt idx="2">
                  <c:v>Diesel</c:v>
                </c:pt>
                <c:pt idx="3">
                  <c:v>Stockage</c:v>
                </c:pt>
              </c:strCache>
            </c:strRef>
          </c:cat>
          <c:val>
            <c:numRef>
              <c:f>'Scénario 2'!$B$3:$B$6</c:f>
              <c:numCache>
                <c:formatCode>0.0</c:formatCode>
                <c:ptCount val="4"/>
                <c:pt idx="0">
                  <c:v>26.213689030000001</c:v>
                </c:pt>
                <c:pt idx="1">
                  <c:v>46.532023330000001</c:v>
                </c:pt>
                <c:pt idx="2">
                  <c:v>20.06925953</c:v>
                </c:pt>
                <c:pt idx="3">
                  <c:v>1.3962591799999999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CAA-8B44-B320-DA198706F5ED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2'!$C$2</c:f>
              <c:strCache>
                <c:ptCount val="1"/>
                <c:pt idx="0">
                  <c:v>100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BF-1B49-BA31-5BFF9B23B38F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BF-1B49-BA31-5BFF9B23B38F}"/>
              </c:ext>
            </c:extLst>
          </c:dPt>
          <c:dPt>
            <c:idx val="2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7BF-1B49-BA31-5BFF9B23B38F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7BF-1B49-BA31-5BFF9B23B38F}"/>
              </c:ext>
            </c:extLst>
          </c:dPt>
          <c:dLbls>
            <c:dLbl>
              <c:idx val="2"/>
              <c:layout>
                <c:manualLayout>
                  <c:x val="0.17485323131140659"/>
                  <c:y val="8.73612768889161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7BF-1B49-BA31-5BFF9B23B38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17BF-1B49-BA31-5BFF9B23B3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2'!$A$3:$A$6</c:f>
              <c:strCache>
                <c:ptCount val="4"/>
                <c:pt idx="0">
                  <c:v>Solaire</c:v>
                </c:pt>
                <c:pt idx="1">
                  <c:v>Éolien</c:v>
                </c:pt>
                <c:pt idx="2">
                  <c:v>Diesel</c:v>
                </c:pt>
                <c:pt idx="3">
                  <c:v>Stockage</c:v>
                </c:pt>
              </c:strCache>
            </c:strRef>
          </c:cat>
          <c:val>
            <c:numRef>
              <c:f>'Scénario 2'!$C$3:$C$6</c:f>
              <c:numCache>
                <c:formatCode>0.0</c:formatCode>
                <c:ptCount val="4"/>
                <c:pt idx="0">
                  <c:v>28.08317237</c:v>
                </c:pt>
                <c:pt idx="1">
                  <c:v>52.007729410000003</c:v>
                </c:pt>
                <c:pt idx="2">
                  <c:v>19.699400910000001</c:v>
                </c:pt>
                <c:pt idx="3">
                  <c:v>2.3391302899999999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7BF-1B49-BA31-5BFF9B23B38F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'CO2'!$B$3</c:f>
              <c:strCache>
                <c:ptCount val="1"/>
                <c:pt idx="0">
                  <c:v>Solaire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'CO2'!$C$2:$G$2</c:f>
              <c:numCache>
                <c:formatCode>General</c:formatCode>
                <c:ptCount val="5"/>
                <c:pt idx="0">
                  <c:v>0</c:v>
                </c:pt>
                <c:pt idx="1">
                  <c:v>45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</c:numCache>
            </c:numRef>
          </c:xVal>
          <c:yVal>
            <c:numRef>
              <c:f>'CO2'!$C$3:$G$3</c:f>
              <c:numCache>
                <c:formatCode>General</c:formatCode>
                <c:ptCount val="5"/>
                <c:pt idx="0">
                  <c:v>24.206133600000001</c:v>
                </c:pt>
                <c:pt idx="1">
                  <c:v>26.213689030000001</c:v>
                </c:pt>
                <c:pt idx="2">
                  <c:v>28.08317237</c:v>
                </c:pt>
                <c:pt idx="3">
                  <c:v>37.518037630000002</c:v>
                </c:pt>
                <c:pt idx="4">
                  <c:v>47.647665840000002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CEB-7A4E-A92C-FBF229A9E9E5}"/>
            </c:ext>
          </c:extLst>
        </c:ser>
        <c:ser>
          <c:idx val="1"/>
          <c:order val="1"/>
          <c:tx>
            <c:strRef>
              <c:f>'CO2'!$B$4</c:f>
              <c:strCache>
                <c:ptCount val="1"/>
                <c:pt idx="0">
                  <c:v>Éolien</c:v>
                </c:pt>
              </c:strCache>
            </c:strRef>
          </c:tx>
          <c:spPr>
            <a:ln w="2222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5">
                  <a:lumMod val="75000"/>
                </a:schemeClr>
              </a:solidFill>
              <a:ln w="9525">
                <a:solidFill>
                  <a:schemeClr val="accent5">
                    <a:lumMod val="75000"/>
                  </a:schemeClr>
                </a:solidFill>
                <a:round/>
              </a:ln>
              <a:effectLst/>
            </c:spPr>
          </c:marker>
          <c:xVal>
            <c:numRef>
              <c:f>'CO2'!$C$2:$G$2</c:f>
              <c:numCache>
                <c:formatCode>General</c:formatCode>
                <c:ptCount val="5"/>
                <c:pt idx="0">
                  <c:v>0</c:v>
                </c:pt>
                <c:pt idx="1">
                  <c:v>45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</c:numCache>
            </c:numRef>
          </c:xVal>
          <c:yVal>
            <c:numRef>
              <c:f>'CO2'!$C$4:$G$4</c:f>
              <c:numCache>
                <c:formatCode>General</c:formatCode>
                <c:ptCount val="5"/>
                <c:pt idx="0">
                  <c:v>41.463414729999997</c:v>
                </c:pt>
                <c:pt idx="1">
                  <c:v>46.532023330000001</c:v>
                </c:pt>
                <c:pt idx="2">
                  <c:v>52.007729410000003</c:v>
                </c:pt>
                <c:pt idx="3">
                  <c:v>80.808080739999994</c:v>
                </c:pt>
                <c:pt idx="4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CEB-7A4E-A92C-FBF229A9E9E5}"/>
            </c:ext>
          </c:extLst>
        </c:ser>
        <c:ser>
          <c:idx val="2"/>
          <c:order val="2"/>
          <c:tx>
            <c:strRef>
              <c:f>'CO2'!$B$5</c:f>
              <c:strCache>
                <c:ptCount val="1"/>
                <c:pt idx="0">
                  <c:v>Diesel</c:v>
                </c:pt>
              </c:strCache>
            </c:strRef>
          </c:tx>
          <c:spPr>
            <a:ln w="2222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bg2">
                  <a:lumMod val="50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  <a:round/>
              </a:ln>
              <a:effectLst/>
            </c:spPr>
          </c:marker>
          <c:xVal>
            <c:numRef>
              <c:f>'CO2'!$C$2:$G$2</c:f>
              <c:numCache>
                <c:formatCode>General</c:formatCode>
                <c:ptCount val="5"/>
                <c:pt idx="0">
                  <c:v>0</c:v>
                </c:pt>
                <c:pt idx="1">
                  <c:v>45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</c:numCache>
            </c:numRef>
          </c:xVal>
          <c:yVal>
            <c:numRef>
              <c:f>'CO2'!$C$5:$G$5</c:f>
              <c:numCache>
                <c:formatCode>General</c:formatCode>
                <c:ptCount val="5"/>
                <c:pt idx="0">
                  <c:v>20.429814950000001</c:v>
                </c:pt>
                <c:pt idx="1">
                  <c:v>20.06925953</c:v>
                </c:pt>
                <c:pt idx="2">
                  <c:v>19.699400910000001</c:v>
                </c:pt>
                <c:pt idx="3">
                  <c:v>17.383838480000001</c:v>
                </c:pt>
                <c:pt idx="4">
                  <c:v>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CEB-7A4E-A92C-FBF229A9E9E5}"/>
            </c:ext>
          </c:extLst>
        </c:ser>
        <c:ser>
          <c:idx val="3"/>
          <c:order val="3"/>
          <c:tx>
            <c:strRef>
              <c:f>'CO2'!$B$6</c:f>
              <c:strCache>
                <c:ptCount val="1"/>
                <c:pt idx="0">
                  <c:v>Stockage</c:v>
                </c:pt>
              </c:strCache>
            </c:strRef>
          </c:tx>
          <c:spPr>
            <a:ln w="22225" cap="rnd">
              <a:solidFill>
                <a:srgbClr val="FF0000"/>
              </a:solidFill>
              <a:round/>
            </a:ln>
            <a:effectLst/>
          </c:spPr>
          <c:marker>
            <c:symbol val="x"/>
            <c:size val="6"/>
            <c:spPr>
              <a:solidFill>
                <a:srgbClr val="FF0000"/>
              </a:solidFill>
              <a:ln w="9525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'CO2'!$C$2:$G$2</c:f>
              <c:numCache>
                <c:formatCode>General</c:formatCode>
                <c:ptCount val="5"/>
                <c:pt idx="0">
                  <c:v>0</c:v>
                </c:pt>
                <c:pt idx="1">
                  <c:v>45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</c:numCache>
            </c:numRef>
          </c:xVal>
          <c:yVal>
            <c:numRef>
              <c:f>'CO2'!$C$6:$G$6</c:f>
              <c:numCache>
                <c:formatCode>General</c:formatCode>
                <c:ptCount val="5"/>
                <c:pt idx="0">
                  <c:v>0.25236392000000002</c:v>
                </c:pt>
                <c:pt idx="1">
                  <c:v>1.3962591799999999</c:v>
                </c:pt>
                <c:pt idx="2">
                  <c:v>2.3391302899999999</c:v>
                </c:pt>
                <c:pt idx="3">
                  <c:v>14.40692666</c:v>
                </c:pt>
                <c:pt idx="4">
                  <c:v>27.517413510000001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3CEB-7A4E-A92C-FBF229A9E9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4909743"/>
        <c:axId val="1901471407"/>
      </c:scatterChart>
      <c:valAx>
        <c:axId val="18849097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01471407"/>
        <c:crosses val="autoZero"/>
        <c:crossBetween val="midCat"/>
      </c:valAx>
      <c:valAx>
        <c:axId val="1901471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8490974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3'!$B$1</c:f>
              <c:strCache>
                <c:ptCount val="1"/>
                <c:pt idx="0">
                  <c:v>Mix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6ED-2D48-9B2C-50ACEA52E1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6ED-2D48-9B2C-50ACEA52E15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6ED-2D48-9B2C-50ACEA52E15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6ED-2D48-9B2C-50ACEA52E15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6ED-2D48-9B2C-50ACEA52E15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6ED-2D48-9B2C-50ACEA52E15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3'!$A$3:$A$8</c:f>
              <c:strCache>
                <c:ptCount val="6"/>
                <c:pt idx="0">
                  <c:v>Solaire au sol</c:v>
                </c:pt>
                <c:pt idx="1">
                  <c:v>Solaire toiture</c:v>
                </c:pt>
                <c:pt idx="2">
                  <c:v>Éolien terrestre</c:v>
                </c:pt>
                <c:pt idx="3">
                  <c:v>Éolien off-shore</c:v>
                </c:pt>
                <c:pt idx="4">
                  <c:v>Diesel</c:v>
                </c:pt>
                <c:pt idx="5">
                  <c:v>Stockage</c:v>
                </c:pt>
              </c:strCache>
            </c:strRef>
          </c:cat>
          <c:val>
            <c:numRef>
              <c:f>'Scénario 3'!$B$3:$B$8</c:f>
              <c:numCache>
                <c:formatCode>General</c:formatCode>
                <c:ptCount val="6"/>
                <c:pt idx="0">
                  <c:v>8</c:v>
                </c:pt>
                <c:pt idx="1">
                  <c:v>0</c:v>
                </c:pt>
                <c:pt idx="2">
                  <c:v>12</c:v>
                </c:pt>
                <c:pt idx="3">
                  <c:v>0</c:v>
                </c:pt>
                <c:pt idx="4">
                  <c:v>21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6ED-2D48-9B2C-50ACEA52E15B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3200"/>
              <a:t>Coûts total des scénarios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Comparaison!$C$1</c:f>
              <c:strCache>
                <c:ptCount val="1"/>
                <c:pt idx="0">
                  <c:v>Cout de production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Comparaison!$A$2:$A$4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Comparaison!$C$2:$C$4</c:f>
              <c:numCache>
                <c:formatCode>General</c:formatCode>
                <c:ptCount val="3"/>
                <c:pt idx="0">
                  <c:v>99</c:v>
                </c:pt>
                <c:pt idx="1">
                  <c:v>78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94-494C-B986-CD9CF4991FC7}"/>
            </c:ext>
          </c:extLst>
        </c:ser>
        <c:ser>
          <c:idx val="1"/>
          <c:order val="1"/>
          <c:tx>
            <c:strRef>
              <c:f>Comparaison!$D$1</c:f>
              <c:strCache>
                <c:ptCount val="1"/>
                <c:pt idx="0">
                  <c:v>Couts O&amp;M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Comparaison!$A$2:$A$4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Comparaison!$D$2:$D$4</c:f>
              <c:numCache>
                <c:formatCode>General</c:formatCode>
                <c:ptCount val="3"/>
                <c:pt idx="0">
                  <c:v>99</c:v>
                </c:pt>
                <c:pt idx="1">
                  <c:v>78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94-494C-B986-CD9CF4991FC7}"/>
            </c:ext>
          </c:extLst>
        </c:ser>
        <c:ser>
          <c:idx val="2"/>
          <c:order val="2"/>
          <c:tx>
            <c:strRef>
              <c:f>Comparaison!$E$1</c:f>
              <c:strCache>
                <c:ptCount val="1"/>
                <c:pt idx="0">
                  <c:v>Cout diesel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Comparaison!$A$2:$A$4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Comparaison!$E$2:$E$4</c:f>
              <c:numCache>
                <c:formatCode>General</c:formatCode>
                <c:ptCount val="3"/>
                <c:pt idx="0">
                  <c:v>99</c:v>
                </c:pt>
                <c:pt idx="1">
                  <c:v>78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94-494C-B986-CD9CF4991FC7}"/>
            </c:ext>
          </c:extLst>
        </c:ser>
        <c:ser>
          <c:idx val="3"/>
          <c:order val="3"/>
          <c:tx>
            <c:strRef>
              <c:f>Comparaison!$F$1</c:f>
              <c:strCache>
                <c:ptCount val="1"/>
                <c:pt idx="0">
                  <c:v>Cout Energie unserved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Comparaison!$A$2:$A$4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Comparaison!$F$2:$F$4</c:f>
              <c:numCache>
                <c:formatCode>General</c:formatCode>
                <c:ptCount val="3"/>
                <c:pt idx="0">
                  <c:v>99</c:v>
                </c:pt>
                <c:pt idx="1">
                  <c:v>78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794-494C-B986-CD9CF4991FC7}"/>
            </c:ext>
          </c:extLst>
        </c:ser>
        <c:ser>
          <c:idx val="4"/>
          <c:order val="4"/>
          <c:tx>
            <c:strRef>
              <c:f>Comparaison!$G$1</c:f>
              <c:strCache>
                <c:ptCount val="1"/>
                <c:pt idx="0">
                  <c:v>Cout CO2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Comparaison!$A$2:$A$4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Comparaison!$G$2:$G$4</c:f>
              <c:numCache>
                <c:formatCode>General</c:formatCode>
                <c:ptCount val="3"/>
                <c:pt idx="0">
                  <c:v>99</c:v>
                </c:pt>
                <c:pt idx="1">
                  <c:v>78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794-494C-B986-CD9CF4991F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1867223535"/>
        <c:axId val="1867225263"/>
      </c:barChart>
      <c:catAx>
        <c:axId val="1867223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67225263"/>
        <c:crosses val="autoZero"/>
        <c:auto val="1"/>
        <c:lblAlgn val="ctr"/>
        <c:lblOffset val="100"/>
        <c:noMultiLvlLbl val="0"/>
      </c:catAx>
      <c:valAx>
        <c:axId val="186722526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67223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1'!$B$1</c:f>
              <c:strCache>
                <c:ptCount val="1"/>
                <c:pt idx="0">
                  <c:v>Mix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38E-EF4B-88AB-E830AFB52E8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38E-EF4B-88AB-E830AFB52E8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38E-EF4B-88AB-E830AFB52E8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38E-EF4B-88AB-E830AFB52E8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1'!$A$2:$A$5</c:f>
              <c:strCache>
                <c:ptCount val="4"/>
                <c:pt idx="0">
                  <c:v>Solaire</c:v>
                </c:pt>
                <c:pt idx="1">
                  <c:v>Éolien</c:v>
                </c:pt>
                <c:pt idx="2">
                  <c:v>Diesel</c:v>
                </c:pt>
                <c:pt idx="3">
                  <c:v>Stockage</c:v>
                </c:pt>
              </c:strCache>
            </c:strRef>
          </c:cat>
          <c:val>
            <c:numRef>
              <c:f>'Scénario 1'!$B$2:$B$5</c:f>
              <c:numCache>
                <c:formatCode>0.0</c:formatCode>
                <c:ptCount val="4"/>
                <c:pt idx="0">
                  <c:v>24.206133600000001</c:v>
                </c:pt>
                <c:pt idx="1">
                  <c:v>41.463414729999997</c:v>
                </c:pt>
                <c:pt idx="2">
                  <c:v>20.429814950000001</c:v>
                </c:pt>
                <c:pt idx="3">
                  <c:v>0.25236392000000002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38E-EF4B-88AB-E830AFB52E82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DBDBDA-E571-614B-85EA-D77479111032}" type="doc">
      <dgm:prSet loTypeId="urn:microsoft.com/office/officeart/2005/8/layout/hList1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F8E8819B-B7A0-0244-B320-15D547627544}">
      <dgm:prSet phldrT="[Texte]"/>
      <dgm:spPr/>
      <dgm:t>
        <a:bodyPr/>
        <a:lstStyle/>
        <a:p>
          <a:r>
            <a:rPr lang="fr-FR" dirty="0"/>
            <a:t>Scénario 2 : </a:t>
          </a:r>
        </a:p>
        <a:p>
          <a:r>
            <a:rPr lang="fr-FR" dirty="0"/>
            <a:t>Optimisation des émissions de CO2</a:t>
          </a:r>
        </a:p>
      </dgm:t>
    </dgm:pt>
    <dgm:pt modelId="{DC3602B7-5A41-5D43-AD58-F298576A6266}" type="parTrans" cxnId="{6C39C14E-53B0-E748-A28D-F190B7DB021A}">
      <dgm:prSet/>
      <dgm:spPr/>
      <dgm:t>
        <a:bodyPr/>
        <a:lstStyle/>
        <a:p>
          <a:endParaRPr lang="fr-FR"/>
        </a:p>
      </dgm:t>
    </dgm:pt>
    <dgm:pt modelId="{ADDA49F9-A924-6A4B-98F6-9D90CC342360}" type="sibTrans" cxnId="{6C39C14E-53B0-E748-A28D-F190B7DB021A}">
      <dgm:prSet/>
      <dgm:spPr/>
      <dgm:t>
        <a:bodyPr/>
        <a:lstStyle/>
        <a:p>
          <a:endParaRPr lang="fr-FR"/>
        </a:p>
      </dgm:t>
    </dgm:pt>
    <dgm:pt modelId="{9D3714B1-4C1D-3548-A951-A08579D6A9F1}">
      <dgm:prSet phldrT="[Texte]"/>
      <dgm:spPr/>
      <dgm:t>
        <a:bodyPr/>
        <a:lstStyle/>
        <a:p>
          <a:r>
            <a:rPr lang="fr-FR" dirty="0"/>
            <a:t>Ajout de la taxe carbone</a:t>
          </a:r>
        </a:p>
      </dgm:t>
    </dgm:pt>
    <dgm:pt modelId="{6EA2897E-C88F-BD42-8877-0E0D35177BE7}" type="parTrans" cxnId="{47A97633-0F52-8047-AA55-B5A474BDAC91}">
      <dgm:prSet/>
      <dgm:spPr/>
      <dgm:t>
        <a:bodyPr/>
        <a:lstStyle/>
        <a:p>
          <a:endParaRPr lang="fr-FR"/>
        </a:p>
      </dgm:t>
    </dgm:pt>
    <dgm:pt modelId="{8E0EF790-0608-4541-83D1-9FD13F6A0E0F}" type="sibTrans" cxnId="{47A97633-0F52-8047-AA55-B5A474BDAC91}">
      <dgm:prSet/>
      <dgm:spPr/>
      <dgm:t>
        <a:bodyPr/>
        <a:lstStyle/>
        <a:p>
          <a:endParaRPr lang="fr-FR"/>
        </a:p>
      </dgm:t>
    </dgm:pt>
    <dgm:pt modelId="{A4A7EC6A-9367-DA4F-9878-0FE98480303E}">
      <dgm:prSet phldrT="[Texte]"/>
      <dgm:spPr/>
      <dgm:t>
        <a:bodyPr/>
        <a:lstStyle/>
        <a:p>
          <a:r>
            <a:rPr lang="fr-FR" dirty="0"/>
            <a:t>Scénario 3 :</a:t>
          </a:r>
        </a:p>
        <a:p>
          <a:r>
            <a:rPr lang="fr-FR" dirty="0"/>
            <a:t>Optimisation du foisonnement</a:t>
          </a:r>
        </a:p>
      </dgm:t>
    </dgm:pt>
    <dgm:pt modelId="{E89307F3-3032-B849-819A-67E33202CEDC}" type="parTrans" cxnId="{2D7EBA1D-CFBC-5F4C-97CF-21631A7A698B}">
      <dgm:prSet/>
      <dgm:spPr/>
      <dgm:t>
        <a:bodyPr/>
        <a:lstStyle/>
        <a:p>
          <a:endParaRPr lang="fr-FR"/>
        </a:p>
      </dgm:t>
    </dgm:pt>
    <dgm:pt modelId="{6D9C7951-9196-A348-A4D1-E26773858636}" type="sibTrans" cxnId="{2D7EBA1D-CFBC-5F4C-97CF-21631A7A698B}">
      <dgm:prSet/>
      <dgm:spPr/>
      <dgm:t>
        <a:bodyPr/>
        <a:lstStyle/>
        <a:p>
          <a:endParaRPr lang="fr-FR"/>
        </a:p>
      </dgm:t>
    </dgm:pt>
    <dgm:pt modelId="{E2668BC3-C748-4F4A-81B2-24373C396AAC}">
      <dgm:prSet phldrT="[Texte]"/>
      <dgm:spPr/>
      <dgm:t>
        <a:bodyPr/>
        <a:lstStyle/>
        <a:p>
          <a:r>
            <a:rPr lang="fr-FR" dirty="0"/>
            <a:t>Ajout solaire toiture et éolien off-shore</a:t>
          </a:r>
        </a:p>
      </dgm:t>
    </dgm:pt>
    <dgm:pt modelId="{C08A15E9-F3B0-9345-950F-F0951F00D9FC}" type="parTrans" cxnId="{A448BA60-659E-2244-9575-1FF1FD89325A}">
      <dgm:prSet/>
      <dgm:spPr/>
      <dgm:t>
        <a:bodyPr/>
        <a:lstStyle/>
        <a:p>
          <a:endParaRPr lang="fr-FR"/>
        </a:p>
      </dgm:t>
    </dgm:pt>
    <dgm:pt modelId="{B630E7A7-9C6B-7245-B16E-F23748ED99FF}" type="sibTrans" cxnId="{A448BA60-659E-2244-9575-1FF1FD89325A}">
      <dgm:prSet/>
      <dgm:spPr/>
      <dgm:t>
        <a:bodyPr/>
        <a:lstStyle/>
        <a:p>
          <a:endParaRPr lang="fr-FR"/>
        </a:p>
      </dgm:t>
    </dgm:pt>
    <dgm:pt modelId="{537D130C-9084-2B42-B44B-D8FBE1F3F689}">
      <dgm:prSet phldrT="[Texte]"/>
      <dgm:spPr/>
      <dgm:t>
        <a:bodyPr/>
        <a:lstStyle/>
        <a:p>
          <a:r>
            <a:rPr lang="fr-FR" dirty="0"/>
            <a:t>Contrainte sur le foisonnement</a:t>
          </a:r>
        </a:p>
      </dgm:t>
    </dgm:pt>
    <dgm:pt modelId="{F4FF8CA5-4E68-CC43-8CF8-1E0D4BEF36DD}" type="parTrans" cxnId="{92824350-DA10-3C49-BCB2-2791AE4A6606}">
      <dgm:prSet/>
      <dgm:spPr/>
      <dgm:t>
        <a:bodyPr/>
        <a:lstStyle/>
        <a:p>
          <a:endParaRPr lang="fr-FR"/>
        </a:p>
      </dgm:t>
    </dgm:pt>
    <dgm:pt modelId="{BD3D8357-74A6-8F4B-8303-6DB449984183}" type="sibTrans" cxnId="{92824350-DA10-3C49-BCB2-2791AE4A6606}">
      <dgm:prSet/>
      <dgm:spPr/>
      <dgm:t>
        <a:bodyPr/>
        <a:lstStyle/>
        <a:p>
          <a:endParaRPr lang="fr-FR"/>
        </a:p>
      </dgm:t>
    </dgm:pt>
    <dgm:pt modelId="{145D0F48-2ADA-0545-B7F6-092709827707}">
      <dgm:prSet/>
      <dgm:spPr/>
      <dgm:t>
        <a:bodyPr/>
        <a:lstStyle/>
        <a:p>
          <a:r>
            <a:rPr lang="fr-FR" dirty="0"/>
            <a:t>Scénario de référence :</a:t>
          </a:r>
        </a:p>
      </dgm:t>
    </dgm:pt>
    <dgm:pt modelId="{E460C793-D9DC-364B-B9B2-544B0BDAB160}" type="parTrans" cxnId="{3F941D60-FD64-4E4E-8BEA-0443F82CB549}">
      <dgm:prSet/>
      <dgm:spPr/>
      <dgm:t>
        <a:bodyPr/>
        <a:lstStyle/>
        <a:p>
          <a:endParaRPr lang="fr-FR"/>
        </a:p>
      </dgm:t>
    </dgm:pt>
    <dgm:pt modelId="{DAAE9DE4-CEC4-9A4B-8E82-2269DD5E0C5F}" type="sibTrans" cxnId="{3F941D60-FD64-4E4E-8BEA-0443F82CB549}">
      <dgm:prSet/>
      <dgm:spPr/>
      <dgm:t>
        <a:bodyPr/>
        <a:lstStyle/>
        <a:p>
          <a:endParaRPr lang="fr-FR"/>
        </a:p>
      </dgm:t>
    </dgm:pt>
    <dgm:pt modelId="{00B56FBB-66C9-3D4B-931F-3D66BDDCCCEC}">
      <dgm:prSet phldrT="[Texte]"/>
      <dgm:spPr/>
      <dgm:t>
        <a:bodyPr/>
        <a:lstStyle/>
        <a:p>
          <a:r>
            <a:rPr lang="fr-FR" dirty="0"/>
            <a:t>Analyse de sensibilité</a:t>
          </a:r>
        </a:p>
      </dgm:t>
    </dgm:pt>
    <dgm:pt modelId="{3665C1D7-4708-CE4F-BEC2-EB19A2532F97}" type="parTrans" cxnId="{9B06584A-AA3A-AC4B-BB32-782F9D5BCBFE}">
      <dgm:prSet/>
      <dgm:spPr/>
      <dgm:t>
        <a:bodyPr/>
        <a:lstStyle/>
        <a:p>
          <a:endParaRPr lang="fr-FR"/>
        </a:p>
      </dgm:t>
    </dgm:pt>
    <dgm:pt modelId="{2F9C94AC-3483-F442-B4E2-A9C585E252CD}" type="sibTrans" cxnId="{9B06584A-AA3A-AC4B-BB32-782F9D5BCBFE}">
      <dgm:prSet/>
      <dgm:spPr/>
      <dgm:t>
        <a:bodyPr/>
        <a:lstStyle/>
        <a:p>
          <a:endParaRPr lang="fr-FR"/>
        </a:p>
      </dgm:t>
    </dgm:pt>
    <dgm:pt modelId="{94334404-4959-5746-94C0-863E399B905D}">
      <dgm:prSet/>
      <dgm:spPr/>
      <dgm:t>
        <a:bodyPr/>
        <a:lstStyle/>
        <a:p>
          <a:r>
            <a:rPr lang="fr-FR" dirty="0"/>
            <a:t>Scénario 1 : </a:t>
          </a:r>
        </a:p>
        <a:p>
          <a:r>
            <a:rPr lang="fr-FR" dirty="0"/>
            <a:t>Optimisation sur le coût</a:t>
          </a:r>
        </a:p>
      </dgm:t>
    </dgm:pt>
    <dgm:pt modelId="{B41E5F4F-8F02-5246-A427-FFF0A403607B}" type="parTrans" cxnId="{43CCCBE1-D4D3-334B-B9E1-D8472C5F4074}">
      <dgm:prSet/>
      <dgm:spPr/>
      <dgm:t>
        <a:bodyPr/>
        <a:lstStyle/>
        <a:p>
          <a:endParaRPr lang="fr-FR"/>
        </a:p>
      </dgm:t>
    </dgm:pt>
    <dgm:pt modelId="{F93AD34D-22DA-5546-98B0-0AC12EC37915}" type="sibTrans" cxnId="{43CCCBE1-D4D3-334B-B9E1-D8472C5F4074}">
      <dgm:prSet/>
      <dgm:spPr/>
      <dgm:t>
        <a:bodyPr/>
        <a:lstStyle/>
        <a:p>
          <a:endParaRPr lang="fr-FR"/>
        </a:p>
      </dgm:t>
    </dgm:pt>
    <dgm:pt modelId="{7A4626AF-54F5-864D-BAEA-ED9A4399E31D}">
      <dgm:prSet/>
      <dgm:spPr/>
      <dgm:t>
        <a:bodyPr/>
        <a:lstStyle/>
        <a:p>
          <a:r>
            <a:rPr lang="fr-FR" dirty="0"/>
            <a:t>Remplacement des 8MW de diesel </a:t>
          </a:r>
        </a:p>
      </dgm:t>
    </dgm:pt>
    <dgm:pt modelId="{75F05EC2-03FE-CC43-8878-F6F236BB2AB9}" type="parTrans" cxnId="{110CE687-5F92-A945-8D92-6943DE7609C4}">
      <dgm:prSet/>
      <dgm:spPr/>
      <dgm:t>
        <a:bodyPr/>
        <a:lstStyle/>
        <a:p>
          <a:endParaRPr lang="fr-FR"/>
        </a:p>
      </dgm:t>
    </dgm:pt>
    <dgm:pt modelId="{37D3EB31-4C65-4742-84AE-68ED0F581E22}" type="sibTrans" cxnId="{110CE687-5F92-A945-8D92-6943DE7609C4}">
      <dgm:prSet/>
      <dgm:spPr/>
      <dgm:t>
        <a:bodyPr/>
        <a:lstStyle/>
        <a:p>
          <a:endParaRPr lang="fr-FR"/>
        </a:p>
      </dgm:t>
    </dgm:pt>
    <dgm:pt modelId="{E60211F9-8ABE-494C-9096-F8E025240355}">
      <dgm:prSet/>
      <dgm:spPr/>
      <dgm:t>
        <a:bodyPr/>
        <a:lstStyle/>
        <a:p>
          <a:r>
            <a:rPr lang="fr-FR" dirty="0"/>
            <a:t>Incorporation de l'éolien, PV et stockage</a:t>
          </a:r>
        </a:p>
      </dgm:t>
    </dgm:pt>
    <dgm:pt modelId="{7BC0BB0D-4D39-AD47-82BD-FB8DD9A0C6C7}" type="parTrans" cxnId="{C5A01D6D-A401-024F-864E-4AB8EBE19141}">
      <dgm:prSet/>
      <dgm:spPr/>
      <dgm:t>
        <a:bodyPr/>
        <a:lstStyle/>
        <a:p>
          <a:endParaRPr lang="fr-FR"/>
        </a:p>
      </dgm:t>
    </dgm:pt>
    <dgm:pt modelId="{232175CD-0D14-874F-B894-7E9ACBA71AF8}" type="sibTrans" cxnId="{C5A01D6D-A401-024F-864E-4AB8EBE19141}">
      <dgm:prSet/>
      <dgm:spPr/>
      <dgm:t>
        <a:bodyPr/>
        <a:lstStyle/>
        <a:p>
          <a:endParaRPr lang="fr-FR"/>
        </a:p>
      </dgm:t>
    </dgm:pt>
    <dgm:pt modelId="{FB4EF08D-5BAD-2943-A744-3C4551EBD6EF}">
      <dgm:prSet/>
      <dgm:spPr/>
      <dgm:t>
        <a:bodyPr/>
        <a:lstStyle/>
        <a:p>
          <a:endParaRPr lang="fr-FR" dirty="0"/>
        </a:p>
      </dgm:t>
    </dgm:pt>
    <dgm:pt modelId="{5EA94A39-0DEE-F04F-A4B5-0D0645F74F5E}" type="parTrans" cxnId="{327F61BC-11BC-9249-A4C1-5D38AF1CB905}">
      <dgm:prSet/>
      <dgm:spPr/>
      <dgm:t>
        <a:bodyPr/>
        <a:lstStyle/>
        <a:p>
          <a:endParaRPr lang="fr-FR"/>
        </a:p>
      </dgm:t>
    </dgm:pt>
    <dgm:pt modelId="{85E0E7B1-7449-1045-9C20-0AE9B8040D1A}" type="sibTrans" cxnId="{327F61BC-11BC-9249-A4C1-5D38AF1CB905}">
      <dgm:prSet/>
      <dgm:spPr/>
      <dgm:t>
        <a:bodyPr/>
        <a:lstStyle/>
        <a:p>
          <a:endParaRPr lang="fr-FR"/>
        </a:p>
      </dgm:t>
    </dgm:pt>
    <dgm:pt modelId="{C1217211-5FFF-FA4D-92ED-5E4BB67C5851}" type="pres">
      <dgm:prSet presAssocID="{DDDBDBDA-E571-614B-85EA-D77479111032}" presName="Name0" presStyleCnt="0">
        <dgm:presLayoutVars>
          <dgm:dir/>
          <dgm:animLvl val="lvl"/>
          <dgm:resizeHandles val="exact"/>
        </dgm:presLayoutVars>
      </dgm:prSet>
      <dgm:spPr/>
    </dgm:pt>
    <dgm:pt modelId="{E203C5DE-E552-8E4D-A271-9712CF68AB6A}" type="pres">
      <dgm:prSet presAssocID="{145D0F48-2ADA-0545-B7F6-092709827707}" presName="composite" presStyleCnt="0"/>
      <dgm:spPr/>
    </dgm:pt>
    <dgm:pt modelId="{D28E3696-B0A4-8F4D-8B72-C607AD438EEC}" type="pres">
      <dgm:prSet presAssocID="{145D0F48-2ADA-0545-B7F6-092709827707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FA93CE4-9A94-D84E-ADCD-9489B357C5FB}" type="pres">
      <dgm:prSet presAssocID="{145D0F48-2ADA-0545-B7F6-092709827707}" presName="desTx" presStyleLbl="alignAccFollowNode1" presStyleIdx="0" presStyleCnt="4">
        <dgm:presLayoutVars>
          <dgm:bulletEnabled val="1"/>
        </dgm:presLayoutVars>
      </dgm:prSet>
      <dgm:spPr/>
    </dgm:pt>
    <dgm:pt modelId="{4769BAFD-5818-EB44-9804-359262F91A0F}" type="pres">
      <dgm:prSet presAssocID="{DAAE9DE4-CEC4-9A4B-8E82-2269DD5E0C5F}" presName="space" presStyleCnt="0"/>
      <dgm:spPr/>
    </dgm:pt>
    <dgm:pt modelId="{0AC27FB7-58AB-B344-AA28-6FA3F8B26534}" type="pres">
      <dgm:prSet presAssocID="{94334404-4959-5746-94C0-863E399B905D}" presName="composite" presStyleCnt="0"/>
      <dgm:spPr/>
    </dgm:pt>
    <dgm:pt modelId="{3ADF4564-5AA7-AE4E-828E-1588317186EF}" type="pres">
      <dgm:prSet presAssocID="{94334404-4959-5746-94C0-863E399B905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8E603D87-2F8D-1D45-906E-298D4E566494}" type="pres">
      <dgm:prSet presAssocID="{94334404-4959-5746-94C0-863E399B905D}" presName="desTx" presStyleLbl="alignAccFollowNode1" presStyleIdx="1" presStyleCnt="4">
        <dgm:presLayoutVars>
          <dgm:bulletEnabled val="1"/>
        </dgm:presLayoutVars>
      </dgm:prSet>
      <dgm:spPr/>
    </dgm:pt>
    <dgm:pt modelId="{A641A555-78E1-8644-A644-B0EC39747082}" type="pres">
      <dgm:prSet presAssocID="{F93AD34D-22DA-5546-98B0-0AC12EC37915}" presName="space" presStyleCnt="0"/>
      <dgm:spPr/>
    </dgm:pt>
    <dgm:pt modelId="{733CE8B3-EE71-394D-9F96-E2D8CF103A99}" type="pres">
      <dgm:prSet presAssocID="{F8E8819B-B7A0-0244-B320-15D547627544}" presName="composite" presStyleCnt="0"/>
      <dgm:spPr/>
    </dgm:pt>
    <dgm:pt modelId="{61018672-8F3C-F54E-AA6A-785D89A717B7}" type="pres">
      <dgm:prSet presAssocID="{F8E8819B-B7A0-0244-B320-15D54762754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88BD0DAF-79DF-1846-92C0-6520794FB2E1}" type="pres">
      <dgm:prSet presAssocID="{F8E8819B-B7A0-0244-B320-15D547627544}" presName="desTx" presStyleLbl="alignAccFollowNode1" presStyleIdx="2" presStyleCnt="4">
        <dgm:presLayoutVars>
          <dgm:bulletEnabled val="1"/>
        </dgm:presLayoutVars>
      </dgm:prSet>
      <dgm:spPr/>
    </dgm:pt>
    <dgm:pt modelId="{C96F93B4-7977-4A47-9419-A39E0B07C59C}" type="pres">
      <dgm:prSet presAssocID="{ADDA49F9-A924-6A4B-98F6-9D90CC342360}" presName="space" presStyleCnt="0"/>
      <dgm:spPr/>
    </dgm:pt>
    <dgm:pt modelId="{782B6A52-BC23-324D-9674-EC3F40305C3A}" type="pres">
      <dgm:prSet presAssocID="{A4A7EC6A-9367-DA4F-9878-0FE98480303E}" presName="composite" presStyleCnt="0"/>
      <dgm:spPr/>
    </dgm:pt>
    <dgm:pt modelId="{57E1324E-8E5F-F340-BE72-439A8D813323}" type="pres">
      <dgm:prSet presAssocID="{A4A7EC6A-9367-DA4F-9878-0FE98480303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081493BB-7F0A-9F42-972B-D6E2A0638FAD}" type="pres">
      <dgm:prSet presAssocID="{A4A7EC6A-9367-DA4F-9878-0FE98480303E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7D7CD801-0C11-9543-A012-E0430C84C721}" type="presOf" srcId="{00B56FBB-66C9-3D4B-931F-3D66BDDCCCEC}" destId="{88BD0DAF-79DF-1846-92C0-6520794FB2E1}" srcOrd="0" destOrd="1" presId="urn:microsoft.com/office/officeart/2005/8/layout/hList1"/>
    <dgm:cxn modelId="{CB250203-8A2D-A44E-8AD2-FDD2881DEC35}" type="presOf" srcId="{E60211F9-8ABE-494C-9096-F8E025240355}" destId="{8E603D87-2F8D-1D45-906E-298D4E566494}" srcOrd="0" destOrd="0" presId="urn:microsoft.com/office/officeart/2005/8/layout/hList1"/>
    <dgm:cxn modelId="{34829405-AB34-4E4E-A4C8-A97F21437A33}" type="presOf" srcId="{537D130C-9084-2B42-B44B-D8FBE1F3F689}" destId="{081493BB-7F0A-9F42-972B-D6E2A0638FAD}" srcOrd="0" destOrd="1" presId="urn:microsoft.com/office/officeart/2005/8/layout/hList1"/>
    <dgm:cxn modelId="{BDBDB714-C879-5A4B-921C-E1B906C783CE}" type="presOf" srcId="{DDDBDBDA-E571-614B-85EA-D77479111032}" destId="{C1217211-5FFF-FA4D-92ED-5E4BB67C5851}" srcOrd="0" destOrd="0" presId="urn:microsoft.com/office/officeart/2005/8/layout/hList1"/>
    <dgm:cxn modelId="{2D7EBA1D-CFBC-5F4C-97CF-21631A7A698B}" srcId="{DDDBDBDA-E571-614B-85EA-D77479111032}" destId="{A4A7EC6A-9367-DA4F-9878-0FE98480303E}" srcOrd="3" destOrd="0" parTransId="{E89307F3-3032-B849-819A-67E33202CEDC}" sibTransId="{6D9C7951-9196-A348-A4D1-E26773858636}"/>
    <dgm:cxn modelId="{47A97633-0F52-8047-AA55-B5A474BDAC91}" srcId="{F8E8819B-B7A0-0244-B320-15D547627544}" destId="{9D3714B1-4C1D-3548-A951-A08579D6A9F1}" srcOrd="0" destOrd="0" parTransId="{6EA2897E-C88F-BD42-8877-0E0D35177BE7}" sibTransId="{8E0EF790-0608-4541-83D1-9FD13F6A0E0F}"/>
    <dgm:cxn modelId="{9B06584A-AA3A-AC4B-BB32-782F9D5BCBFE}" srcId="{F8E8819B-B7A0-0244-B320-15D547627544}" destId="{00B56FBB-66C9-3D4B-931F-3D66BDDCCCEC}" srcOrd="1" destOrd="0" parTransId="{3665C1D7-4708-CE4F-BEC2-EB19A2532F97}" sibTransId="{2F9C94AC-3483-F442-B4E2-A9C585E252CD}"/>
    <dgm:cxn modelId="{6C39C14E-53B0-E748-A28D-F190B7DB021A}" srcId="{DDDBDBDA-E571-614B-85EA-D77479111032}" destId="{F8E8819B-B7A0-0244-B320-15D547627544}" srcOrd="2" destOrd="0" parTransId="{DC3602B7-5A41-5D43-AD58-F298576A6266}" sibTransId="{ADDA49F9-A924-6A4B-98F6-9D90CC342360}"/>
    <dgm:cxn modelId="{92824350-DA10-3C49-BCB2-2791AE4A6606}" srcId="{A4A7EC6A-9367-DA4F-9878-0FE98480303E}" destId="{537D130C-9084-2B42-B44B-D8FBE1F3F689}" srcOrd="1" destOrd="0" parTransId="{F4FF8CA5-4E68-CC43-8CF8-1E0D4BEF36DD}" sibTransId="{BD3D8357-74A6-8F4B-8303-6DB449984183}"/>
    <dgm:cxn modelId="{3F941D60-FD64-4E4E-8BEA-0443F82CB549}" srcId="{DDDBDBDA-E571-614B-85EA-D77479111032}" destId="{145D0F48-2ADA-0545-B7F6-092709827707}" srcOrd="0" destOrd="0" parTransId="{E460C793-D9DC-364B-B9B2-544B0BDAB160}" sibTransId="{DAAE9DE4-CEC4-9A4B-8E82-2269DD5E0C5F}"/>
    <dgm:cxn modelId="{A448BA60-659E-2244-9575-1FF1FD89325A}" srcId="{A4A7EC6A-9367-DA4F-9878-0FE98480303E}" destId="{E2668BC3-C748-4F4A-81B2-24373C396AAC}" srcOrd="0" destOrd="0" parTransId="{C08A15E9-F3B0-9345-950F-F0951F00D9FC}" sibTransId="{B630E7A7-9C6B-7245-B16E-F23748ED99FF}"/>
    <dgm:cxn modelId="{C5A01D6D-A401-024F-864E-4AB8EBE19141}" srcId="{94334404-4959-5746-94C0-863E399B905D}" destId="{E60211F9-8ABE-494C-9096-F8E025240355}" srcOrd="0" destOrd="0" parTransId="{7BC0BB0D-4D39-AD47-82BD-FB8DD9A0C6C7}" sibTransId="{232175CD-0D14-874F-B894-7E9ACBA71AF8}"/>
    <dgm:cxn modelId="{832DB284-7AE9-BB4F-9C38-8ABCEBFAFD1A}" type="presOf" srcId="{FB4EF08D-5BAD-2943-A744-3C4551EBD6EF}" destId="{8E603D87-2F8D-1D45-906E-298D4E566494}" srcOrd="0" destOrd="1" presId="urn:microsoft.com/office/officeart/2005/8/layout/hList1"/>
    <dgm:cxn modelId="{110CE687-5F92-A945-8D92-6943DE7609C4}" srcId="{145D0F48-2ADA-0545-B7F6-092709827707}" destId="{7A4626AF-54F5-864D-BAEA-ED9A4399E31D}" srcOrd="0" destOrd="0" parTransId="{75F05EC2-03FE-CC43-8878-F6F236BB2AB9}" sibTransId="{37D3EB31-4C65-4742-84AE-68ED0F581E22}"/>
    <dgm:cxn modelId="{E1433A8F-1035-064B-8D53-E251D82B9F78}" type="presOf" srcId="{94334404-4959-5746-94C0-863E399B905D}" destId="{3ADF4564-5AA7-AE4E-828E-1588317186EF}" srcOrd="0" destOrd="0" presId="urn:microsoft.com/office/officeart/2005/8/layout/hList1"/>
    <dgm:cxn modelId="{06135D90-A913-5644-9E05-96111CBD645C}" type="presOf" srcId="{145D0F48-2ADA-0545-B7F6-092709827707}" destId="{D28E3696-B0A4-8F4D-8B72-C607AD438EEC}" srcOrd="0" destOrd="0" presId="urn:microsoft.com/office/officeart/2005/8/layout/hList1"/>
    <dgm:cxn modelId="{C0C4129E-B661-5A42-9A5A-C3F71FB8925D}" type="presOf" srcId="{A4A7EC6A-9367-DA4F-9878-0FE98480303E}" destId="{57E1324E-8E5F-F340-BE72-439A8D813323}" srcOrd="0" destOrd="0" presId="urn:microsoft.com/office/officeart/2005/8/layout/hList1"/>
    <dgm:cxn modelId="{327F61BC-11BC-9249-A4C1-5D38AF1CB905}" srcId="{94334404-4959-5746-94C0-863E399B905D}" destId="{FB4EF08D-5BAD-2943-A744-3C4551EBD6EF}" srcOrd="1" destOrd="0" parTransId="{5EA94A39-0DEE-F04F-A4B5-0D0645F74F5E}" sibTransId="{85E0E7B1-7449-1045-9C20-0AE9B8040D1A}"/>
    <dgm:cxn modelId="{9ACE63D6-6D98-BD4A-B077-06569419715E}" type="presOf" srcId="{9D3714B1-4C1D-3548-A951-A08579D6A9F1}" destId="{88BD0DAF-79DF-1846-92C0-6520794FB2E1}" srcOrd="0" destOrd="0" presId="urn:microsoft.com/office/officeart/2005/8/layout/hList1"/>
    <dgm:cxn modelId="{462ECBDF-76AE-0745-8033-7F328EEF3ECE}" type="presOf" srcId="{E2668BC3-C748-4F4A-81B2-24373C396AAC}" destId="{081493BB-7F0A-9F42-972B-D6E2A0638FAD}" srcOrd="0" destOrd="0" presId="urn:microsoft.com/office/officeart/2005/8/layout/hList1"/>
    <dgm:cxn modelId="{43CCCBE1-D4D3-334B-B9E1-D8472C5F4074}" srcId="{DDDBDBDA-E571-614B-85EA-D77479111032}" destId="{94334404-4959-5746-94C0-863E399B905D}" srcOrd="1" destOrd="0" parTransId="{B41E5F4F-8F02-5246-A427-FFF0A403607B}" sibTransId="{F93AD34D-22DA-5546-98B0-0AC12EC37915}"/>
    <dgm:cxn modelId="{F31077EB-ECE0-AB46-A7E1-595E75E6E683}" type="presOf" srcId="{7A4626AF-54F5-864D-BAEA-ED9A4399E31D}" destId="{8FA93CE4-9A94-D84E-ADCD-9489B357C5FB}" srcOrd="0" destOrd="0" presId="urn:microsoft.com/office/officeart/2005/8/layout/hList1"/>
    <dgm:cxn modelId="{24FAF2F3-8F02-6C41-8D43-63E777F1CE0D}" type="presOf" srcId="{F8E8819B-B7A0-0244-B320-15D547627544}" destId="{61018672-8F3C-F54E-AA6A-785D89A717B7}" srcOrd="0" destOrd="0" presId="urn:microsoft.com/office/officeart/2005/8/layout/hList1"/>
    <dgm:cxn modelId="{68701CCC-90F3-0946-A681-159A5A7DD195}" type="presParOf" srcId="{C1217211-5FFF-FA4D-92ED-5E4BB67C5851}" destId="{E203C5DE-E552-8E4D-A271-9712CF68AB6A}" srcOrd="0" destOrd="0" presId="urn:microsoft.com/office/officeart/2005/8/layout/hList1"/>
    <dgm:cxn modelId="{8C3E3E4D-CF95-AD41-8366-E609B66213CA}" type="presParOf" srcId="{E203C5DE-E552-8E4D-A271-9712CF68AB6A}" destId="{D28E3696-B0A4-8F4D-8B72-C607AD438EEC}" srcOrd="0" destOrd="0" presId="urn:microsoft.com/office/officeart/2005/8/layout/hList1"/>
    <dgm:cxn modelId="{214A5C9C-CF54-1140-8A4B-A867FEFCE0B4}" type="presParOf" srcId="{E203C5DE-E552-8E4D-A271-9712CF68AB6A}" destId="{8FA93CE4-9A94-D84E-ADCD-9489B357C5FB}" srcOrd="1" destOrd="0" presId="urn:microsoft.com/office/officeart/2005/8/layout/hList1"/>
    <dgm:cxn modelId="{8B2E7636-9AB5-434D-9A7A-34449FEF6836}" type="presParOf" srcId="{C1217211-5FFF-FA4D-92ED-5E4BB67C5851}" destId="{4769BAFD-5818-EB44-9804-359262F91A0F}" srcOrd="1" destOrd="0" presId="urn:microsoft.com/office/officeart/2005/8/layout/hList1"/>
    <dgm:cxn modelId="{A5A1E1C3-5834-684C-86CC-E21CBC1A207A}" type="presParOf" srcId="{C1217211-5FFF-FA4D-92ED-5E4BB67C5851}" destId="{0AC27FB7-58AB-B344-AA28-6FA3F8B26534}" srcOrd="2" destOrd="0" presId="urn:microsoft.com/office/officeart/2005/8/layout/hList1"/>
    <dgm:cxn modelId="{4EB9A7C9-E4BB-3A41-9BE5-520C68533FF2}" type="presParOf" srcId="{0AC27FB7-58AB-B344-AA28-6FA3F8B26534}" destId="{3ADF4564-5AA7-AE4E-828E-1588317186EF}" srcOrd="0" destOrd="0" presId="urn:microsoft.com/office/officeart/2005/8/layout/hList1"/>
    <dgm:cxn modelId="{788E3A02-8836-DC44-8B19-25C6CDFDE191}" type="presParOf" srcId="{0AC27FB7-58AB-B344-AA28-6FA3F8B26534}" destId="{8E603D87-2F8D-1D45-906E-298D4E566494}" srcOrd="1" destOrd="0" presId="urn:microsoft.com/office/officeart/2005/8/layout/hList1"/>
    <dgm:cxn modelId="{EE0B81E7-D338-7047-B8F5-2E5220B6C000}" type="presParOf" srcId="{C1217211-5FFF-FA4D-92ED-5E4BB67C5851}" destId="{A641A555-78E1-8644-A644-B0EC39747082}" srcOrd="3" destOrd="0" presId="urn:microsoft.com/office/officeart/2005/8/layout/hList1"/>
    <dgm:cxn modelId="{EF3E8708-A75C-214F-8E7B-25DFD1449F38}" type="presParOf" srcId="{C1217211-5FFF-FA4D-92ED-5E4BB67C5851}" destId="{733CE8B3-EE71-394D-9F96-E2D8CF103A99}" srcOrd="4" destOrd="0" presId="urn:microsoft.com/office/officeart/2005/8/layout/hList1"/>
    <dgm:cxn modelId="{DF475C82-5500-1347-9B50-107CA37330C3}" type="presParOf" srcId="{733CE8B3-EE71-394D-9F96-E2D8CF103A99}" destId="{61018672-8F3C-F54E-AA6A-785D89A717B7}" srcOrd="0" destOrd="0" presId="urn:microsoft.com/office/officeart/2005/8/layout/hList1"/>
    <dgm:cxn modelId="{D54CEDC7-C75F-2046-A78E-D226421C749D}" type="presParOf" srcId="{733CE8B3-EE71-394D-9F96-E2D8CF103A99}" destId="{88BD0DAF-79DF-1846-92C0-6520794FB2E1}" srcOrd="1" destOrd="0" presId="urn:microsoft.com/office/officeart/2005/8/layout/hList1"/>
    <dgm:cxn modelId="{ADCE0319-2526-834B-B1F5-A96F56C7A096}" type="presParOf" srcId="{C1217211-5FFF-FA4D-92ED-5E4BB67C5851}" destId="{C96F93B4-7977-4A47-9419-A39E0B07C59C}" srcOrd="5" destOrd="0" presId="urn:microsoft.com/office/officeart/2005/8/layout/hList1"/>
    <dgm:cxn modelId="{F9B06A5C-39FE-2A48-B6FA-AB0FA2C0DF7B}" type="presParOf" srcId="{C1217211-5FFF-FA4D-92ED-5E4BB67C5851}" destId="{782B6A52-BC23-324D-9674-EC3F40305C3A}" srcOrd="6" destOrd="0" presId="urn:microsoft.com/office/officeart/2005/8/layout/hList1"/>
    <dgm:cxn modelId="{58C83527-833C-5741-8764-185D605900BA}" type="presParOf" srcId="{782B6A52-BC23-324D-9674-EC3F40305C3A}" destId="{57E1324E-8E5F-F340-BE72-439A8D813323}" srcOrd="0" destOrd="0" presId="urn:microsoft.com/office/officeart/2005/8/layout/hList1"/>
    <dgm:cxn modelId="{75D639D1-1D43-6144-B788-1674A425D489}" type="presParOf" srcId="{782B6A52-BC23-324D-9674-EC3F40305C3A}" destId="{081493BB-7F0A-9F42-972B-D6E2A0638FA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E3696-B0A4-8F4D-8B72-C607AD438EEC}">
      <dsp:nvSpPr>
        <dsp:cNvPr id="0" name=""/>
        <dsp:cNvSpPr/>
      </dsp:nvSpPr>
      <dsp:spPr>
        <a:xfrm>
          <a:off x="4292" y="1076220"/>
          <a:ext cx="2580798" cy="9981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Scénario de référence :</a:t>
          </a:r>
        </a:p>
      </dsp:txBody>
      <dsp:txXfrm>
        <a:off x="4292" y="1076220"/>
        <a:ext cx="2580798" cy="998191"/>
      </dsp:txXfrm>
    </dsp:sp>
    <dsp:sp modelId="{8FA93CE4-9A94-D84E-ADCD-9489B357C5FB}">
      <dsp:nvSpPr>
        <dsp:cNvPr id="0" name=""/>
        <dsp:cNvSpPr/>
      </dsp:nvSpPr>
      <dsp:spPr>
        <a:xfrm>
          <a:off x="4292" y="2074412"/>
          <a:ext cx="2580798" cy="129701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Remplacement des 8MW de diesel </a:t>
          </a:r>
        </a:p>
      </dsp:txBody>
      <dsp:txXfrm>
        <a:off x="4292" y="2074412"/>
        <a:ext cx="2580798" cy="1297012"/>
      </dsp:txXfrm>
    </dsp:sp>
    <dsp:sp modelId="{3ADF4564-5AA7-AE4E-828E-1588317186EF}">
      <dsp:nvSpPr>
        <dsp:cNvPr id="0" name=""/>
        <dsp:cNvSpPr/>
      </dsp:nvSpPr>
      <dsp:spPr>
        <a:xfrm>
          <a:off x="2946402" y="1076220"/>
          <a:ext cx="2580798" cy="998191"/>
        </a:xfrm>
        <a:prstGeom prst="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Scénario 1 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Optimisation sur le coût</a:t>
          </a:r>
        </a:p>
      </dsp:txBody>
      <dsp:txXfrm>
        <a:off x="2946402" y="1076220"/>
        <a:ext cx="2580798" cy="998191"/>
      </dsp:txXfrm>
    </dsp:sp>
    <dsp:sp modelId="{8E603D87-2F8D-1D45-906E-298D4E566494}">
      <dsp:nvSpPr>
        <dsp:cNvPr id="0" name=""/>
        <dsp:cNvSpPr/>
      </dsp:nvSpPr>
      <dsp:spPr>
        <a:xfrm>
          <a:off x="2946402" y="2074412"/>
          <a:ext cx="2580798" cy="1297012"/>
        </a:xfrm>
        <a:prstGeom prst="rect">
          <a:avLst/>
        </a:prstGeom>
        <a:solidFill>
          <a:schemeClr val="accent4">
            <a:tint val="40000"/>
            <a:alpha val="90000"/>
            <a:hueOff val="3620642"/>
            <a:satOff val="-17082"/>
            <a:lumOff val="-617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3620642"/>
              <a:satOff val="-17082"/>
              <a:lumOff val="-6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Incorporation de l'éolien, PV et stockage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800" kern="1200" dirty="0"/>
        </a:p>
      </dsp:txBody>
      <dsp:txXfrm>
        <a:off x="2946402" y="2074412"/>
        <a:ext cx="2580798" cy="1297012"/>
      </dsp:txXfrm>
    </dsp:sp>
    <dsp:sp modelId="{61018672-8F3C-F54E-AA6A-785D89A717B7}">
      <dsp:nvSpPr>
        <dsp:cNvPr id="0" name=""/>
        <dsp:cNvSpPr/>
      </dsp:nvSpPr>
      <dsp:spPr>
        <a:xfrm>
          <a:off x="5888512" y="1076220"/>
          <a:ext cx="2580798" cy="998191"/>
        </a:xfrm>
        <a:prstGeom prst="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Scénario 2 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Optimisation des émissions de CO2</a:t>
          </a:r>
        </a:p>
      </dsp:txBody>
      <dsp:txXfrm>
        <a:off x="5888512" y="1076220"/>
        <a:ext cx="2580798" cy="998191"/>
      </dsp:txXfrm>
    </dsp:sp>
    <dsp:sp modelId="{88BD0DAF-79DF-1846-92C0-6520794FB2E1}">
      <dsp:nvSpPr>
        <dsp:cNvPr id="0" name=""/>
        <dsp:cNvSpPr/>
      </dsp:nvSpPr>
      <dsp:spPr>
        <a:xfrm>
          <a:off x="5888512" y="2074412"/>
          <a:ext cx="2580798" cy="1297012"/>
        </a:xfrm>
        <a:prstGeom prst="rect">
          <a:avLst/>
        </a:prstGeom>
        <a:solidFill>
          <a:schemeClr val="accent4">
            <a:tint val="40000"/>
            <a:alpha val="90000"/>
            <a:hueOff val="7241284"/>
            <a:satOff val="-34163"/>
            <a:lumOff val="-1234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7241284"/>
              <a:satOff val="-34163"/>
              <a:lumOff val="-12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Ajout de la taxe carbone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Analyse de sensibilité</a:t>
          </a:r>
        </a:p>
      </dsp:txBody>
      <dsp:txXfrm>
        <a:off x="5888512" y="2074412"/>
        <a:ext cx="2580798" cy="1297012"/>
      </dsp:txXfrm>
    </dsp:sp>
    <dsp:sp modelId="{57E1324E-8E5F-F340-BE72-439A8D813323}">
      <dsp:nvSpPr>
        <dsp:cNvPr id="0" name=""/>
        <dsp:cNvSpPr/>
      </dsp:nvSpPr>
      <dsp:spPr>
        <a:xfrm>
          <a:off x="8830622" y="1076220"/>
          <a:ext cx="2580798" cy="998191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Scénario 3 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Optimisation du foisonnement</a:t>
          </a:r>
        </a:p>
      </dsp:txBody>
      <dsp:txXfrm>
        <a:off x="8830622" y="1076220"/>
        <a:ext cx="2580798" cy="998191"/>
      </dsp:txXfrm>
    </dsp:sp>
    <dsp:sp modelId="{081493BB-7F0A-9F42-972B-D6E2A0638FAD}">
      <dsp:nvSpPr>
        <dsp:cNvPr id="0" name=""/>
        <dsp:cNvSpPr/>
      </dsp:nvSpPr>
      <dsp:spPr>
        <a:xfrm>
          <a:off x="8830622" y="2074412"/>
          <a:ext cx="2580798" cy="1297012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Ajout solaire toiture et éolien off-shore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Contrainte sur le foisonnement</a:t>
          </a:r>
        </a:p>
      </dsp:txBody>
      <dsp:txXfrm>
        <a:off x="8830622" y="2074412"/>
        <a:ext cx="2580798" cy="1297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42921-83E8-3F38-6ED4-A80FC3C22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D7F672-CF0E-B86C-E3D9-37FAFB5DC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3F1BF5-4F05-23A2-BCC3-23480FCA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67F63A-BC7E-6B76-911C-2485BED4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9D770D-8866-5DBE-2958-93D711CB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53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977C5-BAEB-07DB-6450-78583E57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EBC20D-F5A9-6139-CC4A-686E825BD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BD0726-9FEA-AA64-A0B1-FFBA2808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7E685A-49CC-D0D8-89A6-8E104E77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69C9E5-8C71-0B27-0D86-777469D5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76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BD73F3A-E36E-94F5-A033-DE6B28457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0CACBE-208E-C5EE-1561-0F3D71547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27003D-57FD-B11B-2983-330D54AC1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3C998D-DF5F-E396-D58D-F2C9C3DF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79832C-24E9-9D5A-E310-8E94FC56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79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929CEB-C103-EB3D-5CE0-1D02E270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F06541-1C7A-716D-120D-6E42F8432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90ABB5-5FF3-9AE1-8546-CDE4EACA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5919C0-2121-0BF0-7392-61B22844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01C03E-7D10-0C82-B1D2-60B1953B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79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59C37-5556-CEFE-D10B-770152B20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83B0BC-72D0-5152-95C7-FA93C54E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7FEA17-07D0-0CFD-0D2D-EB5A37CD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BEB78F-B49E-9FDD-FEA7-9982D954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069F33-76B0-915F-84C7-797958AF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25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C09793-8718-732F-089D-A1121225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4A7E56-8776-A45E-5F65-9228C1D15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39FE96-7939-3BE3-6878-13227E11C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02EB98-F425-2A04-7FDF-357C32D2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6A54DF-B1C6-35F6-04A8-C900C1C9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4B5B78-27CE-BB5F-B787-0B3865F8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9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D62A59-0449-69C3-1C67-0B6FA3B52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8C76D6-D116-C3F8-9D16-B4DA829D7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C3B7E9-A56A-665D-C87B-2ADA8706B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F93076-DB05-C08B-0FC3-198E9EDD1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FE70A3-CCDE-56B5-D103-88952EC54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993A13B-1967-81C1-D770-7EF973E9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2C4F5B6-5BA3-A83F-667F-FA9DC787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8BFD0F8-2A74-16C4-29C6-3BFB6CD2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48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B5F9F-FFB2-368F-9579-CED65A7C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C598DAA-9E42-5579-6D7B-BD6B4ED0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B65CE2-60CB-9C9B-8C59-8C4A82EB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847853-CD3B-BE5E-13C4-1ED02FB4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5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75E14FC-0C4F-5D1F-E40E-564E6738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6119EE-B5E9-4914-C7E1-518B9A70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D5A1A0-70C8-A4BE-A6EC-7F819AA1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06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ABB1EF-CB16-3EF0-7B06-77E022B7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67330-D95D-751B-B6F9-E06AF19F5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D0A3F0-7E36-8F69-ED61-6E42BD835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379098-AA3F-96F6-E881-59A21FCE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FE8889-1118-7319-8442-7AE971B2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FC1618-1123-0752-7023-F3D8B3EB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63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1CD21-D104-CA57-99CA-7176473D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8A1269D-7ED0-1FC6-C660-71340370E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B5EE17-0F6E-48BA-BC0F-C5A775AC5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C97D62-ACF3-6EC6-315E-8F845545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614D1D-E7E6-DD9F-9D59-37E5F926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7DAA40-B5AC-A39C-72F3-901995B2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56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EEDDAC-43A8-77E3-D5D4-88FAB68A4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EA3212-CBF6-3B9E-D3E9-9DC805B99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AE0332-1C19-000A-7F70-7E60B598B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3D17CE-1571-9F57-092B-E5A6DBAEB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7B33AE-42BA-EA3A-2622-E1E7A027C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3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mber-climate.org/data/data-tools/carbon-price-viewer/" TargetMode="External"/><Relationship Id="rId2" Type="http://schemas.openxmlformats.org/officeDocument/2006/relationships/hyperlink" Target="https://www.alibaba.com/product-detail/2000KW-2500KVA-power-standby-diesel-generator_1600968427894.html?spm=a2700.galleryofferlist.normal_offer.d_title.2da51fcd6dEig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istiques.developpement-durable.gouv.fr/edition-numerique/bilan-energetique-2021/synthese-donnees-cl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0C41FC-7E41-0754-6935-D52ADE405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EA314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DFD477-1CD6-E178-F1BE-A2652228A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Augustin </a:t>
            </a:r>
            <a:r>
              <a:rPr lang="fr-FR" dirty="0" err="1"/>
              <a:t>Clédat</a:t>
            </a:r>
            <a:endParaRPr lang="fr-FR" dirty="0"/>
          </a:p>
          <a:p>
            <a:r>
              <a:rPr lang="fr-FR" dirty="0"/>
              <a:t>Philippe </a:t>
            </a:r>
            <a:r>
              <a:rPr lang="fr-FR" dirty="0" err="1"/>
              <a:t>Ngahbi</a:t>
            </a:r>
            <a:endParaRPr lang="fr-FR" dirty="0"/>
          </a:p>
          <a:p>
            <a:r>
              <a:rPr lang="fr-FR" dirty="0"/>
              <a:t>Simon Pala</a:t>
            </a:r>
          </a:p>
        </p:txBody>
      </p:sp>
      <p:grpSp>
        <p:nvGrpSpPr>
          <p:cNvPr id="4" name="Group 638">
            <a:extLst>
              <a:ext uri="{FF2B5EF4-FFF2-40B4-BE49-F238E27FC236}">
                <a16:creationId xmlns:a16="http://schemas.microsoft.com/office/drawing/2014/main" id="{77AB8044-6443-D929-317E-85F70E6BD9B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65619" y="2316163"/>
            <a:ext cx="916762" cy="916762"/>
            <a:chOff x="4300" y="2260"/>
            <a:chExt cx="340" cy="340"/>
          </a:xfrm>
          <a:solidFill>
            <a:schemeClr val="accent5">
              <a:lumMod val="75000"/>
            </a:schemeClr>
          </a:solidFill>
        </p:grpSpPr>
        <p:sp>
          <p:nvSpPr>
            <p:cNvPr id="5" name="Freeform 639">
              <a:extLst>
                <a:ext uri="{FF2B5EF4-FFF2-40B4-BE49-F238E27FC236}">
                  <a16:creationId xmlns:a16="http://schemas.microsoft.com/office/drawing/2014/main" id="{3AA74923-0EB5-6221-2F9A-280F51C84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" y="2437"/>
              <a:ext cx="14" cy="99"/>
            </a:xfrm>
            <a:custGeom>
              <a:avLst/>
              <a:gdLst>
                <a:gd name="T0" fmla="*/ 11 w 21"/>
                <a:gd name="T1" fmla="*/ 0 h 150"/>
                <a:gd name="T2" fmla="*/ 0 w 21"/>
                <a:gd name="T3" fmla="*/ 11 h 150"/>
                <a:gd name="T4" fmla="*/ 0 w 21"/>
                <a:gd name="T5" fmla="*/ 139 h 150"/>
                <a:gd name="T6" fmla="*/ 11 w 21"/>
                <a:gd name="T7" fmla="*/ 150 h 150"/>
                <a:gd name="T8" fmla="*/ 21 w 21"/>
                <a:gd name="T9" fmla="*/ 139 h 150"/>
                <a:gd name="T10" fmla="*/ 21 w 21"/>
                <a:gd name="T11" fmla="*/ 11 h 150"/>
                <a:gd name="T12" fmla="*/ 11 w 21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50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5"/>
                    <a:pt x="5" y="150"/>
                    <a:pt x="11" y="150"/>
                  </a:cubicBezTo>
                  <a:cubicBezTo>
                    <a:pt x="17" y="150"/>
                    <a:pt x="21" y="145"/>
                    <a:pt x="21" y="13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" name="Freeform 640">
              <a:extLst>
                <a:ext uri="{FF2B5EF4-FFF2-40B4-BE49-F238E27FC236}">
                  <a16:creationId xmlns:a16="http://schemas.microsoft.com/office/drawing/2014/main" id="{6DFB1B44-C5B1-8D19-E5AE-324B871E27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330"/>
              <a:ext cx="132" cy="107"/>
            </a:xfrm>
            <a:custGeom>
              <a:avLst/>
              <a:gdLst>
                <a:gd name="T0" fmla="*/ 192 w 199"/>
                <a:gd name="T1" fmla="*/ 140 h 160"/>
                <a:gd name="T2" fmla="*/ 129 w 199"/>
                <a:gd name="T3" fmla="*/ 105 h 160"/>
                <a:gd name="T4" fmla="*/ 108 w 199"/>
                <a:gd name="T5" fmla="*/ 77 h 160"/>
                <a:gd name="T6" fmla="*/ 108 w 199"/>
                <a:gd name="T7" fmla="*/ 11 h 160"/>
                <a:gd name="T8" fmla="*/ 98 w 199"/>
                <a:gd name="T9" fmla="*/ 0 h 160"/>
                <a:gd name="T10" fmla="*/ 87 w 199"/>
                <a:gd name="T11" fmla="*/ 11 h 160"/>
                <a:gd name="T12" fmla="*/ 87 w 199"/>
                <a:gd name="T13" fmla="*/ 77 h 160"/>
                <a:gd name="T14" fmla="*/ 66 w 199"/>
                <a:gd name="T15" fmla="*/ 107 h 160"/>
                <a:gd name="T16" fmla="*/ 7 w 199"/>
                <a:gd name="T17" fmla="*/ 140 h 160"/>
                <a:gd name="T18" fmla="*/ 3 w 199"/>
                <a:gd name="T19" fmla="*/ 155 h 160"/>
                <a:gd name="T20" fmla="*/ 12 w 199"/>
                <a:gd name="T21" fmla="*/ 160 h 160"/>
                <a:gd name="T22" fmla="*/ 18 w 199"/>
                <a:gd name="T23" fmla="*/ 159 h 160"/>
                <a:gd name="T24" fmla="*/ 73 w 199"/>
                <a:gd name="T25" fmla="*/ 127 h 160"/>
                <a:gd name="T26" fmla="*/ 98 w 199"/>
                <a:gd name="T27" fmla="*/ 139 h 160"/>
                <a:gd name="T28" fmla="*/ 123 w 199"/>
                <a:gd name="T29" fmla="*/ 126 h 160"/>
                <a:gd name="T30" fmla="*/ 181 w 199"/>
                <a:gd name="T31" fmla="*/ 159 h 160"/>
                <a:gd name="T32" fmla="*/ 187 w 199"/>
                <a:gd name="T33" fmla="*/ 160 h 160"/>
                <a:gd name="T34" fmla="*/ 196 w 199"/>
                <a:gd name="T35" fmla="*/ 155 h 160"/>
                <a:gd name="T36" fmla="*/ 192 w 199"/>
                <a:gd name="T37" fmla="*/ 140 h 160"/>
                <a:gd name="T38" fmla="*/ 98 w 199"/>
                <a:gd name="T39" fmla="*/ 118 h 160"/>
                <a:gd name="T40" fmla="*/ 87 w 199"/>
                <a:gd name="T41" fmla="*/ 107 h 160"/>
                <a:gd name="T42" fmla="*/ 98 w 199"/>
                <a:gd name="T43" fmla="*/ 96 h 160"/>
                <a:gd name="T44" fmla="*/ 108 w 199"/>
                <a:gd name="T45" fmla="*/ 107 h 160"/>
                <a:gd name="T46" fmla="*/ 98 w 199"/>
                <a:gd name="T47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9" h="160">
                  <a:moveTo>
                    <a:pt x="192" y="140"/>
                  </a:moveTo>
                  <a:cubicBezTo>
                    <a:pt x="129" y="105"/>
                    <a:pt x="129" y="105"/>
                    <a:pt x="129" y="105"/>
                  </a:cubicBezTo>
                  <a:cubicBezTo>
                    <a:pt x="129" y="92"/>
                    <a:pt x="120" y="81"/>
                    <a:pt x="108" y="77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5"/>
                    <a:pt x="104" y="0"/>
                    <a:pt x="98" y="0"/>
                  </a:cubicBezTo>
                  <a:cubicBezTo>
                    <a:pt x="92" y="0"/>
                    <a:pt x="87" y="5"/>
                    <a:pt x="87" y="1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75" y="81"/>
                    <a:pt x="66" y="93"/>
                    <a:pt x="66" y="107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50"/>
                    <a:pt x="3" y="155"/>
                  </a:cubicBezTo>
                  <a:cubicBezTo>
                    <a:pt x="5" y="158"/>
                    <a:pt x="9" y="160"/>
                    <a:pt x="12" y="160"/>
                  </a:cubicBezTo>
                  <a:cubicBezTo>
                    <a:pt x="14" y="160"/>
                    <a:pt x="16" y="160"/>
                    <a:pt x="18" y="159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9" y="134"/>
                    <a:pt x="88" y="139"/>
                    <a:pt x="98" y="139"/>
                  </a:cubicBezTo>
                  <a:cubicBezTo>
                    <a:pt x="108" y="139"/>
                    <a:pt x="117" y="134"/>
                    <a:pt x="123" y="126"/>
                  </a:cubicBezTo>
                  <a:cubicBezTo>
                    <a:pt x="181" y="159"/>
                    <a:pt x="181" y="159"/>
                    <a:pt x="181" y="159"/>
                  </a:cubicBezTo>
                  <a:cubicBezTo>
                    <a:pt x="183" y="160"/>
                    <a:pt x="185" y="160"/>
                    <a:pt x="187" y="160"/>
                  </a:cubicBezTo>
                  <a:cubicBezTo>
                    <a:pt x="190" y="160"/>
                    <a:pt x="194" y="158"/>
                    <a:pt x="196" y="155"/>
                  </a:cubicBezTo>
                  <a:cubicBezTo>
                    <a:pt x="199" y="150"/>
                    <a:pt x="197" y="143"/>
                    <a:pt x="192" y="140"/>
                  </a:cubicBezTo>
                  <a:close/>
                  <a:moveTo>
                    <a:pt x="98" y="118"/>
                  </a:moveTo>
                  <a:cubicBezTo>
                    <a:pt x="92" y="118"/>
                    <a:pt x="87" y="113"/>
                    <a:pt x="87" y="107"/>
                  </a:cubicBezTo>
                  <a:cubicBezTo>
                    <a:pt x="87" y="101"/>
                    <a:pt x="92" y="96"/>
                    <a:pt x="98" y="96"/>
                  </a:cubicBezTo>
                  <a:cubicBezTo>
                    <a:pt x="104" y="96"/>
                    <a:pt x="108" y="101"/>
                    <a:pt x="108" y="107"/>
                  </a:cubicBezTo>
                  <a:cubicBezTo>
                    <a:pt x="108" y="113"/>
                    <a:pt x="104" y="118"/>
                    <a:pt x="9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" name="Freeform 641">
              <a:extLst>
                <a:ext uri="{FF2B5EF4-FFF2-40B4-BE49-F238E27FC236}">
                  <a16:creationId xmlns:a16="http://schemas.microsoft.com/office/drawing/2014/main" id="{1DCDC356-3A0F-F959-8164-78BDAD55E1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0" y="2260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1" name="Group 447">
            <a:extLst>
              <a:ext uri="{FF2B5EF4-FFF2-40B4-BE49-F238E27FC236}">
                <a16:creationId xmlns:a16="http://schemas.microsoft.com/office/drawing/2014/main" id="{0B03292F-7DEB-AD7A-9D93-5325B269722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51083" y="4703763"/>
            <a:ext cx="916762" cy="916762"/>
            <a:chOff x="3679" y="2685"/>
            <a:chExt cx="340" cy="340"/>
          </a:xfrm>
          <a:solidFill>
            <a:srgbClr val="FF0000"/>
          </a:solidFill>
        </p:grpSpPr>
        <p:sp>
          <p:nvSpPr>
            <p:cNvPr id="12" name="Freeform 448">
              <a:extLst>
                <a:ext uri="{FF2B5EF4-FFF2-40B4-BE49-F238E27FC236}">
                  <a16:creationId xmlns:a16="http://schemas.microsoft.com/office/drawing/2014/main" id="{704A39D2-BEE0-ED04-E049-02AFD09700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9" y="2685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" name="Freeform 449">
              <a:extLst>
                <a:ext uri="{FF2B5EF4-FFF2-40B4-BE49-F238E27FC236}">
                  <a16:creationId xmlns:a16="http://schemas.microsoft.com/office/drawing/2014/main" id="{F53F662F-CDB5-2CC4-C1A4-9AACD8AF43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3" y="2798"/>
              <a:ext cx="212" cy="113"/>
            </a:xfrm>
            <a:custGeom>
              <a:avLst/>
              <a:gdLst>
                <a:gd name="T0" fmla="*/ 309 w 320"/>
                <a:gd name="T1" fmla="*/ 43 h 171"/>
                <a:gd name="T2" fmla="*/ 277 w 320"/>
                <a:gd name="T3" fmla="*/ 43 h 171"/>
                <a:gd name="T4" fmla="*/ 277 w 320"/>
                <a:gd name="T5" fmla="*/ 11 h 171"/>
                <a:gd name="T6" fmla="*/ 266 w 320"/>
                <a:gd name="T7" fmla="*/ 0 h 171"/>
                <a:gd name="T8" fmla="*/ 10 w 320"/>
                <a:gd name="T9" fmla="*/ 0 h 171"/>
                <a:gd name="T10" fmla="*/ 0 w 320"/>
                <a:gd name="T11" fmla="*/ 11 h 171"/>
                <a:gd name="T12" fmla="*/ 0 w 320"/>
                <a:gd name="T13" fmla="*/ 160 h 171"/>
                <a:gd name="T14" fmla="*/ 10 w 320"/>
                <a:gd name="T15" fmla="*/ 171 h 171"/>
                <a:gd name="T16" fmla="*/ 266 w 320"/>
                <a:gd name="T17" fmla="*/ 171 h 171"/>
                <a:gd name="T18" fmla="*/ 277 w 320"/>
                <a:gd name="T19" fmla="*/ 160 h 171"/>
                <a:gd name="T20" fmla="*/ 277 w 320"/>
                <a:gd name="T21" fmla="*/ 128 h 171"/>
                <a:gd name="T22" fmla="*/ 309 w 320"/>
                <a:gd name="T23" fmla="*/ 128 h 171"/>
                <a:gd name="T24" fmla="*/ 320 w 320"/>
                <a:gd name="T25" fmla="*/ 118 h 171"/>
                <a:gd name="T26" fmla="*/ 320 w 320"/>
                <a:gd name="T27" fmla="*/ 54 h 171"/>
                <a:gd name="T28" fmla="*/ 309 w 320"/>
                <a:gd name="T29" fmla="*/ 43 h 171"/>
                <a:gd name="T30" fmla="*/ 256 w 320"/>
                <a:gd name="T31" fmla="*/ 150 h 171"/>
                <a:gd name="T32" fmla="*/ 21 w 320"/>
                <a:gd name="T33" fmla="*/ 150 h 171"/>
                <a:gd name="T34" fmla="*/ 21 w 320"/>
                <a:gd name="T35" fmla="*/ 22 h 171"/>
                <a:gd name="T36" fmla="*/ 256 w 320"/>
                <a:gd name="T37" fmla="*/ 22 h 171"/>
                <a:gd name="T38" fmla="*/ 256 w 320"/>
                <a:gd name="T39" fmla="*/ 150 h 171"/>
                <a:gd name="T40" fmla="*/ 298 w 320"/>
                <a:gd name="T41" fmla="*/ 107 h 171"/>
                <a:gd name="T42" fmla="*/ 277 w 320"/>
                <a:gd name="T43" fmla="*/ 107 h 171"/>
                <a:gd name="T44" fmla="*/ 277 w 320"/>
                <a:gd name="T45" fmla="*/ 64 h 171"/>
                <a:gd name="T46" fmla="*/ 298 w 320"/>
                <a:gd name="T47" fmla="*/ 64 h 171"/>
                <a:gd name="T48" fmla="*/ 298 w 320"/>
                <a:gd name="T49" fmla="*/ 107 h 171"/>
                <a:gd name="T50" fmla="*/ 234 w 320"/>
                <a:gd name="T51" fmla="*/ 86 h 171"/>
                <a:gd name="T52" fmla="*/ 224 w 320"/>
                <a:gd name="T53" fmla="*/ 96 h 171"/>
                <a:gd name="T54" fmla="*/ 202 w 320"/>
                <a:gd name="T55" fmla="*/ 96 h 171"/>
                <a:gd name="T56" fmla="*/ 202 w 320"/>
                <a:gd name="T57" fmla="*/ 118 h 171"/>
                <a:gd name="T58" fmla="*/ 192 w 320"/>
                <a:gd name="T59" fmla="*/ 128 h 171"/>
                <a:gd name="T60" fmla="*/ 181 w 320"/>
                <a:gd name="T61" fmla="*/ 118 h 171"/>
                <a:gd name="T62" fmla="*/ 181 w 320"/>
                <a:gd name="T63" fmla="*/ 96 h 171"/>
                <a:gd name="T64" fmla="*/ 160 w 320"/>
                <a:gd name="T65" fmla="*/ 96 h 171"/>
                <a:gd name="T66" fmla="*/ 149 w 320"/>
                <a:gd name="T67" fmla="*/ 86 h 171"/>
                <a:gd name="T68" fmla="*/ 160 w 320"/>
                <a:gd name="T69" fmla="*/ 75 h 171"/>
                <a:gd name="T70" fmla="*/ 181 w 320"/>
                <a:gd name="T71" fmla="*/ 75 h 171"/>
                <a:gd name="T72" fmla="*/ 181 w 320"/>
                <a:gd name="T73" fmla="*/ 54 h 171"/>
                <a:gd name="T74" fmla="*/ 192 w 320"/>
                <a:gd name="T75" fmla="*/ 43 h 171"/>
                <a:gd name="T76" fmla="*/ 202 w 320"/>
                <a:gd name="T77" fmla="*/ 54 h 171"/>
                <a:gd name="T78" fmla="*/ 202 w 320"/>
                <a:gd name="T79" fmla="*/ 75 h 171"/>
                <a:gd name="T80" fmla="*/ 224 w 320"/>
                <a:gd name="T81" fmla="*/ 75 h 171"/>
                <a:gd name="T82" fmla="*/ 234 w 320"/>
                <a:gd name="T83" fmla="*/ 86 h 171"/>
                <a:gd name="T84" fmla="*/ 128 w 320"/>
                <a:gd name="T85" fmla="*/ 86 h 171"/>
                <a:gd name="T86" fmla="*/ 117 w 320"/>
                <a:gd name="T87" fmla="*/ 96 h 171"/>
                <a:gd name="T88" fmla="*/ 53 w 320"/>
                <a:gd name="T89" fmla="*/ 96 h 171"/>
                <a:gd name="T90" fmla="*/ 42 w 320"/>
                <a:gd name="T91" fmla="*/ 86 h 171"/>
                <a:gd name="T92" fmla="*/ 53 w 320"/>
                <a:gd name="T93" fmla="*/ 75 h 171"/>
                <a:gd name="T94" fmla="*/ 117 w 320"/>
                <a:gd name="T95" fmla="*/ 75 h 171"/>
                <a:gd name="T96" fmla="*/ 128 w 320"/>
                <a:gd name="T97" fmla="*/ 8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0" h="171">
                  <a:moveTo>
                    <a:pt x="309" y="43"/>
                  </a:moveTo>
                  <a:cubicBezTo>
                    <a:pt x="277" y="43"/>
                    <a:pt x="277" y="43"/>
                    <a:pt x="277" y="43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7" y="5"/>
                    <a:pt x="272" y="0"/>
                    <a:pt x="26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6"/>
                    <a:pt x="4" y="171"/>
                    <a:pt x="10" y="171"/>
                  </a:cubicBezTo>
                  <a:cubicBezTo>
                    <a:pt x="266" y="171"/>
                    <a:pt x="266" y="171"/>
                    <a:pt x="266" y="171"/>
                  </a:cubicBezTo>
                  <a:cubicBezTo>
                    <a:pt x="272" y="171"/>
                    <a:pt x="277" y="166"/>
                    <a:pt x="277" y="160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309" y="128"/>
                    <a:pt x="309" y="128"/>
                    <a:pt x="309" y="128"/>
                  </a:cubicBezTo>
                  <a:cubicBezTo>
                    <a:pt x="315" y="128"/>
                    <a:pt x="320" y="124"/>
                    <a:pt x="320" y="118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0" y="48"/>
                    <a:pt x="315" y="43"/>
                    <a:pt x="309" y="43"/>
                  </a:cubicBezTo>
                  <a:close/>
                  <a:moveTo>
                    <a:pt x="256" y="150"/>
                  </a:moveTo>
                  <a:cubicBezTo>
                    <a:pt x="21" y="150"/>
                    <a:pt x="21" y="150"/>
                    <a:pt x="21" y="15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56" y="22"/>
                    <a:pt x="256" y="22"/>
                    <a:pt x="256" y="22"/>
                  </a:cubicBezTo>
                  <a:lnTo>
                    <a:pt x="256" y="150"/>
                  </a:lnTo>
                  <a:close/>
                  <a:moveTo>
                    <a:pt x="298" y="107"/>
                  </a:moveTo>
                  <a:cubicBezTo>
                    <a:pt x="277" y="107"/>
                    <a:pt x="277" y="107"/>
                    <a:pt x="277" y="107"/>
                  </a:cubicBezTo>
                  <a:cubicBezTo>
                    <a:pt x="277" y="64"/>
                    <a:pt x="277" y="64"/>
                    <a:pt x="277" y="64"/>
                  </a:cubicBezTo>
                  <a:cubicBezTo>
                    <a:pt x="298" y="64"/>
                    <a:pt x="298" y="64"/>
                    <a:pt x="298" y="64"/>
                  </a:cubicBezTo>
                  <a:lnTo>
                    <a:pt x="298" y="107"/>
                  </a:lnTo>
                  <a:close/>
                  <a:moveTo>
                    <a:pt x="234" y="86"/>
                  </a:moveTo>
                  <a:cubicBezTo>
                    <a:pt x="234" y="92"/>
                    <a:pt x="230" y="96"/>
                    <a:pt x="224" y="96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202" y="118"/>
                    <a:pt x="202" y="118"/>
                    <a:pt x="202" y="118"/>
                  </a:cubicBezTo>
                  <a:cubicBezTo>
                    <a:pt x="202" y="124"/>
                    <a:pt x="198" y="128"/>
                    <a:pt x="192" y="128"/>
                  </a:cubicBezTo>
                  <a:cubicBezTo>
                    <a:pt x="186" y="128"/>
                    <a:pt x="181" y="124"/>
                    <a:pt x="181" y="118"/>
                  </a:cubicBezTo>
                  <a:cubicBezTo>
                    <a:pt x="181" y="96"/>
                    <a:pt x="181" y="96"/>
                    <a:pt x="181" y="96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54" y="96"/>
                    <a:pt x="149" y="92"/>
                    <a:pt x="149" y="86"/>
                  </a:cubicBezTo>
                  <a:cubicBezTo>
                    <a:pt x="149" y="80"/>
                    <a:pt x="154" y="75"/>
                    <a:pt x="160" y="75"/>
                  </a:cubicBezTo>
                  <a:cubicBezTo>
                    <a:pt x="181" y="75"/>
                    <a:pt x="181" y="75"/>
                    <a:pt x="181" y="75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1" y="48"/>
                    <a:pt x="186" y="43"/>
                    <a:pt x="192" y="43"/>
                  </a:cubicBezTo>
                  <a:cubicBezTo>
                    <a:pt x="198" y="43"/>
                    <a:pt x="202" y="48"/>
                    <a:pt x="202" y="54"/>
                  </a:cubicBezTo>
                  <a:cubicBezTo>
                    <a:pt x="202" y="75"/>
                    <a:pt x="202" y="75"/>
                    <a:pt x="202" y="75"/>
                  </a:cubicBezTo>
                  <a:cubicBezTo>
                    <a:pt x="224" y="75"/>
                    <a:pt x="224" y="75"/>
                    <a:pt x="224" y="75"/>
                  </a:cubicBezTo>
                  <a:cubicBezTo>
                    <a:pt x="230" y="75"/>
                    <a:pt x="234" y="80"/>
                    <a:pt x="234" y="86"/>
                  </a:cubicBezTo>
                  <a:close/>
                  <a:moveTo>
                    <a:pt x="128" y="86"/>
                  </a:moveTo>
                  <a:cubicBezTo>
                    <a:pt x="128" y="92"/>
                    <a:pt x="123" y="96"/>
                    <a:pt x="117" y="96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47" y="96"/>
                    <a:pt x="42" y="92"/>
                    <a:pt x="42" y="86"/>
                  </a:cubicBezTo>
                  <a:cubicBezTo>
                    <a:pt x="42" y="80"/>
                    <a:pt x="47" y="75"/>
                    <a:pt x="53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23" y="75"/>
                    <a:pt x="128" y="80"/>
                    <a:pt x="128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4" name="Group 512">
            <a:extLst>
              <a:ext uri="{FF2B5EF4-FFF2-40B4-BE49-F238E27FC236}">
                <a16:creationId xmlns:a16="http://schemas.microsoft.com/office/drawing/2014/main" id="{D25BAD80-F6D1-DABF-8561-3BCFEB05D27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6744" y="1168030"/>
            <a:ext cx="916762" cy="916762"/>
            <a:chOff x="2728" y="2016"/>
            <a:chExt cx="340" cy="340"/>
          </a:xfrm>
          <a:solidFill>
            <a:srgbClr val="FF0000"/>
          </a:solidFill>
        </p:grpSpPr>
        <p:sp>
          <p:nvSpPr>
            <p:cNvPr id="15" name="Freeform 513">
              <a:extLst>
                <a:ext uri="{FF2B5EF4-FFF2-40B4-BE49-F238E27FC236}">
                  <a16:creationId xmlns:a16="http://schemas.microsoft.com/office/drawing/2014/main" id="{E0E65730-119B-AE1D-BFD7-5C79DC418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" y="2080"/>
              <a:ext cx="163" cy="212"/>
            </a:xfrm>
            <a:custGeom>
              <a:avLst/>
              <a:gdLst>
                <a:gd name="T0" fmla="*/ 228 w 246"/>
                <a:gd name="T1" fmla="*/ 280 h 320"/>
                <a:gd name="T2" fmla="*/ 170 w 246"/>
                <a:gd name="T3" fmla="*/ 298 h 320"/>
                <a:gd name="T4" fmla="*/ 56 w 246"/>
                <a:gd name="T5" fmla="*/ 192 h 320"/>
                <a:gd name="T6" fmla="*/ 192 w 246"/>
                <a:gd name="T7" fmla="*/ 192 h 320"/>
                <a:gd name="T8" fmla="*/ 202 w 246"/>
                <a:gd name="T9" fmla="*/ 181 h 320"/>
                <a:gd name="T10" fmla="*/ 192 w 246"/>
                <a:gd name="T11" fmla="*/ 170 h 320"/>
                <a:gd name="T12" fmla="*/ 53 w 246"/>
                <a:gd name="T13" fmla="*/ 170 h 320"/>
                <a:gd name="T14" fmla="*/ 53 w 246"/>
                <a:gd name="T15" fmla="*/ 160 h 320"/>
                <a:gd name="T16" fmla="*/ 53 w 246"/>
                <a:gd name="T17" fmla="*/ 149 h 320"/>
                <a:gd name="T18" fmla="*/ 192 w 246"/>
                <a:gd name="T19" fmla="*/ 149 h 320"/>
                <a:gd name="T20" fmla="*/ 202 w 246"/>
                <a:gd name="T21" fmla="*/ 138 h 320"/>
                <a:gd name="T22" fmla="*/ 192 w 246"/>
                <a:gd name="T23" fmla="*/ 128 h 320"/>
                <a:gd name="T24" fmla="*/ 56 w 246"/>
                <a:gd name="T25" fmla="*/ 128 h 320"/>
                <a:gd name="T26" fmla="*/ 170 w 246"/>
                <a:gd name="T27" fmla="*/ 21 h 320"/>
                <a:gd name="T28" fmla="*/ 228 w 246"/>
                <a:gd name="T29" fmla="*/ 39 h 320"/>
                <a:gd name="T30" fmla="*/ 243 w 246"/>
                <a:gd name="T31" fmla="*/ 36 h 320"/>
                <a:gd name="T32" fmla="*/ 240 w 246"/>
                <a:gd name="T33" fmla="*/ 21 h 320"/>
                <a:gd name="T34" fmla="*/ 170 w 246"/>
                <a:gd name="T35" fmla="*/ 0 h 320"/>
                <a:gd name="T36" fmla="*/ 34 w 246"/>
                <a:gd name="T37" fmla="*/ 128 h 320"/>
                <a:gd name="T38" fmla="*/ 10 w 246"/>
                <a:gd name="T39" fmla="*/ 128 h 320"/>
                <a:gd name="T40" fmla="*/ 0 w 246"/>
                <a:gd name="T41" fmla="*/ 138 h 320"/>
                <a:gd name="T42" fmla="*/ 10 w 246"/>
                <a:gd name="T43" fmla="*/ 149 h 320"/>
                <a:gd name="T44" fmla="*/ 32 w 246"/>
                <a:gd name="T45" fmla="*/ 149 h 320"/>
                <a:gd name="T46" fmla="*/ 32 w 246"/>
                <a:gd name="T47" fmla="*/ 160 h 320"/>
                <a:gd name="T48" fmla="*/ 32 w 246"/>
                <a:gd name="T49" fmla="*/ 170 h 320"/>
                <a:gd name="T50" fmla="*/ 10 w 246"/>
                <a:gd name="T51" fmla="*/ 170 h 320"/>
                <a:gd name="T52" fmla="*/ 0 w 246"/>
                <a:gd name="T53" fmla="*/ 181 h 320"/>
                <a:gd name="T54" fmla="*/ 10 w 246"/>
                <a:gd name="T55" fmla="*/ 192 h 320"/>
                <a:gd name="T56" fmla="*/ 34 w 246"/>
                <a:gd name="T57" fmla="*/ 192 h 320"/>
                <a:gd name="T58" fmla="*/ 170 w 246"/>
                <a:gd name="T59" fmla="*/ 320 h 320"/>
                <a:gd name="T60" fmla="*/ 240 w 246"/>
                <a:gd name="T61" fmla="*/ 298 h 320"/>
                <a:gd name="T62" fmla="*/ 243 w 246"/>
                <a:gd name="T63" fmla="*/ 283 h 320"/>
                <a:gd name="T64" fmla="*/ 228 w 246"/>
                <a:gd name="T65" fmla="*/ 28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6" h="320">
                  <a:moveTo>
                    <a:pt x="228" y="280"/>
                  </a:moveTo>
                  <a:cubicBezTo>
                    <a:pt x="211" y="292"/>
                    <a:pt x="191" y="298"/>
                    <a:pt x="170" y="298"/>
                  </a:cubicBezTo>
                  <a:cubicBezTo>
                    <a:pt x="115" y="298"/>
                    <a:pt x="69" y="253"/>
                    <a:pt x="56" y="19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98" y="192"/>
                    <a:pt x="202" y="187"/>
                    <a:pt x="202" y="181"/>
                  </a:cubicBezTo>
                  <a:cubicBezTo>
                    <a:pt x="202" y="175"/>
                    <a:pt x="198" y="170"/>
                    <a:pt x="192" y="170"/>
                  </a:cubicBezTo>
                  <a:cubicBezTo>
                    <a:pt x="53" y="170"/>
                    <a:pt x="53" y="170"/>
                    <a:pt x="53" y="170"/>
                  </a:cubicBezTo>
                  <a:cubicBezTo>
                    <a:pt x="53" y="167"/>
                    <a:pt x="53" y="163"/>
                    <a:pt x="53" y="160"/>
                  </a:cubicBezTo>
                  <a:cubicBezTo>
                    <a:pt x="53" y="156"/>
                    <a:pt x="53" y="153"/>
                    <a:pt x="53" y="149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8" y="149"/>
                    <a:pt x="202" y="144"/>
                    <a:pt x="202" y="138"/>
                  </a:cubicBezTo>
                  <a:cubicBezTo>
                    <a:pt x="202" y="132"/>
                    <a:pt x="198" y="128"/>
                    <a:pt x="192" y="128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69" y="67"/>
                    <a:pt x="115" y="21"/>
                    <a:pt x="170" y="21"/>
                  </a:cubicBezTo>
                  <a:cubicBezTo>
                    <a:pt x="191" y="21"/>
                    <a:pt x="211" y="27"/>
                    <a:pt x="228" y="39"/>
                  </a:cubicBezTo>
                  <a:cubicBezTo>
                    <a:pt x="233" y="42"/>
                    <a:pt x="240" y="41"/>
                    <a:pt x="243" y="36"/>
                  </a:cubicBezTo>
                  <a:cubicBezTo>
                    <a:pt x="246" y="31"/>
                    <a:pt x="245" y="25"/>
                    <a:pt x="240" y="21"/>
                  </a:cubicBezTo>
                  <a:cubicBezTo>
                    <a:pt x="219" y="7"/>
                    <a:pt x="195" y="0"/>
                    <a:pt x="170" y="0"/>
                  </a:cubicBezTo>
                  <a:cubicBezTo>
                    <a:pt x="103" y="0"/>
                    <a:pt x="47" y="55"/>
                    <a:pt x="34" y="128"/>
                  </a:cubicBezTo>
                  <a:cubicBezTo>
                    <a:pt x="10" y="128"/>
                    <a:pt x="10" y="128"/>
                    <a:pt x="10" y="128"/>
                  </a:cubicBezTo>
                  <a:cubicBezTo>
                    <a:pt x="4" y="128"/>
                    <a:pt x="0" y="132"/>
                    <a:pt x="0" y="138"/>
                  </a:cubicBezTo>
                  <a:cubicBezTo>
                    <a:pt x="0" y="144"/>
                    <a:pt x="4" y="149"/>
                    <a:pt x="10" y="149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32" y="153"/>
                    <a:pt x="32" y="156"/>
                    <a:pt x="32" y="160"/>
                  </a:cubicBezTo>
                  <a:cubicBezTo>
                    <a:pt x="32" y="163"/>
                    <a:pt x="32" y="167"/>
                    <a:pt x="32" y="170"/>
                  </a:cubicBezTo>
                  <a:cubicBezTo>
                    <a:pt x="10" y="170"/>
                    <a:pt x="10" y="170"/>
                    <a:pt x="10" y="170"/>
                  </a:cubicBezTo>
                  <a:cubicBezTo>
                    <a:pt x="4" y="170"/>
                    <a:pt x="0" y="175"/>
                    <a:pt x="0" y="181"/>
                  </a:cubicBezTo>
                  <a:cubicBezTo>
                    <a:pt x="0" y="187"/>
                    <a:pt x="4" y="192"/>
                    <a:pt x="10" y="192"/>
                  </a:cubicBezTo>
                  <a:cubicBezTo>
                    <a:pt x="34" y="192"/>
                    <a:pt x="34" y="192"/>
                    <a:pt x="34" y="192"/>
                  </a:cubicBezTo>
                  <a:cubicBezTo>
                    <a:pt x="47" y="265"/>
                    <a:pt x="103" y="320"/>
                    <a:pt x="170" y="320"/>
                  </a:cubicBezTo>
                  <a:cubicBezTo>
                    <a:pt x="195" y="320"/>
                    <a:pt x="219" y="312"/>
                    <a:pt x="240" y="298"/>
                  </a:cubicBezTo>
                  <a:cubicBezTo>
                    <a:pt x="245" y="295"/>
                    <a:pt x="246" y="288"/>
                    <a:pt x="243" y="283"/>
                  </a:cubicBezTo>
                  <a:cubicBezTo>
                    <a:pt x="240" y="278"/>
                    <a:pt x="233" y="277"/>
                    <a:pt x="228" y="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" name="Freeform 514">
              <a:extLst>
                <a:ext uri="{FF2B5EF4-FFF2-40B4-BE49-F238E27FC236}">
                  <a16:creationId xmlns:a16="http://schemas.microsoft.com/office/drawing/2014/main" id="{3D336B92-0A1D-64CF-E1F5-BE1453AFE2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8" y="201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5" name="Group 477">
            <a:extLst>
              <a:ext uri="{FF2B5EF4-FFF2-40B4-BE49-F238E27FC236}">
                <a16:creationId xmlns:a16="http://schemas.microsoft.com/office/drawing/2014/main" id="{4DC70F3A-B4B2-0358-4A6D-2D9AE0C4FAB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39581" y="3509963"/>
            <a:ext cx="916762" cy="916762"/>
            <a:chOff x="373" y="1548"/>
            <a:chExt cx="340" cy="340"/>
          </a:xfrm>
          <a:solidFill>
            <a:schemeClr val="accent2"/>
          </a:solidFill>
        </p:grpSpPr>
        <p:sp>
          <p:nvSpPr>
            <p:cNvPr id="26" name="Freeform 400">
              <a:extLst>
                <a:ext uri="{FF2B5EF4-FFF2-40B4-BE49-F238E27FC236}">
                  <a16:creationId xmlns:a16="http://schemas.microsoft.com/office/drawing/2014/main" id="{BFB245BD-7C89-65FA-949D-346C3A026C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" y="1548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401">
              <a:extLst>
                <a:ext uri="{FF2B5EF4-FFF2-40B4-BE49-F238E27FC236}">
                  <a16:creationId xmlns:a16="http://schemas.microsoft.com/office/drawing/2014/main" id="{624A92D8-00C1-9BC9-11D5-8D6E95527A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" y="1654"/>
              <a:ext cx="128" cy="128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170 h 192"/>
                <a:gd name="T12" fmla="*/ 21 w 192"/>
                <a:gd name="T13" fmla="*/ 96 h 192"/>
                <a:gd name="T14" fmla="*/ 96 w 192"/>
                <a:gd name="T15" fmla="*/ 21 h 192"/>
                <a:gd name="T16" fmla="*/ 170 w 192"/>
                <a:gd name="T17" fmla="*/ 96 h 192"/>
                <a:gd name="T18" fmla="*/ 96 w 192"/>
                <a:gd name="T19" fmla="*/ 17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170"/>
                  </a:moveTo>
                  <a:cubicBezTo>
                    <a:pt x="54" y="170"/>
                    <a:pt x="21" y="137"/>
                    <a:pt x="21" y="96"/>
                  </a:cubicBezTo>
                  <a:cubicBezTo>
                    <a:pt x="21" y="54"/>
                    <a:pt x="54" y="21"/>
                    <a:pt x="96" y="21"/>
                  </a:cubicBezTo>
                  <a:cubicBezTo>
                    <a:pt x="137" y="21"/>
                    <a:pt x="170" y="54"/>
                    <a:pt x="170" y="96"/>
                  </a:cubicBezTo>
                  <a:cubicBezTo>
                    <a:pt x="170" y="137"/>
                    <a:pt x="137" y="170"/>
                    <a:pt x="9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402">
              <a:extLst>
                <a:ext uri="{FF2B5EF4-FFF2-40B4-BE49-F238E27FC236}">
                  <a16:creationId xmlns:a16="http://schemas.microsoft.com/office/drawing/2014/main" id="{DAF8F47A-EE8E-5AF8-CF96-191CF828C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" y="1711"/>
              <a:ext cx="28" cy="14"/>
            </a:xfrm>
            <a:custGeom>
              <a:avLst/>
              <a:gdLst>
                <a:gd name="T0" fmla="*/ 32 w 43"/>
                <a:gd name="T1" fmla="*/ 0 h 21"/>
                <a:gd name="T2" fmla="*/ 11 w 43"/>
                <a:gd name="T3" fmla="*/ 0 h 21"/>
                <a:gd name="T4" fmla="*/ 0 w 43"/>
                <a:gd name="T5" fmla="*/ 11 h 21"/>
                <a:gd name="T6" fmla="*/ 11 w 43"/>
                <a:gd name="T7" fmla="*/ 21 h 21"/>
                <a:gd name="T8" fmla="*/ 32 w 43"/>
                <a:gd name="T9" fmla="*/ 21 h 21"/>
                <a:gd name="T10" fmla="*/ 43 w 43"/>
                <a:gd name="T11" fmla="*/ 11 h 21"/>
                <a:gd name="T12" fmla="*/ 32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3" y="17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" name="Freeform 403">
              <a:extLst>
                <a:ext uri="{FF2B5EF4-FFF2-40B4-BE49-F238E27FC236}">
                  <a16:creationId xmlns:a16="http://schemas.microsoft.com/office/drawing/2014/main" id="{8B6E6503-FBE3-21DE-D45B-151DCCE9B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711"/>
              <a:ext cx="28" cy="14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" name="Freeform 404">
              <a:extLst>
                <a:ext uri="{FF2B5EF4-FFF2-40B4-BE49-F238E27FC236}">
                  <a16:creationId xmlns:a16="http://schemas.microsoft.com/office/drawing/2014/main" id="{D2A43CFA-520F-1534-059C-E9687A3AE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612"/>
              <a:ext cx="14" cy="28"/>
            </a:xfrm>
            <a:custGeom>
              <a:avLst/>
              <a:gdLst>
                <a:gd name="T0" fmla="*/ 11 w 21"/>
                <a:gd name="T1" fmla="*/ 42 h 42"/>
                <a:gd name="T2" fmla="*/ 21 w 21"/>
                <a:gd name="T3" fmla="*/ 32 h 42"/>
                <a:gd name="T4" fmla="*/ 21 w 21"/>
                <a:gd name="T5" fmla="*/ 10 h 42"/>
                <a:gd name="T6" fmla="*/ 11 w 21"/>
                <a:gd name="T7" fmla="*/ 0 h 42"/>
                <a:gd name="T8" fmla="*/ 0 w 21"/>
                <a:gd name="T9" fmla="*/ 10 h 42"/>
                <a:gd name="T10" fmla="*/ 0 w 21"/>
                <a:gd name="T11" fmla="*/ 32 h 42"/>
                <a:gd name="T12" fmla="*/ 11 w 21"/>
                <a:gd name="T1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2">
                  <a:moveTo>
                    <a:pt x="11" y="42"/>
                  </a:moveTo>
                  <a:cubicBezTo>
                    <a:pt x="17" y="42"/>
                    <a:pt x="21" y="38"/>
                    <a:pt x="21" y="32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4"/>
                    <a:pt x="17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2"/>
                    <a:pt x="1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" name="Freeform 405">
              <a:extLst>
                <a:ext uri="{FF2B5EF4-FFF2-40B4-BE49-F238E27FC236}">
                  <a16:creationId xmlns:a16="http://schemas.microsoft.com/office/drawing/2014/main" id="{1DE398E7-0C7F-41EB-26F8-1D32365EA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796"/>
              <a:ext cx="14" cy="28"/>
            </a:xfrm>
            <a:custGeom>
              <a:avLst/>
              <a:gdLst>
                <a:gd name="T0" fmla="*/ 11 w 21"/>
                <a:gd name="T1" fmla="*/ 0 h 43"/>
                <a:gd name="T2" fmla="*/ 0 w 21"/>
                <a:gd name="T3" fmla="*/ 11 h 43"/>
                <a:gd name="T4" fmla="*/ 0 w 21"/>
                <a:gd name="T5" fmla="*/ 32 h 43"/>
                <a:gd name="T6" fmla="*/ 11 w 21"/>
                <a:gd name="T7" fmla="*/ 43 h 43"/>
                <a:gd name="T8" fmla="*/ 21 w 21"/>
                <a:gd name="T9" fmla="*/ 32 h 43"/>
                <a:gd name="T10" fmla="*/ 21 w 21"/>
                <a:gd name="T11" fmla="*/ 11 h 43"/>
                <a:gd name="T12" fmla="*/ 11 w 21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3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3"/>
                    <a:pt x="11" y="43"/>
                  </a:cubicBezTo>
                  <a:cubicBezTo>
                    <a:pt x="17" y="43"/>
                    <a:pt x="21" y="38"/>
                    <a:pt x="21" y="3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" name="Freeform 406">
              <a:extLst>
                <a:ext uri="{FF2B5EF4-FFF2-40B4-BE49-F238E27FC236}">
                  <a16:creationId xmlns:a16="http://schemas.microsoft.com/office/drawing/2014/main" id="{99CCA81B-6184-861C-0705-43A7D4D3E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64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5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407">
              <a:extLst>
                <a:ext uri="{FF2B5EF4-FFF2-40B4-BE49-F238E27FC236}">
                  <a16:creationId xmlns:a16="http://schemas.microsoft.com/office/drawing/2014/main" id="{DEB47EB8-CA9E-4818-7E97-B1B200EA3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6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" name="Freeform 408">
              <a:extLst>
                <a:ext uri="{FF2B5EF4-FFF2-40B4-BE49-F238E27FC236}">
                  <a16:creationId xmlns:a16="http://schemas.microsoft.com/office/drawing/2014/main" id="{6C1F9256-1AC9-9D5E-7B58-69F0E9514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640"/>
              <a:ext cx="26" cy="25"/>
            </a:xfrm>
            <a:custGeom>
              <a:avLst/>
              <a:gdLst>
                <a:gd name="T0" fmla="*/ 20 w 39"/>
                <a:gd name="T1" fmla="*/ 35 h 38"/>
                <a:gd name="T2" fmla="*/ 27 w 39"/>
                <a:gd name="T3" fmla="*/ 38 h 38"/>
                <a:gd name="T4" fmla="*/ 35 w 39"/>
                <a:gd name="T5" fmla="*/ 35 h 38"/>
                <a:gd name="T6" fmla="*/ 35 w 39"/>
                <a:gd name="T7" fmla="*/ 20 h 38"/>
                <a:gd name="T8" fmla="*/ 20 w 39"/>
                <a:gd name="T9" fmla="*/ 5 h 38"/>
                <a:gd name="T10" fmla="*/ 5 w 39"/>
                <a:gd name="T11" fmla="*/ 5 h 38"/>
                <a:gd name="T12" fmla="*/ 5 w 39"/>
                <a:gd name="T13" fmla="*/ 20 h 38"/>
                <a:gd name="T14" fmla="*/ 20 w 39"/>
                <a:gd name="T15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35"/>
                  </a:moveTo>
                  <a:cubicBezTo>
                    <a:pt x="22" y="37"/>
                    <a:pt x="24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5" y="0"/>
                    <a:pt x="9" y="0"/>
                    <a:pt x="5" y="5"/>
                  </a:cubicBezTo>
                  <a:cubicBezTo>
                    <a:pt x="0" y="9"/>
                    <a:pt x="0" y="15"/>
                    <a:pt x="5" y="20"/>
                  </a:cubicBezTo>
                  <a:lnTo>
                    <a:pt x="2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409">
              <a:extLst>
                <a:ext uri="{FF2B5EF4-FFF2-40B4-BE49-F238E27FC236}">
                  <a16:creationId xmlns:a16="http://schemas.microsoft.com/office/drawing/2014/main" id="{3F189ED1-ACBA-F6BA-6097-C7EC5222D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5 h 38"/>
                <a:gd name="T4" fmla="*/ 5 w 39"/>
                <a:gd name="T5" fmla="*/ 20 h 38"/>
                <a:gd name="T6" fmla="*/ 20 w 39"/>
                <a:gd name="T7" fmla="*/ 35 h 38"/>
                <a:gd name="T8" fmla="*/ 27 w 39"/>
                <a:gd name="T9" fmla="*/ 38 h 38"/>
                <a:gd name="T10" fmla="*/ 35 w 39"/>
                <a:gd name="T11" fmla="*/ 35 h 38"/>
                <a:gd name="T12" fmla="*/ 35 w 39"/>
                <a:gd name="T13" fmla="*/ 20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16" y="0"/>
                    <a:pt x="9" y="0"/>
                    <a:pt x="5" y="5"/>
                  </a:cubicBezTo>
                  <a:cubicBezTo>
                    <a:pt x="0" y="9"/>
                    <a:pt x="0" y="16"/>
                    <a:pt x="5" y="20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2" y="37"/>
                    <a:pt x="25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lnTo>
                    <a:pt x="2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36" name="Group 46">
            <a:extLst>
              <a:ext uri="{FF2B5EF4-FFF2-40B4-BE49-F238E27FC236}">
                <a16:creationId xmlns:a16="http://schemas.microsoft.com/office/drawing/2014/main" id="{DE3F56D1-8C1B-80F8-0ED1-AD0E4F9E698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83313" y="3509964"/>
            <a:ext cx="916761" cy="916761"/>
            <a:chOff x="3479" y="-1"/>
            <a:chExt cx="340" cy="34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D6136A1A-7B3F-5001-11EA-1596B7F2CA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9" y="-1"/>
              <a:ext cx="340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8" name="Freeform 48">
              <a:extLst>
                <a:ext uri="{FF2B5EF4-FFF2-40B4-BE49-F238E27FC236}">
                  <a16:creationId xmlns:a16="http://schemas.microsoft.com/office/drawing/2014/main" id="{BA2984D6-B4ED-EF70-2B54-6CAA967301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1" y="63"/>
              <a:ext cx="156" cy="212"/>
            </a:xfrm>
            <a:custGeom>
              <a:avLst/>
              <a:gdLst>
                <a:gd name="T0" fmla="*/ 234 w 234"/>
                <a:gd name="T1" fmla="*/ 107 h 320"/>
                <a:gd name="T2" fmla="*/ 224 w 234"/>
                <a:gd name="T3" fmla="*/ 96 h 320"/>
                <a:gd name="T4" fmla="*/ 224 w 234"/>
                <a:gd name="T5" fmla="*/ 22 h 320"/>
                <a:gd name="T6" fmla="*/ 234 w 234"/>
                <a:gd name="T7" fmla="*/ 11 h 320"/>
                <a:gd name="T8" fmla="*/ 224 w 234"/>
                <a:gd name="T9" fmla="*/ 0 h 320"/>
                <a:gd name="T10" fmla="*/ 10 w 234"/>
                <a:gd name="T11" fmla="*/ 0 h 320"/>
                <a:gd name="T12" fmla="*/ 0 w 234"/>
                <a:gd name="T13" fmla="*/ 11 h 320"/>
                <a:gd name="T14" fmla="*/ 10 w 234"/>
                <a:gd name="T15" fmla="*/ 22 h 320"/>
                <a:gd name="T16" fmla="*/ 10 w 234"/>
                <a:gd name="T17" fmla="*/ 96 h 320"/>
                <a:gd name="T18" fmla="*/ 0 w 234"/>
                <a:gd name="T19" fmla="*/ 107 h 320"/>
                <a:gd name="T20" fmla="*/ 10 w 234"/>
                <a:gd name="T21" fmla="*/ 118 h 320"/>
                <a:gd name="T22" fmla="*/ 10 w 234"/>
                <a:gd name="T23" fmla="*/ 192 h 320"/>
                <a:gd name="T24" fmla="*/ 0 w 234"/>
                <a:gd name="T25" fmla="*/ 203 h 320"/>
                <a:gd name="T26" fmla="*/ 10 w 234"/>
                <a:gd name="T27" fmla="*/ 214 h 320"/>
                <a:gd name="T28" fmla="*/ 10 w 234"/>
                <a:gd name="T29" fmla="*/ 299 h 320"/>
                <a:gd name="T30" fmla="*/ 0 w 234"/>
                <a:gd name="T31" fmla="*/ 310 h 320"/>
                <a:gd name="T32" fmla="*/ 10 w 234"/>
                <a:gd name="T33" fmla="*/ 320 h 320"/>
                <a:gd name="T34" fmla="*/ 224 w 234"/>
                <a:gd name="T35" fmla="*/ 320 h 320"/>
                <a:gd name="T36" fmla="*/ 234 w 234"/>
                <a:gd name="T37" fmla="*/ 310 h 320"/>
                <a:gd name="T38" fmla="*/ 224 w 234"/>
                <a:gd name="T39" fmla="*/ 299 h 320"/>
                <a:gd name="T40" fmla="*/ 224 w 234"/>
                <a:gd name="T41" fmla="*/ 214 h 320"/>
                <a:gd name="T42" fmla="*/ 234 w 234"/>
                <a:gd name="T43" fmla="*/ 203 h 320"/>
                <a:gd name="T44" fmla="*/ 224 w 234"/>
                <a:gd name="T45" fmla="*/ 192 h 320"/>
                <a:gd name="T46" fmla="*/ 224 w 234"/>
                <a:gd name="T47" fmla="*/ 118 h 320"/>
                <a:gd name="T48" fmla="*/ 234 w 234"/>
                <a:gd name="T49" fmla="*/ 107 h 320"/>
                <a:gd name="T50" fmla="*/ 32 w 234"/>
                <a:gd name="T51" fmla="*/ 22 h 320"/>
                <a:gd name="T52" fmla="*/ 202 w 234"/>
                <a:gd name="T53" fmla="*/ 22 h 320"/>
                <a:gd name="T54" fmla="*/ 202 w 234"/>
                <a:gd name="T55" fmla="*/ 96 h 320"/>
                <a:gd name="T56" fmla="*/ 32 w 234"/>
                <a:gd name="T57" fmla="*/ 96 h 320"/>
                <a:gd name="T58" fmla="*/ 32 w 234"/>
                <a:gd name="T59" fmla="*/ 22 h 320"/>
                <a:gd name="T60" fmla="*/ 202 w 234"/>
                <a:gd name="T61" fmla="*/ 299 h 320"/>
                <a:gd name="T62" fmla="*/ 32 w 234"/>
                <a:gd name="T63" fmla="*/ 299 h 320"/>
                <a:gd name="T64" fmla="*/ 32 w 234"/>
                <a:gd name="T65" fmla="*/ 214 h 320"/>
                <a:gd name="T66" fmla="*/ 202 w 234"/>
                <a:gd name="T67" fmla="*/ 214 h 320"/>
                <a:gd name="T68" fmla="*/ 202 w 234"/>
                <a:gd name="T69" fmla="*/ 299 h 320"/>
                <a:gd name="T70" fmla="*/ 202 w 234"/>
                <a:gd name="T71" fmla="*/ 192 h 320"/>
                <a:gd name="T72" fmla="*/ 32 w 234"/>
                <a:gd name="T73" fmla="*/ 192 h 320"/>
                <a:gd name="T74" fmla="*/ 32 w 234"/>
                <a:gd name="T75" fmla="*/ 118 h 320"/>
                <a:gd name="T76" fmla="*/ 202 w 234"/>
                <a:gd name="T77" fmla="*/ 118 h 320"/>
                <a:gd name="T78" fmla="*/ 202 w 234"/>
                <a:gd name="T79" fmla="*/ 19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4" h="320">
                  <a:moveTo>
                    <a:pt x="234" y="107"/>
                  </a:moveTo>
                  <a:cubicBezTo>
                    <a:pt x="234" y="101"/>
                    <a:pt x="230" y="96"/>
                    <a:pt x="224" y="96"/>
                  </a:cubicBezTo>
                  <a:cubicBezTo>
                    <a:pt x="224" y="22"/>
                    <a:pt x="224" y="22"/>
                    <a:pt x="224" y="22"/>
                  </a:cubicBezTo>
                  <a:cubicBezTo>
                    <a:pt x="230" y="22"/>
                    <a:pt x="234" y="17"/>
                    <a:pt x="234" y="11"/>
                  </a:cubicBezTo>
                  <a:cubicBezTo>
                    <a:pt x="234" y="5"/>
                    <a:pt x="230" y="0"/>
                    <a:pt x="22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4" y="96"/>
                    <a:pt x="0" y="101"/>
                    <a:pt x="0" y="107"/>
                  </a:cubicBezTo>
                  <a:cubicBezTo>
                    <a:pt x="0" y="113"/>
                    <a:pt x="4" y="118"/>
                    <a:pt x="10" y="11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4" y="192"/>
                    <a:pt x="0" y="197"/>
                    <a:pt x="0" y="203"/>
                  </a:cubicBezTo>
                  <a:cubicBezTo>
                    <a:pt x="0" y="209"/>
                    <a:pt x="4" y="214"/>
                    <a:pt x="10" y="214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4" y="299"/>
                    <a:pt x="0" y="304"/>
                    <a:pt x="0" y="310"/>
                  </a:cubicBezTo>
                  <a:cubicBezTo>
                    <a:pt x="0" y="316"/>
                    <a:pt x="4" y="320"/>
                    <a:pt x="10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4" y="316"/>
                    <a:pt x="234" y="310"/>
                  </a:cubicBezTo>
                  <a:cubicBezTo>
                    <a:pt x="234" y="304"/>
                    <a:pt x="230" y="299"/>
                    <a:pt x="224" y="299"/>
                  </a:cubicBezTo>
                  <a:cubicBezTo>
                    <a:pt x="224" y="214"/>
                    <a:pt x="224" y="214"/>
                    <a:pt x="224" y="214"/>
                  </a:cubicBezTo>
                  <a:cubicBezTo>
                    <a:pt x="230" y="214"/>
                    <a:pt x="234" y="209"/>
                    <a:pt x="234" y="203"/>
                  </a:cubicBezTo>
                  <a:cubicBezTo>
                    <a:pt x="234" y="197"/>
                    <a:pt x="230" y="192"/>
                    <a:pt x="224" y="192"/>
                  </a:cubicBezTo>
                  <a:cubicBezTo>
                    <a:pt x="224" y="118"/>
                    <a:pt x="224" y="118"/>
                    <a:pt x="224" y="118"/>
                  </a:cubicBezTo>
                  <a:cubicBezTo>
                    <a:pt x="230" y="118"/>
                    <a:pt x="234" y="113"/>
                    <a:pt x="234" y="107"/>
                  </a:cubicBezTo>
                  <a:close/>
                  <a:moveTo>
                    <a:pt x="32" y="22"/>
                  </a:moveTo>
                  <a:cubicBezTo>
                    <a:pt x="202" y="22"/>
                    <a:pt x="202" y="22"/>
                    <a:pt x="202" y="22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32" y="96"/>
                    <a:pt x="32" y="96"/>
                    <a:pt x="32" y="96"/>
                  </a:cubicBezTo>
                  <a:lnTo>
                    <a:pt x="32" y="22"/>
                  </a:lnTo>
                  <a:close/>
                  <a:moveTo>
                    <a:pt x="202" y="299"/>
                  </a:moveTo>
                  <a:cubicBezTo>
                    <a:pt x="32" y="299"/>
                    <a:pt x="32" y="299"/>
                    <a:pt x="32" y="299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202" y="214"/>
                    <a:pt x="202" y="214"/>
                    <a:pt x="202" y="214"/>
                  </a:cubicBezTo>
                  <a:lnTo>
                    <a:pt x="202" y="299"/>
                  </a:lnTo>
                  <a:close/>
                  <a:moveTo>
                    <a:pt x="202" y="192"/>
                  </a:moveTo>
                  <a:cubicBezTo>
                    <a:pt x="32" y="192"/>
                    <a:pt x="32" y="192"/>
                    <a:pt x="32" y="192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202" y="118"/>
                    <a:pt x="202" y="118"/>
                    <a:pt x="202" y="118"/>
                  </a:cubicBezTo>
                  <a:lnTo>
                    <a:pt x="20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5D841A3C-2877-8AF4-8903-C7F50599F19D}"/>
              </a:ext>
            </a:extLst>
          </p:cNvPr>
          <p:cNvGrpSpPr/>
          <p:nvPr/>
        </p:nvGrpSpPr>
        <p:grpSpPr>
          <a:xfrm>
            <a:off x="4634987" y="709649"/>
            <a:ext cx="916762" cy="916762"/>
            <a:chOff x="4634987" y="709649"/>
            <a:chExt cx="916762" cy="916762"/>
          </a:xfrm>
        </p:grpSpPr>
        <p:grpSp>
          <p:nvGrpSpPr>
            <p:cNvPr id="39" name="Group 638">
              <a:extLst>
                <a:ext uri="{FF2B5EF4-FFF2-40B4-BE49-F238E27FC236}">
                  <a16:creationId xmlns:a16="http://schemas.microsoft.com/office/drawing/2014/main" id="{547F0986-491D-A307-3B8C-F02924F3AB4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34987" y="709649"/>
              <a:ext cx="916762" cy="916762"/>
              <a:chOff x="4300" y="2260"/>
              <a:chExt cx="340" cy="340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40" name="Freeform 639">
                <a:extLst>
                  <a:ext uri="{FF2B5EF4-FFF2-40B4-BE49-F238E27FC236}">
                    <a16:creationId xmlns:a16="http://schemas.microsoft.com/office/drawing/2014/main" id="{DB39DBB6-C3EF-C25B-AEEC-FAC4C56470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3" y="2415"/>
                <a:ext cx="14" cy="99"/>
              </a:xfrm>
              <a:custGeom>
                <a:avLst/>
                <a:gdLst>
                  <a:gd name="T0" fmla="*/ 11 w 21"/>
                  <a:gd name="T1" fmla="*/ 0 h 150"/>
                  <a:gd name="T2" fmla="*/ 0 w 21"/>
                  <a:gd name="T3" fmla="*/ 11 h 150"/>
                  <a:gd name="T4" fmla="*/ 0 w 21"/>
                  <a:gd name="T5" fmla="*/ 139 h 150"/>
                  <a:gd name="T6" fmla="*/ 11 w 21"/>
                  <a:gd name="T7" fmla="*/ 150 h 150"/>
                  <a:gd name="T8" fmla="*/ 21 w 21"/>
                  <a:gd name="T9" fmla="*/ 139 h 150"/>
                  <a:gd name="T10" fmla="*/ 21 w 21"/>
                  <a:gd name="T11" fmla="*/ 11 h 150"/>
                  <a:gd name="T12" fmla="*/ 11 w 21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5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5"/>
                      <a:pt x="5" y="150"/>
                      <a:pt x="11" y="150"/>
                    </a:cubicBezTo>
                    <a:cubicBezTo>
                      <a:pt x="17" y="150"/>
                      <a:pt x="21" y="145"/>
                      <a:pt x="21" y="13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1" name="Freeform 640">
                <a:extLst>
                  <a:ext uri="{FF2B5EF4-FFF2-40B4-BE49-F238E27FC236}">
                    <a16:creationId xmlns:a16="http://schemas.microsoft.com/office/drawing/2014/main" id="{BF7B2D92-B7AF-D5FF-24E5-0552A480B4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05" y="2308"/>
                <a:ext cx="132" cy="107"/>
              </a:xfrm>
              <a:custGeom>
                <a:avLst/>
                <a:gdLst>
                  <a:gd name="T0" fmla="*/ 192 w 199"/>
                  <a:gd name="T1" fmla="*/ 140 h 160"/>
                  <a:gd name="T2" fmla="*/ 129 w 199"/>
                  <a:gd name="T3" fmla="*/ 105 h 160"/>
                  <a:gd name="T4" fmla="*/ 108 w 199"/>
                  <a:gd name="T5" fmla="*/ 77 h 160"/>
                  <a:gd name="T6" fmla="*/ 108 w 199"/>
                  <a:gd name="T7" fmla="*/ 11 h 160"/>
                  <a:gd name="T8" fmla="*/ 98 w 199"/>
                  <a:gd name="T9" fmla="*/ 0 h 160"/>
                  <a:gd name="T10" fmla="*/ 87 w 199"/>
                  <a:gd name="T11" fmla="*/ 11 h 160"/>
                  <a:gd name="T12" fmla="*/ 87 w 199"/>
                  <a:gd name="T13" fmla="*/ 77 h 160"/>
                  <a:gd name="T14" fmla="*/ 66 w 199"/>
                  <a:gd name="T15" fmla="*/ 107 h 160"/>
                  <a:gd name="T16" fmla="*/ 7 w 199"/>
                  <a:gd name="T17" fmla="*/ 140 h 160"/>
                  <a:gd name="T18" fmla="*/ 3 w 199"/>
                  <a:gd name="T19" fmla="*/ 155 h 160"/>
                  <a:gd name="T20" fmla="*/ 12 w 199"/>
                  <a:gd name="T21" fmla="*/ 160 h 160"/>
                  <a:gd name="T22" fmla="*/ 18 w 199"/>
                  <a:gd name="T23" fmla="*/ 159 h 160"/>
                  <a:gd name="T24" fmla="*/ 73 w 199"/>
                  <a:gd name="T25" fmla="*/ 127 h 160"/>
                  <a:gd name="T26" fmla="*/ 98 w 199"/>
                  <a:gd name="T27" fmla="*/ 139 h 160"/>
                  <a:gd name="T28" fmla="*/ 123 w 199"/>
                  <a:gd name="T29" fmla="*/ 126 h 160"/>
                  <a:gd name="T30" fmla="*/ 181 w 199"/>
                  <a:gd name="T31" fmla="*/ 159 h 160"/>
                  <a:gd name="T32" fmla="*/ 187 w 199"/>
                  <a:gd name="T33" fmla="*/ 160 h 160"/>
                  <a:gd name="T34" fmla="*/ 196 w 199"/>
                  <a:gd name="T35" fmla="*/ 155 h 160"/>
                  <a:gd name="T36" fmla="*/ 192 w 199"/>
                  <a:gd name="T37" fmla="*/ 140 h 160"/>
                  <a:gd name="T38" fmla="*/ 98 w 199"/>
                  <a:gd name="T39" fmla="*/ 118 h 160"/>
                  <a:gd name="T40" fmla="*/ 87 w 199"/>
                  <a:gd name="T41" fmla="*/ 107 h 160"/>
                  <a:gd name="T42" fmla="*/ 98 w 199"/>
                  <a:gd name="T43" fmla="*/ 96 h 160"/>
                  <a:gd name="T44" fmla="*/ 108 w 199"/>
                  <a:gd name="T45" fmla="*/ 107 h 160"/>
                  <a:gd name="T46" fmla="*/ 98 w 199"/>
                  <a:gd name="T47" fmla="*/ 118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9" h="160">
                    <a:moveTo>
                      <a:pt x="192" y="140"/>
                    </a:moveTo>
                    <a:cubicBezTo>
                      <a:pt x="129" y="105"/>
                      <a:pt x="129" y="105"/>
                      <a:pt x="129" y="105"/>
                    </a:cubicBezTo>
                    <a:cubicBezTo>
                      <a:pt x="129" y="92"/>
                      <a:pt x="120" y="81"/>
                      <a:pt x="108" y="77"/>
                    </a:cubicBezTo>
                    <a:cubicBezTo>
                      <a:pt x="108" y="11"/>
                      <a:pt x="108" y="11"/>
                      <a:pt x="108" y="11"/>
                    </a:cubicBezTo>
                    <a:cubicBezTo>
                      <a:pt x="108" y="5"/>
                      <a:pt x="104" y="0"/>
                      <a:pt x="98" y="0"/>
                    </a:cubicBezTo>
                    <a:cubicBezTo>
                      <a:pt x="92" y="0"/>
                      <a:pt x="87" y="5"/>
                      <a:pt x="87" y="11"/>
                    </a:cubicBezTo>
                    <a:cubicBezTo>
                      <a:pt x="87" y="77"/>
                      <a:pt x="87" y="77"/>
                      <a:pt x="87" y="77"/>
                    </a:cubicBezTo>
                    <a:cubicBezTo>
                      <a:pt x="75" y="81"/>
                      <a:pt x="66" y="93"/>
                      <a:pt x="66" y="107"/>
                    </a:cubicBezTo>
                    <a:cubicBezTo>
                      <a:pt x="7" y="140"/>
                      <a:pt x="7" y="140"/>
                      <a:pt x="7" y="140"/>
                    </a:cubicBezTo>
                    <a:cubicBezTo>
                      <a:pt x="2" y="143"/>
                      <a:pt x="0" y="150"/>
                      <a:pt x="3" y="155"/>
                    </a:cubicBezTo>
                    <a:cubicBezTo>
                      <a:pt x="5" y="158"/>
                      <a:pt x="9" y="160"/>
                      <a:pt x="12" y="160"/>
                    </a:cubicBezTo>
                    <a:cubicBezTo>
                      <a:pt x="14" y="160"/>
                      <a:pt x="16" y="160"/>
                      <a:pt x="18" y="159"/>
                    </a:cubicBezTo>
                    <a:cubicBezTo>
                      <a:pt x="73" y="127"/>
                      <a:pt x="73" y="127"/>
                      <a:pt x="73" y="127"/>
                    </a:cubicBezTo>
                    <a:cubicBezTo>
                      <a:pt x="79" y="134"/>
                      <a:pt x="88" y="139"/>
                      <a:pt x="98" y="139"/>
                    </a:cubicBezTo>
                    <a:cubicBezTo>
                      <a:pt x="108" y="139"/>
                      <a:pt x="117" y="134"/>
                      <a:pt x="123" y="126"/>
                    </a:cubicBezTo>
                    <a:cubicBezTo>
                      <a:pt x="181" y="159"/>
                      <a:pt x="181" y="159"/>
                      <a:pt x="181" y="159"/>
                    </a:cubicBezTo>
                    <a:cubicBezTo>
                      <a:pt x="183" y="160"/>
                      <a:pt x="185" y="160"/>
                      <a:pt x="187" y="160"/>
                    </a:cubicBezTo>
                    <a:cubicBezTo>
                      <a:pt x="190" y="160"/>
                      <a:pt x="194" y="158"/>
                      <a:pt x="196" y="155"/>
                    </a:cubicBezTo>
                    <a:cubicBezTo>
                      <a:pt x="199" y="150"/>
                      <a:pt x="197" y="143"/>
                      <a:pt x="192" y="140"/>
                    </a:cubicBezTo>
                    <a:close/>
                    <a:moveTo>
                      <a:pt x="98" y="118"/>
                    </a:moveTo>
                    <a:cubicBezTo>
                      <a:pt x="92" y="118"/>
                      <a:pt x="87" y="113"/>
                      <a:pt x="87" y="107"/>
                    </a:cubicBezTo>
                    <a:cubicBezTo>
                      <a:pt x="87" y="101"/>
                      <a:pt x="92" y="96"/>
                      <a:pt x="98" y="96"/>
                    </a:cubicBezTo>
                    <a:cubicBezTo>
                      <a:pt x="104" y="96"/>
                      <a:pt x="108" y="101"/>
                      <a:pt x="108" y="107"/>
                    </a:cubicBezTo>
                    <a:cubicBezTo>
                      <a:pt x="108" y="113"/>
                      <a:pt x="104" y="118"/>
                      <a:pt x="98" y="118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2" name="Freeform 641">
                <a:extLst>
                  <a:ext uri="{FF2B5EF4-FFF2-40B4-BE49-F238E27FC236}">
                    <a16:creationId xmlns:a16="http://schemas.microsoft.com/office/drawing/2014/main" id="{8918DE84-A160-0C19-A52A-7EB0ADDA6A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00" y="2260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sp>
          <p:nvSpPr>
            <p:cNvPr id="50" name="Freeform 639">
              <a:extLst>
                <a:ext uri="{FF2B5EF4-FFF2-40B4-BE49-F238E27FC236}">
                  <a16:creationId xmlns:a16="http://schemas.microsoft.com/office/drawing/2014/main" id="{4D869C81-6185-5CB9-0FB3-9CF701197E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074492" y="1307093"/>
              <a:ext cx="37749" cy="266940"/>
            </a:xfrm>
            <a:custGeom>
              <a:avLst/>
              <a:gdLst>
                <a:gd name="T0" fmla="*/ 11 w 21"/>
                <a:gd name="T1" fmla="*/ 0 h 150"/>
                <a:gd name="T2" fmla="*/ 0 w 21"/>
                <a:gd name="T3" fmla="*/ 11 h 150"/>
                <a:gd name="T4" fmla="*/ 0 w 21"/>
                <a:gd name="T5" fmla="*/ 139 h 150"/>
                <a:gd name="T6" fmla="*/ 11 w 21"/>
                <a:gd name="T7" fmla="*/ 150 h 150"/>
                <a:gd name="T8" fmla="*/ 21 w 21"/>
                <a:gd name="T9" fmla="*/ 139 h 150"/>
                <a:gd name="T10" fmla="*/ 21 w 21"/>
                <a:gd name="T11" fmla="*/ 11 h 150"/>
                <a:gd name="T12" fmla="*/ 11 w 21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50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5"/>
                    <a:pt x="5" y="150"/>
                    <a:pt x="11" y="150"/>
                  </a:cubicBezTo>
                  <a:cubicBezTo>
                    <a:pt x="17" y="150"/>
                    <a:pt x="21" y="145"/>
                    <a:pt x="21" y="13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FF8304C5-E57A-4621-3C75-A8A68005DE98}"/>
              </a:ext>
            </a:extLst>
          </p:cNvPr>
          <p:cNvGrpSpPr/>
          <p:nvPr/>
        </p:nvGrpSpPr>
        <p:grpSpPr>
          <a:xfrm>
            <a:off x="3669121" y="3491088"/>
            <a:ext cx="916762" cy="916762"/>
            <a:chOff x="3669121" y="3491088"/>
            <a:chExt cx="916762" cy="916762"/>
          </a:xfrm>
          <a:solidFill>
            <a:schemeClr val="accent2">
              <a:lumMod val="75000"/>
            </a:schemeClr>
          </a:solidFill>
        </p:grpSpPr>
        <p:sp>
          <p:nvSpPr>
            <p:cNvPr id="53" name="Freeform 400">
              <a:extLst>
                <a:ext uri="{FF2B5EF4-FFF2-40B4-BE49-F238E27FC236}">
                  <a16:creationId xmlns:a16="http://schemas.microsoft.com/office/drawing/2014/main" id="{31C513BD-5E18-1E32-64A2-BC9620E56E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9121" y="3491088"/>
              <a:ext cx="916762" cy="916762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23ADAB3F-4A44-1D31-4F46-E3B8D8AA8CF6}"/>
                </a:ext>
              </a:extLst>
            </p:cNvPr>
            <p:cNvGrpSpPr/>
            <p:nvPr/>
          </p:nvGrpSpPr>
          <p:grpSpPr>
            <a:xfrm>
              <a:off x="3887988" y="3598118"/>
              <a:ext cx="479027" cy="479027"/>
              <a:chOff x="3841688" y="3582764"/>
              <a:chExt cx="571628" cy="571628"/>
            </a:xfrm>
            <a:grpFill/>
          </p:grpSpPr>
          <p:sp>
            <p:nvSpPr>
              <p:cNvPr id="54" name="Freeform 401">
                <a:extLst>
                  <a:ext uri="{FF2B5EF4-FFF2-40B4-BE49-F238E27FC236}">
                    <a16:creationId xmlns:a16="http://schemas.microsoft.com/office/drawing/2014/main" id="{639EF2DF-2665-20FA-988B-F29C7A90A5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54935" y="3696011"/>
                <a:ext cx="345134" cy="345134"/>
              </a:xfrm>
              <a:custGeom>
                <a:avLst/>
                <a:gdLst>
                  <a:gd name="T0" fmla="*/ 96 w 192"/>
                  <a:gd name="T1" fmla="*/ 0 h 192"/>
                  <a:gd name="T2" fmla="*/ 0 w 192"/>
                  <a:gd name="T3" fmla="*/ 96 h 192"/>
                  <a:gd name="T4" fmla="*/ 96 w 192"/>
                  <a:gd name="T5" fmla="*/ 192 h 192"/>
                  <a:gd name="T6" fmla="*/ 192 w 192"/>
                  <a:gd name="T7" fmla="*/ 96 h 192"/>
                  <a:gd name="T8" fmla="*/ 96 w 192"/>
                  <a:gd name="T9" fmla="*/ 0 h 192"/>
                  <a:gd name="T10" fmla="*/ 96 w 192"/>
                  <a:gd name="T11" fmla="*/ 170 h 192"/>
                  <a:gd name="T12" fmla="*/ 21 w 192"/>
                  <a:gd name="T13" fmla="*/ 96 h 192"/>
                  <a:gd name="T14" fmla="*/ 96 w 192"/>
                  <a:gd name="T15" fmla="*/ 21 h 192"/>
                  <a:gd name="T16" fmla="*/ 170 w 192"/>
                  <a:gd name="T17" fmla="*/ 96 h 192"/>
                  <a:gd name="T18" fmla="*/ 96 w 192"/>
                  <a:gd name="T19" fmla="*/ 17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2" h="192">
                    <a:moveTo>
                      <a:pt x="96" y="0"/>
                    </a:moveTo>
                    <a:cubicBezTo>
                      <a:pt x="43" y="0"/>
                      <a:pt x="0" y="43"/>
                      <a:pt x="0" y="96"/>
                    </a:cubicBezTo>
                    <a:cubicBezTo>
                      <a:pt x="0" y="149"/>
                      <a:pt x="43" y="192"/>
                      <a:pt x="96" y="192"/>
                    </a:cubicBezTo>
                    <a:cubicBezTo>
                      <a:pt x="149" y="192"/>
                      <a:pt x="192" y="149"/>
                      <a:pt x="192" y="96"/>
                    </a:cubicBezTo>
                    <a:cubicBezTo>
                      <a:pt x="192" y="43"/>
                      <a:pt x="149" y="0"/>
                      <a:pt x="96" y="0"/>
                    </a:cubicBezTo>
                    <a:close/>
                    <a:moveTo>
                      <a:pt x="96" y="170"/>
                    </a:moveTo>
                    <a:cubicBezTo>
                      <a:pt x="54" y="170"/>
                      <a:pt x="21" y="137"/>
                      <a:pt x="21" y="96"/>
                    </a:cubicBezTo>
                    <a:cubicBezTo>
                      <a:pt x="21" y="54"/>
                      <a:pt x="54" y="21"/>
                      <a:pt x="96" y="21"/>
                    </a:cubicBezTo>
                    <a:cubicBezTo>
                      <a:pt x="137" y="21"/>
                      <a:pt x="170" y="54"/>
                      <a:pt x="170" y="96"/>
                    </a:cubicBezTo>
                    <a:cubicBezTo>
                      <a:pt x="170" y="137"/>
                      <a:pt x="137" y="170"/>
                      <a:pt x="96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5" name="Freeform 402">
                <a:extLst>
                  <a:ext uri="{FF2B5EF4-FFF2-40B4-BE49-F238E27FC236}">
                    <a16:creationId xmlns:a16="http://schemas.microsoft.com/office/drawing/2014/main" id="{CF281989-D03F-DCA0-2300-7E8A874A3F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818" y="3849704"/>
                <a:ext cx="75498" cy="37749"/>
              </a:xfrm>
              <a:custGeom>
                <a:avLst/>
                <a:gdLst>
                  <a:gd name="T0" fmla="*/ 32 w 43"/>
                  <a:gd name="T1" fmla="*/ 0 h 21"/>
                  <a:gd name="T2" fmla="*/ 11 w 43"/>
                  <a:gd name="T3" fmla="*/ 0 h 21"/>
                  <a:gd name="T4" fmla="*/ 0 w 43"/>
                  <a:gd name="T5" fmla="*/ 11 h 21"/>
                  <a:gd name="T6" fmla="*/ 11 w 43"/>
                  <a:gd name="T7" fmla="*/ 21 h 21"/>
                  <a:gd name="T8" fmla="*/ 32 w 43"/>
                  <a:gd name="T9" fmla="*/ 21 h 21"/>
                  <a:gd name="T10" fmla="*/ 43 w 43"/>
                  <a:gd name="T11" fmla="*/ 11 h 21"/>
                  <a:gd name="T12" fmla="*/ 32 w 43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21">
                    <a:moveTo>
                      <a:pt x="3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3" y="17"/>
                      <a:pt x="43" y="11"/>
                    </a:cubicBezTo>
                    <a:cubicBezTo>
                      <a:pt x="43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6" name="Freeform 403">
                <a:extLst>
                  <a:ext uri="{FF2B5EF4-FFF2-40B4-BE49-F238E27FC236}">
                    <a16:creationId xmlns:a16="http://schemas.microsoft.com/office/drawing/2014/main" id="{CB7B5A72-4BBD-B6D7-4B38-2C86B422A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1688" y="3849704"/>
                <a:ext cx="75498" cy="37749"/>
              </a:xfrm>
              <a:custGeom>
                <a:avLst/>
                <a:gdLst>
                  <a:gd name="T0" fmla="*/ 32 w 42"/>
                  <a:gd name="T1" fmla="*/ 0 h 21"/>
                  <a:gd name="T2" fmla="*/ 10 w 42"/>
                  <a:gd name="T3" fmla="*/ 0 h 21"/>
                  <a:gd name="T4" fmla="*/ 0 w 42"/>
                  <a:gd name="T5" fmla="*/ 11 h 21"/>
                  <a:gd name="T6" fmla="*/ 10 w 42"/>
                  <a:gd name="T7" fmla="*/ 21 h 21"/>
                  <a:gd name="T8" fmla="*/ 32 w 42"/>
                  <a:gd name="T9" fmla="*/ 21 h 21"/>
                  <a:gd name="T10" fmla="*/ 42 w 42"/>
                  <a:gd name="T11" fmla="*/ 11 h 21"/>
                  <a:gd name="T12" fmla="*/ 32 w 42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21">
                    <a:moveTo>
                      <a:pt x="3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1"/>
                      <a:pt x="10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2" y="17"/>
                      <a:pt x="42" y="11"/>
                    </a:cubicBezTo>
                    <a:cubicBezTo>
                      <a:pt x="42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7" name="Freeform 404">
                <a:extLst>
                  <a:ext uri="{FF2B5EF4-FFF2-40B4-BE49-F238E27FC236}">
                    <a16:creationId xmlns:a16="http://schemas.microsoft.com/office/drawing/2014/main" id="{4D6BD72D-1CAB-6799-571B-C0B1757ABF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627" y="3582764"/>
                <a:ext cx="37749" cy="75498"/>
              </a:xfrm>
              <a:custGeom>
                <a:avLst/>
                <a:gdLst>
                  <a:gd name="T0" fmla="*/ 11 w 21"/>
                  <a:gd name="T1" fmla="*/ 42 h 42"/>
                  <a:gd name="T2" fmla="*/ 21 w 21"/>
                  <a:gd name="T3" fmla="*/ 32 h 42"/>
                  <a:gd name="T4" fmla="*/ 21 w 21"/>
                  <a:gd name="T5" fmla="*/ 10 h 42"/>
                  <a:gd name="T6" fmla="*/ 11 w 21"/>
                  <a:gd name="T7" fmla="*/ 0 h 42"/>
                  <a:gd name="T8" fmla="*/ 0 w 21"/>
                  <a:gd name="T9" fmla="*/ 10 h 42"/>
                  <a:gd name="T10" fmla="*/ 0 w 21"/>
                  <a:gd name="T11" fmla="*/ 32 h 42"/>
                  <a:gd name="T12" fmla="*/ 11 w 21"/>
                  <a:gd name="T1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42">
                    <a:moveTo>
                      <a:pt x="11" y="42"/>
                    </a:moveTo>
                    <a:cubicBezTo>
                      <a:pt x="17" y="42"/>
                      <a:pt x="21" y="38"/>
                      <a:pt x="21" y="32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8"/>
                      <a:pt x="5" y="42"/>
                      <a:pt x="1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8" name="Freeform 405">
                <a:extLst>
                  <a:ext uri="{FF2B5EF4-FFF2-40B4-BE49-F238E27FC236}">
                    <a16:creationId xmlns:a16="http://schemas.microsoft.com/office/drawing/2014/main" id="{98893CEF-B1A9-91A1-2002-885E5F40A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627" y="4078894"/>
                <a:ext cx="37749" cy="75498"/>
              </a:xfrm>
              <a:custGeom>
                <a:avLst/>
                <a:gdLst>
                  <a:gd name="T0" fmla="*/ 11 w 21"/>
                  <a:gd name="T1" fmla="*/ 0 h 43"/>
                  <a:gd name="T2" fmla="*/ 0 w 21"/>
                  <a:gd name="T3" fmla="*/ 11 h 43"/>
                  <a:gd name="T4" fmla="*/ 0 w 21"/>
                  <a:gd name="T5" fmla="*/ 32 h 43"/>
                  <a:gd name="T6" fmla="*/ 11 w 21"/>
                  <a:gd name="T7" fmla="*/ 43 h 43"/>
                  <a:gd name="T8" fmla="*/ 21 w 21"/>
                  <a:gd name="T9" fmla="*/ 32 h 43"/>
                  <a:gd name="T10" fmla="*/ 21 w 21"/>
                  <a:gd name="T11" fmla="*/ 11 h 43"/>
                  <a:gd name="T12" fmla="*/ 11 w 21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43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8"/>
                      <a:pt x="5" y="43"/>
                      <a:pt x="11" y="43"/>
                    </a:cubicBezTo>
                    <a:cubicBezTo>
                      <a:pt x="17" y="43"/>
                      <a:pt x="21" y="38"/>
                      <a:pt x="21" y="3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9" name="Freeform 406">
                <a:extLst>
                  <a:ext uri="{FF2B5EF4-FFF2-40B4-BE49-F238E27FC236}">
                    <a16:creationId xmlns:a16="http://schemas.microsoft.com/office/drawing/2014/main" id="{7B93E34C-46D1-BBD5-A1E6-5D5F34F162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713" y="3658262"/>
                <a:ext cx="70105" cy="67409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20 h 38"/>
                  <a:gd name="T4" fmla="*/ 5 w 39"/>
                  <a:gd name="T5" fmla="*/ 35 h 38"/>
                  <a:gd name="T6" fmla="*/ 12 w 39"/>
                  <a:gd name="T7" fmla="*/ 38 h 38"/>
                  <a:gd name="T8" fmla="*/ 20 w 39"/>
                  <a:gd name="T9" fmla="*/ 35 h 38"/>
                  <a:gd name="T10" fmla="*/ 35 w 39"/>
                  <a:gd name="T11" fmla="*/ 20 h 38"/>
                  <a:gd name="T12" fmla="*/ 35 w 39"/>
                  <a:gd name="T13" fmla="*/ 5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0" y="24"/>
                      <a:pt x="0" y="31"/>
                      <a:pt x="5" y="35"/>
                    </a:cubicBezTo>
                    <a:cubicBezTo>
                      <a:pt x="7" y="37"/>
                      <a:pt x="9" y="38"/>
                      <a:pt x="12" y="38"/>
                    </a:cubicBezTo>
                    <a:cubicBezTo>
                      <a:pt x="15" y="38"/>
                      <a:pt x="18" y="37"/>
                      <a:pt x="20" y="3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5"/>
                      <a:pt x="39" y="9"/>
                      <a:pt x="35" y="5"/>
                    </a:cubicBezTo>
                    <a:cubicBezTo>
                      <a:pt x="31" y="0"/>
                      <a:pt x="24" y="0"/>
                      <a:pt x="2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0" name="Freeform 407">
                <a:extLst>
                  <a:ext uri="{FF2B5EF4-FFF2-40B4-BE49-F238E27FC236}">
                    <a16:creationId xmlns:a16="http://schemas.microsoft.com/office/drawing/2014/main" id="{D18900BF-21B7-7644-347F-9F13DF5C6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7186" y="4008789"/>
                <a:ext cx="70105" cy="67409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20 h 38"/>
                  <a:gd name="T4" fmla="*/ 5 w 39"/>
                  <a:gd name="T5" fmla="*/ 35 h 38"/>
                  <a:gd name="T6" fmla="*/ 12 w 39"/>
                  <a:gd name="T7" fmla="*/ 38 h 38"/>
                  <a:gd name="T8" fmla="*/ 20 w 39"/>
                  <a:gd name="T9" fmla="*/ 35 h 38"/>
                  <a:gd name="T10" fmla="*/ 35 w 39"/>
                  <a:gd name="T11" fmla="*/ 20 h 38"/>
                  <a:gd name="T12" fmla="*/ 35 w 39"/>
                  <a:gd name="T13" fmla="*/ 5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0" y="24"/>
                      <a:pt x="0" y="31"/>
                      <a:pt x="5" y="35"/>
                    </a:cubicBezTo>
                    <a:cubicBezTo>
                      <a:pt x="7" y="37"/>
                      <a:pt x="9" y="38"/>
                      <a:pt x="12" y="38"/>
                    </a:cubicBezTo>
                    <a:cubicBezTo>
                      <a:pt x="15" y="38"/>
                      <a:pt x="18" y="37"/>
                      <a:pt x="20" y="3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6"/>
                      <a:pt x="39" y="9"/>
                      <a:pt x="35" y="5"/>
                    </a:cubicBezTo>
                    <a:cubicBezTo>
                      <a:pt x="31" y="0"/>
                      <a:pt x="24" y="0"/>
                      <a:pt x="2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1" name="Freeform 408">
                <a:extLst>
                  <a:ext uri="{FF2B5EF4-FFF2-40B4-BE49-F238E27FC236}">
                    <a16:creationId xmlns:a16="http://schemas.microsoft.com/office/drawing/2014/main" id="{623CB47F-3E54-2F65-1FDD-F140F5363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7186" y="3658262"/>
                <a:ext cx="70105" cy="67409"/>
              </a:xfrm>
              <a:custGeom>
                <a:avLst/>
                <a:gdLst>
                  <a:gd name="T0" fmla="*/ 20 w 39"/>
                  <a:gd name="T1" fmla="*/ 35 h 38"/>
                  <a:gd name="T2" fmla="*/ 27 w 39"/>
                  <a:gd name="T3" fmla="*/ 38 h 38"/>
                  <a:gd name="T4" fmla="*/ 35 w 39"/>
                  <a:gd name="T5" fmla="*/ 35 h 38"/>
                  <a:gd name="T6" fmla="*/ 35 w 39"/>
                  <a:gd name="T7" fmla="*/ 20 h 38"/>
                  <a:gd name="T8" fmla="*/ 20 w 39"/>
                  <a:gd name="T9" fmla="*/ 5 h 38"/>
                  <a:gd name="T10" fmla="*/ 5 w 39"/>
                  <a:gd name="T11" fmla="*/ 5 h 38"/>
                  <a:gd name="T12" fmla="*/ 5 w 39"/>
                  <a:gd name="T13" fmla="*/ 20 h 38"/>
                  <a:gd name="T14" fmla="*/ 20 w 39"/>
                  <a:gd name="T15" fmla="*/ 3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35"/>
                    </a:moveTo>
                    <a:cubicBezTo>
                      <a:pt x="22" y="37"/>
                      <a:pt x="24" y="38"/>
                      <a:pt x="27" y="38"/>
                    </a:cubicBezTo>
                    <a:cubicBezTo>
                      <a:pt x="30" y="38"/>
                      <a:pt x="33" y="37"/>
                      <a:pt x="35" y="35"/>
                    </a:cubicBezTo>
                    <a:cubicBezTo>
                      <a:pt x="39" y="31"/>
                      <a:pt x="39" y="24"/>
                      <a:pt x="35" y="2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5" y="0"/>
                      <a:pt x="9" y="0"/>
                      <a:pt x="5" y="5"/>
                    </a:cubicBezTo>
                    <a:cubicBezTo>
                      <a:pt x="0" y="9"/>
                      <a:pt x="0" y="15"/>
                      <a:pt x="5" y="20"/>
                    </a:cubicBezTo>
                    <a:lnTo>
                      <a:pt x="20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2" name="Freeform 409">
                <a:extLst>
                  <a:ext uri="{FF2B5EF4-FFF2-40B4-BE49-F238E27FC236}">
                    <a16:creationId xmlns:a16="http://schemas.microsoft.com/office/drawing/2014/main" id="{977ACA78-F2D0-18B0-4DB5-2F6033FB3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713" y="4008789"/>
                <a:ext cx="70105" cy="67409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5 h 38"/>
                  <a:gd name="T4" fmla="*/ 5 w 39"/>
                  <a:gd name="T5" fmla="*/ 20 h 38"/>
                  <a:gd name="T6" fmla="*/ 20 w 39"/>
                  <a:gd name="T7" fmla="*/ 35 h 38"/>
                  <a:gd name="T8" fmla="*/ 27 w 39"/>
                  <a:gd name="T9" fmla="*/ 38 h 38"/>
                  <a:gd name="T10" fmla="*/ 35 w 39"/>
                  <a:gd name="T11" fmla="*/ 35 h 38"/>
                  <a:gd name="T12" fmla="*/ 35 w 39"/>
                  <a:gd name="T13" fmla="*/ 20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16" y="0"/>
                      <a:pt x="9" y="0"/>
                      <a:pt x="5" y="5"/>
                    </a:cubicBezTo>
                    <a:cubicBezTo>
                      <a:pt x="0" y="9"/>
                      <a:pt x="0" y="16"/>
                      <a:pt x="5" y="20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2" y="37"/>
                      <a:pt x="25" y="38"/>
                      <a:pt x="27" y="38"/>
                    </a:cubicBezTo>
                    <a:cubicBezTo>
                      <a:pt x="30" y="38"/>
                      <a:pt x="33" y="37"/>
                      <a:pt x="35" y="35"/>
                    </a:cubicBezTo>
                    <a:cubicBezTo>
                      <a:pt x="39" y="31"/>
                      <a:pt x="39" y="24"/>
                      <a:pt x="35" y="20"/>
                    </a:cubicBezTo>
                    <a:lnTo>
                      <a:pt x="2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sp>
          <p:nvSpPr>
            <p:cNvPr id="64" name="Freeform 403">
              <a:extLst>
                <a:ext uri="{FF2B5EF4-FFF2-40B4-BE49-F238E27FC236}">
                  <a16:creationId xmlns:a16="http://schemas.microsoft.com/office/drawing/2014/main" id="{E2868ED8-049C-2215-9588-76530E842A2D}"/>
                </a:ext>
              </a:extLst>
            </p:cNvPr>
            <p:cNvSpPr>
              <a:spLocks/>
            </p:cNvSpPr>
            <p:nvPr/>
          </p:nvSpPr>
          <p:spPr bwMode="auto">
            <a:xfrm rot="19662329">
              <a:off x="3954904" y="4178018"/>
              <a:ext cx="208757" cy="45719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5" name="Freeform 403">
              <a:extLst>
                <a:ext uri="{FF2B5EF4-FFF2-40B4-BE49-F238E27FC236}">
                  <a16:creationId xmlns:a16="http://schemas.microsoft.com/office/drawing/2014/main" id="{C1664272-1133-A717-13AB-A1ADB8CA9A1F}"/>
                </a:ext>
              </a:extLst>
            </p:cNvPr>
            <p:cNvSpPr>
              <a:spLocks/>
            </p:cNvSpPr>
            <p:nvPr/>
          </p:nvSpPr>
          <p:spPr bwMode="auto">
            <a:xfrm rot="1937671" flipH="1">
              <a:off x="4098941" y="4178019"/>
              <a:ext cx="208757" cy="45719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76332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du foisonnement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6DD9449-4B28-EE50-CCE9-CA0F924ED7EC}"/>
              </a:ext>
            </a:extLst>
          </p:cNvPr>
          <p:cNvSpPr txBox="1"/>
          <p:nvPr/>
        </p:nvSpPr>
        <p:spPr>
          <a:xfrm>
            <a:off x="7215188" y="1690688"/>
            <a:ext cx="29679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Hypothèses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Limitation solaire et éolien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100 €/tCO2eq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D23AF50-F32F-26B6-594A-C38BAB4F70D4}"/>
              </a:ext>
            </a:extLst>
          </p:cNvPr>
          <p:cNvSpPr txBox="1"/>
          <p:nvPr/>
        </p:nvSpPr>
        <p:spPr>
          <a:xfrm>
            <a:off x="1824481" y="5597710"/>
            <a:ext cx="245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Mix énergétique obtenu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F04A7AD-297A-EF7F-A0FD-8F36643F651A}"/>
              </a:ext>
            </a:extLst>
          </p:cNvPr>
          <p:cNvSpPr txBox="1"/>
          <p:nvPr/>
        </p:nvSpPr>
        <p:spPr>
          <a:xfrm>
            <a:off x="6985591" y="2860158"/>
            <a:ext cx="329199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Emissions de CO2: 82504 tCO2eq</a:t>
            </a:r>
          </a:p>
          <a:p>
            <a:r>
              <a:rPr lang="fr-FR" dirty="0"/>
              <a:t>CAPEX: 294 M€</a:t>
            </a:r>
          </a:p>
        </p:txBody>
      </p:sp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462083F9-DDAE-F24B-9815-1ADD8A7B4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2055082"/>
              </p:ext>
            </p:extLst>
          </p:nvPr>
        </p:nvGraphicFramePr>
        <p:xfrm>
          <a:off x="1436370" y="1931689"/>
          <a:ext cx="3232150" cy="314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2108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D9C20E2-9E9A-4E9A-86C4-67BF68D9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dirty="0"/>
              <a:t>Synthèse et recommandations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Graphique 3">
            <a:extLst>
              <a:ext uri="{FF2B5EF4-FFF2-40B4-BE49-F238E27FC236}">
                <a16:creationId xmlns:a16="http://schemas.microsoft.com/office/drawing/2014/main" id="{5405E5B6-61FC-EC4B-CB1D-668B908B4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835181"/>
              </p:ext>
            </p:extLst>
          </p:nvPr>
        </p:nvGraphicFramePr>
        <p:xfrm>
          <a:off x="838200" y="3308684"/>
          <a:ext cx="4166937" cy="2975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78430B1F-E7E2-6750-5EAB-388945E85C3E}"/>
              </a:ext>
            </a:extLst>
          </p:cNvPr>
          <p:cNvSpPr txBox="1"/>
          <p:nvPr/>
        </p:nvSpPr>
        <p:spPr>
          <a:xfrm>
            <a:off x="6352674" y="2550695"/>
            <a:ext cx="4632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Meilleur moyen de se décarboner : interconnexion</a:t>
            </a:r>
          </a:p>
        </p:txBody>
      </p:sp>
    </p:spTree>
    <p:extLst>
      <p:ext uri="{BB962C8B-B14F-4D97-AF65-F5344CB8AC3E}">
        <p14:creationId xmlns:p14="http://schemas.microsoft.com/office/powerpoint/2010/main" val="3012395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03E97A-003A-99CD-7642-F8F39407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des mix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509944C-6760-3574-A0D8-6622D18A6B77}"/>
              </a:ext>
            </a:extLst>
          </p:cNvPr>
          <p:cNvSpPr txBox="1"/>
          <p:nvPr/>
        </p:nvSpPr>
        <p:spPr>
          <a:xfrm>
            <a:off x="1721707" y="6067170"/>
            <a:ext cx="13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Scénario 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F8F632-A963-4DF1-AF0E-C97FCA9010BD}"/>
              </a:ext>
            </a:extLst>
          </p:cNvPr>
          <p:cNvSpPr txBox="1"/>
          <p:nvPr/>
        </p:nvSpPr>
        <p:spPr>
          <a:xfrm>
            <a:off x="5422557" y="6067170"/>
            <a:ext cx="13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Scénario 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173CA55-35E0-8C80-FD12-86BBF74897A1}"/>
              </a:ext>
            </a:extLst>
          </p:cNvPr>
          <p:cNvSpPr txBox="1"/>
          <p:nvPr/>
        </p:nvSpPr>
        <p:spPr>
          <a:xfrm>
            <a:off x="9123407" y="6067170"/>
            <a:ext cx="13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Scénario 3</a:t>
            </a:r>
          </a:p>
        </p:txBody>
      </p:sp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DC02A24C-8D7F-B0F2-977B-CB3801F8A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497509"/>
              </p:ext>
            </p:extLst>
          </p:nvPr>
        </p:nvGraphicFramePr>
        <p:xfrm>
          <a:off x="915428" y="3323970"/>
          <a:ext cx="295944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8E9230FE-46C9-C829-A88D-F35BA8F86E3F}"/>
              </a:ext>
            </a:extLst>
          </p:cNvPr>
          <p:cNvSpPr txBox="1"/>
          <p:nvPr/>
        </p:nvSpPr>
        <p:spPr>
          <a:xfrm>
            <a:off x="1834975" y="2309900"/>
            <a:ext cx="1120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86 MW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F5CAB77-0C7A-28CD-8A8B-1562E084A957}"/>
              </a:ext>
            </a:extLst>
          </p:cNvPr>
          <p:cNvSpPr txBox="1"/>
          <p:nvPr/>
        </p:nvSpPr>
        <p:spPr>
          <a:xfrm>
            <a:off x="5422557" y="2309898"/>
            <a:ext cx="1346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102 MW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9E04AC1-90B2-9969-6E61-6650F2F6BEA8}"/>
              </a:ext>
            </a:extLst>
          </p:cNvPr>
          <p:cNvSpPr txBox="1"/>
          <p:nvPr/>
        </p:nvSpPr>
        <p:spPr>
          <a:xfrm>
            <a:off x="9236675" y="2309898"/>
            <a:ext cx="1120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42 MW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57CBEEE-1F61-B829-B56D-B0A5D6799FBB}"/>
              </a:ext>
            </a:extLst>
          </p:cNvPr>
          <p:cNvSpPr txBox="1"/>
          <p:nvPr/>
        </p:nvSpPr>
        <p:spPr>
          <a:xfrm>
            <a:off x="1260901" y="1690688"/>
            <a:ext cx="2268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228 M€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B3C13F2-9CB3-8829-8734-0934F7FAA770}"/>
              </a:ext>
            </a:extLst>
          </p:cNvPr>
          <p:cNvSpPr txBox="1"/>
          <p:nvPr/>
        </p:nvSpPr>
        <p:spPr>
          <a:xfrm>
            <a:off x="4961751" y="1690688"/>
            <a:ext cx="2268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232 M€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8B37F0C-24CD-A9B8-125A-4E3652A516BC}"/>
              </a:ext>
            </a:extLst>
          </p:cNvPr>
          <p:cNvSpPr txBox="1"/>
          <p:nvPr/>
        </p:nvSpPr>
        <p:spPr>
          <a:xfrm>
            <a:off x="8662601" y="1690688"/>
            <a:ext cx="2268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255 M€</a:t>
            </a:r>
          </a:p>
        </p:txBody>
      </p:sp>
      <p:graphicFrame>
        <p:nvGraphicFramePr>
          <p:cNvPr id="20" name="Graphique 19">
            <a:extLst>
              <a:ext uri="{FF2B5EF4-FFF2-40B4-BE49-F238E27FC236}">
                <a16:creationId xmlns:a16="http://schemas.microsoft.com/office/drawing/2014/main" id="{92F9513B-84B6-7F4B-893F-9A37F2E23B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890737"/>
              </p:ext>
            </p:extLst>
          </p:nvPr>
        </p:nvGraphicFramePr>
        <p:xfrm>
          <a:off x="4524372" y="3323970"/>
          <a:ext cx="31432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Graphique 20">
            <a:extLst>
              <a:ext uri="{FF2B5EF4-FFF2-40B4-BE49-F238E27FC236}">
                <a16:creationId xmlns:a16="http://schemas.microsoft.com/office/drawing/2014/main" id="{92F9513B-84B6-7F4B-893F-9A37F2E23B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4890130"/>
              </p:ext>
            </p:extLst>
          </p:nvPr>
        </p:nvGraphicFramePr>
        <p:xfrm>
          <a:off x="4524372" y="3323970"/>
          <a:ext cx="31432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Graphique 21">
            <a:extLst>
              <a:ext uri="{FF2B5EF4-FFF2-40B4-BE49-F238E27FC236}">
                <a16:creationId xmlns:a16="http://schemas.microsoft.com/office/drawing/2014/main" id="{462083F9-DDAE-F24B-9815-1ADD8A7B4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527735"/>
              </p:ext>
            </p:extLst>
          </p:nvPr>
        </p:nvGraphicFramePr>
        <p:xfrm>
          <a:off x="8317123" y="3230892"/>
          <a:ext cx="3036677" cy="2836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8CBE8EEF-0A09-2A94-EFB6-82ECA923F571}"/>
              </a:ext>
            </a:extLst>
          </p:cNvPr>
          <p:cNvSpPr txBox="1"/>
          <p:nvPr/>
        </p:nvSpPr>
        <p:spPr>
          <a:xfrm>
            <a:off x="1512281" y="2771563"/>
            <a:ext cx="176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34611 tCO</a:t>
            </a:r>
            <a:r>
              <a:rPr lang="fr-FR" sz="2400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22C2C3-482D-EE45-A8F6-22B8ADB25778}"/>
              </a:ext>
            </a:extLst>
          </p:cNvPr>
          <p:cNvSpPr txBox="1"/>
          <p:nvPr/>
        </p:nvSpPr>
        <p:spPr>
          <a:xfrm>
            <a:off x="5213131" y="2769227"/>
            <a:ext cx="176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27898 tCO</a:t>
            </a:r>
            <a:r>
              <a:rPr lang="fr-FR" sz="2400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76248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E65A6-0C7D-D77F-BD84-ABFC4A7D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Hypothèses des coûts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C6F1049-A7CA-EA9E-4239-006FAFC5D2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544662"/>
              </p:ext>
            </p:extLst>
          </p:nvPr>
        </p:nvGraphicFramePr>
        <p:xfrm>
          <a:off x="838201" y="1825625"/>
          <a:ext cx="5434012" cy="2494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6650">
                  <a:extLst>
                    <a:ext uri="{9D8B030D-6E8A-4147-A177-3AD203B41FA5}">
                      <a16:colId xmlns:a16="http://schemas.microsoft.com/office/drawing/2014/main" val="315530076"/>
                    </a:ext>
                  </a:extLst>
                </a:gridCol>
                <a:gridCol w="1670024">
                  <a:extLst>
                    <a:ext uri="{9D8B030D-6E8A-4147-A177-3AD203B41FA5}">
                      <a16:colId xmlns:a16="http://schemas.microsoft.com/office/drawing/2014/main" val="3572474061"/>
                    </a:ext>
                  </a:extLst>
                </a:gridCol>
                <a:gridCol w="1557338">
                  <a:extLst>
                    <a:ext uri="{9D8B030D-6E8A-4147-A177-3AD203B41FA5}">
                      <a16:colId xmlns:a16="http://schemas.microsoft.com/office/drawing/2014/main" val="2628995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CAPEX </a:t>
                      </a:r>
                    </a:p>
                    <a:p>
                      <a:pPr algn="ctr"/>
                      <a:r>
                        <a:rPr lang="fr-FR" dirty="0"/>
                        <a:t>(€/MW)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OPEX (€/</a:t>
                      </a:r>
                      <a:r>
                        <a:rPr lang="fr-FR" dirty="0" err="1"/>
                        <a:t>MW.an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2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Diesel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1 050 505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101 000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59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Solaire au 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747 000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4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Solaire sur toiture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1 067 000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9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Éolien terrestre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1 300 000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6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Éolien off-shore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2 600 000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350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975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0D6D7-D7F4-ACD9-62E1-F7037675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C91AD9-232E-BFEA-4F6D-F9DFDEAB0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Futurs énergétiques 2050 - RTE</a:t>
            </a:r>
          </a:p>
          <a:p>
            <a:r>
              <a:rPr lang="fr-FR" dirty="0"/>
              <a:t>World Energy Outlook 2020 – IAE</a:t>
            </a:r>
          </a:p>
          <a:p>
            <a:r>
              <a:rPr lang="fr-FR" dirty="0"/>
              <a:t>Prix du diesel – site du gouvernement 10 décembre 2023</a:t>
            </a:r>
          </a:p>
          <a:p>
            <a:r>
              <a:rPr lang="fr-FR" dirty="0"/>
              <a:t>CAPEX diesel – prix groupe électrogène </a:t>
            </a:r>
            <a:r>
              <a:rPr lang="fr-FR" dirty="0">
                <a:hlinkClick r:id="rId2"/>
              </a:rPr>
              <a:t>Alibaba</a:t>
            </a:r>
            <a:endParaRPr lang="fr-FR" dirty="0"/>
          </a:p>
          <a:p>
            <a:r>
              <a:rPr lang="fr-FR" dirty="0"/>
              <a:t>Cours – cout </a:t>
            </a:r>
            <a:r>
              <a:rPr lang="fr-FR" dirty="0" err="1"/>
              <a:t>unserved</a:t>
            </a:r>
            <a:r>
              <a:rPr lang="fr-FR" dirty="0"/>
              <a:t> </a:t>
            </a:r>
            <a:r>
              <a:rPr lang="fr-FR" dirty="0" err="1"/>
              <a:t>energy</a:t>
            </a:r>
            <a:endParaRPr lang="fr-FR" dirty="0"/>
          </a:p>
          <a:p>
            <a:r>
              <a:rPr lang="fr-FR" dirty="0">
                <a:hlinkClick r:id="rId3"/>
              </a:rPr>
              <a:t>Prix du carbone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369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5AF664-D200-A9F2-FCC6-A2DA2528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île : l’île </a:t>
            </a:r>
            <a:r>
              <a:rPr lang="fr-FR" dirty="0" err="1"/>
              <a:t>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BC6D10-04BF-00CC-0E27-C9D8DC0E0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Population : 4990 habitants (proportionnalité avec la consommation annuelle française pour l’année 2021 (</a:t>
            </a:r>
            <a:r>
              <a:rPr lang="fr-FR" dirty="0">
                <a:hlinkClick r:id="rId2"/>
              </a:rPr>
              <a:t>Ministère de la transition énergétique</a:t>
            </a:r>
            <a:r>
              <a:rPr lang="fr-FR" dirty="0"/>
              <a:t>))</a:t>
            </a:r>
          </a:p>
          <a:p>
            <a:r>
              <a:rPr lang="fr-FR" dirty="0"/>
              <a:t>Superficie : 8,83 km</a:t>
            </a:r>
            <a:r>
              <a:rPr lang="fr-FR" baseline="30000" dirty="0"/>
              <a:t>2 </a:t>
            </a:r>
            <a:r>
              <a:rPr lang="fr-FR" dirty="0"/>
              <a:t>(Presqu'ile de Quiberon)</a:t>
            </a:r>
          </a:p>
          <a:p>
            <a:r>
              <a:rPr lang="fr-FR" dirty="0"/>
              <a:t>Nombre de foyers : 2300 (2,17 habitants/foyer (INSEE))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8891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72CCCD-D648-C3BF-DF8E-BD48DD3A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Bornes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6270A7-691F-E9BB-8211-53A9AC99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26859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Limitation du photovoltaïque et de l’éolien terrestre</a:t>
            </a:r>
          </a:p>
          <a:p>
            <a:r>
              <a:rPr lang="fr-FR" dirty="0"/>
              <a:t>On considère que chaque foyer occupe 200m</a:t>
            </a:r>
            <a:r>
              <a:rPr lang="fr-FR" baseline="30000" dirty="0"/>
              <a:t>2</a:t>
            </a:r>
            <a:r>
              <a:rPr lang="fr-FR" dirty="0"/>
              <a:t> (source : </a:t>
            </a:r>
            <a:r>
              <a:rPr lang="fr-FR" dirty="0" err="1"/>
              <a:t>tqt</a:t>
            </a:r>
            <a:r>
              <a:rPr lang="fr-FR" dirty="0"/>
              <a:t>)</a:t>
            </a:r>
          </a:p>
          <a:p>
            <a:r>
              <a:rPr lang="fr-FR" dirty="0"/>
              <a:t>On considère une utilisation de la surface disponible à 60% pour l’énergie (source : </a:t>
            </a:r>
            <a:r>
              <a:rPr lang="fr-FR" dirty="0" err="1"/>
              <a:t>tqt</a:t>
            </a:r>
            <a:r>
              <a:rPr lang="fr-FR" dirty="0"/>
              <a:t>)</a:t>
            </a:r>
          </a:p>
          <a:p>
            <a:r>
              <a:rPr lang="fr-FR" dirty="0"/>
              <a:t>On considère que la puissance installée en éolien et 2,5 fois la puissance installée en PV au sol (source : empirique par rapport à nos résultats précédents)</a:t>
            </a:r>
          </a:p>
          <a:p>
            <a:r>
              <a:rPr lang="fr-FR" dirty="0"/>
              <a:t>60m</a:t>
            </a:r>
            <a:r>
              <a:rPr lang="fr-FR" baseline="30000" dirty="0"/>
              <a:t>2</a:t>
            </a:r>
            <a:r>
              <a:rPr lang="fr-FR" dirty="0"/>
              <a:t> de panneaux PV par foyer (source : </a:t>
            </a:r>
            <a:r>
              <a:rPr lang="fr-FR" dirty="0" err="1"/>
              <a:t>tqt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89193D47-A744-10F9-5B15-4AA8F9F3F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796272"/>
              </p:ext>
            </p:extLst>
          </p:nvPr>
        </p:nvGraphicFramePr>
        <p:xfrm>
          <a:off x="1851247" y="5472420"/>
          <a:ext cx="8128000" cy="74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63013">
                  <a:extLst>
                    <a:ext uri="{9D8B030D-6E8A-4147-A177-3AD203B41FA5}">
                      <a16:colId xmlns:a16="http://schemas.microsoft.com/office/drawing/2014/main" val="1888849884"/>
                    </a:ext>
                  </a:extLst>
                </a:gridCol>
                <a:gridCol w="1860698">
                  <a:extLst>
                    <a:ext uri="{9D8B030D-6E8A-4147-A177-3AD203B41FA5}">
                      <a16:colId xmlns:a16="http://schemas.microsoft.com/office/drawing/2014/main" val="1044970701"/>
                    </a:ext>
                  </a:extLst>
                </a:gridCol>
                <a:gridCol w="1509823">
                  <a:extLst>
                    <a:ext uri="{9D8B030D-6E8A-4147-A177-3AD203B41FA5}">
                      <a16:colId xmlns:a16="http://schemas.microsoft.com/office/drawing/2014/main" val="726207373"/>
                    </a:ext>
                  </a:extLst>
                </a:gridCol>
                <a:gridCol w="1494466">
                  <a:extLst>
                    <a:ext uri="{9D8B030D-6E8A-4147-A177-3AD203B41FA5}">
                      <a16:colId xmlns:a16="http://schemas.microsoft.com/office/drawing/2014/main" val="107088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Éolien terrestre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PV au 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PV toiture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93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Puissance installée maximale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9,6 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3,8 </a:t>
                      </a:r>
                      <a:r>
                        <a:rPr lang="fr-FR" dirty="0" err="1"/>
                        <a:t>MWc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6,5 </a:t>
                      </a:r>
                      <a:r>
                        <a:rPr lang="fr-FR" dirty="0" err="1"/>
                        <a:t>MWc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65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45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3BE357-0FB0-C826-6C95-42BE9457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 6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1E77AA91-B6DF-BCC5-42D0-14BE9CA7A7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75" r="-2" b="25273"/>
          <a:stretch/>
        </p:blipFill>
        <p:spPr>
          <a:xfrm>
            <a:off x="234543" y="2834024"/>
            <a:ext cx="3457575" cy="2317845"/>
          </a:xfrm>
          <a:prstGeom prst="rect">
            <a:avLst/>
          </a:prstGeom>
        </p:spPr>
      </p:pic>
      <p:pic>
        <p:nvPicPr>
          <p:cNvPr id="11" name="Espace réservé du contenu 10" descr="Une image contenant texte, capture d’écran, Police, document&#10;&#10;Description générée automatiquement">
            <a:extLst>
              <a:ext uri="{FF2B5EF4-FFF2-40B4-BE49-F238E27FC236}">
                <a16:creationId xmlns:a16="http://schemas.microsoft.com/office/drawing/2014/main" id="{6413FB3F-EEDF-409A-1413-CE3D6275B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92118" y="1949467"/>
            <a:ext cx="8084368" cy="4351338"/>
          </a:xfrm>
        </p:spPr>
      </p:pic>
    </p:spTree>
    <p:extLst>
      <p:ext uri="{BB962C8B-B14F-4D97-AF65-F5344CB8AC3E}">
        <p14:creationId xmlns:p14="http://schemas.microsoft.com/office/powerpoint/2010/main" val="117367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0BF9F-7E3F-9795-125F-6B719D6C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Hypothèses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10667A-3203-F804-266B-3CA1317D8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 d’éolien off-shore</a:t>
            </a:r>
          </a:p>
          <a:p>
            <a:r>
              <a:rPr lang="fr-FR" dirty="0"/>
              <a:t>Solaire au sol </a:t>
            </a:r>
          </a:p>
          <a:p>
            <a:r>
              <a:rPr lang="fr-FR" dirty="0"/>
              <a:t>4990 habitants sur l’île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789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E95A17-1240-8030-7F5B-08765585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Scénarios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7647E022-56BA-05CA-E177-6343CE1D4A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3006797"/>
              </p:ext>
            </p:extLst>
          </p:nvPr>
        </p:nvGraphicFramePr>
        <p:xfrm>
          <a:off x="371475" y="1690688"/>
          <a:ext cx="11415713" cy="4447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9711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Remplacement du diesel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CF5DF9F-3E2C-1BBF-429C-A0ED0B560E58}"/>
              </a:ext>
            </a:extLst>
          </p:cNvPr>
          <p:cNvSpPr txBox="1"/>
          <p:nvPr/>
        </p:nvSpPr>
        <p:spPr>
          <a:xfrm>
            <a:off x="7986713" y="1228725"/>
            <a:ext cx="25148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Hypothèses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Fze</a:t>
            </a:r>
            <a:r>
              <a:rPr lang="fr-FR" dirty="0"/>
              <a:t> (</a:t>
            </a:r>
            <a:r>
              <a:rPr lang="fr-FR" dirty="0" err="1"/>
              <a:t>enoncer</a:t>
            </a:r>
            <a:r>
              <a:rPr lang="fr-FR" dirty="0"/>
              <a:t> sources)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1E7E96-EEAC-7B10-1DB1-3F3A0CE3284F}"/>
              </a:ext>
            </a:extLst>
          </p:cNvPr>
          <p:cNvSpPr txBox="1"/>
          <p:nvPr/>
        </p:nvSpPr>
        <p:spPr>
          <a:xfrm>
            <a:off x="1392865" y="5018567"/>
            <a:ext cx="245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Mix énergétique obtenu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BA1A26C-A46A-18D7-E086-CF691498F52E}"/>
              </a:ext>
            </a:extLst>
          </p:cNvPr>
          <p:cNvSpPr txBox="1"/>
          <p:nvPr/>
        </p:nvSpPr>
        <p:spPr>
          <a:xfrm>
            <a:off x="6985591" y="2860158"/>
            <a:ext cx="346191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Emissions de CO2: 100 272 tCO2eq</a:t>
            </a:r>
          </a:p>
          <a:p>
            <a:r>
              <a:rPr lang="fr-FR" dirty="0"/>
              <a:t>CAPEX: 8 404 040 €</a:t>
            </a:r>
          </a:p>
          <a:p>
            <a:r>
              <a:rPr lang="fr-FR" dirty="0"/>
              <a:t>Coûts sur 20 ans : </a:t>
            </a:r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D4E871BC-4218-10E3-06A3-9528195386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5878045"/>
              </p:ext>
            </p:extLst>
          </p:nvPr>
        </p:nvGraphicFramePr>
        <p:xfrm>
          <a:off x="1096828" y="1690688"/>
          <a:ext cx="3822902" cy="3327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Group 46">
            <a:extLst>
              <a:ext uri="{FF2B5EF4-FFF2-40B4-BE49-F238E27FC236}">
                <a16:creationId xmlns:a16="http://schemas.microsoft.com/office/drawing/2014/main" id="{15025B30-58D2-8AA9-D914-564580F21CE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32652" y="3016251"/>
            <a:ext cx="923330" cy="923330"/>
            <a:chOff x="3479" y="-1"/>
            <a:chExt cx="340" cy="340"/>
          </a:xfrm>
          <a:solidFill>
            <a:schemeClr val="bg1"/>
          </a:solidFill>
        </p:grpSpPr>
        <p:sp>
          <p:nvSpPr>
            <p:cNvPr id="10" name="Freeform 47">
              <a:extLst>
                <a:ext uri="{FF2B5EF4-FFF2-40B4-BE49-F238E27FC236}">
                  <a16:creationId xmlns:a16="http://schemas.microsoft.com/office/drawing/2014/main" id="{14EBC0FD-7069-2B9B-B7B1-BF352CAB20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9" y="-1"/>
              <a:ext cx="340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D71A9924-EE17-4F77-3C6A-CC86C2B50B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1" y="63"/>
              <a:ext cx="156" cy="212"/>
            </a:xfrm>
            <a:custGeom>
              <a:avLst/>
              <a:gdLst>
                <a:gd name="T0" fmla="*/ 234 w 234"/>
                <a:gd name="T1" fmla="*/ 107 h 320"/>
                <a:gd name="T2" fmla="*/ 224 w 234"/>
                <a:gd name="T3" fmla="*/ 96 h 320"/>
                <a:gd name="T4" fmla="*/ 224 w 234"/>
                <a:gd name="T5" fmla="*/ 22 h 320"/>
                <a:gd name="T6" fmla="*/ 234 w 234"/>
                <a:gd name="T7" fmla="*/ 11 h 320"/>
                <a:gd name="T8" fmla="*/ 224 w 234"/>
                <a:gd name="T9" fmla="*/ 0 h 320"/>
                <a:gd name="T10" fmla="*/ 10 w 234"/>
                <a:gd name="T11" fmla="*/ 0 h 320"/>
                <a:gd name="T12" fmla="*/ 0 w 234"/>
                <a:gd name="T13" fmla="*/ 11 h 320"/>
                <a:gd name="T14" fmla="*/ 10 w 234"/>
                <a:gd name="T15" fmla="*/ 22 h 320"/>
                <a:gd name="T16" fmla="*/ 10 w 234"/>
                <a:gd name="T17" fmla="*/ 96 h 320"/>
                <a:gd name="T18" fmla="*/ 0 w 234"/>
                <a:gd name="T19" fmla="*/ 107 h 320"/>
                <a:gd name="T20" fmla="*/ 10 w 234"/>
                <a:gd name="T21" fmla="*/ 118 h 320"/>
                <a:gd name="T22" fmla="*/ 10 w 234"/>
                <a:gd name="T23" fmla="*/ 192 h 320"/>
                <a:gd name="T24" fmla="*/ 0 w 234"/>
                <a:gd name="T25" fmla="*/ 203 h 320"/>
                <a:gd name="T26" fmla="*/ 10 w 234"/>
                <a:gd name="T27" fmla="*/ 214 h 320"/>
                <a:gd name="T28" fmla="*/ 10 w 234"/>
                <a:gd name="T29" fmla="*/ 299 h 320"/>
                <a:gd name="T30" fmla="*/ 0 w 234"/>
                <a:gd name="T31" fmla="*/ 310 h 320"/>
                <a:gd name="T32" fmla="*/ 10 w 234"/>
                <a:gd name="T33" fmla="*/ 320 h 320"/>
                <a:gd name="T34" fmla="*/ 224 w 234"/>
                <a:gd name="T35" fmla="*/ 320 h 320"/>
                <a:gd name="T36" fmla="*/ 234 w 234"/>
                <a:gd name="T37" fmla="*/ 310 h 320"/>
                <a:gd name="T38" fmla="*/ 224 w 234"/>
                <a:gd name="T39" fmla="*/ 299 h 320"/>
                <a:gd name="T40" fmla="*/ 224 w 234"/>
                <a:gd name="T41" fmla="*/ 214 h 320"/>
                <a:gd name="T42" fmla="*/ 234 w 234"/>
                <a:gd name="T43" fmla="*/ 203 h 320"/>
                <a:gd name="T44" fmla="*/ 224 w 234"/>
                <a:gd name="T45" fmla="*/ 192 h 320"/>
                <a:gd name="T46" fmla="*/ 224 w 234"/>
                <a:gd name="T47" fmla="*/ 118 h 320"/>
                <a:gd name="T48" fmla="*/ 234 w 234"/>
                <a:gd name="T49" fmla="*/ 107 h 320"/>
                <a:gd name="T50" fmla="*/ 32 w 234"/>
                <a:gd name="T51" fmla="*/ 22 h 320"/>
                <a:gd name="T52" fmla="*/ 202 w 234"/>
                <a:gd name="T53" fmla="*/ 22 h 320"/>
                <a:gd name="T54" fmla="*/ 202 w 234"/>
                <a:gd name="T55" fmla="*/ 96 h 320"/>
                <a:gd name="T56" fmla="*/ 32 w 234"/>
                <a:gd name="T57" fmla="*/ 96 h 320"/>
                <a:gd name="T58" fmla="*/ 32 w 234"/>
                <a:gd name="T59" fmla="*/ 22 h 320"/>
                <a:gd name="T60" fmla="*/ 202 w 234"/>
                <a:gd name="T61" fmla="*/ 299 h 320"/>
                <a:gd name="T62" fmla="*/ 32 w 234"/>
                <a:gd name="T63" fmla="*/ 299 h 320"/>
                <a:gd name="T64" fmla="*/ 32 w 234"/>
                <a:gd name="T65" fmla="*/ 214 h 320"/>
                <a:gd name="T66" fmla="*/ 202 w 234"/>
                <a:gd name="T67" fmla="*/ 214 h 320"/>
                <a:gd name="T68" fmla="*/ 202 w 234"/>
                <a:gd name="T69" fmla="*/ 299 h 320"/>
                <a:gd name="T70" fmla="*/ 202 w 234"/>
                <a:gd name="T71" fmla="*/ 192 h 320"/>
                <a:gd name="T72" fmla="*/ 32 w 234"/>
                <a:gd name="T73" fmla="*/ 192 h 320"/>
                <a:gd name="T74" fmla="*/ 32 w 234"/>
                <a:gd name="T75" fmla="*/ 118 h 320"/>
                <a:gd name="T76" fmla="*/ 202 w 234"/>
                <a:gd name="T77" fmla="*/ 118 h 320"/>
                <a:gd name="T78" fmla="*/ 202 w 234"/>
                <a:gd name="T79" fmla="*/ 19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4" h="320">
                  <a:moveTo>
                    <a:pt x="234" y="107"/>
                  </a:moveTo>
                  <a:cubicBezTo>
                    <a:pt x="234" y="101"/>
                    <a:pt x="230" y="96"/>
                    <a:pt x="224" y="96"/>
                  </a:cubicBezTo>
                  <a:cubicBezTo>
                    <a:pt x="224" y="22"/>
                    <a:pt x="224" y="22"/>
                    <a:pt x="224" y="22"/>
                  </a:cubicBezTo>
                  <a:cubicBezTo>
                    <a:pt x="230" y="22"/>
                    <a:pt x="234" y="17"/>
                    <a:pt x="234" y="11"/>
                  </a:cubicBezTo>
                  <a:cubicBezTo>
                    <a:pt x="234" y="5"/>
                    <a:pt x="230" y="0"/>
                    <a:pt x="22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4" y="96"/>
                    <a:pt x="0" y="101"/>
                    <a:pt x="0" y="107"/>
                  </a:cubicBezTo>
                  <a:cubicBezTo>
                    <a:pt x="0" y="113"/>
                    <a:pt x="4" y="118"/>
                    <a:pt x="10" y="11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4" y="192"/>
                    <a:pt x="0" y="197"/>
                    <a:pt x="0" y="203"/>
                  </a:cubicBezTo>
                  <a:cubicBezTo>
                    <a:pt x="0" y="209"/>
                    <a:pt x="4" y="214"/>
                    <a:pt x="10" y="214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4" y="299"/>
                    <a:pt x="0" y="304"/>
                    <a:pt x="0" y="310"/>
                  </a:cubicBezTo>
                  <a:cubicBezTo>
                    <a:pt x="0" y="316"/>
                    <a:pt x="4" y="320"/>
                    <a:pt x="10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4" y="316"/>
                    <a:pt x="234" y="310"/>
                  </a:cubicBezTo>
                  <a:cubicBezTo>
                    <a:pt x="234" y="304"/>
                    <a:pt x="230" y="299"/>
                    <a:pt x="224" y="299"/>
                  </a:cubicBezTo>
                  <a:cubicBezTo>
                    <a:pt x="224" y="214"/>
                    <a:pt x="224" y="214"/>
                    <a:pt x="224" y="214"/>
                  </a:cubicBezTo>
                  <a:cubicBezTo>
                    <a:pt x="230" y="214"/>
                    <a:pt x="234" y="209"/>
                    <a:pt x="234" y="203"/>
                  </a:cubicBezTo>
                  <a:cubicBezTo>
                    <a:pt x="234" y="197"/>
                    <a:pt x="230" y="192"/>
                    <a:pt x="224" y="192"/>
                  </a:cubicBezTo>
                  <a:cubicBezTo>
                    <a:pt x="224" y="118"/>
                    <a:pt x="224" y="118"/>
                    <a:pt x="224" y="118"/>
                  </a:cubicBezTo>
                  <a:cubicBezTo>
                    <a:pt x="230" y="118"/>
                    <a:pt x="234" y="113"/>
                    <a:pt x="234" y="107"/>
                  </a:cubicBezTo>
                  <a:close/>
                  <a:moveTo>
                    <a:pt x="32" y="22"/>
                  </a:moveTo>
                  <a:cubicBezTo>
                    <a:pt x="202" y="22"/>
                    <a:pt x="202" y="22"/>
                    <a:pt x="202" y="22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32" y="96"/>
                    <a:pt x="32" y="96"/>
                    <a:pt x="32" y="96"/>
                  </a:cubicBezTo>
                  <a:lnTo>
                    <a:pt x="32" y="22"/>
                  </a:lnTo>
                  <a:close/>
                  <a:moveTo>
                    <a:pt x="202" y="299"/>
                  </a:moveTo>
                  <a:cubicBezTo>
                    <a:pt x="32" y="299"/>
                    <a:pt x="32" y="299"/>
                    <a:pt x="32" y="299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202" y="214"/>
                    <a:pt x="202" y="214"/>
                    <a:pt x="202" y="214"/>
                  </a:cubicBezTo>
                  <a:lnTo>
                    <a:pt x="202" y="299"/>
                  </a:lnTo>
                  <a:close/>
                  <a:moveTo>
                    <a:pt x="202" y="192"/>
                  </a:moveTo>
                  <a:cubicBezTo>
                    <a:pt x="32" y="192"/>
                    <a:pt x="32" y="192"/>
                    <a:pt x="32" y="192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202" y="118"/>
                    <a:pt x="202" y="118"/>
                    <a:pt x="202" y="118"/>
                  </a:cubicBezTo>
                  <a:lnTo>
                    <a:pt x="20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12080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sur les coûts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F45DEBC-8C7B-A327-69E8-329A7A65D50A}"/>
              </a:ext>
            </a:extLst>
          </p:cNvPr>
          <p:cNvSpPr txBox="1"/>
          <p:nvPr/>
        </p:nvSpPr>
        <p:spPr>
          <a:xfrm>
            <a:off x="7986713" y="1228725"/>
            <a:ext cx="25148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Hypothèses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Fze</a:t>
            </a:r>
            <a:r>
              <a:rPr lang="fr-FR" dirty="0"/>
              <a:t> (</a:t>
            </a:r>
            <a:r>
              <a:rPr lang="fr-FR" dirty="0" err="1"/>
              <a:t>enoncer</a:t>
            </a:r>
            <a:r>
              <a:rPr lang="fr-FR" dirty="0"/>
              <a:t> sources)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9E0A833-ED9C-048A-ACC0-4E1F476A0C2D}"/>
              </a:ext>
            </a:extLst>
          </p:cNvPr>
          <p:cNvSpPr txBox="1"/>
          <p:nvPr/>
        </p:nvSpPr>
        <p:spPr>
          <a:xfrm>
            <a:off x="1254641" y="5465134"/>
            <a:ext cx="320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Mix énergétique obtenu en MW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8E701D-2F94-0A67-202C-44A5C4709F6B}"/>
              </a:ext>
            </a:extLst>
          </p:cNvPr>
          <p:cNvSpPr txBox="1"/>
          <p:nvPr/>
        </p:nvSpPr>
        <p:spPr>
          <a:xfrm>
            <a:off x="6432137" y="4632158"/>
            <a:ext cx="395111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Emissions de CO2: 34 611 tCO2eq</a:t>
            </a:r>
          </a:p>
          <a:p>
            <a:r>
              <a:rPr lang="fr-FR" dirty="0"/>
              <a:t>CAPEX: 229 M€</a:t>
            </a:r>
          </a:p>
        </p:txBody>
      </p:sp>
      <p:graphicFrame>
        <p:nvGraphicFramePr>
          <p:cNvPr id="32" name="Graphique 31">
            <a:extLst>
              <a:ext uri="{FF2B5EF4-FFF2-40B4-BE49-F238E27FC236}">
                <a16:creationId xmlns:a16="http://schemas.microsoft.com/office/drawing/2014/main" id="{DC02A24C-8D7F-B0F2-977B-CB3801F8A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3174762"/>
              </p:ext>
            </p:extLst>
          </p:nvPr>
        </p:nvGraphicFramePr>
        <p:xfrm>
          <a:off x="695197" y="1871663"/>
          <a:ext cx="4205416" cy="3593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4" name="Group 638">
            <a:extLst>
              <a:ext uri="{FF2B5EF4-FFF2-40B4-BE49-F238E27FC236}">
                <a16:creationId xmlns:a16="http://schemas.microsoft.com/office/drawing/2014/main" id="{78BCB349-6B6A-5FB9-4431-0D87E01869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91536" y="3854138"/>
            <a:ext cx="601288" cy="601288"/>
            <a:chOff x="4300" y="2260"/>
            <a:chExt cx="340" cy="340"/>
          </a:xfrm>
          <a:solidFill>
            <a:schemeClr val="bg1"/>
          </a:solidFill>
        </p:grpSpPr>
        <p:sp>
          <p:nvSpPr>
            <p:cNvPr id="55" name="Freeform 639">
              <a:extLst>
                <a:ext uri="{FF2B5EF4-FFF2-40B4-BE49-F238E27FC236}">
                  <a16:creationId xmlns:a16="http://schemas.microsoft.com/office/drawing/2014/main" id="{169CC113-B42C-E371-53F6-10AAC36DB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" y="2437"/>
              <a:ext cx="14" cy="99"/>
            </a:xfrm>
            <a:custGeom>
              <a:avLst/>
              <a:gdLst>
                <a:gd name="T0" fmla="*/ 11 w 21"/>
                <a:gd name="T1" fmla="*/ 0 h 150"/>
                <a:gd name="T2" fmla="*/ 0 w 21"/>
                <a:gd name="T3" fmla="*/ 11 h 150"/>
                <a:gd name="T4" fmla="*/ 0 w 21"/>
                <a:gd name="T5" fmla="*/ 139 h 150"/>
                <a:gd name="T6" fmla="*/ 11 w 21"/>
                <a:gd name="T7" fmla="*/ 150 h 150"/>
                <a:gd name="T8" fmla="*/ 21 w 21"/>
                <a:gd name="T9" fmla="*/ 139 h 150"/>
                <a:gd name="T10" fmla="*/ 21 w 21"/>
                <a:gd name="T11" fmla="*/ 11 h 150"/>
                <a:gd name="T12" fmla="*/ 11 w 21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50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5"/>
                    <a:pt x="5" y="150"/>
                    <a:pt x="11" y="150"/>
                  </a:cubicBezTo>
                  <a:cubicBezTo>
                    <a:pt x="17" y="150"/>
                    <a:pt x="21" y="145"/>
                    <a:pt x="21" y="13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6" name="Freeform 640">
              <a:extLst>
                <a:ext uri="{FF2B5EF4-FFF2-40B4-BE49-F238E27FC236}">
                  <a16:creationId xmlns:a16="http://schemas.microsoft.com/office/drawing/2014/main" id="{1F4B8A08-CC26-BAE1-684E-1FE638609D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330"/>
              <a:ext cx="132" cy="107"/>
            </a:xfrm>
            <a:custGeom>
              <a:avLst/>
              <a:gdLst>
                <a:gd name="T0" fmla="*/ 192 w 199"/>
                <a:gd name="T1" fmla="*/ 140 h 160"/>
                <a:gd name="T2" fmla="*/ 129 w 199"/>
                <a:gd name="T3" fmla="*/ 105 h 160"/>
                <a:gd name="T4" fmla="*/ 108 w 199"/>
                <a:gd name="T5" fmla="*/ 77 h 160"/>
                <a:gd name="T6" fmla="*/ 108 w 199"/>
                <a:gd name="T7" fmla="*/ 11 h 160"/>
                <a:gd name="T8" fmla="*/ 98 w 199"/>
                <a:gd name="T9" fmla="*/ 0 h 160"/>
                <a:gd name="T10" fmla="*/ 87 w 199"/>
                <a:gd name="T11" fmla="*/ 11 h 160"/>
                <a:gd name="T12" fmla="*/ 87 w 199"/>
                <a:gd name="T13" fmla="*/ 77 h 160"/>
                <a:gd name="T14" fmla="*/ 66 w 199"/>
                <a:gd name="T15" fmla="*/ 107 h 160"/>
                <a:gd name="T16" fmla="*/ 7 w 199"/>
                <a:gd name="T17" fmla="*/ 140 h 160"/>
                <a:gd name="T18" fmla="*/ 3 w 199"/>
                <a:gd name="T19" fmla="*/ 155 h 160"/>
                <a:gd name="T20" fmla="*/ 12 w 199"/>
                <a:gd name="T21" fmla="*/ 160 h 160"/>
                <a:gd name="T22" fmla="*/ 18 w 199"/>
                <a:gd name="T23" fmla="*/ 159 h 160"/>
                <a:gd name="T24" fmla="*/ 73 w 199"/>
                <a:gd name="T25" fmla="*/ 127 h 160"/>
                <a:gd name="T26" fmla="*/ 98 w 199"/>
                <a:gd name="T27" fmla="*/ 139 h 160"/>
                <a:gd name="T28" fmla="*/ 123 w 199"/>
                <a:gd name="T29" fmla="*/ 126 h 160"/>
                <a:gd name="T30" fmla="*/ 181 w 199"/>
                <a:gd name="T31" fmla="*/ 159 h 160"/>
                <a:gd name="T32" fmla="*/ 187 w 199"/>
                <a:gd name="T33" fmla="*/ 160 h 160"/>
                <a:gd name="T34" fmla="*/ 196 w 199"/>
                <a:gd name="T35" fmla="*/ 155 h 160"/>
                <a:gd name="T36" fmla="*/ 192 w 199"/>
                <a:gd name="T37" fmla="*/ 140 h 160"/>
                <a:gd name="T38" fmla="*/ 98 w 199"/>
                <a:gd name="T39" fmla="*/ 118 h 160"/>
                <a:gd name="T40" fmla="*/ 87 w 199"/>
                <a:gd name="T41" fmla="*/ 107 h 160"/>
                <a:gd name="T42" fmla="*/ 98 w 199"/>
                <a:gd name="T43" fmla="*/ 96 h 160"/>
                <a:gd name="T44" fmla="*/ 108 w 199"/>
                <a:gd name="T45" fmla="*/ 107 h 160"/>
                <a:gd name="T46" fmla="*/ 98 w 199"/>
                <a:gd name="T47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9" h="160">
                  <a:moveTo>
                    <a:pt x="192" y="140"/>
                  </a:moveTo>
                  <a:cubicBezTo>
                    <a:pt x="129" y="105"/>
                    <a:pt x="129" y="105"/>
                    <a:pt x="129" y="105"/>
                  </a:cubicBezTo>
                  <a:cubicBezTo>
                    <a:pt x="129" y="92"/>
                    <a:pt x="120" y="81"/>
                    <a:pt x="108" y="77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5"/>
                    <a:pt x="104" y="0"/>
                    <a:pt x="98" y="0"/>
                  </a:cubicBezTo>
                  <a:cubicBezTo>
                    <a:pt x="92" y="0"/>
                    <a:pt x="87" y="5"/>
                    <a:pt x="87" y="1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75" y="81"/>
                    <a:pt x="66" y="93"/>
                    <a:pt x="66" y="107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50"/>
                    <a:pt x="3" y="155"/>
                  </a:cubicBezTo>
                  <a:cubicBezTo>
                    <a:pt x="5" y="158"/>
                    <a:pt x="9" y="160"/>
                    <a:pt x="12" y="160"/>
                  </a:cubicBezTo>
                  <a:cubicBezTo>
                    <a:pt x="14" y="160"/>
                    <a:pt x="16" y="160"/>
                    <a:pt x="18" y="159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9" y="134"/>
                    <a:pt x="88" y="139"/>
                    <a:pt x="98" y="139"/>
                  </a:cubicBezTo>
                  <a:cubicBezTo>
                    <a:pt x="108" y="139"/>
                    <a:pt x="117" y="134"/>
                    <a:pt x="123" y="126"/>
                  </a:cubicBezTo>
                  <a:cubicBezTo>
                    <a:pt x="181" y="159"/>
                    <a:pt x="181" y="159"/>
                    <a:pt x="181" y="159"/>
                  </a:cubicBezTo>
                  <a:cubicBezTo>
                    <a:pt x="183" y="160"/>
                    <a:pt x="185" y="160"/>
                    <a:pt x="187" y="160"/>
                  </a:cubicBezTo>
                  <a:cubicBezTo>
                    <a:pt x="190" y="160"/>
                    <a:pt x="194" y="158"/>
                    <a:pt x="196" y="155"/>
                  </a:cubicBezTo>
                  <a:cubicBezTo>
                    <a:pt x="199" y="150"/>
                    <a:pt x="197" y="143"/>
                    <a:pt x="192" y="140"/>
                  </a:cubicBezTo>
                  <a:close/>
                  <a:moveTo>
                    <a:pt x="98" y="118"/>
                  </a:moveTo>
                  <a:cubicBezTo>
                    <a:pt x="92" y="118"/>
                    <a:pt x="87" y="113"/>
                    <a:pt x="87" y="107"/>
                  </a:cubicBezTo>
                  <a:cubicBezTo>
                    <a:pt x="87" y="101"/>
                    <a:pt x="92" y="96"/>
                    <a:pt x="98" y="96"/>
                  </a:cubicBezTo>
                  <a:cubicBezTo>
                    <a:pt x="104" y="96"/>
                    <a:pt x="108" y="101"/>
                    <a:pt x="108" y="107"/>
                  </a:cubicBezTo>
                  <a:cubicBezTo>
                    <a:pt x="108" y="113"/>
                    <a:pt x="104" y="118"/>
                    <a:pt x="9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7" name="Freeform 641">
              <a:extLst>
                <a:ext uri="{FF2B5EF4-FFF2-40B4-BE49-F238E27FC236}">
                  <a16:creationId xmlns:a16="http://schemas.microsoft.com/office/drawing/2014/main" id="{62448A8D-D43A-ACE1-6FA8-E18D2707DD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0" y="2260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58" name="Group 447">
            <a:extLst>
              <a:ext uri="{FF2B5EF4-FFF2-40B4-BE49-F238E27FC236}">
                <a16:creationId xmlns:a16="http://schemas.microsoft.com/office/drawing/2014/main" id="{DCAD3FFC-248F-CD67-7F9F-E0F68B7E762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55981" y="1895471"/>
            <a:ext cx="374466" cy="374466"/>
            <a:chOff x="3679" y="2685"/>
            <a:chExt cx="340" cy="340"/>
          </a:xfrm>
          <a:solidFill>
            <a:srgbClr val="FF0000"/>
          </a:solidFill>
        </p:grpSpPr>
        <p:sp>
          <p:nvSpPr>
            <p:cNvPr id="59" name="Freeform 448">
              <a:extLst>
                <a:ext uri="{FF2B5EF4-FFF2-40B4-BE49-F238E27FC236}">
                  <a16:creationId xmlns:a16="http://schemas.microsoft.com/office/drawing/2014/main" id="{F98BEB29-DD21-46CE-306D-DB98707E96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9" y="2685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0" name="Freeform 449">
              <a:extLst>
                <a:ext uri="{FF2B5EF4-FFF2-40B4-BE49-F238E27FC236}">
                  <a16:creationId xmlns:a16="http://schemas.microsoft.com/office/drawing/2014/main" id="{9E8294DA-70AA-9C15-6F07-5FA3F88B17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3" y="2798"/>
              <a:ext cx="212" cy="113"/>
            </a:xfrm>
            <a:custGeom>
              <a:avLst/>
              <a:gdLst>
                <a:gd name="T0" fmla="*/ 309 w 320"/>
                <a:gd name="T1" fmla="*/ 43 h 171"/>
                <a:gd name="T2" fmla="*/ 277 w 320"/>
                <a:gd name="T3" fmla="*/ 43 h 171"/>
                <a:gd name="T4" fmla="*/ 277 w 320"/>
                <a:gd name="T5" fmla="*/ 11 h 171"/>
                <a:gd name="T6" fmla="*/ 266 w 320"/>
                <a:gd name="T7" fmla="*/ 0 h 171"/>
                <a:gd name="T8" fmla="*/ 10 w 320"/>
                <a:gd name="T9" fmla="*/ 0 h 171"/>
                <a:gd name="T10" fmla="*/ 0 w 320"/>
                <a:gd name="T11" fmla="*/ 11 h 171"/>
                <a:gd name="T12" fmla="*/ 0 w 320"/>
                <a:gd name="T13" fmla="*/ 160 h 171"/>
                <a:gd name="T14" fmla="*/ 10 w 320"/>
                <a:gd name="T15" fmla="*/ 171 h 171"/>
                <a:gd name="T16" fmla="*/ 266 w 320"/>
                <a:gd name="T17" fmla="*/ 171 h 171"/>
                <a:gd name="T18" fmla="*/ 277 w 320"/>
                <a:gd name="T19" fmla="*/ 160 h 171"/>
                <a:gd name="T20" fmla="*/ 277 w 320"/>
                <a:gd name="T21" fmla="*/ 128 h 171"/>
                <a:gd name="T22" fmla="*/ 309 w 320"/>
                <a:gd name="T23" fmla="*/ 128 h 171"/>
                <a:gd name="T24" fmla="*/ 320 w 320"/>
                <a:gd name="T25" fmla="*/ 118 h 171"/>
                <a:gd name="T26" fmla="*/ 320 w 320"/>
                <a:gd name="T27" fmla="*/ 54 h 171"/>
                <a:gd name="T28" fmla="*/ 309 w 320"/>
                <a:gd name="T29" fmla="*/ 43 h 171"/>
                <a:gd name="T30" fmla="*/ 256 w 320"/>
                <a:gd name="T31" fmla="*/ 150 h 171"/>
                <a:gd name="T32" fmla="*/ 21 w 320"/>
                <a:gd name="T33" fmla="*/ 150 h 171"/>
                <a:gd name="T34" fmla="*/ 21 w 320"/>
                <a:gd name="T35" fmla="*/ 22 h 171"/>
                <a:gd name="T36" fmla="*/ 256 w 320"/>
                <a:gd name="T37" fmla="*/ 22 h 171"/>
                <a:gd name="T38" fmla="*/ 256 w 320"/>
                <a:gd name="T39" fmla="*/ 150 h 171"/>
                <a:gd name="T40" fmla="*/ 298 w 320"/>
                <a:gd name="T41" fmla="*/ 107 h 171"/>
                <a:gd name="T42" fmla="*/ 277 w 320"/>
                <a:gd name="T43" fmla="*/ 107 h 171"/>
                <a:gd name="T44" fmla="*/ 277 w 320"/>
                <a:gd name="T45" fmla="*/ 64 h 171"/>
                <a:gd name="T46" fmla="*/ 298 w 320"/>
                <a:gd name="T47" fmla="*/ 64 h 171"/>
                <a:gd name="T48" fmla="*/ 298 w 320"/>
                <a:gd name="T49" fmla="*/ 107 h 171"/>
                <a:gd name="T50" fmla="*/ 234 w 320"/>
                <a:gd name="T51" fmla="*/ 86 h 171"/>
                <a:gd name="T52" fmla="*/ 224 w 320"/>
                <a:gd name="T53" fmla="*/ 96 h 171"/>
                <a:gd name="T54" fmla="*/ 202 w 320"/>
                <a:gd name="T55" fmla="*/ 96 h 171"/>
                <a:gd name="T56" fmla="*/ 202 w 320"/>
                <a:gd name="T57" fmla="*/ 118 h 171"/>
                <a:gd name="T58" fmla="*/ 192 w 320"/>
                <a:gd name="T59" fmla="*/ 128 h 171"/>
                <a:gd name="T60" fmla="*/ 181 w 320"/>
                <a:gd name="T61" fmla="*/ 118 h 171"/>
                <a:gd name="T62" fmla="*/ 181 w 320"/>
                <a:gd name="T63" fmla="*/ 96 h 171"/>
                <a:gd name="T64" fmla="*/ 160 w 320"/>
                <a:gd name="T65" fmla="*/ 96 h 171"/>
                <a:gd name="T66" fmla="*/ 149 w 320"/>
                <a:gd name="T67" fmla="*/ 86 h 171"/>
                <a:gd name="T68" fmla="*/ 160 w 320"/>
                <a:gd name="T69" fmla="*/ 75 h 171"/>
                <a:gd name="T70" fmla="*/ 181 w 320"/>
                <a:gd name="T71" fmla="*/ 75 h 171"/>
                <a:gd name="T72" fmla="*/ 181 w 320"/>
                <a:gd name="T73" fmla="*/ 54 h 171"/>
                <a:gd name="T74" fmla="*/ 192 w 320"/>
                <a:gd name="T75" fmla="*/ 43 h 171"/>
                <a:gd name="T76" fmla="*/ 202 w 320"/>
                <a:gd name="T77" fmla="*/ 54 h 171"/>
                <a:gd name="T78" fmla="*/ 202 w 320"/>
                <a:gd name="T79" fmla="*/ 75 h 171"/>
                <a:gd name="T80" fmla="*/ 224 w 320"/>
                <a:gd name="T81" fmla="*/ 75 h 171"/>
                <a:gd name="T82" fmla="*/ 234 w 320"/>
                <a:gd name="T83" fmla="*/ 86 h 171"/>
                <a:gd name="T84" fmla="*/ 128 w 320"/>
                <a:gd name="T85" fmla="*/ 86 h 171"/>
                <a:gd name="T86" fmla="*/ 117 w 320"/>
                <a:gd name="T87" fmla="*/ 96 h 171"/>
                <a:gd name="T88" fmla="*/ 53 w 320"/>
                <a:gd name="T89" fmla="*/ 96 h 171"/>
                <a:gd name="T90" fmla="*/ 42 w 320"/>
                <a:gd name="T91" fmla="*/ 86 h 171"/>
                <a:gd name="T92" fmla="*/ 53 w 320"/>
                <a:gd name="T93" fmla="*/ 75 h 171"/>
                <a:gd name="T94" fmla="*/ 117 w 320"/>
                <a:gd name="T95" fmla="*/ 75 h 171"/>
                <a:gd name="T96" fmla="*/ 128 w 320"/>
                <a:gd name="T97" fmla="*/ 8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0" h="171">
                  <a:moveTo>
                    <a:pt x="309" y="43"/>
                  </a:moveTo>
                  <a:cubicBezTo>
                    <a:pt x="277" y="43"/>
                    <a:pt x="277" y="43"/>
                    <a:pt x="277" y="43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7" y="5"/>
                    <a:pt x="272" y="0"/>
                    <a:pt x="26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6"/>
                    <a:pt x="4" y="171"/>
                    <a:pt x="10" y="171"/>
                  </a:cubicBezTo>
                  <a:cubicBezTo>
                    <a:pt x="266" y="171"/>
                    <a:pt x="266" y="171"/>
                    <a:pt x="266" y="171"/>
                  </a:cubicBezTo>
                  <a:cubicBezTo>
                    <a:pt x="272" y="171"/>
                    <a:pt x="277" y="166"/>
                    <a:pt x="277" y="160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309" y="128"/>
                    <a:pt x="309" y="128"/>
                    <a:pt x="309" y="128"/>
                  </a:cubicBezTo>
                  <a:cubicBezTo>
                    <a:pt x="315" y="128"/>
                    <a:pt x="320" y="124"/>
                    <a:pt x="320" y="118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0" y="48"/>
                    <a:pt x="315" y="43"/>
                    <a:pt x="309" y="43"/>
                  </a:cubicBezTo>
                  <a:close/>
                  <a:moveTo>
                    <a:pt x="256" y="150"/>
                  </a:moveTo>
                  <a:cubicBezTo>
                    <a:pt x="21" y="150"/>
                    <a:pt x="21" y="150"/>
                    <a:pt x="21" y="15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56" y="22"/>
                    <a:pt x="256" y="22"/>
                    <a:pt x="256" y="22"/>
                  </a:cubicBezTo>
                  <a:lnTo>
                    <a:pt x="256" y="150"/>
                  </a:lnTo>
                  <a:close/>
                  <a:moveTo>
                    <a:pt x="298" y="107"/>
                  </a:moveTo>
                  <a:cubicBezTo>
                    <a:pt x="277" y="107"/>
                    <a:pt x="277" y="107"/>
                    <a:pt x="277" y="107"/>
                  </a:cubicBezTo>
                  <a:cubicBezTo>
                    <a:pt x="277" y="64"/>
                    <a:pt x="277" y="64"/>
                    <a:pt x="277" y="64"/>
                  </a:cubicBezTo>
                  <a:cubicBezTo>
                    <a:pt x="298" y="64"/>
                    <a:pt x="298" y="64"/>
                    <a:pt x="298" y="64"/>
                  </a:cubicBezTo>
                  <a:lnTo>
                    <a:pt x="298" y="107"/>
                  </a:lnTo>
                  <a:close/>
                  <a:moveTo>
                    <a:pt x="234" y="86"/>
                  </a:moveTo>
                  <a:cubicBezTo>
                    <a:pt x="234" y="92"/>
                    <a:pt x="230" y="96"/>
                    <a:pt x="224" y="96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202" y="118"/>
                    <a:pt x="202" y="118"/>
                    <a:pt x="202" y="118"/>
                  </a:cubicBezTo>
                  <a:cubicBezTo>
                    <a:pt x="202" y="124"/>
                    <a:pt x="198" y="128"/>
                    <a:pt x="192" y="128"/>
                  </a:cubicBezTo>
                  <a:cubicBezTo>
                    <a:pt x="186" y="128"/>
                    <a:pt x="181" y="124"/>
                    <a:pt x="181" y="118"/>
                  </a:cubicBezTo>
                  <a:cubicBezTo>
                    <a:pt x="181" y="96"/>
                    <a:pt x="181" y="96"/>
                    <a:pt x="181" y="96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54" y="96"/>
                    <a:pt x="149" y="92"/>
                    <a:pt x="149" y="86"/>
                  </a:cubicBezTo>
                  <a:cubicBezTo>
                    <a:pt x="149" y="80"/>
                    <a:pt x="154" y="75"/>
                    <a:pt x="160" y="75"/>
                  </a:cubicBezTo>
                  <a:cubicBezTo>
                    <a:pt x="181" y="75"/>
                    <a:pt x="181" y="75"/>
                    <a:pt x="181" y="75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1" y="48"/>
                    <a:pt x="186" y="43"/>
                    <a:pt x="192" y="43"/>
                  </a:cubicBezTo>
                  <a:cubicBezTo>
                    <a:pt x="198" y="43"/>
                    <a:pt x="202" y="48"/>
                    <a:pt x="202" y="54"/>
                  </a:cubicBezTo>
                  <a:cubicBezTo>
                    <a:pt x="202" y="75"/>
                    <a:pt x="202" y="75"/>
                    <a:pt x="202" y="75"/>
                  </a:cubicBezTo>
                  <a:cubicBezTo>
                    <a:pt x="224" y="75"/>
                    <a:pt x="224" y="75"/>
                    <a:pt x="224" y="75"/>
                  </a:cubicBezTo>
                  <a:cubicBezTo>
                    <a:pt x="230" y="75"/>
                    <a:pt x="234" y="80"/>
                    <a:pt x="234" y="86"/>
                  </a:cubicBezTo>
                  <a:close/>
                  <a:moveTo>
                    <a:pt x="128" y="86"/>
                  </a:moveTo>
                  <a:cubicBezTo>
                    <a:pt x="128" y="92"/>
                    <a:pt x="123" y="96"/>
                    <a:pt x="117" y="96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47" y="96"/>
                    <a:pt x="42" y="92"/>
                    <a:pt x="42" y="86"/>
                  </a:cubicBezTo>
                  <a:cubicBezTo>
                    <a:pt x="42" y="80"/>
                    <a:pt x="47" y="75"/>
                    <a:pt x="53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23" y="75"/>
                    <a:pt x="128" y="80"/>
                    <a:pt x="128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61" name="Group 477">
            <a:extLst>
              <a:ext uri="{FF2B5EF4-FFF2-40B4-BE49-F238E27FC236}">
                <a16:creationId xmlns:a16="http://schemas.microsoft.com/office/drawing/2014/main" id="{33A62C91-5A83-1472-B19F-666E16F9B70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52866" y="3003065"/>
            <a:ext cx="601288" cy="601288"/>
            <a:chOff x="373" y="1548"/>
            <a:chExt cx="340" cy="340"/>
          </a:xfrm>
          <a:solidFill>
            <a:schemeClr val="bg1"/>
          </a:solidFill>
        </p:grpSpPr>
        <p:sp>
          <p:nvSpPr>
            <p:cNvPr id="62" name="Freeform 400">
              <a:extLst>
                <a:ext uri="{FF2B5EF4-FFF2-40B4-BE49-F238E27FC236}">
                  <a16:creationId xmlns:a16="http://schemas.microsoft.com/office/drawing/2014/main" id="{F8F27D99-4F98-4D8A-F894-4E9A3472F1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" y="1548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3" name="Freeform 401">
              <a:extLst>
                <a:ext uri="{FF2B5EF4-FFF2-40B4-BE49-F238E27FC236}">
                  <a16:creationId xmlns:a16="http://schemas.microsoft.com/office/drawing/2014/main" id="{E3CA6751-08AE-C475-1C2F-5260BA351D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" y="1654"/>
              <a:ext cx="128" cy="128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170 h 192"/>
                <a:gd name="T12" fmla="*/ 21 w 192"/>
                <a:gd name="T13" fmla="*/ 96 h 192"/>
                <a:gd name="T14" fmla="*/ 96 w 192"/>
                <a:gd name="T15" fmla="*/ 21 h 192"/>
                <a:gd name="T16" fmla="*/ 170 w 192"/>
                <a:gd name="T17" fmla="*/ 96 h 192"/>
                <a:gd name="T18" fmla="*/ 96 w 192"/>
                <a:gd name="T19" fmla="*/ 17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170"/>
                  </a:moveTo>
                  <a:cubicBezTo>
                    <a:pt x="54" y="170"/>
                    <a:pt x="21" y="137"/>
                    <a:pt x="21" y="96"/>
                  </a:cubicBezTo>
                  <a:cubicBezTo>
                    <a:pt x="21" y="54"/>
                    <a:pt x="54" y="21"/>
                    <a:pt x="96" y="21"/>
                  </a:cubicBezTo>
                  <a:cubicBezTo>
                    <a:pt x="137" y="21"/>
                    <a:pt x="170" y="54"/>
                    <a:pt x="170" y="96"/>
                  </a:cubicBezTo>
                  <a:cubicBezTo>
                    <a:pt x="170" y="137"/>
                    <a:pt x="137" y="170"/>
                    <a:pt x="9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4" name="Freeform 402">
              <a:extLst>
                <a:ext uri="{FF2B5EF4-FFF2-40B4-BE49-F238E27FC236}">
                  <a16:creationId xmlns:a16="http://schemas.microsoft.com/office/drawing/2014/main" id="{E7371A92-8A87-7E0D-0F9A-B23619FBA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" y="1711"/>
              <a:ext cx="28" cy="14"/>
            </a:xfrm>
            <a:custGeom>
              <a:avLst/>
              <a:gdLst>
                <a:gd name="T0" fmla="*/ 32 w 43"/>
                <a:gd name="T1" fmla="*/ 0 h 21"/>
                <a:gd name="T2" fmla="*/ 11 w 43"/>
                <a:gd name="T3" fmla="*/ 0 h 21"/>
                <a:gd name="T4" fmla="*/ 0 w 43"/>
                <a:gd name="T5" fmla="*/ 11 h 21"/>
                <a:gd name="T6" fmla="*/ 11 w 43"/>
                <a:gd name="T7" fmla="*/ 21 h 21"/>
                <a:gd name="T8" fmla="*/ 32 w 43"/>
                <a:gd name="T9" fmla="*/ 21 h 21"/>
                <a:gd name="T10" fmla="*/ 43 w 43"/>
                <a:gd name="T11" fmla="*/ 11 h 21"/>
                <a:gd name="T12" fmla="*/ 32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3" y="17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5" name="Freeform 403">
              <a:extLst>
                <a:ext uri="{FF2B5EF4-FFF2-40B4-BE49-F238E27FC236}">
                  <a16:creationId xmlns:a16="http://schemas.microsoft.com/office/drawing/2014/main" id="{C4D272B9-C14D-CEC6-145C-E0128B2D9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711"/>
              <a:ext cx="28" cy="14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6" name="Freeform 404">
              <a:extLst>
                <a:ext uri="{FF2B5EF4-FFF2-40B4-BE49-F238E27FC236}">
                  <a16:creationId xmlns:a16="http://schemas.microsoft.com/office/drawing/2014/main" id="{11CC9A20-E794-250B-FCC0-685067011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612"/>
              <a:ext cx="14" cy="28"/>
            </a:xfrm>
            <a:custGeom>
              <a:avLst/>
              <a:gdLst>
                <a:gd name="T0" fmla="*/ 11 w 21"/>
                <a:gd name="T1" fmla="*/ 42 h 42"/>
                <a:gd name="T2" fmla="*/ 21 w 21"/>
                <a:gd name="T3" fmla="*/ 32 h 42"/>
                <a:gd name="T4" fmla="*/ 21 w 21"/>
                <a:gd name="T5" fmla="*/ 10 h 42"/>
                <a:gd name="T6" fmla="*/ 11 w 21"/>
                <a:gd name="T7" fmla="*/ 0 h 42"/>
                <a:gd name="T8" fmla="*/ 0 w 21"/>
                <a:gd name="T9" fmla="*/ 10 h 42"/>
                <a:gd name="T10" fmla="*/ 0 w 21"/>
                <a:gd name="T11" fmla="*/ 32 h 42"/>
                <a:gd name="T12" fmla="*/ 11 w 21"/>
                <a:gd name="T1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2">
                  <a:moveTo>
                    <a:pt x="11" y="42"/>
                  </a:moveTo>
                  <a:cubicBezTo>
                    <a:pt x="17" y="42"/>
                    <a:pt x="21" y="38"/>
                    <a:pt x="21" y="32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4"/>
                    <a:pt x="17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2"/>
                    <a:pt x="1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7" name="Freeform 405">
              <a:extLst>
                <a:ext uri="{FF2B5EF4-FFF2-40B4-BE49-F238E27FC236}">
                  <a16:creationId xmlns:a16="http://schemas.microsoft.com/office/drawing/2014/main" id="{442942E1-AEA5-1D35-5CBB-26FB7FE02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796"/>
              <a:ext cx="14" cy="28"/>
            </a:xfrm>
            <a:custGeom>
              <a:avLst/>
              <a:gdLst>
                <a:gd name="T0" fmla="*/ 11 w 21"/>
                <a:gd name="T1" fmla="*/ 0 h 43"/>
                <a:gd name="T2" fmla="*/ 0 w 21"/>
                <a:gd name="T3" fmla="*/ 11 h 43"/>
                <a:gd name="T4" fmla="*/ 0 w 21"/>
                <a:gd name="T5" fmla="*/ 32 h 43"/>
                <a:gd name="T6" fmla="*/ 11 w 21"/>
                <a:gd name="T7" fmla="*/ 43 h 43"/>
                <a:gd name="T8" fmla="*/ 21 w 21"/>
                <a:gd name="T9" fmla="*/ 32 h 43"/>
                <a:gd name="T10" fmla="*/ 21 w 21"/>
                <a:gd name="T11" fmla="*/ 11 h 43"/>
                <a:gd name="T12" fmla="*/ 11 w 21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3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3"/>
                    <a:pt x="11" y="43"/>
                  </a:cubicBezTo>
                  <a:cubicBezTo>
                    <a:pt x="17" y="43"/>
                    <a:pt x="21" y="38"/>
                    <a:pt x="21" y="3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8" name="Freeform 406">
              <a:extLst>
                <a:ext uri="{FF2B5EF4-FFF2-40B4-BE49-F238E27FC236}">
                  <a16:creationId xmlns:a16="http://schemas.microsoft.com/office/drawing/2014/main" id="{04E83FD6-BAB0-D6E9-E3C3-61F9C1E5F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64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5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9" name="Freeform 407">
              <a:extLst>
                <a:ext uri="{FF2B5EF4-FFF2-40B4-BE49-F238E27FC236}">
                  <a16:creationId xmlns:a16="http://schemas.microsoft.com/office/drawing/2014/main" id="{B0EF3690-405F-DBC2-E525-31CECE318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6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0" name="Freeform 408">
              <a:extLst>
                <a:ext uri="{FF2B5EF4-FFF2-40B4-BE49-F238E27FC236}">
                  <a16:creationId xmlns:a16="http://schemas.microsoft.com/office/drawing/2014/main" id="{06655FE0-C8ED-7617-B3F1-98540D8AF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640"/>
              <a:ext cx="26" cy="25"/>
            </a:xfrm>
            <a:custGeom>
              <a:avLst/>
              <a:gdLst>
                <a:gd name="T0" fmla="*/ 20 w 39"/>
                <a:gd name="T1" fmla="*/ 35 h 38"/>
                <a:gd name="T2" fmla="*/ 27 w 39"/>
                <a:gd name="T3" fmla="*/ 38 h 38"/>
                <a:gd name="T4" fmla="*/ 35 w 39"/>
                <a:gd name="T5" fmla="*/ 35 h 38"/>
                <a:gd name="T6" fmla="*/ 35 w 39"/>
                <a:gd name="T7" fmla="*/ 20 h 38"/>
                <a:gd name="T8" fmla="*/ 20 w 39"/>
                <a:gd name="T9" fmla="*/ 5 h 38"/>
                <a:gd name="T10" fmla="*/ 5 w 39"/>
                <a:gd name="T11" fmla="*/ 5 h 38"/>
                <a:gd name="T12" fmla="*/ 5 w 39"/>
                <a:gd name="T13" fmla="*/ 20 h 38"/>
                <a:gd name="T14" fmla="*/ 20 w 39"/>
                <a:gd name="T15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35"/>
                  </a:moveTo>
                  <a:cubicBezTo>
                    <a:pt x="22" y="37"/>
                    <a:pt x="24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5" y="0"/>
                    <a:pt x="9" y="0"/>
                    <a:pt x="5" y="5"/>
                  </a:cubicBezTo>
                  <a:cubicBezTo>
                    <a:pt x="0" y="9"/>
                    <a:pt x="0" y="15"/>
                    <a:pt x="5" y="20"/>
                  </a:cubicBezTo>
                  <a:lnTo>
                    <a:pt x="2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1" name="Freeform 409">
              <a:extLst>
                <a:ext uri="{FF2B5EF4-FFF2-40B4-BE49-F238E27FC236}">
                  <a16:creationId xmlns:a16="http://schemas.microsoft.com/office/drawing/2014/main" id="{539246B0-EE77-6D42-C58A-ED9B76EF4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5 h 38"/>
                <a:gd name="T4" fmla="*/ 5 w 39"/>
                <a:gd name="T5" fmla="*/ 20 h 38"/>
                <a:gd name="T6" fmla="*/ 20 w 39"/>
                <a:gd name="T7" fmla="*/ 35 h 38"/>
                <a:gd name="T8" fmla="*/ 27 w 39"/>
                <a:gd name="T9" fmla="*/ 38 h 38"/>
                <a:gd name="T10" fmla="*/ 35 w 39"/>
                <a:gd name="T11" fmla="*/ 35 h 38"/>
                <a:gd name="T12" fmla="*/ 35 w 39"/>
                <a:gd name="T13" fmla="*/ 20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16" y="0"/>
                    <a:pt x="9" y="0"/>
                    <a:pt x="5" y="5"/>
                  </a:cubicBezTo>
                  <a:cubicBezTo>
                    <a:pt x="0" y="9"/>
                    <a:pt x="0" y="16"/>
                    <a:pt x="5" y="20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2" y="37"/>
                    <a:pt x="25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lnTo>
                    <a:pt x="2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72" name="Group 46">
            <a:extLst>
              <a:ext uri="{FF2B5EF4-FFF2-40B4-BE49-F238E27FC236}">
                <a16:creationId xmlns:a16="http://schemas.microsoft.com/office/drawing/2014/main" id="{ECAD6246-9052-5084-8626-EA4D8D585CF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22875" y="2863803"/>
            <a:ext cx="601288" cy="601288"/>
            <a:chOff x="3479" y="-1"/>
            <a:chExt cx="340" cy="340"/>
          </a:xfrm>
          <a:solidFill>
            <a:schemeClr val="bg1"/>
          </a:solidFill>
        </p:grpSpPr>
        <p:sp>
          <p:nvSpPr>
            <p:cNvPr id="73" name="Freeform 47">
              <a:extLst>
                <a:ext uri="{FF2B5EF4-FFF2-40B4-BE49-F238E27FC236}">
                  <a16:creationId xmlns:a16="http://schemas.microsoft.com/office/drawing/2014/main" id="{6127F8A6-6F3C-A1F0-A9DD-4269AC0C06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9" y="-1"/>
              <a:ext cx="340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4" name="Freeform 48">
              <a:extLst>
                <a:ext uri="{FF2B5EF4-FFF2-40B4-BE49-F238E27FC236}">
                  <a16:creationId xmlns:a16="http://schemas.microsoft.com/office/drawing/2014/main" id="{0965CFA5-9C1F-A4F7-3BD5-5586C148B5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1" y="63"/>
              <a:ext cx="156" cy="212"/>
            </a:xfrm>
            <a:custGeom>
              <a:avLst/>
              <a:gdLst>
                <a:gd name="T0" fmla="*/ 234 w 234"/>
                <a:gd name="T1" fmla="*/ 107 h 320"/>
                <a:gd name="T2" fmla="*/ 224 w 234"/>
                <a:gd name="T3" fmla="*/ 96 h 320"/>
                <a:gd name="T4" fmla="*/ 224 w 234"/>
                <a:gd name="T5" fmla="*/ 22 h 320"/>
                <a:gd name="T6" fmla="*/ 234 w 234"/>
                <a:gd name="T7" fmla="*/ 11 h 320"/>
                <a:gd name="T8" fmla="*/ 224 w 234"/>
                <a:gd name="T9" fmla="*/ 0 h 320"/>
                <a:gd name="T10" fmla="*/ 10 w 234"/>
                <a:gd name="T11" fmla="*/ 0 h 320"/>
                <a:gd name="T12" fmla="*/ 0 w 234"/>
                <a:gd name="T13" fmla="*/ 11 h 320"/>
                <a:gd name="T14" fmla="*/ 10 w 234"/>
                <a:gd name="T15" fmla="*/ 22 h 320"/>
                <a:gd name="T16" fmla="*/ 10 w 234"/>
                <a:gd name="T17" fmla="*/ 96 h 320"/>
                <a:gd name="T18" fmla="*/ 0 w 234"/>
                <a:gd name="T19" fmla="*/ 107 h 320"/>
                <a:gd name="T20" fmla="*/ 10 w 234"/>
                <a:gd name="T21" fmla="*/ 118 h 320"/>
                <a:gd name="T22" fmla="*/ 10 w 234"/>
                <a:gd name="T23" fmla="*/ 192 h 320"/>
                <a:gd name="T24" fmla="*/ 0 w 234"/>
                <a:gd name="T25" fmla="*/ 203 h 320"/>
                <a:gd name="T26" fmla="*/ 10 w 234"/>
                <a:gd name="T27" fmla="*/ 214 h 320"/>
                <a:gd name="T28" fmla="*/ 10 w 234"/>
                <a:gd name="T29" fmla="*/ 299 h 320"/>
                <a:gd name="T30" fmla="*/ 0 w 234"/>
                <a:gd name="T31" fmla="*/ 310 h 320"/>
                <a:gd name="T32" fmla="*/ 10 w 234"/>
                <a:gd name="T33" fmla="*/ 320 h 320"/>
                <a:gd name="T34" fmla="*/ 224 w 234"/>
                <a:gd name="T35" fmla="*/ 320 h 320"/>
                <a:gd name="T36" fmla="*/ 234 w 234"/>
                <a:gd name="T37" fmla="*/ 310 h 320"/>
                <a:gd name="T38" fmla="*/ 224 w 234"/>
                <a:gd name="T39" fmla="*/ 299 h 320"/>
                <a:gd name="T40" fmla="*/ 224 w 234"/>
                <a:gd name="T41" fmla="*/ 214 h 320"/>
                <a:gd name="T42" fmla="*/ 234 w 234"/>
                <a:gd name="T43" fmla="*/ 203 h 320"/>
                <a:gd name="T44" fmla="*/ 224 w 234"/>
                <a:gd name="T45" fmla="*/ 192 h 320"/>
                <a:gd name="T46" fmla="*/ 224 w 234"/>
                <a:gd name="T47" fmla="*/ 118 h 320"/>
                <a:gd name="T48" fmla="*/ 234 w 234"/>
                <a:gd name="T49" fmla="*/ 107 h 320"/>
                <a:gd name="T50" fmla="*/ 32 w 234"/>
                <a:gd name="T51" fmla="*/ 22 h 320"/>
                <a:gd name="T52" fmla="*/ 202 w 234"/>
                <a:gd name="T53" fmla="*/ 22 h 320"/>
                <a:gd name="T54" fmla="*/ 202 w 234"/>
                <a:gd name="T55" fmla="*/ 96 h 320"/>
                <a:gd name="T56" fmla="*/ 32 w 234"/>
                <a:gd name="T57" fmla="*/ 96 h 320"/>
                <a:gd name="T58" fmla="*/ 32 w 234"/>
                <a:gd name="T59" fmla="*/ 22 h 320"/>
                <a:gd name="T60" fmla="*/ 202 w 234"/>
                <a:gd name="T61" fmla="*/ 299 h 320"/>
                <a:gd name="T62" fmla="*/ 32 w 234"/>
                <a:gd name="T63" fmla="*/ 299 h 320"/>
                <a:gd name="T64" fmla="*/ 32 w 234"/>
                <a:gd name="T65" fmla="*/ 214 h 320"/>
                <a:gd name="T66" fmla="*/ 202 w 234"/>
                <a:gd name="T67" fmla="*/ 214 h 320"/>
                <a:gd name="T68" fmla="*/ 202 w 234"/>
                <a:gd name="T69" fmla="*/ 299 h 320"/>
                <a:gd name="T70" fmla="*/ 202 w 234"/>
                <a:gd name="T71" fmla="*/ 192 h 320"/>
                <a:gd name="T72" fmla="*/ 32 w 234"/>
                <a:gd name="T73" fmla="*/ 192 h 320"/>
                <a:gd name="T74" fmla="*/ 32 w 234"/>
                <a:gd name="T75" fmla="*/ 118 h 320"/>
                <a:gd name="T76" fmla="*/ 202 w 234"/>
                <a:gd name="T77" fmla="*/ 118 h 320"/>
                <a:gd name="T78" fmla="*/ 202 w 234"/>
                <a:gd name="T79" fmla="*/ 19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4" h="320">
                  <a:moveTo>
                    <a:pt x="234" y="107"/>
                  </a:moveTo>
                  <a:cubicBezTo>
                    <a:pt x="234" y="101"/>
                    <a:pt x="230" y="96"/>
                    <a:pt x="224" y="96"/>
                  </a:cubicBezTo>
                  <a:cubicBezTo>
                    <a:pt x="224" y="22"/>
                    <a:pt x="224" y="22"/>
                    <a:pt x="224" y="22"/>
                  </a:cubicBezTo>
                  <a:cubicBezTo>
                    <a:pt x="230" y="22"/>
                    <a:pt x="234" y="17"/>
                    <a:pt x="234" y="11"/>
                  </a:cubicBezTo>
                  <a:cubicBezTo>
                    <a:pt x="234" y="5"/>
                    <a:pt x="230" y="0"/>
                    <a:pt x="22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4" y="96"/>
                    <a:pt x="0" y="101"/>
                    <a:pt x="0" y="107"/>
                  </a:cubicBezTo>
                  <a:cubicBezTo>
                    <a:pt x="0" y="113"/>
                    <a:pt x="4" y="118"/>
                    <a:pt x="10" y="11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4" y="192"/>
                    <a:pt x="0" y="197"/>
                    <a:pt x="0" y="203"/>
                  </a:cubicBezTo>
                  <a:cubicBezTo>
                    <a:pt x="0" y="209"/>
                    <a:pt x="4" y="214"/>
                    <a:pt x="10" y="214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4" y="299"/>
                    <a:pt x="0" y="304"/>
                    <a:pt x="0" y="310"/>
                  </a:cubicBezTo>
                  <a:cubicBezTo>
                    <a:pt x="0" y="316"/>
                    <a:pt x="4" y="320"/>
                    <a:pt x="10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4" y="316"/>
                    <a:pt x="234" y="310"/>
                  </a:cubicBezTo>
                  <a:cubicBezTo>
                    <a:pt x="234" y="304"/>
                    <a:pt x="230" y="299"/>
                    <a:pt x="224" y="299"/>
                  </a:cubicBezTo>
                  <a:cubicBezTo>
                    <a:pt x="224" y="214"/>
                    <a:pt x="224" y="214"/>
                    <a:pt x="224" y="214"/>
                  </a:cubicBezTo>
                  <a:cubicBezTo>
                    <a:pt x="230" y="214"/>
                    <a:pt x="234" y="209"/>
                    <a:pt x="234" y="203"/>
                  </a:cubicBezTo>
                  <a:cubicBezTo>
                    <a:pt x="234" y="197"/>
                    <a:pt x="230" y="192"/>
                    <a:pt x="224" y="192"/>
                  </a:cubicBezTo>
                  <a:cubicBezTo>
                    <a:pt x="224" y="118"/>
                    <a:pt x="224" y="118"/>
                    <a:pt x="224" y="118"/>
                  </a:cubicBezTo>
                  <a:cubicBezTo>
                    <a:pt x="230" y="118"/>
                    <a:pt x="234" y="113"/>
                    <a:pt x="234" y="107"/>
                  </a:cubicBezTo>
                  <a:close/>
                  <a:moveTo>
                    <a:pt x="32" y="22"/>
                  </a:moveTo>
                  <a:cubicBezTo>
                    <a:pt x="202" y="22"/>
                    <a:pt x="202" y="22"/>
                    <a:pt x="202" y="22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32" y="96"/>
                    <a:pt x="32" y="96"/>
                    <a:pt x="32" y="96"/>
                  </a:cubicBezTo>
                  <a:lnTo>
                    <a:pt x="32" y="22"/>
                  </a:lnTo>
                  <a:close/>
                  <a:moveTo>
                    <a:pt x="202" y="299"/>
                  </a:moveTo>
                  <a:cubicBezTo>
                    <a:pt x="32" y="299"/>
                    <a:pt x="32" y="299"/>
                    <a:pt x="32" y="299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202" y="214"/>
                    <a:pt x="202" y="214"/>
                    <a:pt x="202" y="214"/>
                  </a:cubicBezTo>
                  <a:lnTo>
                    <a:pt x="202" y="299"/>
                  </a:lnTo>
                  <a:close/>
                  <a:moveTo>
                    <a:pt x="202" y="192"/>
                  </a:moveTo>
                  <a:cubicBezTo>
                    <a:pt x="32" y="192"/>
                    <a:pt x="32" y="192"/>
                    <a:pt x="32" y="192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202" y="118"/>
                    <a:pt x="202" y="118"/>
                    <a:pt x="202" y="118"/>
                  </a:cubicBezTo>
                  <a:lnTo>
                    <a:pt x="20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3038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des émissions carbones 1/3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668800-9A3F-4EDA-BE00-5E74F827C1DC}"/>
              </a:ext>
            </a:extLst>
          </p:cNvPr>
          <p:cNvSpPr txBox="1"/>
          <p:nvPr/>
        </p:nvSpPr>
        <p:spPr>
          <a:xfrm>
            <a:off x="7986713" y="1228725"/>
            <a:ext cx="16718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Hypothèses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45 €/tCO2eq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92E99F-8EA8-8446-908F-77FD8856609E}"/>
              </a:ext>
            </a:extLst>
          </p:cNvPr>
          <p:cNvSpPr txBox="1"/>
          <p:nvPr/>
        </p:nvSpPr>
        <p:spPr>
          <a:xfrm>
            <a:off x="1531088" y="5645887"/>
            <a:ext cx="320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Mix énergétique obtenu en MW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C5A4CC9-DBB8-AB7A-C445-9C9DD1F29DD6}"/>
              </a:ext>
            </a:extLst>
          </p:cNvPr>
          <p:cNvSpPr txBox="1"/>
          <p:nvPr/>
        </p:nvSpPr>
        <p:spPr>
          <a:xfrm>
            <a:off x="6985591" y="2860158"/>
            <a:ext cx="33448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Emissions de CO2: 31 025 tCO2eq</a:t>
            </a:r>
          </a:p>
          <a:p>
            <a:r>
              <a:rPr lang="fr-FR" dirty="0"/>
              <a:t>CAPEX: 230 M€</a:t>
            </a:r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9C628B44-01A2-C01C-ACEF-E5D92235B3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7408768"/>
              </p:ext>
            </p:extLst>
          </p:nvPr>
        </p:nvGraphicFramePr>
        <p:xfrm>
          <a:off x="681287" y="1887488"/>
          <a:ext cx="4335213" cy="3589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Group 46">
            <a:extLst>
              <a:ext uri="{FF2B5EF4-FFF2-40B4-BE49-F238E27FC236}">
                <a16:creationId xmlns:a16="http://schemas.microsoft.com/office/drawing/2014/main" id="{879CA797-29F0-EE25-BCA6-7CCEF76F8A2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22875" y="2863803"/>
            <a:ext cx="601288" cy="601288"/>
            <a:chOff x="3479" y="-1"/>
            <a:chExt cx="340" cy="340"/>
          </a:xfrm>
          <a:solidFill>
            <a:schemeClr val="bg1"/>
          </a:solidFill>
        </p:grpSpPr>
        <p:sp>
          <p:nvSpPr>
            <p:cNvPr id="10" name="Freeform 47">
              <a:extLst>
                <a:ext uri="{FF2B5EF4-FFF2-40B4-BE49-F238E27FC236}">
                  <a16:creationId xmlns:a16="http://schemas.microsoft.com/office/drawing/2014/main" id="{F3325877-3E4F-0217-2D90-E8523B1159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9" y="-1"/>
              <a:ext cx="340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5CAA95B7-6FD4-8917-6174-F5E20CD9DE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1" y="63"/>
              <a:ext cx="156" cy="212"/>
            </a:xfrm>
            <a:custGeom>
              <a:avLst/>
              <a:gdLst>
                <a:gd name="T0" fmla="*/ 234 w 234"/>
                <a:gd name="T1" fmla="*/ 107 h 320"/>
                <a:gd name="T2" fmla="*/ 224 w 234"/>
                <a:gd name="T3" fmla="*/ 96 h 320"/>
                <a:gd name="T4" fmla="*/ 224 w 234"/>
                <a:gd name="T5" fmla="*/ 22 h 320"/>
                <a:gd name="T6" fmla="*/ 234 w 234"/>
                <a:gd name="T7" fmla="*/ 11 h 320"/>
                <a:gd name="T8" fmla="*/ 224 w 234"/>
                <a:gd name="T9" fmla="*/ 0 h 320"/>
                <a:gd name="T10" fmla="*/ 10 w 234"/>
                <a:gd name="T11" fmla="*/ 0 h 320"/>
                <a:gd name="T12" fmla="*/ 0 w 234"/>
                <a:gd name="T13" fmla="*/ 11 h 320"/>
                <a:gd name="T14" fmla="*/ 10 w 234"/>
                <a:gd name="T15" fmla="*/ 22 h 320"/>
                <a:gd name="T16" fmla="*/ 10 w 234"/>
                <a:gd name="T17" fmla="*/ 96 h 320"/>
                <a:gd name="T18" fmla="*/ 0 w 234"/>
                <a:gd name="T19" fmla="*/ 107 h 320"/>
                <a:gd name="T20" fmla="*/ 10 w 234"/>
                <a:gd name="T21" fmla="*/ 118 h 320"/>
                <a:gd name="T22" fmla="*/ 10 w 234"/>
                <a:gd name="T23" fmla="*/ 192 h 320"/>
                <a:gd name="T24" fmla="*/ 0 w 234"/>
                <a:gd name="T25" fmla="*/ 203 h 320"/>
                <a:gd name="T26" fmla="*/ 10 w 234"/>
                <a:gd name="T27" fmla="*/ 214 h 320"/>
                <a:gd name="T28" fmla="*/ 10 w 234"/>
                <a:gd name="T29" fmla="*/ 299 h 320"/>
                <a:gd name="T30" fmla="*/ 0 w 234"/>
                <a:gd name="T31" fmla="*/ 310 h 320"/>
                <a:gd name="T32" fmla="*/ 10 w 234"/>
                <a:gd name="T33" fmla="*/ 320 h 320"/>
                <a:gd name="T34" fmla="*/ 224 w 234"/>
                <a:gd name="T35" fmla="*/ 320 h 320"/>
                <a:gd name="T36" fmla="*/ 234 w 234"/>
                <a:gd name="T37" fmla="*/ 310 h 320"/>
                <a:gd name="T38" fmla="*/ 224 w 234"/>
                <a:gd name="T39" fmla="*/ 299 h 320"/>
                <a:gd name="T40" fmla="*/ 224 w 234"/>
                <a:gd name="T41" fmla="*/ 214 h 320"/>
                <a:gd name="T42" fmla="*/ 234 w 234"/>
                <a:gd name="T43" fmla="*/ 203 h 320"/>
                <a:gd name="T44" fmla="*/ 224 w 234"/>
                <a:gd name="T45" fmla="*/ 192 h 320"/>
                <a:gd name="T46" fmla="*/ 224 w 234"/>
                <a:gd name="T47" fmla="*/ 118 h 320"/>
                <a:gd name="T48" fmla="*/ 234 w 234"/>
                <a:gd name="T49" fmla="*/ 107 h 320"/>
                <a:gd name="T50" fmla="*/ 32 w 234"/>
                <a:gd name="T51" fmla="*/ 22 h 320"/>
                <a:gd name="T52" fmla="*/ 202 w 234"/>
                <a:gd name="T53" fmla="*/ 22 h 320"/>
                <a:gd name="T54" fmla="*/ 202 w 234"/>
                <a:gd name="T55" fmla="*/ 96 h 320"/>
                <a:gd name="T56" fmla="*/ 32 w 234"/>
                <a:gd name="T57" fmla="*/ 96 h 320"/>
                <a:gd name="T58" fmla="*/ 32 w 234"/>
                <a:gd name="T59" fmla="*/ 22 h 320"/>
                <a:gd name="T60" fmla="*/ 202 w 234"/>
                <a:gd name="T61" fmla="*/ 299 h 320"/>
                <a:gd name="T62" fmla="*/ 32 w 234"/>
                <a:gd name="T63" fmla="*/ 299 h 320"/>
                <a:gd name="T64" fmla="*/ 32 w 234"/>
                <a:gd name="T65" fmla="*/ 214 h 320"/>
                <a:gd name="T66" fmla="*/ 202 w 234"/>
                <a:gd name="T67" fmla="*/ 214 h 320"/>
                <a:gd name="T68" fmla="*/ 202 w 234"/>
                <a:gd name="T69" fmla="*/ 299 h 320"/>
                <a:gd name="T70" fmla="*/ 202 w 234"/>
                <a:gd name="T71" fmla="*/ 192 h 320"/>
                <a:gd name="T72" fmla="*/ 32 w 234"/>
                <a:gd name="T73" fmla="*/ 192 h 320"/>
                <a:gd name="T74" fmla="*/ 32 w 234"/>
                <a:gd name="T75" fmla="*/ 118 h 320"/>
                <a:gd name="T76" fmla="*/ 202 w 234"/>
                <a:gd name="T77" fmla="*/ 118 h 320"/>
                <a:gd name="T78" fmla="*/ 202 w 234"/>
                <a:gd name="T79" fmla="*/ 19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4" h="320">
                  <a:moveTo>
                    <a:pt x="234" y="107"/>
                  </a:moveTo>
                  <a:cubicBezTo>
                    <a:pt x="234" y="101"/>
                    <a:pt x="230" y="96"/>
                    <a:pt x="224" y="96"/>
                  </a:cubicBezTo>
                  <a:cubicBezTo>
                    <a:pt x="224" y="22"/>
                    <a:pt x="224" y="22"/>
                    <a:pt x="224" y="22"/>
                  </a:cubicBezTo>
                  <a:cubicBezTo>
                    <a:pt x="230" y="22"/>
                    <a:pt x="234" y="17"/>
                    <a:pt x="234" y="11"/>
                  </a:cubicBezTo>
                  <a:cubicBezTo>
                    <a:pt x="234" y="5"/>
                    <a:pt x="230" y="0"/>
                    <a:pt x="22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4" y="96"/>
                    <a:pt x="0" y="101"/>
                    <a:pt x="0" y="107"/>
                  </a:cubicBezTo>
                  <a:cubicBezTo>
                    <a:pt x="0" y="113"/>
                    <a:pt x="4" y="118"/>
                    <a:pt x="10" y="11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4" y="192"/>
                    <a:pt x="0" y="197"/>
                    <a:pt x="0" y="203"/>
                  </a:cubicBezTo>
                  <a:cubicBezTo>
                    <a:pt x="0" y="209"/>
                    <a:pt x="4" y="214"/>
                    <a:pt x="10" y="214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4" y="299"/>
                    <a:pt x="0" y="304"/>
                    <a:pt x="0" y="310"/>
                  </a:cubicBezTo>
                  <a:cubicBezTo>
                    <a:pt x="0" y="316"/>
                    <a:pt x="4" y="320"/>
                    <a:pt x="10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4" y="316"/>
                    <a:pt x="234" y="310"/>
                  </a:cubicBezTo>
                  <a:cubicBezTo>
                    <a:pt x="234" y="304"/>
                    <a:pt x="230" y="299"/>
                    <a:pt x="224" y="299"/>
                  </a:cubicBezTo>
                  <a:cubicBezTo>
                    <a:pt x="224" y="214"/>
                    <a:pt x="224" y="214"/>
                    <a:pt x="224" y="214"/>
                  </a:cubicBezTo>
                  <a:cubicBezTo>
                    <a:pt x="230" y="214"/>
                    <a:pt x="234" y="209"/>
                    <a:pt x="234" y="203"/>
                  </a:cubicBezTo>
                  <a:cubicBezTo>
                    <a:pt x="234" y="197"/>
                    <a:pt x="230" y="192"/>
                    <a:pt x="224" y="192"/>
                  </a:cubicBezTo>
                  <a:cubicBezTo>
                    <a:pt x="224" y="118"/>
                    <a:pt x="224" y="118"/>
                    <a:pt x="224" y="118"/>
                  </a:cubicBezTo>
                  <a:cubicBezTo>
                    <a:pt x="230" y="118"/>
                    <a:pt x="234" y="113"/>
                    <a:pt x="234" y="107"/>
                  </a:cubicBezTo>
                  <a:close/>
                  <a:moveTo>
                    <a:pt x="32" y="22"/>
                  </a:moveTo>
                  <a:cubicBezTo>
                    <a:pt x="202" y="22"/>
                    <a:pt x="202" y="22"/>
                    <a:pt x="202" y="22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32" y="96"/>
                    <a:pt x="32" y="96"/>
                    <a:pt x="32" y="96"/>
                  </a:cubicBezTo>
                  <a:lnTo>
                    <a:pt x="32" y="22"/>
                  </a:lnTo>
                  <a:close/>
                  <a:moveTo>
                    <a:pt x="202" y="299"/>
                  </a:moveTo>
                  <a:cubicBezTo>
                    <a:pt x="32" y="299"/>
                    <a:pt x="32" y="299"/>
                    <a:pt x="32" y="299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202" y="214"/>
                    <a:pt x="202" y="214"/>
                    <a:pt x="202" y="214"/>
                  </a:cubicBezTo>
                  <a:lnTo>
                    <a:pt x="202" y="299"/>
                  </a:lnTo>
                  <a:close/>
                  <a:moveTo>
                    <a:pt x="202" y="192"/>
                  </a:moveTo>
                  <a:cubicBezTo>
                    <a:pt x="32" y="192"/>
                    <a:pt x="32" y="192"/>
                    <a:pt x="32" y="192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202" y="118"/>
                    <a:pt x="202" y="118"/>
                    <a:pt x="202" y="118"/>
                  </a:cubicBezTo>
                  <a:lnTo>
                    <a:pt x="20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2" name="Group 477">
            <a:extLst>
              <a:ext uri="{FF2B5EF4-FFF2-40B4-BE49-F238E27FC236}">
                <a16:creationId xmlns:a16="http://schemas.microsoft.com/office/drawing/2014/main" id="{46A6051A-2ABF-07E6-83E7-3B576D73A69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52866" y="3003065"/>
            <a:ext cx="601288" cy="601288"/>
            <a:chOff x="373" y="1548"/>
            <a:chExt cx="340" cy="340"/>
          </a:xfrm>
          <a:solidFill>
            <a:schemeClr val="bg1"/>
          </a:solidFill>
        </p:grpSpPr>
        <p:sp>
          <p:nvSpPr>
            <p:cNvPr id="13" name="Freeform 400">
              <a:extLst>
                <a:ext uri="{FF2B5EF4-FFF2-40B4-BE49-F238E27FC236}">
                  <a16:creationId xmlns:a16="http://schemas.microsoft.com/office/drawing/2014/main" id="{655BDB54-2665-7AD8-1265-963A4E51D6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" y="1548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" name="Freeform 401">
              <a:extLst>
                <a:ext uri="{FF2B5EF4-FFF2-40B4-BE49-F238E27FC236}">
                  <a16:creationId xmlns:a16="http://schemas.microsoft.com/office/drawing/2014/main" id="{8D263357-9C34-CCC6-6B82-F2C789BEEE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" y="1654"/>
              <a:ext cx="128" cy="128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170 h 192"/>
                <a:gd name="T12" fmla="*/ 21 w 192"/>
                <a:gd name="T13" fmla="*/ 96 h 192"/>
                <a:gd name="T14" fmla="*/ 96 w 192"/>
                <a:gd name="T15" fmla="*/ 21 h 192"/>
                <a:gd name="T16" fmla="*/ 170 w 192"/>
                <a:gd name="T17" fmla="*/ 96 h 192"/>
                <a:gd name="T18" fmla="*/ 96 w 192"/>
                <a:gd name="T19" fmla="*/ 17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170"/>
                  </a:moveTo>
                  <a:cubicBezTo>
                    <a:pt x="54" y="170"/>
                    <a:pt x="21" y="137"/>
                    <a:pt x="21" y="96"/>
                  </a:cubicBezTo>
                  <a:cubicBezTo>
                    <a:pt x="21" y="54"/>
                    <a:pt x="54" y="21"/>
                    <a:pt x="96" y="21"/>
                  </a:cubicBezTo>
                  <a:cubicBezTo>
                    <a:pt x="137" y="21"/>
                    <a:pt x="170" y="54"/>
                    <a:pt x="170" y="96"/>
                  </a:cubicBezTo>
                  <a:cubicBezTo>
                    <a:pt x="170" y="137"/>
                    <a:pt x="137" y="170"/>
                    <a:pt x="9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" name="Freeform 402">
              <a:extLst>
                <a:ext uri="{FF2B5EF4-FFF2-40B4-BE49-F238E27FC236}">
                  <a16:creationId xmlns:a16="http://schemas.microsoft.com/office/drawing/2014/main" id="{94094C78-A10B-182D-3CA1-301F5CF8A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" y="1711"/>
              <a:ext cx="28" cy="14"/>
            </a:xfrm>
            <a:custGeom>
              <a:avLst/>
              <a:gdLst>
                <a:gd name="T0" fmla="*/ 32 w 43"/>
                <a:gd name="T1" fmla="*/ 0 h 21"/>
                <a:gd name="T2" fmla="*/ 11 w 43"/>
                <a:gd name="T3" fmla="*/ 0 h 21"/>
                <a:gd name="T4" fmla="*/ 0 w 43"/>
                <a:gd name="T5" fmla="*/ 11 h 21"/>
                <a:gd name="T6" fmla="*/ 11 w 43"/>
                <a:gd name="T7" fmla="*/ 21 h 21"/>
                <a:gd name="T8" fmla="*/ 32 w 43"/>
                <a:gd name="T9" fmla="*/ 21 h 21"/>
                <a:gd name="T10" fmla="*/ 43 w 43"/>
                <a:gd name="T11" fmla="*/ 11 h 21"/>
                <a:gd name="T12" fmla="*/ 32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3" y="17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" name="Freeform 403">
              <a:extLst>
                <a:ext uri="{FF2B5EF4-FFF2-40B4-BE49-F238E27FC236}">
                  <a16:creationId xmlns:a16="http://schemas.microsoft.com/office/drawing/2014/main" id="{C85B3A5B-7E1A-9220-1CB7-B5917B8A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711"/>
              <a:ext cx="28" cy="14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404">
              <a:extLst>
                <a:ext uri="{FF2B5EF4-FFF2-40B4-BE49-F238E27FC236}">
                  <a16:creationId xmlns:a16="http://schemas.microsoft.com/office/drawing/2014/main" id="{548C9B31-DA5B-91C3-AEA4-12181A1C3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612"/>
              <a:ext cx="14" cy="28"/>
            </a:xfrm>
            <a:custGeom>
              <a:avLst/>
              <a:gdLst>
                <a:gd name="T0" fmla="*/ 11 w 21"/>
                <a:gd name="T1" fmla="*/ 42 h 42"/>
                <a:gd name="T2" fmla="*/ 21 w 21"/>
                <a:gd name="T3" fmla="*/ 32 h 42"/>
                <a:gd name="T4" fmla="*/ 21 w 21"/>
                <a:gd name="T5" fmla="*/ 10 h 42"/>
                <a:gd name="T6" fmla="*/ 11 w 21"/>
                <a:gd name="T7" fmla="*/ 0 h 42"/>
                <a:gd name="T8" fmla="*/ 0 w 21"/>
                <a:gd name="T9" fmla="*/ 10 h 42"/>
                <a:gd name="T10" fmla="*/ 0 w 21"/>
                <a:gd name="T11" fmla="*/ 32 h 42"/>
                <a:gd name="T12" fmla="*/ 11 w 21"/>
                <a:gd name="T1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2">
                  <a:moveTo>
                    <a:pt x="11" y="42"/>
                  </a:moveTo>
                  <a:cubicBezTo>
                    <a:pt x="17" y="42"/>
                    <a:pt x="21" y="38"/>
                    <a:pt x="21" y="32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4"/>
                    <a:pt x="17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2"/>
                    <a:pt x="1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405">
              <a:extLst>
                <a:ext uri="{FF2B5EF4-FFF2-40B4-BE49-F238E27FC236}">
                  <a16:creationId xmlns:a16="http://schemas.microsoft.com/office/drawing/2014/main" id="{B67E337D-ED09-2783-54BE-F9697A3B8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796"/>
              <a:ext cx="14" cy="28"/>
            </a:xfrm>
            <a:custGeom>
              <a:avLst/>
              <a:gdLst>
                <a:gd name="T0" fmla="*/ 11 w 21"/>
                <a:gd name="T1" fmla="*/ 0 h 43"/>
                <a:gd name="T2" fmla="*/ 0 w 21"/>
                <a:gd name="T3" fmla="*/ 11 h 43"/>
                <a:gd name="T4" fmla="*/ 0 w 21"/>
                <a:gd name="T5" fmla="*/ 32 h 43"/>
                <a:gd name="T6" fmla="*/ 11 w 21"/>
                <a:gd name="T7" fmla="*/ 43 h 43"/>
                <a:gd name="T8" fmla="*/ 21 w 21"/>
                <a:gd name="T9" fmla="*/ 32 h 43"/>
                <a:gd name="T10" fmla="*/ 21 w 21"/>
                <a:gd name="T11" fmla="*/ 11 h 43"/>
                <a:gd name="T12" fmla="*/ 11 w 21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3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3"/>
                    <a:pt x="11" y="43"/>
                  </a:cubicBezTo>
                  <a:cubicBezTo>
                    <a:pt x="17" y="43"/>
                    <a:pt x="21" y="38"/>
                    <a:pt x="21" y="3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406">
              <a:extLst>
                <a:ext uri="{FF2B5EF4-FFF2-40B4-BE49-F238E27FC236}">
                  <a16:creationId xmlns:a16="http://schemas.microsoft.com/office/drawing/2014/main" id="{91E65C4F-0BB5-2924-EB29-AA592600C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64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5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Freeform 407">
              <a:extLst>
                <a:ext uri="{FF2B5EF4-FFF2-40B4-BE49-F238E27FC236}">
                  <a16:creationId xmlns:a16="http://schemas.microsoft.com/office/drawing/2014/main" id="{0019DB90-5BCB-90F8-BA46-38C9C3EBE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6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" name="Freeform 408">
              <a:extLst>
                <a:ext uri="{FF2B5EF4-FFF2-40B4-BE49-F238E27FC236}">
                  <a16:creationId xmlns:a16="http://schemas.microsoft.com/office/drawing/2014/main" id="{19E0AA0E-65F0-F9CC-1AE1-39D4168B7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640"/>
              <a:ext cx="26" cy="25"/>
            </a:xfrm>
            <a:custGeom>
              <a:avLst/>
              <a:gdLst>
                <a:gd name="T0" fmla="*/ 20 w 39"/>
                <a:gd name="T1" fmla="*/ 35 h 38"/>
                <a:gd name="T2" fmla="*/ 27 w 39"/>
                <a:gd name="T3" fmla="*/ 38 h 38"/>
                <a:gd name="T4" fmla="*/ 35 w 39"/>
                <a:gd name="T5" fmla="*/ 35 h 38"/>
                <a:gd name="T6" fmla="*/ 35 w 39"/>
                <a:gd name="T7" fmla="*/ 20 h 38"/>
                <a:gd name="T8" fmla="*/ 20 w 39"/>
                <a:gd name="T9" fmla="*/ 5 h 38"/>
                <a:gd name="T10" fmla="*/ 5 w 39"/>
                <a:gd name="T11" fmla="*/ 5 h 38"/>
                <a:gd name="T12" fmla="*/ 5 w 39"/>
                <a:gd name="T13" fmla="*/ 20 h 38"/>
                <a:gd name="T14" fmla="*/ 20 w 39"/>
                <a:gd name="T15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35"/>
                  </a:moveTo>
                  <a:cubicBezTo>
                    <a:pt x="22" y="37"/>
                    <a:pt x="24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5" y="0"/>
                    <a:pt x="9" y="0"/>
                    <a:pt x="5" y="5"/>
                  </a:cubicBezTo>
                  <a:cubicBezTo>
                    <a:pt x="0" y="9"/>
                    <a:pt x="0" y="15"/>
                    <a:pt x="5" y="20"/>
                  </a:cubicBezTo>
                  <a:lnTo>
                    <a:pt x="2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" name="Freeform 409">
              <a:extLst>
                <a:ext uri="{FF2B5EF4-FFF2-40B4-BE49-F238E27FC236}">
                  <a16:creationId xmlns:a16="http://schemas.microsoft.com/office/drawing/2014/main" id="{93BC2B53-F87E-62B2-FD87-A0B852E34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5 h 38"/>
                <a:gd name="T4" fmla="*/ 5 w 39"/>
                <a:gd name="T5" fmla="*/ 20 h 38"/>
                <a:gd name="T6" fmla="*/ 20 w 39"/>
                <a:gd name="T7" fmla="*/ 35 h 38"/>
                <a:gd name="T8" fmla="*/ 27 w 39"/>
                <a:gd name="T9" fmla="*/ 38 h 38"/>
                <a:gd name="T10" fmla="*/ 35 w 39"/>
                <a:gd name="T11" fmla="*/ 35 h 38"/>
                <a:gd name="T12" fmla="*/ 35 w 39"/>
                <a:gd name="T13" fmla="*/ 20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16" y="0"/>
                    <a:pt x="9" y="0"/>
                    <a:pt x="5" y="5"/>
                  </a:cubicBezTo>
                  <a:cubicBezTo>
                    <a:pt x="0" y="9"/>
                    <a:pt x="0" y="16"/>
                    <a:pt x="5" y="20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2" y="37"/>
                    <a:pt x="25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lnTo>
                    <a:pt x="2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3" name="Group 447">
            <a:extLst>
              <a:ext uri="{FF2B5EF4-FFF2-40B4-BE49-F238E27FC236}">
                <a16:creationId xmlns:a16="http://schemas.microsoft.com/office/drawing/2014/main" id="{87F9276A-1716-FA6A-CCE2-2B4FC0EF3B2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43341" y="1902870"/>
            <a:ext cx="374466" cy="374466"/>
            <a:chOff x="3679" y="2685"/>
            <a:chExt cx="340" cy="340"/>
          </a:xfrm>
          <a:solidFill>
            <a:srgbClr val="FF0000"/>
          </a:solidFill>
        </p:grpSpPr>
        <p:sp>
          <p:nvSpPr>
            <p:cNvPr id="24" name="Freeform 448">
              <a:extLst>
                <a:ext uri="{FF2B5EF4-FFF2-40B4-BE49-F238E27FC236}">
                  <a16:creationId xmlns:a16="http://schemas.microsoft.com/office/drawing/2014/main" id="{B09C73C6-7A80-395B-5684-E5E8271005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9" y="2685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" name="Freeform 449">
              <a:extLst>
                <a:ext uri="{FF2B5EF4-FFF2-40B4-BE49-F238E27FC236}">
                  <a16:creationId xmlns:a16="http://schemas.microsoft.com/office/drawing/2014/main" id="{298F3D60-F53A-728E-4FFE-C3D74FABAA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3" y="2798"/>
              <a:ext cx="212" cy="113"/>
            </a:xfrm>
            <a:custGeom>
              <a:avLst/>
              <a:gdLst>
                <a:gd name="T0" fmla="*/ 309 w 320"/>
                <a:gd name="T1" fmla="*/ 43 h 171"/>
                <a:gd name="T2" fmla="*/ 277 w 320"/>
                <a:gd name="T3" fmla="*/ 43 h 171"/>
                <a:gd name="T4" fmla="*/ 277 w 320"/>
                <a:gd name="T5" fmla="*/ 11 h 171"/>
                <a:gd name="T6" fmla="*/ 266 w 320"/>
                <a:gd name="T7" fmla="*/ 0 h 171"/>
                <a:gd name="T8" fmla="*/ 10 w 320"/>
                <a:gd name="T9" fmla="*/ 0 h 171"/>
                <a:gd name="T10" fmla="*/ 0 w 320"/>
                <a:gd name="T11" fmla="*/ 11 h 171"/>
                <a:gd name="T12" fmla="*/ 0 w 320"/>
                <a:gd name="T13" fmla="*/ 160 h 171"/>
                <a:gd name="T14" fmla="*/ 10 w 320"/>
                <a:gd name="T15" fmla="*/ 171 h 171"/>
                <a:gd name="T16" fmla="*/ 266 w 320"/>
                <a:gd name="T17" fmla="*/ 171 h 171"/>
                <a:gd name="T18" fmla="*/ 277 w 320"/>
                <a:gd name="T19" fmla="*/ 160 h 171"/>
                <a:gd name="T20" fmla="*/ 277 w 320"/>
                <a:gd name="T21" fmla="*/ 128 h 171"/>
                <a:gd name="T22" fmla="*/ 309 w 320"/>
                <a:gd name="T23" fmla="*/ 128 h 171"/>
                <a:gd name="T24" fmla="*/ 320 w 320"/>
                <a:gd name="T25" fmla="*/ 118 h 171"/>
                <a:gd name="T26" fmla="*/ 320 w 320"/>
                <a:gd name="T27" fmla="*/ 54 h 171"/>
                <a:gd name="T28" fmla="*/ 309 w 320"/>
                <a:gd name="T29" fmla="*/ 43 h 171"/>
                <a:gd name="T30" fmla="*/ 256 w 320"/>
                <a:gd name="T31" fmla="*/ 150 h 171"/>
                <a:gd name="T32" fmla="*/ 21 w 320"/>
                <a:gd name="T33" fmla="*/ 150 h 171"/>
                <a:gd name="T34" fmla="*/ 21 w 320"/>
                <a:gd name="T35" fmla="*/ 22 h 171"/>
                <a:gd name="T36" fmla="*/ 256 w 320"/>
                <a:gd name="T37" fmla="*/ 22 h 171"/>
                <a:gd name="T38" fmla="*/ 256 w 320"/>
                <a:gd name="T39" fmla="*/ 150 h 171"/>
                <a:gd name="T40" fmla="*/ 298 w 320"/>
                <a:gd name="T41" fmla="*/ 107 h 171"/>
                <a:gd name="T42" fmla="*/ 277 w 320"/>
                <a:gd name="T43" fmla="*/ 107 h 171"/>
                <a:gd name="T44" fmla="*/ 277 w 320"/>
                <a:gd name="T45" fmla="*/ 64 h 171"/>
                <a:gd name="T46" fmla="*/ 298 w 320"/>
                <a:gd name="T47" fmla="*/ 64 h 171"/>
                <a:gd name="T48" fmla="*/ 298 w 320"/>
                <a:gd name="T49" fmla="*/ 107 h 171"/>
                <a:gd name="T50" fmla="*/ 234 w 320"/>
                <a:gd name="T51" fmla="*/ 86 h 171"/>
                <a:gd name="T52" fmla="*/ 224 w 320"/>
                <a:gd name="T53" fmla="*/ 96 h 171"/>
                <a:gd name="T54" fmla="*/ 202 w 320"/>
                <a:gd name="T55" fmla="*/ 96 h 171"/>
                <a:gd name="T56" fmla="*/ 202 w 320"/>
                <a:gd name="T57" fmla="*/ 118 h 171"/>
                <a:gd name="T58" fmla="*/ 192 w 320"/>
                <a:gd name="T59" fmla="*/ 128 h 171"/>
                <a:gd name="T60" fmla="*/ 181 w 320"/>
                <a:gd name="T61" fmla="*/ 118 h 171"/>
                <a:gd name="T62" fmla="*/ 181 w 320"/>
                <a:gd name="T63" fmla="*/ 96 h 171"/>
                <a:gd name="T64" fmla="*/ 160 w 320"/>
                <a:gd name="T65" fmla="*/ 96 h 171"/>
                <a:gd name="T66" fmla="*/ 149 w 320"/>
                <a:gd name="T67" fmla="*/ 86 h 171"/>
                <a:gd name="T68" fmla="*/ 160 w 320"/>
                <a:gd name="T69" fmla="*/ 75 h 171"/>
                <a:gd name="T70" fmla="*/ 181 w 320"/>
                <a:gd name="T71" fmla="*/ 75 h 171"/>
                <a:gd name="T72" fmla="*/ 181 w 320"/>
                <a:gd name="T73" fmla="*/ 54 h 171"/>
                <a:gd name="T74" fmla="*/ 192 w 320"/>
                <a:gd name="T75" fmla="*/ 43 h 171"/>
                <a:gd name="T76" fmla="*/ 202 w 320"/>
                <a:gd name="T77" fmla="*/ 54 h 171"/>
                <a:gd name="T78" fmla="*/ 202 w 320"/>
                <a:gd name="T79" fmla="*/ 75 h 171"/>
                <a:gd name="T80" fmla="*/ 224 w 320"/>
                <a:gd name="T81" fmla="*/ 75 h 171"/>
                <a:gd name="T82" fmla="*/ 234 w 320"/>
                <a:gd name="T83" fmla="*/ 86 h 171"/>
                <a:gd name="T84" fmla="*/ 128 w 320"/>
                <a:gd name="T85" fmla="*/ 86 h 171"/>
                <a:gd name="T86" fmla="*/ 117 w 320"/>
                <a:gd name="T87" fmla="*/ 96 h 171"/>
                <a:gd name="T88" fmla="*/ 53 w 320"/>
                <a:gd name="T89" fmla="*/ 96 h 171"/>
                <a:gd name="T90" fmla="*/ 42 w 320"/>
                <a:gd name="T91" fmla="*/ 86 h 171"/>
                <a:gd name="T92" fmla="*/ 53 w 320"/>
                <a:gd name="T93" fmla="*/ 75 h 171"/>
                <a:gd name="T94" fmla="*/ 117 w 320"/>
                <a:gd name="T95" fmla="*/ 75 h 171"/>
                <a:gd name="T96" fmla="*/ 128 w 320"/>
                <a:gd name="T97" fmla="*/ 8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0" h="171">
                  <a:moveTo>
                    <a:pt x="309" y="43"/>
                  </a:moveTo>
                  <a:cubicBezTo>
                    <a:pt x="277" y="43"/>
                    <a:pt x="277" y="43"/>
                    <a:pt x="277" y="43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7" y="5"/>
                    <a:pt x="272" y="0"/>
                    <a:pt x="26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6"/>
                    <a:pt x="4" y="171"/>
                    <a:pt x="10" y="171"/>
                  </a:cubicBezTo>
                  <a:cubicBezTo>
                    <a:pt x="266" y="171"/>
                    <a:pt x="266" y="171"/>
                    <a:pt x="266" y="171"/>
                  </a:cubicBezTo>
                  <a:cubicBezTo>
                    <a:pt x="272" y="171"/>
                    <a:pt x="277" y="166"/>
                    <a:pt x="277" y="160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309" y="128"/>
                    <a:pt x="309" y="128"/>
                    <a:pt x="309" y="128"/>
                  </a:cubicBezTo>
                  <a:cubicBezTo>
                    <a:pt x="315" y="128"/>
                    <a:pt x="320" y="124"/>
                    <a:pt x="320" y="118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0" y="48"/>
                    <a:pt x="315" y="43"/>
                    <a:pt x="309" y="43"/>
                  </a:cubicBezTo>
                  <a:close/>
                  <a:moveTo>
                    <a:pt x="256" y="150"/>
                  </a:moveTo>
                  <a:cubicBezTo>
                    <a:pt x="21" y="150"/>
                    <a:pt x="21" y="150"/>
                    <a:pt x="21" y="15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56" y="22"/>
                    <a:pt x="256" y="22"/>
                    <a:pt x="256" y="22"/>
                  </a:cubicBezTo>
                  <a:lnTo>
                    <a:pt x="256" y="150"/>
                  </a:lnTo>
                  <a:close/>
                  <a:moveTo>
                    <a:pt x="298" y="107"/>
                  </a:moveTo>
                  <a:cubicBezTo>
                    <a:pt x="277" y="107"/>
                    <a:pt x="277" y="107"/>
                    <a:pt x="277" y="107"/>
                  </a:cubicBezTo>
                  <a:cubicBezTo>
                    <a:pt x="277" y="64"/>
                    <a:pt x="277" y="64"/>
                    <a:pt x="277" y="64"/>
                  </a:cubicBezTo>
                  <a:cubicBezTo>
                    <a:pt x="298" y="64"/>
                    <a:pt x="298" y="64"/>
                    <a:pt x="298" y="64"/>
                  </a:cubicBezTo>
                  <a:lnTo>
                    <a:pt x="298" y="107"/>
                  </a:lnTo>
                  <a:close/>
                  <a:moveTo>
                    <a:pt x="234" y="86"/>
                  </a:moveTo>
                  <a:cubicBezTo>
                    <a:pt x="234" y="92"/>
                    <a:pt x="230" y="96"/>
                    <a:pt x="224" y="96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202" y="118"/>
                    <a:pt x="202" y="118"/>
                    <a:pt x="202" y="118"/>
                  </a:cubicBezTo>
                  <a:cubicBezTo>
                    <a:pt x="202" y="124"/>
                    <a:pt x="198" y="128"/>
                    <a:pt x="192" y="128"/>
                  </a:cubicBezTo>
                  <a:cubicBezTo>
                    <a:pt x="186" y="128"/>
                    <a:pt x="181" y="124"/>
                    <a:pt x="181" y="118"/>
                  </a:cubicBezTo>
                  <a:cubicBezTo>
                    <a:pt x="181" y="96"/>
                    <a:pt x="181" y="96"/>
                    <a:pt x="181" y="96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54" y="96"/>
                    <a:pt x="149" y="92"/>
                    <a:pt x="149" y="86"/>
                  </a:cubicBezTo>
                  <a:cubicBezTo>
                    <a:pt x="149" y="80"/>
                    <a:pt x="154" y="75"/>
                    <a:pt x="160" y="75"/>
                  </a:cubicBezTo>
                  <a:cubicBezTo>
                    <a:pt x="181" y="75"/>
                    <a:pt x="181" y="75"/>
                    <a:pt x="181" y="75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1" y="48"/>
                    <a:pt x="186" y="43"/>
                    <a:pt x="192" y="43"/>
                  </a:cubicBezTo>
                  <a:cubicBezTo>
                    <a:pt x="198" y="43"/>
                    <a:pt x="202" y="48"/>
                    <a:pt x="202" y="54"/>
                  </a:cubicBezTo>
                  <a:cubicBezTo>
                    <a:pt x="202" y="75"/>
                    <a:pt x="202" y="75"/>
                    <a:pt x="202" y="75"/>
                  </a:cubicBezTo>
                  <a:cubicBezTo>
                    <a:pt x="224" y="75"/>
                    <a:pt x="224" y="75"/>
                    <a:pt x="224" y="75"/>
                  </a:cubicBezTo>
                  <a:cubicBezTo>
                    <a:pt x="230" y="75"/>
                    <a:pt x="234" y="80"/>
                    <a:pt x="234" y="86"/>
                  </a:cubicBezTo>
                  <a:close/>
                  <a:moveTo>
                    <a:pt x="128" y="86"/>
                  </a:moveTo>
                  <a:cubicBezTo>
                    <a:pt x="128" y="92"/>
                    <a:pt x="123" y="96"/>
                    <a:pt x="117" y="96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47" y="96"/>
                    <a:pt x="42" y="92"/>
                    <a:pt x="42" y="86"/>
                  </a:cubicBezTo>
                  <a:cubicBezTo>
                    <a:pt x="42" y="80"/>
                    <a:pt x="47" y="75"/>
                    <a:pt x="53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23" y="75"/>
                    <a:pt x="128" y="80"/>
                    <a:pt x="128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6" name="Group 638">
            <a:extLst>
              <a:ext uri="{FF2B5EF4-FFF2-40B4-BE49-F238E27FC236}">
                <a16:creationId xmlns:a16="http://schemas.microsoft.com/office/drawing/2014/main" id="{6A1926EA-FD4E-16B5-F4FF-F6F66BF0596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46891" y="3838239"/>
            <a:ext cx="601288" cy="601288"/>
            <a:chOff x="4300" y="2260"/>
            <a:chExt cx="340" cy="340"/>
          </a:xfrm>
          <a:solidFill>
            <a:schemeClr val="bg1"/>
          </a:solidFill>
        </p:grpSpPr>
        <p:sp>
          <p:nvSpPr>
            <p:cNvPr id="27" name="Freeform 639">
              <a:extLst>
                <a:ext uri="{FF2B5EF4-FFF2-40B4-BE49-F238E27FC236}">
                  <a16:creationId xmlns:a16="http://schemas.microsoft.com/office/drawing/2014/main" id="{353FBD74-E169-027A-6299-3D7CC2DE9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" y="2437"/>
              <a:ext cx="14" cy="99"/>
            </a:xfrm>
            <a:custGeom>
              <a:avLst/>
              <a:gdLst>
                <a:gd name="T0" fmla="*/ 11 w 21"/>
                <a:gd name="T1" fmla="*/ 0 h 150"/>
                <a:gd name="T2" fmla="*/ 0 w 21"/>
                <a:gd name="T3" fmla="*/ 11 h 150"/>
                <a:gd name="T4" fmla="*/ 0 w 21"/>
                <a:gd name="T5" fmla="*/ 139 h 150"/>
                <a:gd name="T6" fmla="*/ 11 w 21"/>
                <a:gd name="T7" fmla="*/ 150 h 150"/>
                <a:gd name="T8" fmla="*/ 21 w 21"/>
                <a:gd name="T9" fmla="*/ 139 h 150"/>
                <a:gd name="T10" fmla="*/ 21 w 21"/>
                <a:gd name="T11" fmla="*/ 11 h 150"/>
                <a:gd name="T12" fmla="*/ 11 w 21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50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5"/>
                    <a:pt x="5" y="150"/>
                    <a:pt x="11" y="150"/>
                  </a:cubicBezTo>
                  <a:cubicBezTo>
                    <a:pt x="17" y="150"/>
                    <a:pt x="21" y="145"/>
                    <a:pt x="21" y="13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640">
              <a:extLst>
                <a:ext uri="{FF2B5EF4-FFF2-40B4-BE49-F238E27FC236}">
                  <a16:creationId xmlns:a16="http://schemas.microsoft.com/office/drawing/2014/main" id="{81319B5A-0E8D-BAFB-13B2-792FAFCCA6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330"/>
              <a:ext cx="132" cy="107"/>
            </a:xfrm>
            <a:custGeom>
              <a:avLst/>
              <a:gdLst>
                <a:gd name="T0" fmla="*/ 192 w 199"/>
                <a:gd name="T1" fmla="*/ 140 h 160"/>
                <a:gd name="T2" fmla="*/ 129 w 199"/>
                <a:gd name="T3" fmla="*/ 105 h 160"/>
                <a:gd name="T4" fmla="*/ 108 w 199"/>
                <a:gd name="T5" fmla="*/ 77 h 160"/>
                <a:gd name="T6" fmla="*/ 108 w 199"/>
                <a:gd name="T7" fmla="*/ 11 h 160"/>
                <a:gd name="T8" fmla="*/ 98 w 199"/>
                <a:gd name="T9" fmla="*/ 0 h 160"/>
                <a:gd name="T10" fmla="*/ 87 w 199"/>
                <a:gd name="T11" fmla="*/ 11 h 160"/>
                <a:gd name="T12" fmla="*/ 87 w 199"/>
                <a:gd name="T13" fmla="*/ 77 h 160"/>
                <a:gd name="T14" fmla="*/ 66 w 199"/>
                <a:gd name="T15" fmla="*/ 107 h 160"/>
                <a:gd name="T16" fmla="*/ 7 w 199"/>
                <a:gd name="T17" fmla="*/ 140 h 160"/>
                <a:gd name="T18" fmla="*/ 3 w 199"/>
                <a:gd name="T19" fmla="*/ 155 h 160"/>
                <a:gd name="T20" fmla="*/ 12 w 199"/>
                <a:gd name="T21" fmla="*/ 160 h 160"/>
                <a:gd name="T22" fmla="*/ 18 w 199"/>
                <a:gd name="T23" fmla="*/ 159 h 160"/>
                <a:gd name="T24" fmla="*/ 73 w 199"/>
                <a:gd name="T25" fmla="*/ 127 h 160"/>
                <a:gd name="T26" fmla="*/ 98 w 199"/>
                <a:gd name="T27" fmla="*/ 139 h 160"/>
                <a:gd name="T28" fmla="*/ 123 w 199"/>
                <a:gd name="T29" fmla="*/ 126 h 160"/>
                <a:gd name="T30" fmla="*/ 181 w 199"/>
                <a:gd name="T31" fmla="*/ 159 h 160"/>
                <a:gd name="T32" fmla="*/ 187 w 199"/>
                <a:gd name="T33" fmla="*/ 160 h 160"/>
                <a:gd name="T34" fmla="*/ 196 w 199"/>
                <a:gd name="T35" fmla="*/ 155 h 160"/>
                <a:gd name="T36" fmla="*/ 192 w 199"/>
                <a:gd name="T37" fmla="*/ 140 h 160"/>
                <a:gd name="T38" fmla="*/ 98 w 199"/>
                <a:gd name="T39" fmla="*/ 118 h 160"/>
                <a:gd name="T40" fmla="*/ 87 w 199"/>
                <a:gd name="T41" fmla="*/ 107 h 160"/>
                <a:gd name="T42" fmla="*/ 98 w 199"/>
                <a:gd name="T43" fmla="*/ 96 h 160"/>
                <a:gd name="T44" fmla="*/ 108 w 199"/>
                <a:gd name="T45" fmla="*/ 107 h 160"/>
                <a:gd name="T46" fmla="*/ 98 w 199"/>
                <a:gd name="T47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9" h="160">
                  <a:moveTo>
                    <a:pt x="192" y="140"/>
                  </a:moveTo>
                  <a:cubicBezTo>
                    <a:pt x="129" y="105"/>
                    <a:pt x="129" y="105"/>
                    <a:pt x="129" y="105"/>
                  </a:cubicBezTo>
                  <a:cubicBezTo>
                    <a:pt x="129" y="92"/>
                    <a:pt x="120" y="81"/>
                    <a:pt x="108" y="77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5"/>
                    <a:pt x="104" y="0"/>
                    <a:pt x="98" y="0"/>
                  </a:cubicBezTo>
                  <a:cubicBezTo>
                    <a:pt x="92" y="0"/>
                    <a:pt x="87" y="5"/>
                    <a:pt x="87" y="1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75" y="81"/>
                    <a:pt x="66" y="93"/>
                    <a:pt x="66" y="107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50"/>
                    <a:pt x="3" y="155"/>
                  </a:cubicBezTo>
                  <a:cubicBezTo>
                    <a:pt x="5" y="158"/>
                    <a:pt x="9" y="160"/>
                    <a:pt x="12" y="160"/>
                  </a:cubicBezTo>
                  <a:cubicBezTo>
                    <a:pt x="14" y="160"/>
                    <a:pt x="16" y="160"/>
                    <a:pt x="18" y="159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9" y="134"/>
                    <a:pt x="88" y="139"/>
                    <a:pt x="98" y="139"/>
                  </a:cubicBezTo>
                  <a:cubicBezTo>
                    <a:pt x="108" y="139"/>
                    <a:pt x="117" y="134"/>
                    <a:pt x="123" y="126"/>
                  </a:cubicBezTo>
                  <a:cubicBezTo>
                    <a:pt x="181" y="159"/>
                    <a:pt x="181" y="159"/>
                    <a:pt x="181" y="159"/>
                  </a:cubicBezTo>
                  <a:cubicBezTo>
                    <a:pt x="183" y="160"/>
                    <a:pt x="185" y="160"/>
                    <a:pt x="187" y="160"/>
                  </a:cubicBezTo>
                  <a:cubicBezTo>
                    <a:pt x="190" y="160"/>
                    <a:pt x="194" y="158"/>
                    <a:pt x="196" y="155"/>
                  </a:cubicBezTo>
                  <a:cubicBezTo>
                    <a:pt x="199" y="150"/>
                    <a:pt x="197" y="143"/>
                    <a:pt x="192" y="140"/>
                  </a:cubicBezTo>
                  <a:close/>
                  <a:moveTo>
                    <a:pt x="98" y="118"/>
                  </a:moveTo>
                  <a:cubicBezTo>
                    <a:pt x="92" y="118"/>
                    <a:pt x="87" y="113"/>
                    <a:pt x="87" y="107"/>
                  </a:cubicBezTo>
                  <a:cubicBezTo>
                    <a:pt x="87" y="101"/>
                    <a:pt x="92" y="96"/>
                    <a:pt x="98" y="96"/>
                  </a:cubicBezTo>
                  <a:cubicBezTo>
                    <a:pt x="104" y="96"/>
                    <a:pt x="108" y="101"/>
                    <a:pt x="108" y="107"/>
                  </a:cubicBezTo>
                  <a:cubicBezTo>
                    <a:pt x="108" y="113"/>
                    <a:pt x="104" y="118"/>
                    <a:pt x="9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" name="Freeform 641">
              <a:extLst>
                <a:ext uri="{FF2B5EF4-FFF2-40B4-BE49-F238E27FC236}">
                  <a16:creationId xmlns:a16="http://schemas.microsoft.com/office/drawing/2014/main" id="{D0321BC4-338F-5F56-97B9-EF34143DA2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0" y="2260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5777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des émissions carbones 2/3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668800-9A3F-4EDA-BE00-5E74F827C1DC}"/>
              </a:ext>
            </a:extLst>
          </p:cNvPr>
          <p:cNvSpPr txBox="1"/>
          <p:nvPr/>
        </p:nvSpPr>
        <p:spPr>
          <a:xfrm>
            <a:off x="7986713" y="1228725"/>
            <a:ext cx="1788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Hypothèses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100 €/tCO2eq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92E99F-8EA8-8446-908F-77FD8856609E}"/>
              </a:ext>
            </a:extLst>
          </p:cNvPr>
          <p:cNvSpPr txBox="1"/>
          <p:nvPr/>
        </p:nvSpPr>
        <p:spPr>
          <a:xfrm>
            <a:off x="1509823" y="5826641"/>
            <a:ext cx="245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Mix énergétique obtenu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C5A4CC9-DBB8-AB7A-C445-9C9DD1F29DD6}"/>
              </a:ext>
            </a:extLst>
          </p:cNvPr>
          <p:cNvSpPr txBox="1"/>
          <p:nvPr/>
        </p:nvSpPr>
        <p:spPr>
          <a:xfrm>
            <a:off x="6985591" y="2860158"/>
            <a:ext cx="329199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Emissions de CO2: 27899 tCO2eq</a:t>
            </a:r>
          </a:p>
          <a:p>
            <a:r>
              <a:rPr lang="fr-FR" dirty="0"/>
              <a:t>CAPEX: 233 M€</a:t>
            </a:r>
          </a:p>
        </p:txBody>
      </p:sp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8EB0442B-66A0-3847-B0DC-84B6738657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874848"/>
              </p:ext>
            </p:extLst>
          </p:nvPr>
        </p:nvGraphicFramePr>
        <p:xfrm>
          <a:off x="760447" y="1823866"/>
          <a:ext cx="4249544" cy="3646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46">
            <a:extLst>
              <a:ext uri="{FF2B5EF4-FFF2-40B4-BE49-F238E27FC236}">
                <a16:creationId xmlns:a16="http://schemas.microsoft.com/office/drawing/2014/main" id="{924C3C6C-38FB-9437-6F37-91AB6DAD656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22875" y="2863803"/>
            <a:ext cx="601288" cy="601288"/>
            <a:chOff x="3479" y="-1"/>
            <a:chExt cx="340" cy="340"/>
          </a:xfrm>
          <a:solidFill>
            <a:schemeClr val="bg1"/>
          </a:solidFill>
        </p:grpSpPr>
        <p:sp>
          <p:nvSpPr>
            <p:cNvPr id="9" name="Freeform 47">
              <a:extLst>
                <a:ext uri="{FF2B5EF4-FFF2-40B4-BE49-F238E27FC236}">
                  <a16:creationId xmlns:a16="http://schemas.microsoft.com/office/drawing/2014/main" id="{91199E45-568A-A865-DADE-3D4D8D50B8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9" y="-1"/>
              <a:ext cx="340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" name="Freeform 48">
              <a:extLst>
                <a:ext uri="{FF2B5EF4-FFF2-40B4-BE49-F238E27FC236}">
                  <a16:creationId xmlns:a16="http://schemas.microsoft.com/office/drawing/2014/main" id="{466C5998-8C6F-DF31-1E07-3E1BB06EB8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1" y="63"/>
              <a:ext cx="156" cy="212"/>
            </a:xfrm>
            <a:custGeom>
              <a:avLst/>
              <a:gdLst>
                <a:gd name="T0" fmla="*/ 234 w 234"/>
                <a:gd name="T1" fmla="*/ 107 h 320"/>
                <a:gd name="T2" fmla="*/ 224 w 234"/>
                <a:gd name="T3" fmla="*/ 96 h 320"/>
                <a:gd name="T4" fmla="*/ 224 w 234"/>
                <a:gd name="T5" fmla="*/ 22 h 320"/>
                <a:gd name="T6" fmla="*/ 234 w 234"/>
                <a:gd name="T7" fmla="*/ 11 h 320"/>
                <a:gd name="T8" fmla="*/ 224 w 234"/>
                <a:gd name="T9" fmla="*/ 0 h 320"/>
                <a:gd name="T10" fmla="*/ 10 w 234"/>
                <a:gd name="T11" fmla="*/ 0 h 320"/>
                <a:gd name="T12" fmla="*/ 0 w 234"/>
                <a:gd name="T13" fmla="*/ 11 h 320"/>
                <a:gd name="T14" fmla="*/ 10 w 234"/>
                <a:gd name="T15" fmla="*/ 22 h 320"/>
                <a:gd name="T16" fmla="*/ 10 w 234"/>
                <a:gd name="T17" fmla="*/ 96 h 320"/>
                <a:gd name="T18" fmla="*/ 0 w 234"/>
                <a:gd name="T19" fmla="*/ 107 h 320"/>
                <a:gd name="T20" fmla="*/ 10 w 234"/>
                <a:gd name="T21" fmla="*/ 118 h 320"/>
                <a:gd name="T22" fmla="*/ 10 w 234"/>
                <a:gd name="T23" fmla="*/ 192 h 320"/>
                <a:gd name="T24" fmla="*/ 0 w 234"/>
                <a:gd name="T25" fmla="*/ 203 h 320"/>
                <a:gd name="T26" fmla="*/ 10 w 234"/>
                <a:gd name="T27" fmla="*/ 214 h 320"/>
                <a:gd name="T28" fmla="*/ 10 w 234"/>
                <a:gd name="T29" fmla="*/ 299 h 320"/>
                <a:gd name="T30" fmla="*/ 0 w 234"/>
                <a:gd name="T31" fmla="*/ 310 h 320"/>
                <a:gd name="T32" fmla="*/ 10 w 234"/>
                <a:gd name="T33" fmla="*/ 320 h 320"/>
                <a:gd name="T34" fmla="*/ 224 w 234"/>
                <a:gd name="T35" fmla="*/ 320 h 320"/>
                <a:gd name="T36" fmla="*/ 234 w 234"/>
                <a:gd name="T37" fmla="*/ 310 h 320"/>
                <a:gd name="T38" fmla="*/ 224 w 234"/>
                <a:gd name="T39" fmla="*/ 299 h 320"/>
                <a:gd name="T40" fmla="*/ 224 w 234"/>
                <a:gd name="T41" fmla="*/ 214 h 320"/>
                <a:gd name="T42" fmla="*/ 234 w 234"/>
                <a:gd name="T43" fmla="*/ 203 h 320"/>
                <a:gd name="T44" fmla="*/ 224 w 234"/>
                <a:gd name="T45" fmla="*/ 192 h 320"/>
                <a:gd name="T46" fmla="*/ 224 w 234"/>
                <a:gd name="T47" fmla="*/ 118 h 320"/>
                <a:gd name="T48" fmla="*/ 234 w 234"/>
                <a:gd name="T49" fmla="*/ 107 h 320"/>
                <a:gd name="T50" fmla="*/ 32 w 234"/>
                <a:gd name="T51" fmla="*/ 22 h 320"/>
                <a:gd name="T52" fmla="*/ 202 w 234"/>
                <a:gd name="T53" fmla="*/ 22 h 320"/>
                <a:gd name="T54" fmla="*/ 202 w 234"/>
                <a:gd name="T55" fmla="*/ 96 h 320"/>
                <a:gd name="T56" fmla="*/ 32 w 234"/>
                <a:gd name="T57" fmla="*/ 96 h 320"/>
                <a:gd name="T58" fmla="*/ 32 w 234"/>
                <a:gd name="T59" fmla="*/ 22 h 320"/>
                <a:gd name="T60" fmla="*/ 202 w 234"/>
                <a:gd name="T61" fmla="*/ 299 h 320"/>
                <a:gd name="T62" fmla="*/ 32 w 234"/>
                <a:gd name="T63" fmla="*/ 299 h 320"/>
                <a:gd name="T64" fmla="*/ 32 w 234"/>
                <a:gd name="T65" fmla="*/ 214 h 320"/>
                <a:gd name="T66" fmla="*/ 202 w 234"/>
                <a:gd name="T67" fmla="*/ 214 h 320"/>
                <a:gd name="T68" fmla="*/ 202 w 234"/>
                <a:gd name="T69" fmla="*/ 299 h 320"/>
                <a:gd name="T70" fmla="*/ 202 w 234"/>
                <a:gd name="T71" fmla="*/ 192 h 320"/>
                <a:gd name="T72" fmla="*/ 32 w 234"/>
                <a:gd name="T73" fmla="*/ 192 h 320"/>
                <a:gd name="T74" fmla="*/ 32 w 234"/>
                <a:gd name="T75" fmla="*/ 118 h 320"/>
                <a:gd name="T76" fmla="*/ 202 w 234"/>
                <a:gd name="T77" fmla="*/ 118 h 320"/>
                <a:gd name="T78" fmla="*/ 202 w 234"/>
                <a:gd name="T79" fmla="*/ 19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4" h="320">
                  <a:moveTo>
                    <a:pt x="234" y="107"/>
                  </a:moveTo>
                  <a:cubicBezTo>
                    <a:pt x="234" y="101"/>
                    <a:pt x="230" y="96"/>
                    <a:pt x="224" y="96"/>
                  </a:cubicBezTo>
                  <a:cubicBezTo>
                    <a:pt x="224" y="22"/>
                    <a:pt x="224" y="22"/>
                    <a:pt x="224" y="22"/>
                  </a:cubicBezTo>
                  <a:cubicBezTo>
                    <a:pt x="230" y="22"/>
                    <a:pt x="234" y="17"/>
                    <a:pt x="234" y="11"/>
                  </a:cubicBezTo>
                  <a:cubicBezTo>
                    <a:pt x="234" y="5"/>
                    <a:pt x="230" y="0"/>
                    <a:pt x="22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4" y="96"/>
                    <a:pt x="0" y="101"/>
                    <a:pt x="0" y="107"/>
                  </a:cubicBezTo>
                  <a:cubicBezTo>
                    <a:pt x="0" y="113"/>
                    <a:pt x="4" y="118"/>
                    <a:pt x="10" y="11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4" y="192"/>
                    <a:pt x="0" y="197"/>
                    <a:pt x="0" y="203"/>
                  </a:cubicBezTo>
                  <a:cubicBezTo>
                    <a:pt x="0" y="209"/>
                    <a:pt x="4" y="214"/>
                    <a:pt x="10" y="214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4" y="299"/>
                    <a:pt x="0" y="304"/>
                    <a:pt x="0" y="310"/>
                  </a:cubicBezTo>
                  <a:cubicBezTo>
                    <a:pt x="0" y="316"/>
                    <a:pt x="4" y="320"/>
                    <a:pt x="10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4" y="316"/>
                    <a:pt x="234" y="310"/>
                  </a:cubicBezTo>
                  <a:cubicBezTo>
                    <a:pt x="234" y="304"/>
                    <a:pt x="230" y="299"/>
                    <a:pt x="224" y="299"/>
                  </a:cubicBezTo>
                  <a:cubicBezTo>
                    <a:pt x="224" y="214"/>
                    <a:pt x="224" y="214"/>
                    <a:pt x="224" y="214"/>
                  </a:cubicBezTo>
                  <a:cubicBezTo>
                    <a:pt x="230" y="214"/>
                    <a:pt x="234" y="209"/>
                    <a:pt x="234" y="203"/>
                  </a:cubicBezTo>
                  <a:cubicBezTo>
                    <a:pt x="234" y="197"/>
                    <a:pt x="230" y="192"/>
                    <a:pt x="224" y="192"/>
                  </a:cubicBezTo>
                  <a:cubicBezTo>
                    <a:pt x="224" y="118"/>
                    <a:pt x="224" y="118"/>
                    <a:pt x="224" y="118"/>
                  </a:cubicBezTo>
                  <a:cubicBezTo>
                    <a:pt x="230" y="118"/>
                    <a:pt x="234" y="113"/>
                    <a:pt x="234" y="107"/>
                  </a:cubicBezTo>
                  <a:close/>
                  <a:moveTo>
                    <a:pt x="32" y="22"/>
                  </a:moveTo>
                  <a:cubicBezTo>
                    <a:pt x="202" y="22"/>
                    <a:pt x="202" y="22"/>
                    <a:pt x="202" y="22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32" y="96"/>
                    <a:pt x="32" y="96"/>
                    <a:pt x="32" y="96"/>
                  </a:cubicBezTo>
                  <a:lnTo>
                    <a:pt x="32" y="22"/>
                  </a:lnTo>
                  <a:close/>
                  <a:moveTo>
                    <a:pt x="202" y="299"/>
                  </a:moveTo>
                  <a:cubicBezTo>
                    <a:pt x="32" y="299"/>
                    <a:pt x="32" y="299"/>
                    <a:pt x="32" y="299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202" y="214"/>
                    <a:pt x="202" y="214"/>
                    <a:pt x="202" y="214"/>
                  </a:cubicBezTo>
                  <a:lnTo>
                    <a:pt x="202" y="299"/>
                  </a:lnTo>
                  <a:close/>
                  <a:moveTo>
                    <a:pt x="202" y="192"/>
                  </a:moveTo>
                  <a:cubicBezTo>
                    <a:pt x="32" y="192"/>
                    <a:pt x="32" y="192"/>
                    <a:pt x="32" y="192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202" y="118"/>
                    <a:pt x="202" y="118"/>
                    <a:pt x="202" y="118"/>
                  </a:cubicBezTo>
                  <a:lnTo>
                    <a:pt x="20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1" name="Group 477">
            <a:extLst>
              <a:ext uri="{FF2B5EF4-FFF2-40B4-BE49-F238E27FC236}">
                <a16:creationId xmlns:a16="http://schemas.microsoft.com/office/drawing/2014/main" id="{FC5D0B20-A30A-81D3-02ED-C367E148586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52866" y="3003065"/>
            <a:ext cx="601288" cy="601288"/>
            <a:chOff x="373" y="1548"/>
            <a:chExt cx="340" cy="340"/>
          </a:xfrm>
          <a:solidFill>
            <a:schemeClr val="bg1"/>
          </a:solidFill>
        </p:grpSpPr>
        <p:sp>
          <p:nvSpPr>
            <p:cNvPr id="12" name="Freeform 400">
              <a:extLst>
                <a:ext uri="{FF2B5EF4-FFF2-40B4-BE49-F238E27FC236}">
                  <a16:creationId xmlns:a16="http://schemas.microsoft.com/office/drawing/2014/main" id="{D642FD4A-F45C-0BE2-7289-5BFE4F280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" y="1548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" name="Freeform 401">
              <a:extLst>
                <a:ext uri="{FF2B5EF4-FFF2-40B4-BE49-F238E27FC236}">
                  <a16:creationId xmlns:a16="http://schemas.microsoft.com/office/drawing/2014/main" id="{AF8FD348-A683-D425-661E-28BF7AACB6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" y="1654"/>
              <a:ext cx="128" cy="128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170 h 192"/>
                <a:gd name="T12" fmla="*/ 21 w 192"/>
                <a:gd name="T13" fmla="*/ 96 h 192"/>
                <a:gd name="T14" fmla="*/ 96 w 192"/>
                <a:gd name="T15" fmla="*/ 21 h 192"/>
                <a:gd name="T16" fmla="*/ 170 w 192"/>
                <a:gd name="T17" fmla="*/ 96 h 192"/>
                <a:gd name="T18" fmla="*/ 96 w 192"/>
                <a:gd name="T19" fmla="*/ 17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170"/>
                  </a:moveTo>
                  <a:cubicBezTo>
                    <a:pt x="54" y="170"/>
                    <a:pt x="21" y="137"/>
                    <a:pt x="21" y="96"/>
                  </a:cubicBezTo>
                  <a:cubicBezTo>
                    <a:pt x="21" y="54"/>
                    <a:pt x="54" y="21"/>
                    <a:pt x="96" y="21"/>
                  </a:cubicBezTo>
                  <a:cubicBezTo>
                    <a:pt x="137" y="21"/>
                    <a:pt x="170" y="54"/>
                    <a:pt x="170" y="96"/>
                  </a:cubicBezTo>
                  <a:cubicBezTo>
                    <a:pt x="170" y="137"/>
                    <a:pt x="137" y="170"/>
                    <a:pt x="9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" name="Freeform 402">
              <a:extLst>
                <a:ext uri="{FF2B5EF4-FFF2-40B4-BE49-F238E27FC236}">
                  <a16:creationId xmlns:a16="http://schemas.microsoft.com/office/drawing/2014/main" id="{C6E1B052-9F46-1870-6E18-CB630E531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" y="1711"/>
              <a:ext cx="28" cy="14"/>
            </a:xfrm>
            <a:custGeom>
              <a:avLst/>
              <a:gdLst>
                <a:gd name="T0" fmla="*/ 32 w 43"/>
                <a:gd name="T1" fmla="*/ 0 h 21"/>
                <a:gd name="T2" fmla="*/ 11 w 43"/>
                <a:gd name="T3" fmla="*/ 0 h 21"/>
                <a:gd name="T4" fmla="*/ 0 w 43"/>
                <a:gd name="T5" fmla="*/ 11 h 21"/>
                <a:gd name="T6" fmla="*/ 11 w 43"/>
                <a:gd name="T7" fmla="*/ 21 h 21"/>
                <a:gd name="T8" fmla="*/ 32 w 43"/>
                <a:gd name="T9" fmla="*/ 21 h 21"/>
                <a:gd name="T10" fmla="*/ 43 w 43"/>
                <a:gd name="T11" fmla="*/ 11 h 21"/>
                <a:gd name="T12" fmla="*/ 32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3" y="17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" name="Freeform 403">
              <a:extLst>
                <a:ext uri="{FF2B5EF4-FFF2-40B4-BE49-F238E27FC236}">
                  <a16:creationId xmlns:a16="http://schemas.microsoft.com/office/drawing/2014/main" id="{0FE8CF13-1A9D-A3B8-B90E-79BFC9CC5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711"/>
              <a:ext cx="28" cy="14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" name="Freeform 404">
              <a:extLst>
                <a:ext uri="{FF2B5EF4-FFF2-40B4-BE49-F238E27FC236}">
                  <a16:creationId xmlns:a16="http://schemas.microsoft.com/office/drawing/2014/main" id="{54AE26D6-88B6-01CA-A2D8-98A30D086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612"/>
              <a:ext cx="14" cy="28"/>
            </a:xfrm>
            <a:custGeom>
              <a:avLst/>
              <a:gdLst>
                <a:gd name="T0" fmla="*/ 11 w 21"/>
                <a:gd name="T1" fmla="*/ 42 h 42"/>
                <a:gd name="T2" fmla="*/ 21 w 21"/>
                <a:gd name="T3" fmla="*/ 32 h 42"/>
                <a:gd name="T4" fmla="*/ 21 w 21"/>
                <a:gd name="T5" fmla="*/ 10 h 42"/>
                <a:gd name="T6" fmla="*/ 11 w 21"/>
                <a:gd name="T7" fmla="*/ 0 h 42"/>
                <a:gd name="T8" fmla="*/ 0 w 21"/>
                <a:gd name="T9" fmla="*/ 10 h 42"/>
                <a:gd name="T10" fmla="*/ 0 w 21"/>
                <a:gd name="T11" fmla="*/ 32 h 42"/>
                <a:gd name="T12" fmla="*/ 11 w 21"/>
                <a:gd name="T1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2">
                  <a:moveTo>
                    <a:pt x="11" y="42"/>
                  </a:moveTo>
                  <a:cubicBezTo>
                    <a:pt x="17" y="42"/>
                    <a:pt x="21" y="38"/>
                    <a:pt x="21" y="32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4"/>
                    <a:pt x="17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2"/>
                    <a:pt x="1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405">
              <a:extLst>
                <a:ext uri="{FF2B5EF4-FFF2-40B4-BE49-F238E27FC236}">
                  <a16:creationId xmlns:a16="http://schemas.microsoft.com/office/drawing/2014/main" id="{8D944DC2-A877-7AE7-9099-0E8D4A80D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796"/>
              <a:ext cx="14" cy="28"/>
            </a:xfrm>
            <a:custGeom>
              <a:avLst/>
              <a:gdLst>
                <a:gd name="T0" fmla="*/ 11 w 21"/>
                <a:gd name="T1" fmla="*/ 0 h 43"/>
                <a:gd name="T2" fmla="*/ 0 w 21"/>
                <a:gd name="T3" fmla="*/ 11 h 43"/>
                <a:gd name="T4" fmla="*/ 0 w 21"/>
                <a:gd name="T5" fmla="*/ 32 h 43"/>
                <a:gd name="T6" fmla="*/ 11 w 21"/>
                <a:gd name="T7" fmla="*/ 43 h 43"/>
                <a:gd name="T8" fmla="*/ 21 w 21"/>
                <a:gd name="T9" fmla="*/ 32 h 43"/>
                <a:gd name="T10" fmla="*/ 21 w 21"/>
                <a:gd name="T11" fmla="*/ 11 h 43"/>
                <a:gd name="T12" fmla="*/ 11 w 21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3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3"/>
                    <a:pt x="11" y="43"/>
                  </a:cubicBezTo>
                  <a:cubicBezTo>
                    <a:pt x="17" y="43"/>
                    <a:pt x="21" y="38"/>
                    <a:pt x="21" y="3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406">
              <a:extLst>
                <a:ext uri="{FF2B5EF4-FFF2-40B4-BE49-F238E27FC236}">
                  <a16:creationId xmlns:a16="http://schemas.microsoft.com/office/drawing/2014/main" id="{72817C0F-A8C3-ED98-8D84-2A3C468F2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64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5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407">
              <a:extLst>
                <a:ext uri="{FF2B5EF4-FFF2-40B4-BE49-F238E27FC236}">
                  <a16:creationId xmlns:a16="http://schemas.microsoft.com/office/drawing/2014/main" id="{94BDE0D3-093A-C023-4369-E318322A9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6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Freeform 408">
              <a:extLst>
                <a:ext uri="{FF2B5EF4-FFF2-40B4-BE49-F238E27FC236}">
                  <a16:creationId xmlns:a16="http://schemas.microsoft.com/office/drawing/2014/main" id="{77287992-62A1-F71D-0D18-E3797107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640"/>
              <a:ext cx="26" cy="25"/>
            </a:xfrm>
            <a:custGeom>
              <a:avLst/>
              <a:gdLst>
                <a:gd name="T0" fmla="*/ 20 w 39"/>
                <a:gd name="T1" fmla="*/ 35 h 38"/>
                <a:gd name="T2" fmla="*/ 27 w 39"/>
                <a:gd name="T3" fmla="*/ 38 h 38"/>
                <a:gd name="T4" fmla="*/ 35 w 39"/>
                <a:gd name="T5" fmla="*/ 35 h 38"/>
                <a:gd name="T6" fmla="*/ 35 w 39"/>
                <a:gd name="T7" fmla="*/ 20 h 38"/>
                <a:gd name="T8" fmla="*/ 20 w 39"/>
                <a:gd name="T9" fmla="*/ 5 h 38"/>
                <a:gd name="T10" fmla="*/ 5 w 39"/>
                <a:gd name="T11" fmla="*/ 5 h 38"/>
                <a:gd name="T12" fmla="*/ 5 w 39"/>
                <a:gd name="T13" fmla="*/ 20 h 38"/>
                <a:gd name="T14" fmla="*/ 20 w 39"/>
                <a:gd name="T15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35"/>
                  </a:moveTo>
                  <a:cubicBezTo>
                    <a:pt x="22" y="37"/>
                    <a:pt x="24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5" y="0"/>
                    <a:pt x="9" y="0"/>
                    <a:pt x="5" y="5"/>
                  </a:cubicBezTo>
                  <a:cubicBezTo>
                    <a:pt x="0" y="9"/>
                    <a:pt x="0" y="15"/>
                    <a:pt x="5" y="20"/>
                  </a:cubicBezTo>
                  <a:lnTo>
                    <a:pt x="2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" name="Freeform 409">
              <a:extLst>
                <a:ext uri="{FF2B5EF4-FFF2-40B4-BE49-F238E27FC236}">
                  <a16:creationId xmlns:a16="http://schemas.microsoft.com/office/drawing/2014/main" id="{570E7406-21CD-D50C-B4CF-31DB52B6C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5 h 38"/>
                <a:gd name="T4" fmla="*/ 5 w 39"/>
                <a:gd name="T5" fmla="*/ 20 h 38"/>
                <a:gd name="T6" fmla="*/ 20 w 39"/>
                <a:gd name="T7" fmla="*/ 35 h 38"/>
                <a:gd name="T8" fmla="*/ 27 w 39"/>
                <a:gd name="T9" fmla="*/ 38 h 38"/>
                <a:gd name="T10" fmla="*/ 35 w 39"/>
                <a:gd name="T11" fmla="*/ 35 h 38"/>
                <a:gd name="T12" fmla="*/ 35 w 39"/>
                <a:gd name="T13" fmla="*/ 20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16" y="0"/>
                    <a:pt x="9" y="0"/>
                    <a:pt x="5" y="5"/>
                  </a:cubicBezTo>
                  <a:cubicBezTo>
                    <a:pt x="0" y="9"/>
                    <a:pt x="0" y="16"/>
                    <a:pt x="5" y="20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2" y="37"/>
                    <a:pt x="25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lnTo>
                    <a:pt x="2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2" name="Group 447">
            <a:extLst>
              <a:ext uri="{FF2B5EF4-FFF2-40B4-BE49-F238E27FC236}">
                <a16:creationId xmlns:a16="http://schemas.microsoft.com/office/drawing/2014/main" id="{A4630F59-4A99-BE06-68DA-439A00A9F06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49052" y="1839234"/>
            <a:ext cx="374466" cy="374466"/>
            <a:chOff x="3679" y="2685"/>
            <a:chExt cx="340" cy="340"/>
          </a:xfrm>
          <a:solidFill>
            <a:srgbClr val="FF0000"/>
          </a:solidFill>
        </p:grpSpPr>
        <p:sp>
          <p:nvSpPr>
            <p:cNvPr id="23" name="Freeform 448">
              <a:extLst>
                <a:ext uri="{FF2B5EF4-FFF2-40B4-BE49-F238E27FC236}">
                  <a16:creationId xmlns:a16="http://schemas.microsoft.com/office/drawing/2014/main" id="{204E9462-CC1E-EDA5-F80A-CF006C0211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9" y="2685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" name="Freeform 449">
              <a:extLst>
                <a:ext uri="{FF2B5EF4-FFF2-40B4-BE49-F238E27FC236}">
                  <a16:creationId xmlns:a16="http://schemas.microsoft.com/office/drawing/2014/main" id="{7DB74044-0B5F-7899-BDDF-C7467AF774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3" y="2798"/>
              <a:ext cx="212" cy="113"/>
            </a:xfrm>
            <a:custGeom>
              <a:avLst/>
              <a:gdLst>
                <a:gd name="T0" fmla="*/ 309 w 320"/>
                <a:gd name="T1" fmla="*/ 43 h 171"/>
                <a:gd name="T2" fmla="*/ 277 w 320"/>
                <a:gd name="T3" fmla="*/ 43 h 171"/>
                <a:gd name="T4" fmla="*/ 277 w 320"/>
                <a:gd name="T5" fmla="*/ 11 h 171"/>
                <a:gd name="T6" fmla="*/ 266 w 320"/>
                <a:gd name="T7" fmla="*/ 0 h 171"/>
                <a:gd name="T8" fmla="*/ 10 w 320"/>
                <a:gd name="T9" fmla="*/ 0 h 171"/>
                <a:gd name="T10" fmla="*/ 0 w 320"/>
                <a:gd name="T11" fmla="*/ 11 h 171"/>
                <a:gd name="T12" fmla="*/ 0 w 320"/>
                <a:gd name="T13" fmla="*/ 160 h 171"/>
                <a:gd name="T14" fmla="*/ 10 w 320"/>
                <a:gd name="T15" fmla="*/ 171 h 171"/>
                <a:gd name="T16" fmla="*/ 266 w 320"/>
                <a:gd name="T17" fmla="*/ 171 h 171"/>
                <a:gd name="T18" fmla="*/ 277 w 320"/>
                <a:gd name="T19" fmla="*/ 160 h 171"/>
                <a:gd name="T20" fmla="*/ 277 w 320"/>
                <a:gd name="T21" fmla="*/ 128 h 171"/>
                <a:gd name="T22" fmla="*/ 309 w 320"/>
                <a:gd name="T23" fmla="*/ 128 h 171"/>
                <a:gd name="T24" fmla="*/ 320 w 320"/>
                <a:gd name="T25" fmla="*/ 118 h 171"/>
                <a:gd name="T26" fmla="*/ 320 w 320"/>
                <a:gd name="T27" fmla="*/ 54 h 171"/>
                <a:gd name="T28" fmla="*/ 309 w 320"/>
                <a:gd name="T29" fmla="*/ 43 h 171"/>
                <a:gd name="T30" fmla="*/ 256 w 320"/>
                <a:gd name="T31" fmla="*/ 150 h 171"/>
                <a:gd name="T32" fmla="*/ 21 w 320"/>
                <a:gd name="T33" fmla="*/ 150 h 171"/>
                <a:gd name="T34" fmla="*/ 21 w 320"/>
                <a:gd name="T35" fmla="*/ 22 h 171"/>
                <a:gd name="T36" fmla="*/ 256 w 320"/>
                <a:gd name="T37" fmla="*/ 22 h 171"/>
                <a:gd name="T38" fmla="*/ 256 w 320"/>
                <a:gd name="T39" fmla="*/ 150 h 171"/>
                <a:gd name="T40" fmla="*/ 298 w 320"/>
                <a:gd name="T41" fmla="*/ 107 h 171"/>
                <a:gd name="T42" fmla="*/ 277 w 320"/>
                <a:gd name="T43" fmla="*/ 107 h 171"/>
                <a:gd name="T44" fmla="*/ 277 w 320"/>
                <a:gd name="T45" fmla="*/ 64 h 171"/>
                <a:gd name="T46" fmla="*/ 298 w 320"/>
                <a:gd name="T47" fmla="*/ 64 h 171"/>
                <a:gd name="T48" fmla="*/ 298 w 320"/>
                <a:gd name="T49" fmla="*/ 107 h 171"/>
                <a:gd name="T50" fmla="*/ 234 w 320"/>
                <a:gd name="T51" fmla="*/ 86 h 171"/>
                <a:gd name="T52" fmla="*/ 224 w 320"/>
                <a:gd name="T53" fmla="*/ 96 h 171"/>
                <a:gd name="T54" fmla="*/ 202 w 320"/>
                <a:gd name="T55" fmla="*/ 96 h 171"/>
                <a:gd name="T56" fmla="*/ 202 w 320"/>
                <a:gd name="T57" fmla="*/ 118 h 171"/>
                <a:gd name="T58" fmla="*/ 192 w 320"/>
                <a:gd name="T59" fmla="*/ 128 h 171"/>
                <a:gd name="T60" fmla="*/ 181 w 320"/>
                <a:gd name="T61" fmla="*/ 118 h 171"/>
                <a:gd name="T62" fmla="*/ 181 w 320"/>
                <a:gd name="T63" fmla="*/ 96 h 171"/>
                <a:gd name="T64" fmla="*/ 160 w 320"/>
                <a:gd name="T65" fmla="*/ 96 h 171"/>
                <a:gd name="T66" fmla="*/ 149 w 320"/>
                <a:gd name="T67" fmla="*/ 86 h 171"/>
                <a:gd name="T68" fmla="*/ 160 w 320"/>
                <a:gd name="T69" fmla="*/ 75 h 171"/>
                <a:gd name="T70" fmla="*/ 181 w 320"/>
                <a:gd name="T71" fmla="*/ 75 h 171"/>
                <a:gd name="T72" fmla="*/ 181 w 320"/>
                <a:gd name="T73" fmla="*/ 54 h 171"/>
                <a:gd name="T74" fmla="*/ 192 w 320"/>
                <a:gd name="T75" fmla="*/ 43 h 171"/>
                <a:gd name="T76" fmla="*/ 202 w 320"/>
                <a:gd name="T77" fmla="*/ 54 h 171"/>
                <a:gd name="T78" fmla="*/ 202 w 320"/>
                <a:gd name="T79" fmla="*/ 75 h 171"/>
                <a:gd name="T80" fmla="*/ 224 w 320"/>
                <a:gd name="T81" fmla="*/ 75 h 171"/>
                <a:gd name="T82" fmla="*/ 234 w 320"/>
                <a:gd name="T83" fmla="*/ 86 h 171"/>
                <a:gd name="T84" fmla="*/ 128 w 320"/>
                <a:gd name="T85" fmla="*/ 86 h 171"/>
                <a:gd name="T86" fmla="*/ 117 w 320"/>
                <a:gd name="T87" fmla="*/ 96 h 171"/>
                <a:gd name="T88" fmla="*/ 53 w 320"/>
                <a:gd name="T89" fmla="*/ 96 h 171"/>
                <a:gd name="T90" fmla="*/ 42 w 320"/>
                <a:gd name="T91" fmla="*/ 86 h 171"/>
                <a:gd name="T92" fmla="*/ 53 w 320"/>
                <a:gd name="T93" fmla="*/ 75 h 171"/>
                <a:gd name="T94" fmla="*/ 117 w 320"/>
                <a:gd name="T95" fmla="*/ 75 h 171"/>
                <a:gd name="T96" fmla="*/ 128 w 320"/>
                <a:gd name="T97" fmla="*/ 8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0" h="171">
                  <a:moveTo>
                    <a:pt x="309" y="43"/>
                  </a:moveTo>
                  <a:cubicBezTo>
                    <a:pt x="277" y="43"/>
                    <a:pt x="277" y="43"/>
                    <a:pt x="277" y="43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7" y="5"/>
                    <a:pt x="272" y="0"/>
                    <a:pt x="26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6"/>
                    <a:pt x="4" y="171"/>
                    <a:pt x="10" y="171"/>
                  </a:cubicBezTo>
                  <a:cubicBezTo>
                    <a:pt x="266" y="171"/>
                    <a:pt x="266" y="171"/>
                    <a:pt x="266" y="171"/>
                  </a:cubicBezTo>
                  <a:cubicBezTo>
                    <a:pt x="272" y="171"/>
                    <a:pt x="277" y="166"/>
                    <a:pt x="277" y="160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309" y="128"/>
                    <a:pt x="309" y="128"/>
                    <a:pt x="309" y="128"/>
                  </a:cubicBezTo>
                  <a:cubicBezTo>
                    <a:pt x="315" y="128"/>
                    <a:pt x="320" y="124"/>
                    <a:pt x="320" y="118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0" y="48"/>
                    <a:pt x="315" y="43"/>
                    <a:pt x="309" y="43"/>
                  </a:cubicBezTo>
                  <a:close/>
                  <a:moveTo>
                    <a:pt x="256" y="150"/>
                  </a:moveTo>
                  <a:cubicBezTo>
                    <a:pt x="21" y="150"/>
                    <a:pt x="21" y="150"/>
                    <a:pt x="21" y="15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56" y="22"/>
                    <a:pt x="256" y="22"/>
                    <a:pt x="256" y="22"/>
                  </a:cubicBezTo>
                  <a:lnTo>
                    <a:pt x="256" y="150"/>
                  </a:lnTo>
                  <a:close/>
                  <a:moveTo>
                    <a:pt x="298" y="107"/>
                  </a:moveTo>
                  <a:cubicBezTo>
                    <a:pt x="277" y="107"/>
                    <a:pt x="277" y="107"/>
                    <a:pt x="277" y="107"/>
                  </a:cubicBezTo>
                  <a:cubicBezTo>
                    <a:pt x="277" y="64"/>
                    <a:pt x="277" y="64"/>
                    <a:pt x="277" y="64"/>
                  </a:cubicBezTo>
                  <a:cubicBezTo>
                    <a:pt x="298" y="64"/>
                    <a:pt x="298" y="64"/>
                    <a:pt x="298" y="64"/>
                  </a:cubicBezTo>
                  <a:lnTo>
                    <a:pt x="298" y="107"/>
                  </a:lnTo>
                  <a:close/>
                  <a:moveTo>
                    <a:pt x="234" y="86"/>
                  </a:moveTo>
                  <a:cubicBezTo>
                    <a:pt x="234" y="92"/>
                    <a:pt x="230" y="96"/>
                    <a:pt x="224" y="96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202" y="118"/>
                    <a:pt x="202" y="118"/>
                    <a:pt x="202" y="118"/>
                  </a:cubicBezTo>
                  <a:cubicBezTo>
                    <a:pt x="202" y="124"/>
                    <a:pt x="198" y="128"/>
                    <a:pt x="192" y="128"/>
                  </a:cubicBezTo>
                  <a:cubicBezTo>
                    <a:pt x="186" y="128"/>
                    <a:pt x="181" y="124"/>
                    <a:pt x="181" y="118"/>
                  </a:cubicBezTo>
                  <a:cubicBezTo>
                    <a:pt x="181" y="96"/>
                    <a:pt x="181" y="96"/>
                    <a:pt x="181" y="96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54" y="96"/>
                    <a:pt x="149" y="92"/>
                    <a:pt x="149" y="86"/>
                  </a:cubicBezTo>
                  <a:cubicBezTo>
                    <a:pt x="149" y="80"/>
                    <a:pt x="154" y="75"/>
                    <a:pt x="160" y="75"/>
                  </a:cubicBezTo>
                  <a:cubicBezTo>
                    <a:pt x="181" y="75"/>
                    <a:pt x="181" y="75"/>
                    <a:pt x="181" y="75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1" y="48"/>
                    <a:pt x="186" y="43"/>
                    <a:pt x="192" y="43"/>
                  </a:cubicBezTo>
                  <a:cubicBezTo>
                    <a:pt x="198" y="43"/>
                    <a:pt x="202" y="48"/>
                    <a:pt x="202" y="54"/>
                  </a:cubicBezTo>
                  <a:cubicBezTo>
                    <a:pt x="202" y="75"/>
                    <a:pt x="202" y="75"/>
                    <a:pt x="202" y="75"/>
                  </a:cubicBezTo>
                  <a:cubicBezTo>
                    <a:pt x="224" y="75"/>
                    <a:pt x="224" y="75"/>
                    <a:pt x="224" y="75"/>
                  </a:cubicBezTo>
                  <a:cubicBezTo>
                    <a:pt x="230" y="75"/>
                    <a:pt x="234" y="80"/>
                    <a:pt x="234" y="86"/>
                  </a:cubicBezTo>
                  <a:close/>
                  <a:moveTo>
                    <a:pt x="128" y="86"/>
                  </a:moveTo>
                  <a:cubicBezTo>
                    <a:pt x="128" y="92"/>
                    <a:pt x="123" y="96"/>
                    <a:pt x="117" y="96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47" y="96"/>
                    <a:pt x="42" y="92"/>
                    <a:pt x="42" y="86"/>
                  </a:cubicBezTo>
                  <a:cubicBezTo>
                    <a:pt x="42" y="80"/>
                    <a:pt x="47" y="75"/>
                    <a:pt x="53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23" y="75"/>
                    <a:pt x="128" y="80"/>
                    <a:pt x="128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5" name="Group 638">
            <a:extLst>
              <a:ext uri="{FF2B5EF4-FFF2-40B4-BE49-F238E27FC236}">
                <a16:creationId xmlns:a16="http://schemas.microsoft.com/office/drawing/2014/main" id="{9E17C9CF-8F7F-56D3-2392-296889E5218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51578" y="3735143"/>
            <a:ext cx="601288" cy="601288"/>
            <a:chOff x="4300" y="2260"/>
            <a:chExt cx="340" cy="340"/>
          </a:xfrm>
          <a:solidFill>
            <a:schemeClr val="bg1"/>
          </a:solidFill>
        </p:grpSpPr>
        <p:sp>
          <p:nvSpPr>
            <p:cNvPr id="26" name="Freeform 639">
              <a:extLst>
                <a:ext uri="{FF2B5EF4-FFF2-40B4-BE49-F238E27FC236}">
                  <a16:creationId xmlns:a16="http://schemas.microsoft.com/office/drawing/2014/main" id="{C2F1EF3D-EE11-3587-8B9B-983632C0C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" y="2437"/>
              <a:ext cx="14" cy="99"/>
            </a:xfrm>
            <a:custGeom>
              <a:avLst/>
              <a:gdLst>
                <a:gd name="T0" fmla="*/ 11 w 21"/>
                <a:gd name="T1" fmla="*/ 0 h 150"/>
                <a:gd name="T2" fmla="*/ 0 w 21"/>
                <a:gd name="T3" fmla="*/ 11 h 150"/>
                <a:gd name="T4" fmla="*/ 0 w 21"/>
                <a:gd name="T5" fmla="*/ 139 h 150"/>
                <a:gd name="T6" fmla="*/ 11 w 21"/>
                <a:gd name="T7" fmla="*/ 150 h 150"/>
                <a:gd name="T8" fmla="*/ 21 w 21"/>
                <a:gd name="T9" fmla="*/ 139 h 150"/>
                <a:gd name="T10" fmla="*/ 21 w 21"/>
                <a:gd name="T11" fmla="*/ 11 h 150"/>
                <a:gd name="T12" fmla="*/ 11 w 21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50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5"/>
                    <a:pt x="5" y="150"/>
                    <a:pt x="11" y="150"/>
                  </a:cubicBezTo>
                  <a:cubicBezTo>
                    <a:pt x="17" y="150"/>
                    <a:pt x="21" y="145"/>
                    <a:pt x="21" y="13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640">
              <a:extLst>
                <a:ext uri="{FF2B5EF4-FFF2-40B4-BE49-F238E27FC236}">
                  <a16:creationId xmlns:a16="http://schemas.microsoft.com/office/drawing/2014/main" id="{649BE96B-B0A8-0F6D-EBD5-03E69FC8A8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330"/>
              <a:ext cx="132" cy="107"/>
            </a:xfrm>
            <a:custGeom>
              <a:avLst/>
              <a:gdLst>
                <a:gd name="T0" fmla="*/ 192 w 199"/>
                <a:gd name="T1" fmla="*/ 140 h 160"/>
                <a:gd name="T2" fmla="*/ 129 w 199"/>
                <a:gd name="T3" fmla="*/ 105 h 160"/>
                <a:gd name="T4" fmla="*/ 108 w 199"/>
                <a:gd name="T5" fmla="*/ 77 h 160"/>
                <a:gd name="T6" fmla="*/ 108 w 199"/>
                <a:gd name="T7" fmla="*/ 11 h 160"/>
                <a:gd name="T8" fmla="*/ 98 w 199"/>
                <a:gd name="T9" fmla="*/ 0 h 160"/>
                <a:gd name="T10" fmla="*/ 87 w 199"/>
                <a:gd name="T11" fmla="*/ 11 h 160"/>
                <a:gd name="T12" fmla="*/ 87 w 199"/>
                <a:gd name="T13" fmla="*/ 77 h 160"/>
                <a:gd name="T14" fmla="*/ 66 w 199"/>
                <a:gd name="T15" fmla="*/ 107 h 160"/>
                <a:gd name="T16" fmla="*/ 7 w 199"/>
                <a:gd name="T17" fmla="*/ 140 h 160"/>
                <a:gd name="T18" fmla="*/ 3 w 199"/>
                <a:gd name="T19" fmla="*/ 155 h 160"/>
                <a:gd name="T20" fmla="*/ 12 w 199"/>
                <a:gd name="T21" fmla="*/ 160 h 160"/>
                <a:gd name="T22" fmla="*/ 18 w 199"/>
                <a:gd name="T23" fmla="*/ 159 h 160"/>
                <a:gd name="T24" fmla="*/ 73 w 199"/>
                <a:gd name="T25" fmla="*/ 127 h 160"/>
                <a:gd name="T26" fmla="*/ 98 w 199"/>
                <a:gd name="T27" fmla="*/ 139 h 160"/>
                <a:gd name="T28" fmla="*/ 123 w 199"/>
                <a:gd name="T29" fmla="*/ 126 h 160"/>
                <a:gd name="T30" fmla="*/ 181 w 199"/>
                <a:gd name="T31" fmla="*/ 159 h 160"/>
                <a:gd name="T32" fmla="*/ 187 w 199"/>
                <a:gd name="T33" fmla="*/ 160 h 160"/>
                <a:gd name="T34" fmla="*/ 196 w 199"/>
                <a:gd name="T35" fmla="*/ 155 h 160"/>
                <a:gd name="T36" fmla="*/ 192 w 199"/>
                <a:gd name="T37" fmla="*/ 140 h 160"/>
                <a:gd name="T38" fmla="*/ 98 w 199"/>
                <a:gd name="T39" fmla="*/ 118 h 160"/>
                <a:gd name="T40" fmla="*/ 87 w 199"/>
                <a:gd name="T41" fmla="*/ 107 h 160"/>
                <a:gd name="T42" fmla="*/ 98 w 199"/>
                <a:gd name="T43" fmla="*/ 96 h 160"/>
                <a:gd name="T44" fmla="*/ 108 w 199"/>
                <a:gd name="T45" fmla="*/ 107 h 160"/>
                <a:gd name="T46" fmla="*/ 98 w 199"/>
                <a:gd name="T47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9" h="160">
                  <a:moveTo>
                    <a:pt x="192" y="140"/>
                  </a:moveTo>
                  <a:cubicBezTo>
                    <a:pt x="129" y="105"/>
                    <a:pt x="129" y="105"/>
                    <a:pt x="129" y="105"/>
                  </a:cubicBezTo>
                  <a:cubicBezTo>
                    <a:pt x="129" y="92"/>
                    <a:pt x="120" y="81"/>
                    <a:pt x="108" y="77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5"/>
                    <a:pt x="104" y="0"/>
                    <a:pt x="98" y="0"/>
                  </a:cubicBezTo>
                  <a:cubicBezTo>
                    <a:pt x="92" y="0"/>
                    <a:pt x="87" y="5"/>
                    <a:pt x="87" y="1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75" y="81"/>
                    <a:pt x="66" y="93"/>
                    <a:pt x="66" y="107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50"/>
                    <a:pt x="3" y="155"/>
                  </a:cubicBezTo>
                  <a:cubicBezTo>
                    <a:pt x="5" y="158"/>
                    <a:pt x="9" y="160"/>
                    <a:pt x="12" y="160"/>
                  </a:cubicBezTo>
                  <a:cubicBezTo>
                    <a:pt x="14" y="160"/>
                    <a:pt x="16" y="160"/>
                    <a:pt x="18" y="159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9" y="134"/>
                    <a:pt x="88" y="139"/>
                    <a:pt x="98" y="139"/>
                  </a:cubicBezTo>
                  <a:cubicBezTo>
                    <a:pt x="108" y="139"/>
                    <a:pt x="117" y="134"/>
                    <a:pt x="123" y="126"/>
                  </a:cubicBezTo>
                  <a:cubicBezTo>
                    <a:pt x="181" y="159"/>
                    <a:pt x="181" y="159"/>
                    <a:pt x="181" y="159"/>
                  </a:cubicBezTo>
                  <a:cubicBezTo>
                    <a:pt x="183" y="160"/>
                    <a:pt x="185" y="160"/>
                    <a:pt x="187" y="160"/>
                  </a:cubicBezTo>
                  <a:cubicBezTo>
                    <a:pt x="190" y="160"/>
                    <a:pt x="194" y="158"/>
                    <a:pt x="196" y="155"/>
                  </a:cubicBezTo>
                  <a:cubicBezTo>
                    <a:pt x="199" y="150"/>
                    <a:pt x="197" y="143"/>
                    <a:pt x="192" y="140"/>
                  </a:cubicBezTo>
                  <a:close/>
                  <a:moveTo>
                    <a:pt x="98" y="118"/>
                  </a:moveTo>
                  <a:cubicBezTo>
                    <a:pt x="92" y="118"/>
                    <a:pt x="87" y="113"/>
                    <a:pt x="87" y="107"/>
                  </a:cubicBezTo>
                  <a:cubicBezTo>
                    <a:pt x="87" y="101"/>
                    <a:pt x="92" y="96"/>
                    <a:pt x="98" y="96"/>
                  </a:cubicBezTo>
                  <a:cubicBezTo>
                    <a:pt x="104" y="96"/>
                    <a:pt x="108" y="101"/>
                    <a:pt x="108" y="107"/>
                  </a:cubicBezTo>
                  <a:cubicBezTo>
                    <a:pt x="108" y="113"/>
                    <a:pt x="104" y="118"/>
                    <a:pt x="9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641">
              <a:extLst>
                <a:ext uri="{FF2B5EF4-FFF2-40B4-BE49-F238E27FC236}">
                  <a16:creationId xmlns:a16="http://schemas.microsoft.com/office/drawing/2014/main" id="{5DD33EAB-47D6-2205-E1D7-27D6C7AD8C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0" y="2260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4102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des émissions carbones 3/3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A8666C1-865A-DCE7-A80A-04BB8D10462B}"/>
              </a:ext>
            </a:extLst>
          </p:cNvPr>
          <p:cNvSpPr txBox="1"/>
          <p:nvPr/>
        </p:nvSpPr>
        <p:spPr>
          <a:xfrm>
            <a:off x="1158950" y="5074665"/>
            <a:ext cx="384898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/>
              <a:t>Evolution du mix énergétique en fonction du prix de la tonne de CO2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235135-4A6B-826E-2C58-66D443C59467}"/>
              </a:ext>
            </a:extLst>
          </p:cNvPr>
          <p:cNvSpPr txBox="1"/>
          <p:nvPr/>
        </p:nvSpPr>
        <p:spPr>
          <a:xfrm>
            <a:off x="7010402" y="5167312"/>
            <a:ext cx="384898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/>
              <a:t>Horizon 2040 avec prix actualisés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AF6BD77-831D-7489-43B4-5C8BE49C57E3}"/>
              </a:ext>
            </a:extLst>
          </p:cNvPr>
          <p:cNvSpPr txBox="1"/>
          <p:nvPr/>
        </p:nvSpPr>
        <p:spPr>
          <a:xfrm>
            <a:off x="6347392" y="3244334"/>
            <a:ext cx="5175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 mettre : Coûts, mix énergétique+ émissions de CO2</a:t>
            </a:r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00B4AF4C-D9E7-08D9-4B3E-9FD78D92A1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5988424"/>
              </p:ext>
            </p:extLst>
          </p:nvPr>
        </p:nvGraphicFramePr>
        <p:xfrm>
          <a:off x="669602" y="1783335"/>
          <a:ext cx="4891226" cy="3107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16365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</TotalTime>
  <Words>531</Words>
  <Application>Microsoft Macintosh PowerPoint</Application>
  <PresentationFormat>Grand écran</PresentationFormat>
  <Paragraphs>126</Paragraphs>
  <Slides>16</Slides>
  <Notes>0</Notes>
  <HiddenSlides>2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Thème Office</vt:lpstr>
      <vt:lpstr>Projet EA314</vt:lpstr>
      <vt:lpstr>Présentation PowerPoint</vt:lpstr>
      <vt:lpstr>Hypothèses</vt:lpstr>
      <vt:lpstr>Scénarios</vt:lpstr>
      <vt:lpstr>Remplacement du diesel</vt:lpstr>
      <vt:lpstr>Optimisation sur les coûts</vt:lpstr>
      <vt:lpstr>Optimisation des émissions carbones 1/3</vt:lpstr>
      <vt:lpstr>Optimisation des émissions carbones 2/3</vt:lpstr>
      <vt:lpstr>Optimisation des émissions carbones 3/3</vt:lpstr>
      <vt:lpstr>Optimisation du foisonnement </vt:lpstr>
      <vt:lpstr>Synthèse et recommandations</vt:lpstr>
      <vt:lpstr>Résultats des mix</vt:lpstr>
      <vt:lpstr>Hypothèses des coûts</vt:lpstr>
      <vt:lpstr>Sources</vt:lpstr>
      <vt:lpstr>Notre île : l’île Usion</vt:lpstr>
      <vt:lpstr>Bornes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EA314</dc:title>
  <dc:creator>Simon PALA</dc:creator>
  <cp:lastModifiedBy>Simon PALA</cp:lastModifiedBy>
  <cp:revision>11</cp:revision>
  <dcterms:created xsi:type="dcterms:W3CDTF">2023-12-13T13:47:05Z</dcterms:created>
  <dcterms:modified xsi:type="dcterms:W3CDTF">2023-12-18T10:49:44Z</dcterms:modified>
</cp:coreProperties>
</file>