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E-EF4B-88AB-E830AFB52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E-EF4B-88AB-E830AFB52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E-EF4B-88AB-E830AFB52E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E-EF4B-88AB-E830AFB52E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Batterie</c:v>
                </c:pt>
              </c:strCache>
            </c:strRef>
          </c:cat>
          <c:val>
            <c:numRef>
              <c:f>'Scénario 1'!$B$2:$B$5</c:f>
              <c:numCache>
                <c:formatCode>General</c:formatCode>
                <c:ptCount val="4"/>
                <c:pt idx="0">
                  <c:v>17</c:v>
                </c:pt>
                <c:pt idx="1">
                  <c:v>43</c:v>
                </c:pt>
                <c:pt idx="2">
                  <c:v>21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8E-EF4B-88AB-E830AFB52E8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7A-9343-BE4E-F18145DD04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7A-9343-BE4E-F18145DD04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7A-9343-BE4E-F18145DD04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7A-9343-BE4E-F18145DD04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Batterie</c:v>
                </c:pt>
              </c:strCache>
            </c:strRef>
          </c:cat>
          <c:val>
            <c:numRef>
              <c:f>'Scénario 1'!$B$2:$B$5</c:f>
              <c:numCache>
                <c:formatCode>General</c:formatCode>
                <c:ptCount val="4"/>
                <c:pt idx="0">
                  <c:v>17</c:v>
                </c:pt>
                <c:pt idx="1">
                  <c:v>43</c:v>
                </c:pt>
                <c:pt idx="2">
                  <c:v>21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7A-9343-BE4E-F18145DD044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96-7A44-A6D8-3805D03333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96-7A44-A6D8-3805D03333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96-7A44-A6D8-3805D03333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96-7A44-A6D8-3805D03333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Batterie</c:v>
                </c:pt>
              </c:strCache>
            </c:strRef>
          </c:cat>
          <c:val>
            <c:numRef>
              <c:f>'Scénario 1'!$B$2:$B$5</c:f>
              <c:numCache>
                <c:formatCode>General</c:formatCode>
                <c:ptCount val="4"/>
                <c:pt idx="0">
                  <c:v>17</c:v>
                </c:pt>
                <c:pt idx="1">
                  <c:v>43</c:v>
                </c:pt>
                <c:pt idx="2">
                  <c:v>21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96-7A44-A6D8-3805D033335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Coûts total des scénarios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Comparaison!$C$1</c:f>
              <c:strCache>
                <c:ptCount val="1"/>
                <c:pt idx="0">
                  <c:v>Cout de production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Comparaison!$C$2:$C$4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4-494C-B986-CD9CF4991FC7}"/>
            </c:ext>
          </c:extLst>
        </c:ser>
        <c:ser>
          <c:idx val="1"/>
          <c:order val="1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Comparaison!$D$2:$D$4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4-494C-B986-CD9CF4991FC7}"/>
            </c:ext>
          </c:extLst>
        </c:ser>
        <c:ser>
          <c:idx val="2"/>
          <c:order val="2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Comparaison!$E$2:$E$4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4-494C-B986-CD9CF4991FC7}"/>
            </c:ext>
          </c:extLst>
        </c:ser>
        <c:ser>
          <c:idx val="3"/>
          <c:order val="3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Comparaison!$F$2:$F$4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94-494C-B986-CD9CF4991FC7}"/>
            </c:ext>
          </c:extLst>
        </c:ser>
        <c:ser>
          <c:idx val="4"/>
          <c:order val="4"/>
          <c:tx>
            <c:strRef>
              <c:f>Comparaison!$G$1</c:f>
              <c:strCache>
                <c:ptCount val="1"/>
                <c:pt idx="0">
                  <c:v>Cout CO2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Comparaison!$G$2:$G$4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4-494C-B986-CD9CF4991F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867223535"/>
        <c:axId val="1867225263"/>
      </c:barChart>
      <c:catAx>
        <c:axId val="186722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67225263"/>
        <c:crosses val="autoZero"/>
        <c:auto val="1"/>
        <c:lblAlgn val="ctr"/>
        <c:lblOffset val="100"/>
        <c:noMultiLvlLbl val="0"/>
      </c:catAx>
      <c:valAx>
        <c:axId val="1867225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22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Solaire au sol </a:t>
            </a:r>
          </a:p>
          <a:p>
            <a:r>
              <a:rPr lang="fr-FR" dirty="0"/>
              <a:t>xx Habitants sur l’île (règle de 3 sur la conso avec la France)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-&gt; date</a:t>
            </a:r>
          </a:p>
          <a:p>
            <a:r>
              <a:rPr lang="fr-FR" dirty="0"/>
              <a:t>CAPEX diesel – prix groupe électrogène Alibaba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18569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31011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2308651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(€/MWh)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MWh.an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07565-249A-F223-BA03-29F59D0E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sur le coûts</a:t>
            </a:r>
          </a:p>
          <a:p>
            <a:r>
              <a:rPr lang="fr-FR" dirty="0"/>
              <a:t>Optimisation sur la pollution</a:t>
            </a:r>
          </a:p>
          <a:p>
            <a:r>
              <a:rPr lang="fr-FR" dirty="0"/>
              <a:t>Optimisation en prenant en compte le foisonnement</a:t>
            </a:r>
          </a:p>
        </p:txBody>
      </p:sp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mix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416305"/>
              </p:ext>
            </p:extLst>
          </p:nvPr>
        </p:nvGraphicFramePr>
        <p:xfrm>
          <a:off x="9154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B9002E69-757F-DEEF-F7F5-3C4B06EEB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867175"/>
              </p:ext>
            </p:extLst>
          </p:nvPr>
        </p:nvGraphicFramePr>
        <p:xfrm>
          <a:off x="461627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D34C7A6B-A8B6-4117-7C72-22AE1E665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658830"/>
              </p:ext>
            </p:extLst>
          </p:nvPr>
        </p:nvGraphicFramePr>
        <p:xfrm>
          <a:off x="83171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E9230FE-46C9-C829-A88D-F35BA8F86E3F}"/>
              </a:ext>
            </a:extLst>
          </p:cNvPr>
          <p:cNvSpPr txBox="1"/>
          <p:nvPr/>
        </p:nvSpPr>
        <p:spPr>
          <a:xfrm>
            <a:off x="1834975" y="2618820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 MW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CAB77-0C7A-28CD-8A8B-1562E084A957}"/>
              </a:ext>
            </a:extLst>
          </p:cNvPr>
          <p:cNvSpPr txBox="1"/>
          <p:nvPr/>
        </p:nvSpPr>
        <p:spPr>
          <a:xfrm>
            <a:off x="5535825" y="2618819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35 MW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E04AC1-90B2-9969-6E61-6650F2F6BEA8}"/>
              </a:ext>
            </a:extLst>
          </p:cNvPr>
          <p:cNvSpPr txBox="1"/>
          <p:nvPr/>
        </p:nvSpPr>
        <p:spPr>
          <a:xfrm>
            <a:off x="9236675" y="2618818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 MW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7CBEEE-1F61-B829-B56D-B0A5D6799FBB}"/>
              </a:ext>
            </a:extLst>
          </p:cNvPr>
          <p:cNvSpPr txBox="1"/>
          <p:nvPr/>
        </p:nvSpPr>
        <p:spPr>
          <a:xfrm>
            <a:off x="12609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244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3C13F2-9CB3-8829-8734-0934F7FAA770}"/>
              </a:ext>
            </a:extLst>
          </p:cNvPr>
          <p:cNvSpPr txBox="1"/>
          <p:nvPr/>
        </p:nvSpPr>
        <p:spPr>
          <a:xfrm>
            <a:off x="496175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202 M€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B37F0C-24CD-A9B8-125A-4E3652A516BC}"/>
              </a:ext>
            </a:extLst>
          </p:cNvPr>
          <p:cNvSpPr txBox="1"/>
          <p:nvPr/>
        </p:nvSpPr>
        <p:spPr>
          <a:xfrm>
            <a:off x="86626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255 M€</a:t>
            </a:r>
          </a:p>
        </p:txBody>
      </p:sp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Variation des couts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Graphique 3">
            <a:extLst>
              <a:ext uri="{FF2B5EF4-FFF2-40B4-BE49-F238E27FC236}">
                <a16:creationId xmlns:a16="http://schemas.microsoft.com/office/drawing/2014/main" id="{5405E5B6-61FC-EC4B-CB1D-668B908B4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61480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157</Words>
  <Application>Microsoft Macintosh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Sources</vt:lpstr>
      <vt:lpstr>Hypothèses des coûts</vt:lpstr>
      <vt:lpstr>Scénarios</vt:lpstr>
      <vt:lpstr>Résultats des mix</vt:lpstr>
      <vt:lpstr>Variation des couts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5</cp:revision>
  <dcterms:created xsi:type="dcterms:W3CDTF">2023-12-13T13:47:05Z</dcterms:created>
  <dcterms:modified xsi:type="dcterms:W3CDTF">2023-12-16T18:06:36Z</dcterms:modified>
</cp:coreProperties>
</file>