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4" r:id="rId4"/>
    <p:sldId id="265" r:id="rId5"/>
    <p:sldId id="270" r:id="rId6"/>
    <p:sldId id="268" r:id="rId7"/>
    <p:sldId id="267" r:id="rId8"/>
    <p:sldId id="263" r:id="rId9"/>
    <p:sldId id="280" r:id="rId10"/>
    <p:sldId id="279" r:id="rId11"/>
    <p:sldId id="260" r:id="rId12"/>
    <p:sldId id="276" r:id="rId13"/>
    <p:sldId id="272" r:id="rId14"/>
    <p:sldId id="259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19" d="100"/>
          <a:sy n="119" d="100"/>
        </p:scale>
        <p:origin x="3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explosion val="1"/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468-4514-971C-9601B18ACC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468-4514-971C-9601B18ACC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468-4514-971C-9601B18ACC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468-4514-971C-9601B18ACC5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468-4514-971C-9601B18ACC5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468-4514-971C-9601B18ACC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468-4514-971C-9601B18ACC5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68-4514-971C-9601B18ACC5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Feuil1!$L$8:$L$11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Feuil1!$M$8:$M$11</c:f>
              <c:numCache>
                <c:formatCode>General</c:formatCode>
                <c:ptCount val="4"/>
                <c:pt idx="0">
                  <c:v>22.3</c:v>
                </c:pt>
                <c:pt idx="1">
                  <c:v>33.642000000000003</c:v>
                </c:pt>
                <c:pt idx="2">
                  <c:v>235.494</c:v>
                </c:pt>
                <c:pt idx="3">
                  <c:v>1.1214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68-4514-971C-9601B18ACC5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Feuil1!$R$3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Feuil1!$S$3:$U$3</c:f>
              <c:numCache>
                <c:formatCode>General</c:formatCode>
                <c:ptCount val="3"/>
                <c:pt idx="0" formatCode="_-* #\ ##0\ _€_-;\-* #\ ##0\ _€_-;_-* &quot;-&quot;??\ _€_-;_-@_-">
                  <c:v>8.4040403999999995</c:v>
                </c:pt>
                <c:pt idx="1">
                  <c:v>95.204519029541331</c:v>
                </c:pt>
                <c:pt idx="2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33C-9176-2024E090ABA4}"/>
            </c:ext>
          </c:extLst>
        </c:ser>
        <c:ser>
          <c:idx val="1"/>
          <c:order val="1"/>
          <c:tx>
            <c:strRef>
              <c:f>Feuil1!$R$4</c:f>
              <c:strCache>
                <c:ptCount val="1"/>
                <c:pt idx="0">
                  <c:v>O&amp;M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Feuil1!$S$4:$U$4</c:f>
              <c:numCache>
                <c:formatCode>General</c:formatCode>
                <c:ptCount val="3"/>
                <c:pt idx="0" formatCode="_-* #\ ##0\ _€_-;\-* #\ ##0\ _€_-;_-* &quot;-&quot;??\ _€_-;_-@_-">
                  <c:v>30.22728</c:v>
                </c:pt>
                <c:pt idx="1">
                  <c:v>54.560640012174801</c:v>
                </c:pt>
                <c:pt idx="2">
                  <c:v>33.642000000000003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0-433C-9176-2024E090ABA4}"/>
            </c:ext>
          </c:extLst>
        </c:ser>
        <c:ser>
          <c:idx val="2"/>
          <c:order val="2"/>
          <c:tx>
            <c:strRef>
              <c:f>Feuil1!$R$5</c:f>
              <c:strCache>
                <c:ptCount val="1"/>
                <c:pt idx="0">
                  <c:v>Carburant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Feuil1!$S$5:$U$5</c:f>
              <c:numCache>
                <c:formatCode>General</c:formatCode>
                <c:ptCount val="3"/>
                <c:pt idx="0" formatCode="_-* #\ ##0\ _€_-;\-* #\ ##0\ _€_-;_-* &quot;-&quot;??\ _€_-;_-@_-">
                  <c:v>287.65496719999999</c:v>
                </c:pt>
                <c:pt idx="1">
                  <c:v>80.009596091644468</c:v>
                </c:pt>
                <c:pt idx="2">
                  <c:v>235.494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00-433C-9176-2024E090ABA4}"/>
            </c:ext>
          </c:extLst>
        </c:ser>
        <c:ser>
          <c:idx val="3"/>
          <c:order val="3"/>
          <c:tx>
            <c:strRef>
              <c:f>Feuil1!$R$6</c:f>
              <c:strCache>
                <c:ptCount val="1"/>
                <c:pt idx="0">
                  <c:v>Unserved energy</c:v>
                </c:pt>
              </c:strCache>
            </c:strRef>
          </c:tx>
          <c:spPr>
            <a:solidFill>
              <a:schemeClr val="accent4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Feuil1!$S$6:$U$6</c:f>
              <c:numCache>
                <c:formatCode>General</c:formatCode>
                <c:ptCount val="3"/>
                <c:pt idx="0" formatCode="_-* #\ ##0\ _€_-;\-* #\ ##0\ _€_-;_-* &quot;-&quot;??\ _€_-;_-@_-">
                  <c:v>0</c:v>
                </c:pt>
                <c:pt idx="1">
                  <c:v>2.677228837684547</c:v>
                </c:pt>
                <c:pt idx="2">
                  <c:v>1.1214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00-433C-9176-2024E090A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154176"/>
        <c:axId val="693163536"/>
      </c:barChart>
      <c:catAx>
        <c:axId val="693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3163536"/>
        <c:crosses val="autoZero"/>
        <c:auto val="1"/>
        <c:lblAlgn val="ctr"/>
        <c:lblOffset val="100"/>
        <c:noMultiLvlLbl val="0"/>
      </c:catAx>
      <c:valAx>
        <c:axId val="6931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Coût total et répartition (M€)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_-* #\ ##0\ _€_-;\-* #\ 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3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  <c:extLst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Comparaison!$D$3:$D$5</c:f>
              <c:numCache>
                <c:formatCode>General</c:formatCode>
                <c:ptCount val="3"/>
                <c:pt idx="0">
                  <c:v>3.9</c:v>
                </c:pt>
                <c:pt idx="1">
                  <c:v>4.3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554B-B25B-C546877A4F0B}"/>
            </c:ext>
          </c:extLst>
        </c:ser>
        <c:ser>
          <c:idx val="1"/>
          <c:order val="1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  <c:extLst/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Comparaison!$E$3:$E$5</c:f>
              <c:numCache>
                <c:formatCode>General</c:formatCode>
                <c:ptCount val="3"/>
                <c:pt idx="0">
                  <c:v>7.9</c:v>
                </c:pt>
                <c:pt idx="1">
                  <c:v>6.4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E0-554B-B25B-C546877A4F0B}"/>
            </c:ext>
          </c:extLst>
        </c:ser>
        <c:ser>
          <c:idx val="2"/>
          <c:order val="2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  <c:extLst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Comparaison!$F$3:$F$5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E0-554B-B25B-C546877A4F0B}"/>
            </c:ext>
          </c:extLst>
        </c:ser>
        <c:ser>
          <c:idx val="3"/>
          <c:order val="3"/>
          <c:tx>
            <c:strRef>
              <c:f>Comparaison!$G$1</c:f>
              <c:strCache>
                <c:ptCount val="1"/>
                <c:pt idx="0">
                  <c:v>Coûts CO2</c:v>
                </c:pt>
              </c:strCache>
              <c:extLst/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Comparaison!$G$3:$G$5</c:f>
              <c:numCache>
                <c:formatCode>General</c:formatCode>
                <c:ptCount val="3"/>
                <c:pt idx="0">
                  <c:v>0</c:v>
                </c:pt>
                <c:pt idx="1">
                  <c:v>2.8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E0-554B-B25B-C546877A4F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484068495"/>
        <c:axId val="1916035631"/>
      </c:barChart>
      <c:catAx>
        <c:axId val="14840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6035631"/>
        <c:crosses val="autoZero"/>
        <c:auto val="1"/>
        <c:lblAlgn val="ctr"/>
        <c:lblOffset val="100"/>
        <c:noMultiLvlLbl val="0"/>
      </c:catAx>
      <c:valAx>
        <c:axId val="1916035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Couts annuels (M€/an)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crossAx val="148406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7FE-4DDF-A1A0-0DD6587678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7FE-4DDF-A1A0-0DD6587678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7FE-4DDF-A1A0-0DD65876787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Production
</a:t>
                    </a:r>
                    <a:fld id="{A65B84EF-6FEE-7143-9550-FDC7035CC256}" type="PERCENTAGE">
                      <a:rPr lang="en-US"/>
                      <a:pPr>
                        <a:defRPr/>
                      </a:pPr>
                      <a:t>[POURCENTAGE]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7FE-4DDF-A1A0-0DD65876787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7FE-4DDF-A1A0-0DD65876787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Carburant
</a:t>
                    </a:r>
                    <a:fld id="{C937C17C-9C20-5748-9789-A1B1EEEB1436}" type="PERCENTAGE">
                      <a:rPr lang="en-US"/>
                      <a:pPr>
                        <a:defRPr/>
                      </a:pPr>
                      <a:t>[POURCENTAGE]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7FE-4DDF-A1A0-0DD658767875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Référence!$H$2:$H$4</c:f>
              <c:strCache>
                <c:ptCount val="3"/>
                <c:pt idx="0">
                  <c:v>CAPEX</c:v>
                </c:pt>
                <c:pt idx="1">
                  <c:v>O&amp;M</c:v>
                </c:pt>
                <c:pt idx="2">
                  <c:v>Fuel</c:v>
                </c:pt>
              </c:strCache>
            </c:strRef>
          </c:cat>
          <c:val>
            <c:numRef>
              <c:f>Référence!$I$2:$I$4</c:f>
              <c:numCache>
                <c:formatCode>_-* #\ ##0\ _€_-;\-* #\ ##0\ _€_-;_-* "-"??\ _€_-;_-@_-</c:formatCode>
                <c:ptCount val="3"/>
                <c:pt idx="0">
                  <c:v>8404040.4000000004</c:v>
                </c:pt>
                <c:pt idx="1">
                  <c:v>30227280</c:v>
                </c:pt>
                <c:pt idx="2">
                  <c:v>287654967.19999999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FE-4DDF-A1A0-0DD65876787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93-45E0-A118-D35CFA841E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93-45E0-A118-D35CFA841E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93-45E0-A118-D35CFA841E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93-45E0-A118-D35CFA841E2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993-45E0-A118-D35CFA841E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993-45E0-A118-D35CFA841E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993-45E0-A118-D35CFA841E2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93-45E0-A118-D35CFA841E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'CO2'!$P$5:$P$8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'CO2'!$R$5:$R$8</c:f>
              <c:numCache>
                <c:formatCode>General</c:formatCode>
                <c:ptCount val="4"/>
                <c:pt idx="0" formatCode="0.00">
                  <c:v>76.932508737294228</c:v>
                </c:pt>
                <c:pt idx="1">
                  <c:v>49.693163494625004</c:v>
                </c:pt>
                <c:pt idx="2">
                  <c:v>99.26071685722718</c:v>
                </c:pt>
                <c:pt idx="3">
                  <c:v>2.8391675923383617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3-45E0-A118-D35CFA841E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9033345695445"/>
          <c:y val="0.14957905846008021"/>
          <c:w val="0.68500243790863213"/>
          <c:h val="0.79837042855512941"/>
        </c:manualLayout>
      </c:layout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5512836376004943"/>
                  <c:y val="7.658259397000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1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C6-40F4-9200-35E103F39133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C6-40F4-9200-35E103F39133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C6-40F4-9200-35E103F39133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1C6-40F4-9200-35E103F3913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1C6-40F4-9200-35E103F3913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1C6-40F4-9200-35E103F3913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1C6-40F4-9200-35E103F391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C6-40F4-9200-35E103F391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'CO2'!$L$8:$L$11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'CO2'!$M$8:$M$11</c:f>
              <c:numCache>
                <c:formatCode>General</c:formatCode>
                <c:ptCount val="4"/>
                <c:pt idx="0">
                  <c:v>95.204519029541331</c:v>
                </c:pt>
                <c:pt idx="1">
                  <c:v>54.560640012174801</c:v>
                </c:pt>
                <c:pt idx="2">
                  <c:v>80.009596091644468</c:v>
                </c:pt>
                <c:pt idx="3">
                  <c:v>2.677228837684547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C6-40F4-9200-35E103F3913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0.00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0.00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0.00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0.00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Taxe</a:t>
                </a:r>
                <a:r>
                  <a:rPr lang="fr-FR" baseline="0" dirty="0"/>
                  <a:t> carbone (€/tCO2eq)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Puissance installée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E4-4C44-A5EA-6D207DECA4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E4-4C44-A5EA-6D207DECA453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E4-4C44-A5EA-6D207DECA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E4-4C44-A5EA-6D207DECA453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E4-4C44-A5EA-6D207DECA453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E4-4C44-A5EA-6D207DECA45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E4-4C44-A5EA-6D207DECA45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DE4-4C44-A5EA-6D207DECA45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DE4-4C44-A5EA-6D207DECA4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3.8</c:v>
                </c:pt>
                <c:pt idx="1">
                  <c:v>0</c:v>
                </c:pt>
                <c:pt idx="2">
                  <c:v>9.6</c:v>
                </c:pt>
                <c:pt idx="3">
                  <c:v>0</c:v>
                </c:pt>
                <c:pt idx="4">
                  <c:v>22.6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E4-4C44-A5EA-6D207DECA45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 custLinFactNeighborX="-1775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2989" y="1554123"/>
          <a:ext cx="1797395" cy="666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de référence :</a:t>
          </a:r>
        </a:p>
      </dsp:txBody>
      <dsp:txXfrm>
        <a:off x="2989" y="1554123"/>
        <a:ext cx="1797395" cy="666454"/>
      </dsp:txXfrm>
    </dsp:sp>
    <dsp:sp modelId="{8FA93CE4-9A94-D84E-ADCD-9489B357C5FB}">
      <dsp:nvSpPr>
        <dsp:cNvPr id="0" name=""/>
        <dsp:cNvSpPr/>
      </dsp:nvSpPr>
      <dsp:spPr>
        <a:xfrm>
          <a:off x="0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Remplacement des 8MW de diesel </a:t>
          </a:r>
        </a:p>
      </dsp:txBody>
      <dsp:txXfrm>
        <a:off x="0" y="2220577"/>
        <a:ext cx="1797395" cy="864675"/>
      </dsp:txXfrm>
    </dsp:sp>
    <dsp:sp modelId="{3ADF4564-5AA7-AE4E-828E-1588317186EF}">
      <dsp:nvSpPr>
        <dsp:cNvPr id="0" name=""/>
        <dsp:cNvSpPr/>
      </dsp:nvSpPr>
      <dsp:spPr>
        <a:xfrm>
          <a:off x="2052020" y="1554123"/>
          <a:ext cx="1797395" cy="666454"/>
        </a:xfrm>
        <a:prstGeom prst="rect">
          <a:avLst/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 w="10795" cap="flat" cmpd="sng" algn="ctr">
          <a:solidFill>
            <a:schemeClr val="accent4">
              <a:hueOff val="2900532"/>
              <a:satOff val="-6286"/>
              <a:lumOff val="-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1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sur le coût</a:t>
          </a:r>
        </a:p>
      </dsp:txBody>
      <dsp:txXfrm>
        <a:off x="2052020" y="1554123"/>
        <a:ext cx="1797395" cy="666454"/>
      </dsp:txXfrm>
    </dsp:sp>
    <dsp:sp modelId="{8E603D87-2F8D-1D45-906E-298D4E566494}">
      <dsp:nvSpPr>
        <dsp:cNvPr id="0" name=""/>
        <dsp:cNvSpPr/>
      </dsp:nvSpPr>
      <dsp:spPr>
        <a:xfrm>
          <a:off x="2052020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3081658"/>
            <a:satOff val="-15164"/>
            <a:lumOff val="-126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3081658"/>
              <a:satOff val="-15164"/>
              <a:lumOff val="-12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Incorporation de l'éolien, PV et stockage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</dsp:txBody>
      <dsp:txXfrm>
        <a:off x="2052020" y="2220577"/>
        <a:ext cx="1797395" cy="864675"/>
      </dsp:txXfrm>
    </dsp:sp>
    <dsp:sp modelId="{61018672-8F3C-F54E-AA6A-785D89A717B7}">
      <dsp:nvSpPr>
        <dsp:cNvPr id="0" name=""/>
        <dsp:cNvSpPr/>
      </dsp:nvSpPr>
      <dsp:spPr>
        <a:xfrm>
          <a:off x="4101051" y="1554123"/>
          <a:ext cx="1797395" cy="666454"/>
        </a:xfrm>
        <a:prstGeom prst="rect">
          <a:avLst/>
        </a:prstGeom>
        <a:solidFill>
          <a:schemeClr val="accent4">
            <a:hueOff val="5801063"/>
            <a:satOff val="-12571"/>
            <a:lumOff val="-5360"/>
            <a:alphaOff val="0"/>
          </a:schemeClr>
        </a:solidFill>
        <a:ln w="10795" cap="flat" cmpd="sng" algn="ctr">
          <a:solidFill>
            <a:schemeClr val="accent4">
              <a:hueOff val="5801063"/>
              <a:satOff val="-12571"/>
              <a:lumOff val="-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2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des émissions de CO2</a:t>
          </a:r>
        </a:p>
      </dsp:txBody>
      <dsp:txXfrm>
        <a:off x="4101051" y="1554123"/>
        <a:ext cx="1797395" cy="666454"/>
      </dsp:txXfrm>
    </dsp:sp>
    <dsp:sp modelId="{88BD0DAF-79DF-1846-92C0-6520794FB2E1}">
      <dsp:nvSpPr>
        <dsp:cNvPr id="0" name=""/>
        <dsp:cNvSpPr/>
      </dsp:nvSpPr>
      <dsp:spPr>
        <a:xfrm>
          <a:off x="4101051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6163317"/>
            <a:satOff val="-30329"/>
            <a:lumOff val="-2527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6163317"/>
              <a:satOff val="-30329"/>
              <a:lumOff val="-25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Ajout de la taxe carbone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Analyse de sensibilité</a:t>
          </a:r>
        </a:p>
      </dsp:txBody>
      <dsp:txXfrm>
        <a:off x="4101051" y="2220577"/>
        <a:ext cx="1797395" cy="864675"/>
      </dsp:txXfrm>
    </dsp:sp>
    <dsp:sp modelId="{57E1324E-8E5F-F340-BE72-439A8D813323}">
      <dsp:nvSpPr>
        <dsp:cNvPr id="0" name=""/>
        <dsp:cNvSpPr/>
      </dsp:nvSpPr>
      <dsp:spPr>
        <a:xfrm>
          <a:off x="6150082" y="1554123"/>
          <a:ext cx="1797395" cy="666454"/>
        </a:xfrm>
        <a:prstGeom prst="rect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3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du foisonnement</a:t>
          </a:r>
        </a:p>
      </dsp:txBody>
      <dsp:txXfrm>
        <a:off x="6150082" y="1554123"/>
        <a:ext cx="1797395" cy="666454"/>
      </dsp:txXfrm>
    </dsp:sp>
    <dsp:sp modelId="{081493BB-7F0A-9F42-972B-D6E2A0638FAD}">
      <dsp:nvSpPr>
        <dsp:cNvPr id="0" name=""/>
        <dsp:cNvSpPr/>
      </dsp:nvSpPr>
      <dsp:spPr>
        <a:xfrm>
          <a:off x="6150082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9244975"/>
            <a:satOff val="-45493"/>
            <a:lumOff val="-379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244975"/>
              <a:satOff val="-45493"/>
              <a:lumOff val="-3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Ajout solaire toiture et éolien off-shore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Contrainte sur le foisonnement</a:t>
          </a:r>
        </a:p>
      </dsp:txBody>
      <dsp:txXfrm>
        <a:off x="6150082" y="2220577"/>
        <a:ext cx="1797395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EDAE-162A-8A44-A76A-9A94D0C87C5F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8445-89D6-1042-B0C6-9FD639230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4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8445-89D6-1042-B0C6-9FD6392305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5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3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9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5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rigin.iea.org/reports/world-energy-outlook-2023" TargetMode="External"/><Relationship Id="rId2" Type="http://schemas.openxmlformats.org/officeDocument/2006/relationships/hyperlink" Target="https://www.rte-france.com/analyses-tendances-et-prospectives/bilan-previsionnel-2050-futurs-energetiq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s.dk/sites/ens.dk/files/Analyser/technology_data_catalogue_for_energy_storage.pdf" TargetMode="External"/><Relationship Id="rId4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37623" y="4541204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7230" y="2190846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37623" y="3367599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96625" y="2186770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6488" y="3365053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9358356" y="995463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9402047" y="4560436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A667462-AC66-E082-5801-F464BB338938}"/>
              </a:ext>
            </a:extLst>
          </p:cNvPr>
          <p:cNvGrpSpPr/>
          <p:nvPr/>
        </p:nvGrpSpPr>
        <p:grpSpPr>
          <a:xfrm>
            <a:off x="10937623" y="995463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9" name="Freeform 400">
              <a:extLst>
                <a:ext uri="{FF2B5EF4-FFF2-40B4-BE49-F238E27FC236}">
                  <a16:creationId xmlns:a16="http://schemas.microsoft.com/office/drawing/2014/main" id="{04FBD157-6F24-654D-94C4-2EDE39C15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F8DCFCE-1AAA-21DE-24F9-BD24FC21659D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19" name="Freeform 401">
                <a:extLst>
                  <a:ext uri="{FF2B5EF4-FFF2-40B4-BE49-F238E27FC236}">
                    <a16:creationId xmlns:a16="http://schemas.microsoft.com/office/drawing/2014/main" id="{713642F8-9FD7-8CD8-F5CB-5740817C4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" name="Freeform 402">
                <a:extLst>
                  <a:ext uri="{FF2B5EF4-FFF2-40B4-BE49-F238E27FC236}">
                    <a16:creationId xmlns:a16="http://schemas.microsoft.com/office/drawing/2014/main" id="{CAF8B0ED-F9B0-52C8-CA50-908E4F2EB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3">
                <a:extLst>
                  <a:ext uri="{FF2B5EF4-FFF2-40B4-BE49-F238E27FC236}">
                    <a16:creationId xmlns:a16="http://schemas.microsoft.com/office/drawing/2014/main" id="{6118B651-9182-62CA-1BF1-3DDA11034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4">
                <a:extLst>
                  <a:ext uri="{FF2B5EF4-FFF2-40B4-BE49-F238E27FC236}">
                    <a16:creationId xmlns:a16="http://schemas.microsoft.com/office/drawing/2014/main" id="{CE0E1500-10DA-4E03-7BEB-226060D20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" name="Freeform 405">
                <a:extLst>
                  <a:ext uri="{FF2B5EF4-FFF2-40B4-BE49-F238E27FC236}">
                    <a16:creationId xmlns:a16="http://schemas.microsoft.com/office/drawing/2014/main" id="{38C741C2-89B9-F32D-76DF-16B29BB50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406">
                <a:extLst>
                  <a:ext uri="{FF2B5EF4-FFF2-40B4-BE49-F238E27FC236}">
                    <a16:creationId xmlns:a16="http://schemas.microsoft.com/office/drawing/2014/main" id="{77F825EA-749B-F896-1411-1CC0C5A4B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3" name="Freeform 407">
                <a:extLst>
                  <a:ext uri="{FF2B5EF4-FFF2-40B4-BE49-F238E27FC236}">
                    <a16:creationId xmlns:a16="http://schemas.microsoft.com/office/drawing/2014/main" id="{0417DBA5-B3A3-C4DD-61D2-4483939B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" name="Freeform 408">
                <a:extLst>
                  <a:ext uri="{FF2B5EF4-FFF2-40B4-BE49-F238E27FC236}">
                    <a16:creationId xmlns:a16="http://schemas.microsoft.com/office/drawing/2014/main" id="{E41DA06A-87B7-71B0-1C07-EF443A357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" name="Freeform 409">
                <a:extLst>
                  <a:ext uri="{FF2B5EF4-FFF2-40B4-BE49-F238E27FC236}">
                    <a16:creationId xmlns:a16="http://schemas.microsoft.com/office/drawing/2014/main" id="{9EBE08BF-F727-4AE8-8693-5A8B29106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17" name="Freeform 403">
              <a:extLst>
                <a:ext uri="{FF2B5EF4-FFF2-40B4-BE49-F238E27FC236}">
                  <a16:creationId xmlns:a16="http://schemas.microsoft.com/office/drawing/2014/main" id="{8F6AE39A-D1F5-1D9E-6DB5-BBFCF856F7E5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3">
              <a:extLst>
                <a:ext uri="{FF2B5EF4-FFF2-40B4-BE49-F238E27FC236}">
                  <a16:creationId xmlns:a16="http://schemas.microsoft.com/office/drawing/2014/main" id="{F35026EC-B0D0-77D9-DC85-4E7DEAB9F3EC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50966-81CA-BE11-C2C1-277B52EC0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320EF4-61AF-45E5-F2F4-358DE05AD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69387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62229"/>
              </p:ext>
            </p:extLst>
          </p:nvPr>
        </p:nvGraphicFramePr>
        <p:xfrm>
          <a:off x="4775377" y="1415937"/>
          <a:ext cx="5583026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162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715820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600044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BEB317C-86FF-A9A7-C664-C8B178CEE3A2}"/>
              </a:ext>
            </a:extLst>
          </p:cNvPr>
          <p:cNvSpPr txBox="1"/>
          <p:nvPr/>
        </p:nvSpPr>
        <p:spPr>
          <a:xfrm>
            <a:off x="4775377" y="4252102"/>
            <a:ext cx="466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: 1 167 144 €/MWh</a:t>
            </a:r>
          </a:p>
          <a:p>
            <a:r>
              <a:rPr lang="fr-FR" dirty="0"/>
              <a:t>Émission diesel : 0,769 tCO2/MWh</a:t>
            </a:r>
          </a:p>
          <a:p>
            <a:r>
              <a:rPr lang="fr-FR" dirty="0"/>
              <a:t>Prix diesel : 1,79€/l</a:t>
            </a:r>
          </a:p>
        </p:txBody>
      </p:sp>
      <p:grpSp>
        <p:nvGrpSpPr>
          <p:cNvPr id="5" name="Group 512">
            <a:extLst>
              <a:ext uri="{FF2B5EF4-FFF2-40B4-BE49-F238E27FC236}">
                <a16:creationId xmlns:a16="http://schemas.microsoft.com/office/drawing/2014/main" id="{58FD9B25-DA4E-769C-7AA6-BCF6CA8048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6" name="Freeform 513">
              <a:extLst>
                <a:ext uri="{FF2B5EF4-FFF2-40B4-BE49-F238E27FC236}">
                  <a16:creationId xmlns:a16="http://schemas.microsoft.com/office/drawing/2014/main" id="{9B194C34-E855-6D0E-5149-969693A7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514">
              <a:extLst>
                <a:ext uri="{FF2B5EF4-FFF2-40B4-BE49-F238E27FC236}">
                  <a16:creationId xmlns:a16="http://schemas.microsoft.com/office/drawing/2014/main" id="{5BFD578F-70CB-7665-4E51-168FAD590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0B551-AE91-6A5B-72B5-2715417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coûts annuels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0566E1-59D2-78E8-9C3A-9626CA2D9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814548"/>
              </p:ext>
            </p:extLst>
          </p:nvPr>
        </p:nvGraphicFramePr>
        <p:xfrm>
          <a:off x="4164417" y="1613341"/>
          <a:ext cx="58037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512">
            <a:extLst>
              <a:ext uri="{FF2B5EF4-FFF2-40B4-BE49-F238E27FC236}">
                <a16:creationId xmlns:a16="http://schemas.microsoft.com/office/drawing/2014/main" id="{203412AD-70DC-98EE-F2E0-2DAB4D9357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5" name="Freeform 513">
              <a:extLst>
                <a:ext uri="{FF2B5EF4-FFF2-40B4-BE49-F238E27FC236}">
                  <a16:creationId xmlns:a16="http://schemas.microsoft.com/office/drawing/2014/main" id="{0A551F4E-6A76-3D74-9CE7-F7E6ED99D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514">
              <a:extLst>
                <a:ext uri="{FF2B5EF4-FFF2-40B4-BE49-F238E27FC236}">
                  <a16:creationId xmlns:a16="http://schemas.microsoft.com/office/drawing/2014/main" id="{296362A0-FF39-938D-DCF5-DB9FEA8A8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687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pSp>
        <p:nvGrpSpPr>
          <p:cNvPr id="4" name="Group 340">
            <a:extLst>
              <a:ext uri="{FF2B5EF4-FFF2-40B4-BE49-F238E27FC236}">
                <a16:creationId xmlns:a16="http://schemas.microsoft.com/office/drawing/2014/main" id="{3CA74220-3FD3-C5E1-8592-6680FDE899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45" y="4965196"/>
            <a:ext cx="916762" cy="916762"/>
            <a:chOff x="4436" y="1680"/>
            <a:chExt cx="340" cy="340"/>
          </a:xfrm>
          <a:solidFill>
            <a:schemeClr val="bg1"/>
          </a:solidFill>
        </p:grpSpPr>
        <p:sp>
          <p:nvSpPr>
            <p:cNvPr id="5" name="Freeform 341">
              <a:extLst>
                <a:ext uri="{FF2B5EF4-FFF2-40B4-BE49-F238E27FC236}">
                  <a16:creationId xmlns:a16="http://schemas.microsoft.com/office/drawing/2014/main" id="{53D97D8B-E6D8-F9D3-C3BC-AAE9DBE72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" y="1743"/>
              <a:ext cx="214" cy="199"/>
            </a:xfrm>
            <a:custGeom>
              <a:avLst/>
              <a:gdLst>
                <a:gd name="T0" fmla="*/ 278 w 322"/>
                <a:gd name="T1" fmla="*/ 299 h 299"/>
                <a:gd name="T2" fmla="*/ 182 w 322"/>
                <a:gd name="T3" fmla="*/ 299 h 299"/>
                <a:gd name="T4" fmla="*/ 171 w 322"/>
                <a:gd name="T5" fmla="*/ 289 h 299"/>
                <a:gd name="T6" fmla="*/ 171 w 322"/>
                <a:gd name="T7" fmla="*/ 235 h 299"/>
                <a:gd name="T8" fmla="*/ 150 w 322"/>
                <a:gd name="T9" fmla="*/ 235 h 299"/>
                <a:gd name="T10" fmla="*/ 150 w 322"/>
                <a:gd name="T11" fmla="*/ 289 h 299"/>
                <a:gd name="T12" fmla="*/ 139 w 322"/>
                <a:gd name="T13" fmla="*/ 299 h 299"/>
                <a:gd name="T14" fmla="*/ 43 w 322"/>
                <a:gd name="T15" fmla="*/ 299 h 299"/>
                <a:gd name="T16" fmla="*/ 33 w 322"/>
                <a:gd name="T17" fmla="*/ 289 h 299"/>
                <a:gd name="T18" fmla="*/ 33 w 322"/>
                <a:gd name="T19" fmla="*/ 150 h 299"/>
                <a:gd name="T20" fmla="*/ 11 w 322"/>
                <a:gd name="T21" fmla="*/ 150 h 299"/>
                <a:gd name="T22" fmla="*/ 1 w 322"/>
                <a:gd name="T23" fmla="*/ 143 h 299"/>
                <a:gd name="T24" fmla="*/ 4 w 322"/>
                <a:gd name="T25" fmla="*/ 131 h 299"/>
                <a:gd name="T26" fmla="*/ 154 w 322"/>
                <a:gd name="T27" fmla="*/ 3 h 299"/>
                <a:gd name="T28" fmla="*/ 168 w 322"/>
                <a:gd name="T29" fmla="*/ 3 h 299"/>
                <a:gd name="T30" fmla="*/ 317 w 322"/>
                <a:gd name="T31" fmla="*/ 131 h 299"/>
                <a:gd name="T32" fmla="*/ 320 w 322"/>
                <a:gd name="T33" fmla="*/ 143 h 299"/>
                <a:gd name="T34" fmla="*/ 310 w 322"/>
                <a:gd name="T35" fmla="*/ 150 h 299"/>
                <a:gd name="T36" fmla="*/ 289 w 322"/>
                <a:gd name="T37" fmla="*/ 150 h 299"/>
                <a:gd name="T38" fmla="*/ 289 w 322"/>
                <a:gd name="T39" fmla="*/ 289 h 299"/>
                <a:gd name="T40" fmla="*/ 278 w 322"/>
                <a:gd name="T41" fmla="*/ 299 h 299"/>
                <a:gd name="T42" fmla="*/ 193 w 322"/>
                <a:gd name="T43" fmla="*/ 278 h 299"/>
                <a:gd name="T44" fmla="*/ 267 w 322"/>
                <a:gd name="T45" fmla="*/ 278 h 299"/>
                <a:gd name="T46" fmla="*/ 267 w 322"/>
                <a:gd name="T47" fmla="*/ 139 h 299"/>
                <a:gd name="T48" fmla="*/ 278 w 322"/>
                <a:gd name="T49" fmla="*/ 129 h 299"/>
                <a:gd name="T50" fmla="*/ 281 w 322"/>
                <a:gd name="T51" fmla="*/ 129 h 299"/>
                <a:gd name="T52" fmla="*/ 161 w 322"/>
                <a:gd name="T53" fmla="*/ 25 h 299"/>
                <a:gd name="T54" fmla="*/ 40 w 322"/>
                <a:gd name="T55" fmla="*/ 129 h 299"/>
                <a:gd name="T56" fmla="*/ 43 w 322"/>
                <a:gd name="T57" fmla="*/ 129 h 299"/>
                <a:gd name="T58" fmla="*/ 54 w 322"/>
                <a:gd name="T59" fmla="*/ 139 h 299"/>
                <a:gd name="T60" fmla="*/ 54 w 322"/>
                <a:gd name="T61" fmla="*/ 278 h 299"/>
                <a:gd name="T62" fmla="*/ 129 w 322"/>
                <a:gd name="T63" fmla="*/ 278 h 299"/>
                <a:gd name="T64" fmla="*/ 129 w 322"/>
                <a:gd name="T65" fmla="*/ 225 h 299"/>
                <a:gd name="T66" fmla="*/ 139 w 322"/>
                <a:gd name="T67" fmla="*/ 214 h 299"/>
                <a:gd name="T68" fmla="*/ 182 w 322"/>
                <a:gd name="T69" fmla="*/ 214 h 299"/>
                <a:gd name="T70" fmla="*/ 193 w 322"/>
                <a:gd name="T71" fmla="*/ 225 h 299"/>
                <a:gd name="T72" fmla="*/ 193 w 322"/>
                <a:gd name="T73" fmla="*/ 27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99">
                  <a:moveTo>
                    <a:pt x="278" y="299"/>
                  </a:moveTo>
                  <a:cubicBezTo>
                    <a:pt x="182" y="299"/>
                    <a:pt x="182" y="299"/>
                    <a:pt x="182" y="299"/>
                  </a:cubicBezTo>
                  <a:cubicBezTo>
                    <a:pt x="176" y="299"/>
                    <a:pt x="171" y="295"/>
                    <a:pt x="171" y="289"/>
                  </a:cubicBezTo>
                  <a:cubicBezTo>
                    <a:pt x="171" y="235"/>
                    <a:pt x="171" y="235"/>
                    <a:pt x="171" y="235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89"/>
                    <a:pt x="150" y="289"/>
                    <a:pt x="150" y="289"/>
                  </a:cubicBezTo>
                  <a:cubicBezTo>
                    <a:pt x="150" y="295"/>
                    <a:pt x="145" y="299"/>
                    <a:pt x="139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37" y="299"/>
                    <a:pt x="33" y="295"/>
                    <a:pt x="33" y="289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7" y="150"/>
                    <a:pt x="3" y="147"/>
                    <a:pt x="1" y="143"/>
                  </a:cubicBezTo>
                  <a:cubicBezTo>
                    <a:pt x="0" y="139"/>
                    <a:pt x="1" y="134"/>
                    <a:pt x="4" y="131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8" y="0"/>
                    <a:pt x="164" y="0"/>
                    <a:pt x="168" y="3"/>
                  </a:cubicBezTo>
                  <a:cubicBezTo>
                    <a:pt x="317" y="131"/>
                    <a:pt x="317" y="131"/>
                    <a:pt x="317" y="131"/>
                  </a:cubicBezTo>
                  <a:cubicBezTo>
                    <a:pt x="320" y="134"/>
                    <a:pt x="322" y="139"/>
                    <a:pt x="320" y="143"/>
                  </a:cubicBezTo>
                  <a:cubicBezTo>
                    <a:pt x="318" y="147"/>
                    <a:pt x="314" y="150"/>
                    <a:pt x="310" y="150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95"/>
                    <a:pt x="284" y="299"/>
                    <a:pt x="278" y="299"/>
                  </a:cubicBezTo>
                  <a:close/>
                  <a:moveTo>
                    <a:pt x="193" y="278"/>
                  </a:moveTo>
                  <a:cubicBezTo>
                    <a:pt x="267" y="278"/>
                    <a:pt x="267" y="278"/>
                    <a:pt x="267" y="278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7" y="133"/>
                    <a:pt x="272" y="129"/>
                    <a:pt x="278" y="129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9" y="129"/>
                    <a:pt x="54" y="133"/>
                    <a:pt x="54" y="139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129" y="225"/>
                    <a:pt x="129" y="225"/>
                    <a:pt x="129" y="225"/>
                  </a:cubicBezTo>
                  <a:cubicBezTo>
                    <a:pt x="129" y="219"/>
                    <a:pt x="133" y="214"/>
                    <a:pt x="139" y="214"/>
                  </a:cubicBezTo>
                  <a:cubicBezTo>
                    <a:pt x="182" y="214"/>
                    <a:pt x="182" y="214"/>
                    <a:pt x="182" y="214"/>
                  </a:cubicBezTo>
                  <a:cubicBezTo>
                    <a:pt x="188" y="214"/>
                    <a:pt x="193" y="219"/>
                    <a:pt x="193" y="225"/>
                  </a:cubicBezTo>
                  <a:lnTo>
                    <a:pt x="193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342">
              <a:extLst>
                <a:ext uri="{FF2B5EF4-FFF2-40B4-BE49-F238E27FC236}">
                  <a16:creationId xmlns:a16="http://schemas.microsoft.com/office/drawing/2014/main" id="{8BB388DF-B64B-1B37-C0F1-08011AB7A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6" y="168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</a:t>
            </a:r>
            <a:r>
              <a:rPr lang="fr-FR" dirty="0">
                <a:hlinkClick r:id="rId2"/>
              </a:rPr>
              <a:t>RTE</a:t>
            </a:r>
            <a:endParaRPr lang="fr-FR" dirty="0"/>
          </a:p>
          <a:p>
            <a:r>
              <a:rPr lang="fr-FR" dirty="0"/>
              <a:t>World Energy Outlook 2020 – </a:t>
            </a:r>
            <a:r>
              <a:rPr lang="fr-FR" dirty="0">
                <a:hlinkClick r:id="rId3"/>
              </a:rPr>
              <a:t>IAE</a:t>
            </a:r>
            <a:endParaRPr lang="fr-FR" dirty="0"/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4"/>
              </a:rPr>
              <a:t>Alibaba</a:t>
            </a:r>
            <a:endParaRPr lang="fr-FR" dirty="0"/>
          </a:p>
          <a:p>
            <a:r>
              <a:rPr lang="fr-FR" dirty="0"/>
              <a:t>Cours – cout LOLE</a:t>
            </a:r>
          </a:p>
          <a:p>
            <a:r>
              <a:rPr lang="fr-FR" dirty="0"/>
              <a:t>Prix batterie – </a:t>
            </a:r>
            <a:r>
              <a:rPr lang="fr-FR" dirty="0">
                <a:hlinkClick r:id="rId5"/>
              </a:rPr>
              <a:t>ENS Danemark</a:t>
            </a:r>
            <a:endParaRPr lang="fr-FR" dirty="0"/>
          </a:p>
          <a:p>
            <a:endParaRPr lang="fr-FR" dirty="0"/>
          </a:p>
        </p:txBody>
      </p:sp>
      <p:grpSp>
        <p:nvGrpSpPr>
          <p:cNvPr id="14" name="Group 336">
            <a:extLst>
              <a:ext uri="{FF2B5EF4-FFF2-40B4-BE49-F238E27FC236}">
                <a16:creationId xmlns:a16="http://schemas.microsoft.com/office/drawing/2014/main" id="{F67A1102-27DC-8C22-DCFB-D781B76EEA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887" y="4965197"/>
            <a:ext cx="916762" cy="916762"/>
            <a:chOff x="4220" y="1197"/>
            <a:chExt cx="340" cy="340"/>
          </a:xfrm>
          <a:solidFill>
            <a:schemeClr val="bg1"/>
          </a:solidFill>
        </p:grpSpPr>
        <p:sp>
          <p:nvSpPr>
            <p:cNvPr id="15" name="Freeform 337">
              <a:extLst>
                <a:ext uri="{FF2B5EF4-FFF2-40B4-BE49-F238E27FC236}">
                  <a16:creationId xmlns:a16="http://schemas.microsoft.com/office/drawing/2014/main" id="{0C200594-C9FF-43A5-A41E-856B10E36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0" y="11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338">
              <a:extLst>
                <a:ext uri="{FF2B5EF4-FFF2-40B4-BE49-F238E27FC236}">
                  <a16:creationId xmlns:a16="http://schemas.microsoft.com/office/drawing/2014/main" id="{24CA85DE-EF43-FC56-02B0-6F0F15069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2" y="1261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339">
              <a:extLst>
                <a:ext uri="{FF2B5EF4-FFF2-40B4-BE49-F238E27FC236}">
                  <a16:creationId xmlns:a16="http://schemas.microsoft.com/office/drawing/2014/main" id="{104DE2D8-5740-0CF1-6774-A39ECE76E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431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340">
              <a:extLst>
                <a:ext uri="{FF2B5EF4-FFF2-40B4-BE49-F238E27FC236}">
                  <a16:creationId xmlns:a16="http://schemas.microsoft.com/office/drawing/2014/main" id="{CD54E1C8-1AD7-F4A7-FDCC-F51DC40B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402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341">
              <a:extLst>
                <a:ext uri="{FF2B5EF4-FFF2-40B4-BE49-F238E27FC236}">
                  <a16:creationId xmlns:a16="http://schemas.microsoft.com/office/drawing/2014/main" id="{6311F167-0903-46A7-EEBE-111B3F387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74"/>
              <a:ext cx="99" cy="14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342">
              <a:extLst>
                <a:ext uri="{FF2B5EF4-FFF2-40B4-BE49-F238E27FC236}">
                  <a16:creationId xmlns:a16="http://schemas.microsoft.com/office/drawing/2014/main" id="{7221F59F-94C7-DFDC-ADD4-74D422516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46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166" y="1123837"/>
            <a:ext cx="6900512" cy="3426859"/>
          </a:xfrm>
        </p:spPr>
        <p:txBody>
          <a:bodyPr>
            <a:normAutofit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84139"/>
              </p:ext>
            </p:extLst>
          </p:nvPr>
        </p:nvGraphicFramePr>
        <p:xfrm>
          <a:off x="3940069" y="4454003"/>
          <a:ext cx="737670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40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68870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370266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356328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  <p:grpSp>
        <p:nvGrpSpPr>
          <p:cNvPr id="4" name="Group 726">
            <a:extLst>
              <a:ext uri="{FF2B5EF4-FFF2-40B4-BE49-F238E27FC236}">
                <a16:creationId xmlns:a16="http://schemas.microsoft.com/office/drawing/2014/main" id="{F063BC1E-A880-9785-F041-81658FC22E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863" y="4948733"/>
            <a:ext cx="916762" cy="916762"/>
            <a:chOff x="5022" y="3403"/>
            <a:chExt cx="340" cy="340"/>
          </a:xfrm>
          <a:solidFill>
            <a:schemeClr val="bg1"/>
          </a:solidFill>
        </p:grpSpPr>
        <p:sp>
          <p:nvSpPr>
            <p:cNvPr id="5" name="Freeform 727">
              <a:extLst>
                <a:ext uri="{FF2B5EF4-FFF2-40B4-BE49-F238E27FC236}">
                  <a16:creationId xmlns:a16="http://schemas.microsoft.com/office/drawing/2014/main" id="{EF82360D-5AD3-8D71-CE9A-DF078340B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2" y="34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728">
              <a:extLst>
                <a:ext uri="{FF2B5EF4-FFF2-40B4-BE49-F238E27FC236}">
                  <a16:creationId xmlns:a16="http://schemas.microsoft.com/office/drawing/2014/main" id="{71ADD4BC-555C-A781-C3FC-BA7F5D9410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" y="3473"/>
              <a:ext cx="191" cy="192"/>
            </a:xfrm>
            <a:custGeom>
              <a:avLst/>
              <a:gdLst>
                <a:gd name="T0" fmla="*/ 256 w 288"/>
                <a:gd name="T1" fmla="*/ 32 h 288"/>
                <a:gd name="T2" fmla="*/ 245 w 288"/>
                <a:gd name="T3" fmla="*/ 0 h 288"/>
                <a:gd name="T4" fmla="*/ 235 w 288"/>
                <a:gd name="T5" fmla="*/ 39 h 288"/>
                <a:gd name="T6" fmla="*/ 139 w 288"/>
                <a:gd name="T7" fmla="*/ 11 h 288"/>
                <a:gd name="T8" fmla="*/ 44 w 288"/>
                <a:gd name="T9" fmla="*/ 251 h 288"/>
                <a:gd name="T10" fmla="*/ 24 w 288"/>
                <a:gd name="T11" fmla="*/ 285 h 288"/>
                <a:gd name="T12" fmla="*/ 40 w 288"/>
                <a:gd name="T13" fmla="*/ 285 h 288"/>
                <a:gd name="T14" fmla="*/ 139 w 288"/>
                <a:gd name="T15" fmla="*/ 288 h 288"/>
                <a:gd name="T16" fmla="*/ 238 w 288"/>
                <a:gd name="T17" fmla="*/ 285 h 288"/>
                <a:gd name="T18" fmla="*/ 253 w 288"/>
                <a:gd name="T19" fmla="*/ 285 h 288"/>
                <a:gd name="T20" fmla="*/ 233 w 288"/>
                <a:gd name="T21" fmla="*/ 251 h 288"/>
                <a:gd name="T22" fmla="*/ 244 w 288"/>
                <a:gd name="T23" fmla="*/ 60 h 288"/>
                <a:gd name="T24" fmla="*/ 277 w 288"/>
                <a:gd name="T25" fmla="*/ 54 h 288"/>
                <a:gd name="T26" fmla="*/ 277 w 288"/>
                <a:gd name="T27" fmla="*/ 32 h 288"/>
                <a:gd name="T28" fmla="*/ 139 w 288"/>
                <a:gd name="T29" fmla="*/ 267 h 288"/>
                <a:gd name="T30" fmla="*/ 139 w 288"/>
                <a:gd name="T31" fmla="*/ 32 h 288"/>
                <a:gd name="T32" fmla="*/ 199 w 288"/>
                <a:gd name="T33" fmla="*/ 75 h 288"/>
                <a:gd name="T34" fmla="*/ 43 w 288"/>
                <a:gd name="T35" fmla="*/ 150 h 288"/>
                <a:gd name="T36" fmla="*/ 235 w 288"/>
                <a:gd name="T37" fmla="*/ 150 h 288"/>
                <a:gd name="T38" fmla="*/ 229 w 288"/>
                <a:gd name="T39" fmla="*/ 75 h 288"/>
                <a:gd name="T40" fmla="*/ 213 w 288"/>
                <a:gd name="T41" fmla="*/ 150 h 288"/>
                <a:gd name="T42" fmla="*/ 64 w 288"/>
                <a:gd name="T43" fmla="*/ 150 h 288"/>
                <a:gd name="T44" fmla="*/ 183 w 288"/>
                <a:gd name="T45" fmla="*/ 90 h 288"/>
                <a:gd name="T46" fmla="*/ 139 w 288"/>
                <a:gd name="T47" fmla="*/ 96 h 288"/>
                <a:gd name="T48" fmla="*/ 139 w 288"/>
                <a:gd name="T49" fmla="*/ 203 h 288"/>
                <a:gd name="T50" fmla="*/ 183 w 288"/>
                <a:gd name="T51" fmla="*/ 120 h 288"/>
                <a:gd name="T52" fmla="*/ 213 w 288"/>
                <a:gd name="T53" fmla="*/ 150 h 288"/>
                <a:gd name="T54" fmla="*/ 139 w 288"/>
                <a:gd name="T55" fmla="*/ 182 h 288"/>
                <a:gd name="T56" fmla="*/ 139 w 288"/>
                <a:gd name="T57" fmla="*/ 118 h 288"/>
                <a:gd name="T58" fmla="*/ 131 w 288"/>
                <a:gd name="T59" fmla="*/ 142 h 288"/>
                <a:gd name="T60" fmla="*/ 139 w 288"/>
                <a:gd name="T61" fmla="*/ 160 h 288"/>
                <a:gd name="T62" fmla="*/ 167 w 288"/>
                <a:gd name="T63" fmla="*/ 13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88">
                  <a:moveTo>
                    <a:pt x="277" y="32"/>
                  </a:moveTo>
                  <a:cubicBezTo>
                    <a:pt x="256" y="32"/>
                    <a:pt x="256" y="32"/>
                    <a:pt x="256" y="32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56" y="5"/>
                    <a:pt x="251" y="0"/>
                    <a:pt x="245" y="0"/>
                  </a:cubicBezTo>
                  <a:cubicBezTo>
                    <a:pt x="239" y="0"/>
                    <a:pt x="235" y="5"/>
                    <a:pt x="235" y="11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05" y="24"/>
                    <a:pt x="173" y="11"/>
                    <a:pt x="139" y="11"/>
                  </a:cubicBezTo>
                  <a:cubicBezTo>
                    <a:pt x="62" y="11"/>
                    <a:pt x="0" y="73"/>
                    <a:pt x="0" y="150"/>
                  </a:cubicBezTo>
                  <a:cubicBezTo>
                    <a:pt x="0" y="189"/>
                    <a:pt x="17" y="225"/>
                    <a:pt x="44" y="251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20" y="274"/>
                    <a:pt x="20" y="281"/>
                    <a:pt x="24" y="285"/>
                  </a:cubicBezTo>
                  <a:cubicBezTo>
                    <a:pt x="27" y="287"/>
                    <a:pt x="29" y="288"/>
                    <a:pt x="32" y="288"/>
                  </a:cubicBezTo>
                  <a:cubicBezTo>
                    <a:pt x="35" y="288"/>
                    <a:pt x="37" y="287"/>
                    <a:pt x="40" y="285"/>
                  </a:cubicBezTo>
                  <a:cubicBezTo>
                    <a:pt x="61" y="264"/>
                    <a:pt x="61" y="264"/>
                    <a:pt x="61" y="264"/>
                  </a:cubicBezTo>
                  <a:cubicBezTo>
                    <a:pt x="83" y="279"/>
                    <a:pt x="110" y="288"/>
                    <a:pt x="139" y="288"/>
                  </a:cubicBezTo>
                  <a:cubicBezTo>
                    <a:pt x="168" y="288"/>
                    <a:pt x="194" y="279"/>
                    <a:pt x="217" y="264"/>
                  </a:cubicBezTo>
                  <a:cubicBezTo>
                    <a:pt x="238" y="285"/>
                    <a:pt x="238" y="285"/>
                    <a:pt x="238" y="285"/>
                  </a:cubicBezTo>
                  <a:cubicBezTo>
                    <a:pt x="240" y="287"/>
                    <a:pt x="243" y="288"/>
                    <a:pt x="245" y="288"/>
                  </a:cubicBezTo>
                  <a:cubicBezTo>
                    <a:pt x="248" y="288"/>
                    <a:pt x="251" y="287"/>
                    <a:pt x="253" y="285"/>
                  </a:cubicBezTo>
                  <a:cubicBezTo>
                    <a:pt x="257" y="281"/>
                    <a:pt x="257" y="274"/>
                    <a:pt x="253" y="270"/>
                  </a:cubicBezTo>
                  <a:cubicBezTo>
                    <a:pt x="233" y="251"/>
                    <a:pt x="233" y="251"/>
                    <a:pt x="233" y="251"/>
                  </a:cubicBezTo>
                  <a:cubicBezTo>
                    <a:pt x="260" y="225"/>
                    <a:pt x="277" y="189"/>
                    <a:pt x="277" y="150"/>
                  </a:cubicBezTo>
                  <a:cubicBezTo>
                    <a:pt x="277" y="115"/>
                    <a:pt x="265" y="84"/>
                    <a:pt x="244" y="60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77" y="54"/>
                    <a:pt x="277" y="54"/>
                    <a:pt x="277" y="54"/>
                  </a:cubicBezTo>
                  <a:cubicBezTo>
                    <a:pt x="283" y="54"/>
                    <a:pt x="288" y="49"/>
                    <a:pt x="288" y="43"/>
                  </a:cubicBezTo>
                  <a:cubicBezTo>
                    <a:pt x="288" y="37"/>
                    <a:pt x="283" y="32"/>
                    <a:pt x="277" y="32"/>
                  </a:cubicBezTo>
                  <a:close/>
                  <a:moveTo>
                    <a:pt x="256" y="150"/>
                  </a:moveTo>
                  <a:cubicBezTo>
                    <a:pt x="256" y="214"/>
                    <a:pt x="203" y="267"/>
                    <a:pt x="139" y="267"/>
                  </a:cubicBezTo>
                  <a:cubicBezTo>
                    <a:pt x="74" y="267"/>
                    <a:pt x="21" y="214"/>
                    <a:pt x="21" y="150"/>
                  </a:cubicBezTo>
                  <a:cubicBezTo>
                    <a:pt x="21" y="85"/>
                    <a:pt x="74" y="32"/>
                    <a:pt x="139" y="32"/>
                  </a:cubicBezTo>
                  <a:cubicBezTo>
                    <a:pt x="167" y="32"/>
                    <a:pt x="193" y="43"/>
                    <a:pt x="214" y="60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82" y="62"/>
                    <a:pt x="161" y="54"/>
                    <a:pt x="139" y="54"/>
                  </a:cubicBezTo>
                  <a:cubicBezTo>
                    <a:pt x="86" y="54"/>
                    <a:pt x="43" y="97"/>
                    <a:pt x="43" y="150"/>
                  </a:cubicBezTo>
                  <a:cubicBezTo>
                    <a:pt x="43" y="203"/>
                    <a:pt x="86" y="246"/>
                    <a:pt x="139" y="246"/>
                  </a:cubicBezTo>
                  <a:cubicBezTo>
                    <a:pt x="192" y="246"/>
                    <a:pt x="235" y="203"/>
                    <a:pt x="235" y="150"/>
                  </a:cubicBezTo>
                  <a:cubicBezTo>
                    <a:pt x="235" y="127"/>
                    <a:pt x="227" y="106"/>
                    <a:pt x="214" y="90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46" y="95"/>
                    <a:pt x="256" y="121"/>
                    <a:pt x="256" y="150"/>
                  </a:cubicBezTo>
                  <a:close/>
                  <a:moveTo>
                    <a:pt x="213" y="150"/>
                  </a:moveTo>
                  <a:cubicBezTo>
                    <a:pt x="213" y="191"/>
                    <a:pt x="180" y="224"/>
                    <a:pt x="139" y="224"/>
                  </a:cubicBezTo>
                  <a:cubicBezTo>
                    <a:pt x="97" y="224"/>
                    <a:pt x="64" y="191"/>
                    <a:pt x="64" y="150"/>
                  </a:cubicBezTo>
                  <a:cubicBezTo>
                    <a:pt x="64" y="108"/>
                    <a:pt x="97" y="75"/>
                    <a:pt x="139" y="75"/>
                  </a:cubicBezTo>
                  <a:cubicBezTo>
                    <a:pt x="155" y="75"/>
                    <a:pt x="171" y="81"/>
                    <a:pt x="183" y="90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0" y="100"/>
                    <a:pt x="150" y="96"/>
                    <a:pt x="139" y="96"/>
                  </a:cubicBezTo>
                  <a:cubicBezTo>
                    <a:pt x="109" y="96"/>
                    <a:pt x="85" y="120"/>
                    <a:pt x="85" y="150"/>
                  </a:cubicBezTo>
                  <a:cubicBezTo>
                    <a:pt x="85" y="179"/>
                    <a:pt x="109" y="203"/>
                    <a:pt x="139" y="203"/>
                  </a:cubicBezTo>
                  <a:cubicBezTo>
                    <a:pt x="168" y="203"/>
                    <a:pt x="192" y="179"/>
                    <a:pt x="192" y="150"/>
                  </a:cubicBezTo>
                  <a:cubicBezTo>
                    <a:pt x="192" y="139"/>
                    <a:pt x="189" y="129"/>
                    <a:pt x="183" y="120"/>
                  </a:cubicBezTo>
                  <a:cubicBezTo>
                    <a:pt x="198" y="105"/>
                    <a:pt x="198" y="105"/>
                    <a:pt x="198" y="105"/>
                  </a:cubicBezTo>
                  <a:cubicBezTo>
                    <a:pt x="208" y="118"/>
                    <a:pt x="213" y="133"/>
                    <a:pt x="213" y="150"/>
                  </a:cubicBezTo>
                  <a:close/>
                  <a:moveTo>
                    <a:pt x="171" y="150"/>
                  </a:moveTo>
                  <a:cubicBezTo>
                    <a:pt x="171" y="167"/>
                    <a:pt x="156" y="182"/>
                    <a:pt x="139" y="182"/>
                  </a:cubicBezTo>
                  <a:cubicBezTo>
                    <a:pt x="121" y="182"/>
                    <a:pt x="107" y="167"/>
                    <a:pt x="107" y="150"/>
                  </a:cubicBezTo>
                  <a:cubicBezTo>
                    <a:pt x="107" y="132"/>
                    <a:pt x="121" y="118"/>
                    <a:pt x="139" y="118"/>
                  </a:cubicBezTo>
                  <a:cubicBezTo>
                    <a:pt x="144" y="118"/>
                    <a:pt x="148" y="119"/>
                    <a:pt x="152" y="121"/>
                  </a:cubicBezTo>
                  <a:cubicBezTo>
                    <a:pt x="131" y="142"/>
                    <a:pt x="131" y="142"/>
                    <a:pt x="131" y="142"/>
                  </a:cubicBezTo>
                  <a:cubicBezTo>
                    <a:pt x="127" y="146"/>
                    <a:pt x="127" y="153"/>
                    <a:pt x="131" y="157"/>
                  </a:cubicBezTo>
                  <a:cubicBezTo>
                    <a:pt x="133" y="159"/>
                    <a:pt x="136" y="160"/>
                    <a:pt x="139" y="160"/>
                  </a:cubicBezTo>
                  <a:cubicBezTo>
                    <a:pt x="141" y="160"/>
                    <a:pt x="144" y="159"/>
                    <a:pt x="146" y="157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9" y="140"/>
                    <a:pt x="171" y="145"/>
                    <a:pt x="17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0" y="1926266"/>
            <a:ext cx="3730752" cy="1014984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Optimisation des couts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782941"/>
              </p:ext>
            </p:extLst>
          </p:nvPr>
        </p:nvGraphicFramePr>
        <p:xfrm>
          <a:off x="4599692" y="1250232"/>
          <a:ext cx="4626190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155209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24,21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41,46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20,43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  <p:grpSp>
        <p:nvGrpSpPr>
          <p:cNvPr id="3" name="Group 512">
            <a:extLst>
              <a:ext uri="{FF2B5EF4-FFF2-40B4-BE49-F238E27FC236}">
                <a16:creationId xmlns:a16="http://schemas.microsoft.com/office/drawing/2014/main" id="{1EF06F31-9AAC-5354-C964-DA9E7DB5F0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4" name="Freeform 513">
              <a:extLst>
                <a:ext uri="{FF2B5EF4-FFF2-40B4-BE49-F238E27FC236}">
                  <a16:creationId xmlns:a16="http://schemas.microsoft.com/office/drawing/2014/main" id="{5DE4DF3C-2A83-6E6F-DE92-93DF597C9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" name="Freeform 514">
              <a:extLst>
                <a:ext uri="{FF2B5EF4-FFF2-40B4-BE49-F238E27FC236}">
                  <a16:creationId xmlns:a16="http://schemas.microsoft.com/office/drawing/2014/main" id="{0C217C5B-BF0C-6EEE-2172-1F165C960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73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9" y="1926266"/>
            <a:ext cx="2951106" cy="202009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Optimisation des émissions carbone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11411"/>
              </p:ext>
            </p:extLst>
          </p:nvPr>
        </p:nvGraphicFramePr>
        <p:xfrm>
          <a:off x="4698886" y="1013336"/>
          <a:ext cx="4680495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866241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085715">
                  <a:extLst>
                    <a:ext uri="{9D8B030D-6E8A-4147-A177-3AD203B41FA5}">
                      <a16:colId xmlns:a16="http://schemas.microsoft.com/office/drawing/2014/main" val="2792263028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52,01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19,70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2,34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102,13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95,20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6,42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143,08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27,90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232,45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27898,26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  <p:sp>
        <p:nvSpPr>
          <p:cNvPr id="3" name="Freeform 587">
            <a:extLst>
              <a:ext uri="{FF2B5EF4-FFF2-40B4-BE49-F238E27FC236}">
                <a16:creationId xmlns:a16="http://schemas.microsoft.com/office/drawing/2014/main" id="{BDA4BD1E-A4AC-95F8-EB50-A8115C6EF5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5252" y="4923521"/>
            <a:ext cx="916762" cy="916762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265 w 512"/>
              <a:gd name="T11" fmla="*/ 207 h 512"/>
              <a:gd name="T12" fmla="*/ 315 w 512"/>
              <a:gd name="T13" fmla="*/ 227 h 512"/>
              <a:gd name="T14" fmla="*/ 327 w 512"/>
              <a:gd name="T15" fmla="*/ 219 h 512"/>
              <a:gd name="T16" fmla="*/ 326 w 512"/>
              <a:gd name="T17" fmla="*/ 165 h 512"/>
              <a:gd name="T18" fmla="*/ 311 w 512"/>
              <a:gd name="T19" fmla="*/ 187 h 512"/>
              <a:gd name="T20" fmla="*/ 264 w 512"/>
              <a:gd name="T21" fmla="*/ 117 h 512"/>
              <a:gd name="T22" fmla="*/ 247 w 512"/>
              <a:gd name="T23" fmla="*/ 116 h 512"/>
              <a:gd name="T24" fmla="*/ 188 w 512"/>
              <a:gd name="T25" fmla="*/ 207 h 512"/>
              <a:gd name="T26" fmla="*/ 206 w 512"/>
              <a:gd name="T27" fmla="*/ 218 h 512"/>
              <a:gd name="T28" fmla="*/ 258 w 512"/>
              <a:gd name="T29" fmla="*/ 138 h 512"/>
              <a:gd name="T30" fmla="*/ 277 w 512"/>
              <a:gd name="T31" fmla="*/ 199 h 512"/>
              <a:gd name="T32" fmla="*/ 130 w 512"/>
              <a:gd name="T33" fmla="*/ 352 h 512"/>
              <a:gd name="T34" fmla="*/ 166 w 512"/>
              <a:gd name="T35" fmla="*/ 283 h 512"/>
              <a:gd name="T36" fmla="*/ 184 w 512"/>
              <a:gd name="T37" fmla="*/ 309 h 512"/>
              <a:gd name="T38" fmla="*/ 194 w 512"/>
              <a:gd name="T39" fmla="*/ 295 h 512"/>
              <a:gd name="T40" fmla="*/ 166 w 512"/>
              <a:gd name="T41" fmla="*/ 249 h 512"/>
              <a:gd name="T42" fmla="*/ 120 w 512"/>
              <a:gd name="T43" fmla="*/ 277 h 512"/>
              <a:gd name="T44" fmla="*/ 143 w 512"/>
              <a:gd name="T45" fmla="*/ 280 h 512"/>
              <a:gd name="T46" fmla="*/ 107 w 512"/>
              <a:gd name="T47" fmla="*/ 354 h 512"/>
              <a:gd name="T48" fmla="*/ 124 w 512"/>
              <a:gd name="T49" fmla="*/ 373 h 512"/>
              <a:gd name="T50" fmla="*/ 234 w 512"/>
              <a:gd name="T51" fmla="*/ 362 h 512"/>
              <a:gd name="T52" fmla="*/ 405 w 512"/>
              <a:gd name="T53" fmla="*/ 343 h 512"/>
              <a:gd name="T54" fmla="*/ 341 w 512"/>
              <a:gd name="T55" fmla="*/ 254 h 512"/>
              <a:gd name="T56" fmla="*/ 383 w 512"/>
              <a:gd name="T57" fmla="*/ 348 h 512"/>
              <a:gd name="T58" fmla="*/ 304 w 512"/>
              <a:gd name="T59" fmla="*/ 352 h 512"/>
              <a:gd name="T60" fmla="*/ 311 w 512"/>
              <a:gd name="T61" fmla="*/ 330 h 512"/>
              <a:gd name="T62" fmla="*/ 266 w 512"/>
              <a:gd name="T63" fmla="*/ 359 h 512"/>
              <a:gd name="T64" fmla="*/ 296 w 512"/>
              <a:gd name="T65" fmla="*/ 404 h 512"/>
              <a:gd name="T66" fmla="*/ 311 w 512"/>
              <a:gd name="T67" fmla="*/ 404 h 512"/>
              <a:gd name="T68" fmla="*/ 295 w 512"/>
              <a:gd name="T69" fmla="*/ 373 h 512"/>
              <a:gd name="T70" fmla="*/ 396 w 512"/>
              <a:gd name="T71" fmla="*/ 368 h 512"/>
              <a:gd name="T72" fmla="*/ 405 w 512"/>
              <a:gd name="T73" fmla="*/ 3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77" y="199"/>
                </a:moveTo>
                <a:cubicBezTo>
                  <a:pt x="271" y="198"/>
                  <a:pt x="266" y="202"/>
                  <a:pt x="265" y="207"/>
                </a:cubicBezTo>
                <a:cubicBezTo>
                  <a:pt x="264" y="213"/>
                  <a:pt x="268" y="219"/>
                  <a:pt x="274" y="220"/>
                </a:cubicBezTo>
                <a:cubicBezTo>
                  <a:pt x="315" y="227"/>
                  <a:pt x="315" y="227"/>
                  <a:pt x="315" y="227"/>
                </a:cubicBezTo>
                <a:cubicBezTo>
                  <a:pt x="315" y="227"/>
                  <a:pt x="316" y="227"/>
                  <a:pt x="317" y="227"/>
                </a:cubicBezTo>
                <a:cubicBezTo>
                  <a:pt x="322" y="227"/>
                  <a:pt x="326" y="224"/>
                  <a:pt x="327" y="219"/>
                </a:cubicBezTo>
                <a:cubicBezTo>
                  <a:pt x="335" y="177"/>
                  <a:pt x="335" y="177"/>
                  <a:pt x="335" y="177"/>
                </a:cubicBezTo>
                <a:cubicBezTo>
                  <a:pt x="336" y="171"/>
                  <a:pt x="332" y="166"/>
                  <a:pt x="326" y="165"/>
                </a:cubicBezTo>
                <a:cubicBezTo>
                  <a:pt x="320" y="164"/>
                  <a:pt x="315" y="168"/>
                  <a:pt x="314" y="174"/>
                </a:cubicBezTo>
                <a:cubicBezTo>
                  <a:pt x="311" y="187"/>
                  <a:pt x="311" y="187"/>
                  <a:pt x="311" y="187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1" y="118"/>
                  <a:pt x="267" y="117"/>
                  <a:pt x="264" y="117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3" y="116"/>
                  <a:pt x="239" y="118"/>
                  <a:pt x="237" y="121"/>
                </a:cubicBezTo>
                <a:cubicBezTo>
                  <a:pt x="188" y="207"/>
                  <a:pt x="188" y="207"/>
                  <a:pt x="188" y="207"/>
                </a:cubicBezTo>
                <a:cubicBezTo>
                  <a:pt x="185" y="212"/>
                  <a:pt x="186" y="219"/>
                  <a:pt x="192" y="222"/>
                </a:cubicBezTo>
                <a:cubicBezTo>
                  <a:pt x="197" y="225"/>
                  <a:pt x="203" y="224"/>
                  <a:pt x="206" y="218"/>
                </a:cubicBezTo>
                <a:cubicBezTo>
                  <a:pt x="253" y="138"/>
                  <a:pt x="253" y="138"/>
                  <a:pt x="253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95" y="202"/>
                  <a:pt x="295" y="202"/>
                  <a:pt x="295" y="202"/>
                </a:cubicBezTo>
                <a:lnTo>
                  <a:pt x="277" y="199"/>
                </a:lnTo>
                <a:close/>
                <a:moveTo>
                  <a:pt x="224" y="352"/>
                </a:moveTo>
                <a:cubicBezTo>
                  <a:pt x="130" y="352"/>
                  <a:pt x="130" y="352"/>
                  <a:pt x="130" y="352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66" y="283"/>
                  <a:pt x="166" y="283"/>
                  <a:pt x="166" y="283"/>
                </a:cubicBezTo>
                <a:cubicBezTo>
                  <a:pt x="174" y="302"/>
                  <a:pt x="174" y="302"/>
                  <a:pt x="174" y="302"/>
                </a:cubicBezTo>
                <a:cubicBezTo>
                  <a:pt x="175" y="307"/>
                  <a:pt x="179" y="309"/>
                  <a:pt x="184" y="309"/>
                </a:cubicBezTo>
                <a:cubicBezTo>
                  <a:pt x="185" y="309"/>
                  <a:pt x="186" y="309"/>
                  <a:pt x="187" y="309"/>
                </a:cubicBezTo>
                <a:cubicBezTo>
                  <a:pt x="193" y="307"/>
                  <a:pt x="196" y="301"/>
                  <a:pt x="194" y="295"/>
                </a:cubicBezTo>
                <a:cubicBezTo>
                  <a:pt x="180" y="256"/>
                  <a:pt x="180" y="256"/>
                  <a:pt x="180" y="256"/>
                </a:cubicBezTo>
                <a:cubicBezTo>
                  <a:pt x="178" y="250"/>
                  <a:pt x="171" y="247"/>
                  <a:pt x="166" y="249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1" y="265"/>
                  <a:pt x="118" y="271"/>
                  <a:pt x="120" y="277"/>
                </a:cubicBezTo>
                <a:cubicBezTo>
                  <a:pt x="122" y="282"/>
                  <a:pt x="128" y="285"/>
                  <a:pt x="134" y="283"/>
                </a:cubicBezTo>
                <a:cubicBezTo>
                  <a:pt x="143" y="280"/>
                  <a:pt x="143" y="280"/>
                  <a:pt x="143" y="280"/>
                </a:cubicBezTo>
                <a:cubicBezTo>
                  <a:pt x="107" y="343"/>
                  <a:pt x="107" y="343"/>
                  <a:pt x="107" y="343"/>
                </a:cubicBezTo>
                <a:cubicBezTo>
                  <a:pt x="105" y="347"/>
                  <a:pt x="105" y="351"/>
                  <a:pt x="107" y="354"/>
                </a:cubicBezTo>
                <a:cubicBezTo>
                  <a:pt x="115" y="368"/>
                  <a:pt x="115" y="368"/>
                  <a:pt x="115" y="368"/>
                </a:cubicBezTo>
                <a:cubicBezTo>
                  <a:pt x="117" y="371"/>
                  <a:pt x="121" y="373"/>
                  <a:pt x="124" y="373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230" y="373"/>
                  <a:pt x="234" y="368"/>
                  <a:pt x="234" y="362"/>
                </a:cubicBezTo>
                <a:cubicBezTo>
                  <a:pt x="234" y="356"/>
                  <a:pt x="230" y="352"/>
                  <a:pt x="224" y="352"/>
                </a:cubicBezTo>
                <a:close/>
                <a:moveTo>
                  <a:pt x="405" y="343"/>
                </a:moveTo>
                <a:cubicBezTo>
                  <a:pt x="355" y="258"/>
                  <a:pt x="355" y="258"/>
                  <a:pt x="355" y="258"/>
                </a:cubicBezTo>
                <a:cubicBezTo>
                  <a:pt x="352" y="253"/>
                  <a:pt x="346" y="251"/>
                  <a:pt x="341" y="254"/>
                </a:cubicBezTo>
                <a:cubicBezTo>
                  <a:pt x="335" y="257"/>
                  <a:pt x="334" y="263"/>
                  <a:pt x="337" y="268"/>
                </a:cubicBezTo>
                <a:cubicBezTo>
                  <a:pt x="383" y="348"/>
                  <a:pt x="383" y="348"/>
                  <a:pt x="383" y="348"/>
                </a:cubicBezTo>
                <a:cubicBezTo>
                  <a:pt x="381" y="352"/>
                  <a:pt x="381" y="352"/>
                  <a:pt x="381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11" y="345"/>
                  <a:pt x="311" y="345"/>
                  <a:pt x="311" y="345"/>
                </a:cubicBezTo>
                <a:cubicBezTo>
                  <a:pt x="315" y="341"/>
                  <a:pt x="315" y="334"/>
                  <a:pt x="311" y="330"/>
                </a:cubicBezTo>
                <a:cubicBezTo>
                  <a:pt x="307" y="325"/>
                  <a:pt x="300" y="325"/>
                  <a:pt x="296" y="330"/>
                </a:cubicBezTo>
                <a:cubicBezTo>
                  <a:pt x="266" y="359"/>
                  <a:pt x="266" y="359"/>
                  <a:pt x="266" y="359"/>
                </a:cubicBezTo>
                <a:cubicBezTo>
                  <a:pt x="262" y="363"/>
                  <a:pt x="262" y="370"/>
                  <a:pt x="266" y="374"/>
                </a:cubicBezTo>
                <a:cubicBezTo>
                  <a:pt x="296" y="404"/>
                  <a:pt x="296" y="404"/>
                  <a:pt x="296" y="404"/>
                </a:cubicBezTo>
                <a:cubicBezTo>
                  <a:pt x="298" y="406"/>
                  <a:pt x="300" y="407"/>
                  <a:pt x="303" y="407"/>
                </a:cubicBezTo>
                <a:cubicBezTo>
                  <a:pt x="306" y="407"/>
                  <a:pt x="309" y="406"/>
                  <a:pt x="311" y="404"/>
                </a:cubicBezTo>
                <a:cubicBezTo>
                  <a:pt x="315" y="400"/>
                  <a:pt x="315" y="393"/>
                  <a:pt x="311" y="389"/>
                </a:cubicBezTo>
                <a:cubicBezTo>
                  <a:pt x="295" y="373"/>
                  <a:pt x="295" y="373"/>
                  <a:pt x="295" y="373"/>
                </a:cubicBezTo>
                <a:cubicBezTo>
                  <a:pt x="387" y="373"/>
                  <a:pt x="387" y="373"/>
                  <a:pt x="387" y="373"/>
                </a:cubicBezTo>
                <a:cubicBezTo>
                  <a:pt x="391" y="373"/>
                  <a:pt x="394" y="371"/>
                  <a:pt x="396" y="368"/>
                </a:cubicBezTo>
                <a:cubicBezTo>
                  <a:pt x="405" y="354"/>
                  <a:pt x="405" y="354"/>
                  <a:pt x="405" y="354"/>
                </a:cubicBezTo>
                <a:cubicBezTo>
                  <a:pt x="407" y="351"/>
                  <a:pt x="407" y="347"/>
                  <a:pt x="405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7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31" y="1998203"/>
            <a:ext cx="3066610" cy="1755649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de l’emprise au sol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242895"/>
              </p:ext>
            </p:extLst>
          </p:nvPr>
        </p:nvGraphicFramePr>
        <p:xfrm>
          <a:off x="4926951" y="693019"/>
          <a:ext cx="4680495" cy="4980993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14634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 au sol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Solaire toiture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6492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 terrestre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Éolien off-shore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7366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0,09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180,9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294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  <p:grpSp>
        <p:nvGrpSpPr>
          <p:cNvPr id="3" name="Group 118">
            <a:extLst>
              <a:ext uri="{FF2B5EF4-FFF2-40B4-BE49-F238E27FC236}">
                <a16:creationId xmlns:a16="http://schemas.microsoft.com/office/drawing/2014/main" id="{BDA8D223-C11E-6E0F-60E1-7B58B30A20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912" y="4946305"/>
            <a:ext cx="919458" cy="916762"/>
            <a:chOff x="5806" y="368"/>
            <a:chExt cx="341" cy="340"/>
          </a:xfrm>
          <a:solidFill>
            <a:schemeClr val="bg1"/>
          </a:solidFill>
        </p:grpSpPr>
        <p:sp>
          <p:nvSpPr>
            <p:cNvPr id="4" name="Freeform 119">
              <a:extLst>
                <a:ext uri="{FF2B5EF4-FFF2-40B4-BE49-F238E27FC236}">
                  <a16:creationId xmlns:a16="http://schemas.microsoft.com/office/drawing/2014/main" id="{9CB8F5B9-7850-700C-FDD3-A5303D5D1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6" y="36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" name="Freeform 120">
              <a:extLst>
                <a:ext uri="{FF2B5EF4-FFF2-40B4-BE49-F238E27FC236}">
                  <a16:creationId xmlns:a16="http://schemas.microsoft.com/office/drawing/2014/main" id="{9285FDD4-10C6-DEF3-88D6-473BD31A0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5" y="460"/>
              <a:ext cx="150" cy="156"/>
            </a:xfrm>
            <a:custGeom>
              <a:avLst/>
              <a:gdLst>
                <a:gd name="T0" fmla="*/ 74 w 226"/>
                <a:gd name="T1" fmla="*/ 189 h 235"/>
                <a:gd name="T2" fmla="*/ 74 w 226"/>
                <a:gd name="T3" fmla="*/ 204 h 235"/>
                <a:gd name="T4" fmla="*/ 47 w 226"/>
                <a:gd name="T5" fmla="*/ 232 h 235"/>
                <a:gd name="T6" fmla="*/ 43 w 226"/>
                <a:gd name="T7" fmla="*/ 234 h 235"/>
                <a:gd name="T8" fmla="*/ 39 w 226"/>
                <a:gd name="T9" fmla="*/ 235 h 235"/>
                <a:gd name="T10" fmla="*/ 35 w 226"/>
                <a:gd name="T11" fmla="*/ 234 h 235"/>
                <a:gd name="T12" fmla="*/ 32 w 226"/>
                <a:gd name="T13" fmla="*/ 232 h 235"/>
                <a:gd name="T14" fmla="*/ 4 w 226"/>
                <a:gd name="T15" fmla="*/ 204 h 235"/>
                <a:gd name="T16" fmla="*/ 4 w 226"/>
                <a:gd name="T17" fmla="*/ 189 h 235"/>
                <a:gd name="T18" fmla="*/ 19 w 226"/>
                <a:gd name="T19" fmla="*/ 189 h 235"/>
                <a:gd name="T20" fmla="*/ 29 w 226"/>
                <a:gd name="T21" fmla="*/ 199 h 235"/>
                <a:gd name="T22" fmla="*/ 29 w 226"/>
                <a:gd name="T23" fmla="*/ 11 h 235"/>
                <a:gd name="T24" fmla="*/ 39 w 226"/>
                <a:gd name="T25" fmla="*/ 0 h 235"/>
                <a:gd name="T26" fmla="*/ 50 w 226"/>
                <a:gd name="T27" fmla="*/ 11 h 235"/>
                <a:gd name="T28" fmla="*/ 50 w 226"/>
                <a:gd name="T29" fmla="*/ 199 h 235"/>
                <a:gd name="T30" fmla="*/ 59 w 226"/>
                <a:gd name="T31" fmla="*/ 189 h 235"/>
                <a:gd name="T32" fmla="*/ 74 w 226"/>
                <a:gd name="T33" fmla="*/ 189 h 235"/>
                <a:gd name="T34" fmla="*/ 215 w 226"/>
                <a:gd name="T35" fmla="*/ 0 h 235"/>
                <a:gd name="T36" fmla="*/ 103 w 226"/>
                <a:gd name="T37" fmla="*/ 0 h 235"/>
                <a:gd name="T38" fmla="*/ 93 w 226"/>
                <a:gd name="T39" fmla="*/ 11 h 235"/>
                <a:gd name="T40" fmla="*/ 103 w 226"/>
                <a:gd name="T41" fmla="*/ 22 h 235"/>
                <a:gd name="T42" fmla="*/ 215 w 226"/>
                <a:gd name="T43" fmla="*/ 22 h 235"/>
                <a:gd name="T44" fmla="*/ 226 w 226"/>
                <a:gd name="T45" fmla="*/ 11 h 235"/>
                <a:gd name="T46" fmla="*/ 215 w 226"/>
                <a:gd name="T47" fmla="*/ 0 h 235"/>
                <a:gd name="T48" fmla="*/ 199 w 226"/>
                <a:gd name="T49" fmla="*/ 43 h 235"/>
                <a:gd name="T50" fmla="*/ 103 w 226"/>
                <a:gd name="T51" fmla="*/ 43 h 235"/>
                <a:gd name="T52" fmla="*/ 93 w 226"/>
                <a:gd name="T53" fmla="*/ 54 h 235"/>
                <a:gd name="T54" fmla="*/ 103 w 226"/>
                <a:gd name="T55" fmla="*/ 64 h 235"/>
                <a:gd name="T56" fmla="*/ 199 w 226"/>
                <a:gd name="T57" fmla="*/ 64 h 235"/>
                <a:gd name="T58" fmla="*/ 210 w 226"/>
                <a:gd name="T59" fmla="*/ 54 h 235"/>
                <a:gd name="T60" fmla="*/ 199 w 226"/>
                <a:gd name="T61" fmla="*/ 43 h 235"/>
                <a:gd name="T62" fmla="*/ 178 w 226"/>
                <a:gd name="T63" fmla="*/ 86 h 235"/>
                <a:gd name="T64" fmla="*/ 103 w 226"/>
                <a:gd name="T65" fmla="*/ 86 h 235"/>
                <a:gd name="T66" fmla="*/ 93 w 226"/>
                <a:gd name="T67" fmla="*/ 96 h 235"/>
                <a:gd name="T68" fmla="*/ 103 w 226"/>
                <a:gd name="T69" fmla="*/ 107 h 235"/>
                <a:gd name="T70" fmla="*/ 178 w 226"/>
                <a:gd name="T71" fmla="*/ 107 h 235"/>
                <a:gd name="T72" fmla="*/ 189 w 226"/>
                <a:gd name="T73" fmla="*/ 96 h 235"/>
                <a:gd name="T74" fmla="*/ 178 w 226"/>
                <a:gd name="T75" fmla="*/ 86 h 235"/>
                <a:gd name="T76" fmla="*/ 157 w 226"/>
                <a:gd name="T77" fmla="*/ 128 h 235"/>
                <a:gd name="T78" fmla="*/ 103 w 226"/>
                <a:gd name="T79" fmla="*/ 128 h 235"/>
                <a:gd name="T80" fmla="*/ 93 w 226"/>
                <a:gd name="T81" fmla="*/ 139 h 235"/>
                <a:gd name="T82" fmla="*/ 103 w 226"/>
                <a:gd name="T83" fmla="*/ 150 h 235"/>
                <a:gd name="T84" fmla="*/ 157 w 226"/>
                <a:gd name="T85" fmla="*/ 150 h 235"/>
                <a:gd name="T86" fmla="*/ 167 w 226"/>
                <a:gd name="T87" fmla="*/ 139 h 235"/>
                <a:gd name="T88" fmla="*/ 157 w 226"/>
                <a:gd name="T89" fmla="*/ 128 h 235"/>
                <a:gd name="T90" fmla="*/ 135 w 226"/>
                <a:gd name="T91" fmla="*/ 171 h 235"/>
                <a:gd name="T92" fmla="*/ 103 w 226"/>
                <a:gd name="T93" fmla="*/ 171 h 235"/>
                <a:gd name="T94" fmla="*/ 93 w 226"/>
                <a:gd name="T95" fmla="*/ 182 h 235"/>
                <a:gd name="T96" fmla="*/ 103 w 226"/>
                <a:gd name="T97" fmla="*/ 192 h 235"/>
                <a:gd name="T98" fmla="*/ 135 w 226"/>
                <a:gd name="T99" fmla="*/ 192 h 235"/>
                <a:gd name="T100" fmla="*/ 146 w 226"/>
                <a:gd name="T101" fmla="*/ 182 h 235"/>
                <a:gd name="T102" fmla="*/ 135 w 226"/>
                <a:gd name="T103" fmla="*/ 171 h 235"/>
                <a:gd name="T104" fmla="*/ 114 w 226"/>
                <a:gd name="T105" fmla="*/ 214 h 235"/>
                <a:gd name="T106" fmla="*/ 103 w 226"/>
                <a:gd name="T107" fmla="*/ 214 h 235"/>
                <a:gd name="T108" fmla="*/ 93 w 226"/>
                <a:gd name="T109" fmla="*/ 224 h 235"/>
                <a:gd name="T110" fmla="*/ 103 w 226"/>
                <a:gd name="T111" fmla="*/ 235 h 235"/>
                <a:gd name="T112" fmla="*/ 114 w 226"/>
                <a:gd name="T113" fmla="*/ 235 h 235"/>
                <a:gd name="T114" fmla="*/ 125 w 226"/>
                <a:gd name="T115" fmla="*/ 224 h 235"/>
                <a:gd name="T116" fmla="*/ 114 w 226"/>
                <a:gd name="T117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35">
                  <a:moveTo>
                    <a:pt x="74" y="189"/>
                  </a:moveTo>
                  <a:cubicBezTo>
                    <a:pt x="79" y="193"/>
                    <a:pt x="79" y="200"/>
                    <a:pt x="74" y="20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46" y="233"/>
                    <a:pt x="45" y="234"/>
                    <a:pt x="43" y="234"/>
                  </a:cubicBezTo>
                  <a:cubicBezTo>
                    <a:pt x="42" y="235"/>
                    <a:pt x="41" y="235"/>
                    <a:pt x="39" y="235"/>
                  </a:cubicBezTo>
                  <a:cubicBezTo>
                    <a:pt x="38" y="235"/>
                    <a:pt x="37" y="235"/>
                    <a:pt x="35" y="234"/>
                  </a:cubicBezTo>
                  <a:cubicBezTo>
                    <a:pt x="34" y="234"/>
                    <a:pt x="33" y="233"/>
                    <a:pt x="32" y="232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0" y="200"/>
                    <a:pt x="0" y="193"/>
                    <a:pt x="4" y="189"/>
                  </a:cubicBezTo>
                  <a:cubicBezTo>
                    <a:pt x="8" y="185"/>
                    <a:pt x="15" y="185"/>
                    <a:pt x="19" y="18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5"/>
                    <a:pt x="33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64" y="185"/>
                    <a:pt x="70" y="185"/>
                    <a:pt x="74" y="189"/>
                  </a:cubicBezTo>
                  <a:close/>
                  <a:moveTo>
                    <a:pt x="215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7" y="0"/>
                    <a:pt x="93" y="5"/>
                    <a:pt x="93" y="11"/>
                  </a:cubicBezTo>
                  <a:cubicBezTo>
                    <a:pt x="93" y="17"/>
                    <a:pt x="97" y="22"/>
                    <a:pt x="10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21" y="22"/>
                    <a:pt x="226" y="17"/>
                    <a:pt x="226" y="11"/>
                  </a:cubicBezTo>
                  <a:cubicBezTo>
                    <a:pt x="226" y="5"/>
                    <a:pt x="221" y="0"/>
                    <a:pt x="215" y="0"/>
                  </a:cubicBezTo>
                  <a:close/>
                  <a:moveTo>
                    <a:pt x="199" y="43"/>
                  </a:moveTo>
                  <a:cubicBezTo>
                    <a:pt x="103" y="43"/>
                    <a:pt x="103" y="43"/>
                    <a:pt x="103" y="43"/>
                  </a:cubicBezTo>
                  <a:cubicBezTo>
                    <a:pt x="97" y="43"/>
                    <a:pt x="93" y="48"/>
                    <a:pt x="93" y="54"/>
                  </a:cubicBezTo>
                  <a:cubicBezTo>
                    <a:pt x="93" y="60"/>
                    <a:pt x="97" y="64"/>
                    <a:pt x="103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5" y="64"/>
                    <a:pt x="210" y="60"/>
                    <a:pt x="210" y="54"/>
                  </a:cubicBezTo>
                  <a:cubicBezTo>
                    <a:pt x="210" y="48"/>
                    <a:pt x="205" y="43"/>
                    <a:pt x="199" y="43"/>
                  </a:cubicBezTo>
                  <a:close/>
                  <a:moveTo>
                    <a:pt x="178" y="86"/>
                  </a:moveTo>
                  <a:cubicBezTo>
                    <a:pt x="103" y="86"/>
                    <a:pt x="103" y="86"/>
                    <a:pt x="103" y="86"/>
                  </a:cubicBezTo>
                  <a:cubicBezTo>
                    <a:pt x="97" y="86"/>
                    <a:pt x="93" y="90"/>
                    <a:pt x="93" y="96"/>
                  </a:cubicBezTo>
                  <a:cubicBezTo>
                    <a:pt x="93" y="102"/>
                    <a:pt x="97" y="107"/>
                    <a:pt x="103" y="107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4" y="107"/>
                    <a:pt x="189" y="102"/>
                    <a:pt x="189" y="96"/>
                  </a:cubicBezTo>
                  <a:cubicBezTo>
                    <a:pt x="189" y="90"/>
                    <a:pt x="184" y="86"/>
                    <a:pt x="178" y="86"/>
                  </a:cubicBezTo>
                  <a:close/>
                  <a:moveTo>
                    <a:pt x="157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97" y="128"/>
                    <a:pt x="93" y="133"/>
                    <a:pt x="93" y="139"/>
                  </a:cubicBezTo>
                  <a:cubicBezTo>
                    <a:pt x="93" y="145"/>
                    <a:pt x="97" y="150"/>
                    <a:pt x="103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63" y="150"/>
                    <a:pt x="167" y="145"/>
                    <a:pt x="167" y="139"/>
                  </a:cubicBezTo>
                  <a:cubicBezTo>
                    <a:pt x="167" y="133"/>
                    <a:pt x="163" y="128"/>
                    <a:pt x="157" y="128"/>
                  </a:cubicBezTo>
                  <a:close/>
                  <a:moveTo>
                    <a:pt x="135" y="171"/>
                  </a:moveTo>
                  <a:cubicBezTo>
                    <a:pt x="103" y="171"/>
                    <a:pt x="103" y="171"/>
                    <a:pt x="103" y="171"/>
                  </a:cubicBezTo>
                  <a:cubicBezTo>
                    <a:pt x="97" y="171"/>
                    <a:pt x="93" y="176"/>
                    <a:pt x="93" y="182"/>
                  </a:cubicBezTo>
                  <a:cubicBezTo>
                    <a:pt x="93" y="188"/>
                    <a:pt x="97" y="192"/>
                    <a:pt x="103" y="192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41" y="192"/>
                    <a:pt x="146" y="188"/>
                    <a:pt x="146" y="182"/>
                  </a:cubicBezTo>
                  <a:cubicBezTo>
                    <a:pt x="146" y="176"/>
                    <a:pt x="141" y="171"/>
                    <a:pt x="135" y="171"/>
                  </a:cubicBezTo>
                  <a:close/>
                  <a:moveTo>
                    <a:pt x="114" y="214"/>
                  </a:moveTo>
                  <a:cubicBezTo>
                    <a:pt x="103" y="214"/>
                    <a:pt x="103" y="214"/>
                    <a:pt x="103" y="214"/>
                  </a:cubicBezTo>
                  <a:cubicBezTo>
                    <a:pt x="97" y="214"/>
                    <a:pt x="93" y="218"/>
                    <a:pt x="93" y="224"/>
                  </a:cubicBezTo>
                  <a:cubicBezTo>
                    <a:pt x="93" y="230"/>
                    <a:pt x="97" y="235"/>
                    <a:pt x="103" y="235"/>
                  </a:cubicBezTo>
                  <a:cubicBezTo>
                    <a:pt x="114" y="235"/>
                    <a:pt x="114" y="235"/>
                    <a:pt x="114" y="235"/>
                  </a:cubicBezTo>
                  <a:cubicBezTo>
                    <a:pt x="120" y="235"/>
                    <a:pt x="125" y="230"/>
                    <a:pt x="125" y="224"/>
                  </a:cubicBezTo>
                  <a:cubicBezTo>
                    <a:pt x="125" y="218"/>
                    <a:pt x="120" y="214"/>
                    <a:pt x="114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7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87378"/>
              </p:ext>
            </p:extLst>
          </p:nvPr>
        </p:nvGraphicFramePr>
        <p:xfrm>
          <a:off x="3647975" y="298383"/>
          <a:ext cx="7950467" cy="463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46">
            <a:extLst>
              <a:ext uri="{FF2B5EF4-FFF2-40B4-BE49-F238E27FC236}">
                <a16:creationId xmlns:a16="http://schemas.microsoft.com/office/drawing/2014/main" id="{ED4363CA-464E-FFBB-AA87-10A3E9110C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316" y="3817042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5" name="Freeform 47">
              <a:extLst>
                <a:ext uri="{FF2B5EF4-FFF2-40B4-BE49-F238E27FC236}">
                  <a16:creationId xmlns:a16="http://schemas.microsoft.com/office/drawing/2014/main" id="{3E001737-A22D-390E-3F36-860196CE1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48">
              <a:extLst>
                <a:ext uri="{FF2B5EF4-FFF2-40B4-BE49-F238E27FC236}">
                  <a16:creationId xmlns:a16="http://schemas.microsoft.com/office/drawing/2014/main" id="{8DD791F1-859F-E7E9-A4E3-C5DF05752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" name="Group 614">
            <a:extLst>
              <a:ext uri="{FF2B5EF4-FFF2-40B4-BE49-F238E27FC236}">
                <a16:creationId xmlns:a16="http://schemas.microsoft.com/office/drawing/2014/main" id="{28202881-3078-CB0F-3B5C-D75B9925A7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298" y="4966749"/>
            <a:ext cx="916762" cy="916762"/>
            <a:chOff x="3780" y="2658"/>
            <a:chExt cx="340" cy="340"/>
          </a:xfrm>
          <a:solidFill>
            <a:schemeClr val="bg1"/>
          </a:solidFill>
        </p:grpSpPr>
        <p:sp>
          <p:nvSpPr>
            <p:cNvPr id="8" name="Freeform 615">
              <a:extLst>
                <a:ext uri="{FF2B5EF4-FFF2-40B4-BE49-F238E27FC236}">
                  <a16:creationId xmlns:a16="http://schemas.microsoft.com/office/drawing/2014/main" id="{737559EB-5D35-3BF9-9403-29129B445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799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616">
              <a:extLst>
                <a:ext uri="{FF2B5EF4-FFF2-40B4-BE49-F238E27FC236}">
                  <a16:creationId xmlns:a16="http://schemas.microsoft.com/office/drawing/2014/main" id="{B7D488EE-0AB8-18B9-1A61-E2045059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757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617">
              <a:extLst>
                <a:ext uri="{FF2B5EF4-FFF2-40B4-BE49-F238E27FC236}">
                  <a16:creationId xmlns:a16="http://schemas.microsoft.com/office/drawing/2014/main" id="{D4FD87F0-DB78-BE58-B4BC-E03F996A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42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618">
              <a:extLst>
                <a:ext uri="{FF2B5EF4-FFF2-40B4-BE49-F238E27FC236}">
                  <a16:creationId xmlns:a16="http://schemas.microsoft.com/office/drawing/2014/main" id="{1C4C346C-F4B2-73F9-D7F1-05DFF9B94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799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619">
              <a:extLst>
                <a:ext uri="{FF2B5EF4-FFF2-40B4-BE49-F238E27FC236}">
                  <a16:creationId xmlns:a16="http://schemas.microsoft.com/office/drawing/2014/main" id="{93AAB776-3DFE-4BF6-5D81-91D675C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757"/>
              <a:ext cx="135" cy="14"/>
            </a:xfrm>
            <a:custGeom>
              <a:avLst/>
              <a:gdLst>
                <a:gd name="T0" fmla="*/ 10 w 202"/>
                <a:gd name="T1" fmla="*/ 21 h 21"/>
                <a:gd name="T2" fmla="*/ 192 w 202"/>
                <a:gd name="T3" fmla="*/ 21 h 21"/>
                <a:gd name="T4" fmla="*/ 202 w 202"/>
                <a:gd name="T5" fmla="*/ 11 h 21"/>
                <a:gd name="T6" fmla="*/ 192 w 202"/>
                <a:gd name="T7" fmla="*/ 0 h 21"/>
                <a:gd name="T8" fmla="*/ 10 w 202"/>
                <a:gd name="T9" fmla="*/ 0 h 21"/>
                <a:gd name="T10" fmla="*/ 0 w 202"/>
                <a:gd name="T11" fmla="*/ 11 h 21"/>
                <a:gd name="T12" fmla="*/ 10 w 202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0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20">
              <a:extLst>
                <a:ext uri="{FF2B5EF4-FFF2-40B4-BE49-F238E27FC236}">
                  <a16:creationId xmlns:a16="http://schemas.microsoft.com/office/drawing/2014/main" id="{FF63CE74-E7BB-910A-D711-061795C99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842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21">
              <a:extLst>
                <a:ext uri="{FF2B5EF4-FFF2-40B4-BE49-F238E27FC236}">
                  <a16:creationId xmlns:a16="http://schemas.microsoft.com/office/drawing/2014/main" id="{1C5F9E97-9B17-96D2-F70A-2B0F15780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84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622">
              <a:extLst>
                <a:ext uri="{FF2B5EF4-FFF2-40B4-BE49-F238E27FC236}">
                  <a16:creationId xmlns:a16="http://schemas.microsoft.com/office/drawing/2014/main" id="{54FE412D-ACA5-8705-CB4B-6E976A8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884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623">
              <a:extLst>
                <a:ext uri="{FF2B5EF4-FFF2-40B4-BE49-F238E27FC236}">
                  <a16:creationId xmlns:a16="http://schemas.microsoft.com/office/drawing/2014/main" id="{A7147FEC-A884-147E-4E99-4F8556831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0" y="265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53" y="749300"/>
            <a:ext cx="3108735" cy="5334000"/>
          </a:xfrm>
        </p:spPr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8053250" y="914915"/>
            <a:ext cx="3108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MW de diesel à remplacer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3598430" y="3496879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3931920" y="4456074"/>
            <a:ext cx="33992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 : 326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201 €/</a:t>
            </a:r>
            <a:r>
              <a:rPr lang="fr-FR" sz="2400" dirty="0" err="1"/>
              <a:t>Mwh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100 272 tCO2eq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69018"/>
              </p:ext>
            </p:extLst>
          </p:nvPr>
        </p:nvGraphicFramePr>
        <p:xfrm>
          <a:off x="3299084" y="451429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316" y="1997867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5250C6A1-AED8-3845-081F-1AFC18E06C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9853" y="4927144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7" name="Freeform 47">
              <a:extLst>
                <a:ext uri="{FF2B5EF4-FFF2-40B4-BE49-F238E27FC236}">
                  <a16:creationId xmlns:a16="http://schemas.microsoft.com/office/drawing/2014/main" id="{04355602-14AE-FB11-07E2-0575FC3FB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ECB2A6E6-5578-7231-3CC9-937E05DD6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5FD82679-3563-145F-689A-0355F2A93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29829"/>
              </p:ext>
            </p:extLst>
          </p:nvPr>
        </p:nvGraphicFramePr>
        <p:xfrm>
          <a:off x="7371828" y="1997867"/>
          <a:ext cx="4464572" cy="418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3B92C9B-C7FC-F195-6A93-F7E7A6B4F883}"/>
              </a:ext>
            </a:extLst>
          </p:cNvPr>
          <p:cNvSpPr txBox="1"/>
          <p:nvPr/>
        </p:nvSpPr>
        <p:spPr>
          <a:xfrm>
            <a:off x="7886719" y="6180953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34" y="781464"/>
            <a:ext cx="2947482" cy="5314536"/>
          </a:xfrm>
        </p:spPr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817438" y="781464"/>
            <a:ext cx="344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du solaire au sol, éolien terrestre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3787108" y="350926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4030580" y="4806326"/>
            <a:ext cx="313671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 : 228,7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140 €/MWh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34 611 tCO2eq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3E4D582-7402-38F4-CC49-DBA684C5545A}"/>
              </a:ext>
            </a:extLst>
          </p:cNvPr>
          <p:cNvGrpSpPr/>
          <p:nvPr/>
        </p:nvGrpSpPr>
        <p:grpSpPr>
          <a:xfrm>
            <a:off x="3488666" y="341761"/>
            <a:ext cx="4205416" cy="3593471"/>
            <a:chOff x="695197" y="1871663"/>
            <a:chExt cx="4205416" cy="3593471"/>
          </a:xfrm>
        </p:grpSpPr>
        <p:graphicFrame>
          <p:nvGraphicFramePr>
            <p:cNvPr id="32" name="Graphique 31">
              <a:extLst>
                <a:ext uri="{FF2B5EF4-FFF2-40B4-BE49-F238E27FC236}">
                  <a16:creationId xmlns:a16="http://schemas.microsoft.com/office/drawing/2014/main" id="{DC02A24C-8D7F-B0F2-977B-CB3801F8A6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3312342"/>
                </p:ext>
              </p:extLst>
            </p:nvPr>
          </p:nvGraphicFramePr>
          <p:xfrm>
            <a:off x="695197" y="1871663"/>
            <a:ext cx="4205416" cy="35934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4" name="Group 638">
              <a:extLst>
                <a:ext uri="{FF2B5EF4-FFF2-40B4-BE49-F238E27FC236}">
                  <a16:creationId xmlns:a16="http://schemas.microsoft.com/office/drawing/2014/main" id="{78BCB349-6B6A-5FB9-4431-0D87E01869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91536" y="3854138"/>
              <a:ext cx="601288" cy="601288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55" name="Freeform 639">
                <a:extLst>
                  <a:ext uri="{FF2B5EF4-FFF2-40B4-BE49-F238E27FC236}">
                    <a16:creationId xmlns:a16="http://schemas.microsoft.com/office/drawing/2014/main" id="{169CC113-B42C-E371-53F6-10AAC36DB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640">
                <a:extLst>
                  <a:ext uri="{FF2B5EF4-FFF2-40B4-BE49-F238E27FC236}">
                    <a16:creationId xmlns:a16="http://schemas.microsoft.com/office/drawing/2014/main" id="{1F4B8A08-CC26-BAE1-684E-1FE638609D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641">
                <a:extLst>
                  <a:ext uri="{FF2B5EF4-FFF2-40B4-BE49-F238E27FC236}">
                    <a16:creationId xmlns:a16="http://schemas.microsoft.com/office/drawing/2014/main" id="{62448A8D-D43A-ACE1-6FA8-E18D2707DD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58" name="Group 447">
              <a:extLst>
                <a:ext uri="{FF2B5EF4-FFF2-40B4-BE49-F238E27FC236}">
                  <a16:creationId xmlns:a16="http://schemas.microsoft.com/office/drawing/2014/main" id="{DCAD3FFC-248F-CD67-7F9F-E0F68B7E7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55981" y="1895471"/>
              <a:ext cx="374466" cy="374466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59" name="Freeform 448">
                <a:extLst>
                  <a:ext uri="{FF2B5EF4-FFF2-40B4-BE49-F238E27FC236}">
                    <a16:creationId xmlns:a16="http://schemas.microsoft.com/office/drawing/2014/main" id="{F98BEB29-DD21-46CE-306D-DB98707E96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49">
                <a:extLst>
                  <a:ext uri="{FF2B5EF4-FFF2-40B4-BE49-F238E27FC236}">
                    <a16:creationId xmlns:a16="http://schemas.microsoft.com/office/drawing/2014/main" id="{9E8294DA-70AA-9C15-6F07-5FA3F88B1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1" name="Group 477">
              <a:extLst>
                <a:ext uri="{FF2B5EF4-FFF2-40B4-BE49-F238E27FC236}">
                  <a16:creationId xmlns:a16="http://schemas.microsoft.com/office/drawing/2014/main" id="{33A62C91-5A83-1472-B19F-666E16F9B7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52866" y="3003065"/>
              <a:ext cx="601288" cy="601288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62" name="Freeform 400">
                <a:extLst>
                  <a:ext uri="{FF2B5EF4-FFF2-40B4-BE49-F238E27FC236}">
                    <a16:creationId xmlns:a16="http://schemas.microsoft.com/office/drawing/2014/main" id="{F8F27D99-4F98-4D8A-F894-4E9A3472F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3" name="Freeform 401">
                <a:extLst>
                  <a:ext uri="{FF2B5EF4-FFF2-40B4-BE49-F238E27FC236}">
                    <a16:creationId xmlns:a16="http://schemas.microsoft.com/office/drawing/2014/main" id="{E3CA6751-08AE-C475-1C2F-5260BA351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4" name="Freeform 402">
                <a:extLst>
                  <a:ext uri="{FF2B5EF4-FFF2-40B4-BE49-F238E27FC236}">
                    <a16:creationId xmlns:a16="http://schemas.microsoft.com/office/drawing/2014/main" id="{E7371A92-8A87-7E0D-0F9A-B23619FB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5" name="Freeform 403">
                <a:extLst>
                  <a:ext uri="{FF2B5EF4-FFF2-40B4-BE49-F238E27FC236}">
                    <a16:creationId xmlns:a16="http://schemas.microsoft.com/office/drawing/2014/main" id="{C4D272B9-C14D-CEC6-145C-E0128B2D9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404">
                <a:extLst>
                  <a:ext uri="{FF2B5EF4-FFF2-40B4-BE49-F238E27FC236}">
                    <a16:creationId xmlns:a16="http://schemas.microsoft.com/office/drawing/2014/main" id="{11CC9A20-E794-250B-FCC0-685067011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7" name="Freeform 405">
                <a:extLst>
                  <a:ext uri="{FF2B5EF4-FFF2-40B4-BE49-F238E27FC236}">
                    <a16:creationId xmlns:a16="http://schemas.microsoft.com/office/drawing/2014/main" id="{442942E1-AEA5-1D35-5CBB-26FB7FE0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8" name="Freeform 406">
                <a:extLst>
                  <a:ext uri="{FF2B5EF4-FFF2-40B4-BE49-F238E27FC236}">
                    <a16:creationId xmlns:a16="http://schemas.microsoft.com/office/drawing/2014/main" id="{04E83FD6-BAB0-D6E9-E3C3-61F9C1E5F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9" name="Freeform 407">
                <a:extLst>
                  <a:ext uri="{FF2B5EF4-FFF2-40B4-BE49-F238E27FC236}">
                    <a16:creationId xmlns:a16="http://schemas.microsoft.com/office/drawing/2014/main" id="{B0EF3690-405F-DBC2-E525-31CECE318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0" name="Freeform 408">
                <a:extLst>
                  <a:ext uri="{FF2B5EF4-FFF2-40B4-BE49-F238E27FC236}">
                    <a16:creationId xmlns:a16="http://schemas.microsoft.com/office/drawing/2014/main" id="{06655FE0-C8ED-7617-B3F1-98540D8AF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1" name="Freeform 409">
                <a:extLst>
                  <a:ext uri="{FF2B5EF4-FFF2-40B4-BE49-F238E27FC236}">
                    <a16:creationId xmlns:a16="http://schemas.microsoft.com/office/drawing/2014/main" id="{539246B0-EE77-6D42-C58A-ED9B76EF4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72" name="Group 46">
              <a:extLst>
                <a:ext uri="{FF2B5EF4-FFF2-40B4-BE49-F238E27FC236}">
                  <a16:creationId xmlns:a16="http://schemas.microsoft.com/office/drawing/2014/main" id="{ECAD6246-9052-5084-8626-EA4D8D585C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22875" y="2863803"/>
              <a:ext cx="601288" cy="601288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6127F8A6-6F3C-A1F0-A9DD-4269AC0C06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0965CFA5-9C1F-A4F7-3BD5-5586C148B5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1226651-3C81-3783-76F4-E103E8029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455485"/>
              </p:ext>
            </p:extLst>
          </p:nvPr>
        </p:nvGraphicFramePr>
        <p:xfrm>
          <a:off x="8380543" y="2395959"/>
          <a:ext cx="4573039" cy="403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1338FF2-6D0F-EC74-491F-B1EA3396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842060"/>
              </p:ext>
            </p:extLst>
          </p:nvPr>
        </p:nvGraphicFramePr>
        <p:xfrm>
          <a:off x="7167295" y="2373223"/>
          <a:ext cx="4742085" cy="381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512">
            <a:extLst>
              <a:ext uri="{FF2B5EF4-FFF2-40B4-BE49-F238E27FC236}">
                <a16:creationId xmlns:a16="http://schemas.microsoft.com/office/drawing/2014/main" id="{27A8F30E-7FE5-F614-709A-53F3F0EDA8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252" y="4923521"/>
            <a:ext cx="916762" cy="916762"/>
            <a:chOff x="2728" y="2016"/>
            <a:chExt cx="340" cy="340"/>
          </a:xfrm>
          <a:solidFill>
            <a:schemeClr val="bg1"/>
          </a:solidFill>
        </p:grpSpPr>
        <p:sp>
          <p:nvSpPr>
            <p:cNvPr id="10" name="Freeform 513">
              <a:extLst>
                <a:ext uri="{FF2B5EF4-FFF2-40B4-BE49-F238E27FC236}">
                  <a16:creationId xmlns:a16="http://schemas.microsoft.com/office/drawing/2014/main" id="{EFEF8FFE-F405-9B3C-2F3A-48D696236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514">
              <a:extLst>
                <a:ext uri="{FF2B5EF4-FFF2-40B4-BE49-F238E27FC236}">
                  <a16:creationId xmlns:a16="http://schemas.microsoft.com/office/drawing/2014/main" id="{9695ACED-C29E-5A99-E72F-54256719E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87EA36C-71D5-34F4-C0EB-73F4B7CE29FE}"/>
              </a:ext>
            </a:extLst>
          </p:cNvPr>
          <p:cNvSpPr txBox="1"/>
          <p:nvPr/>
        </p:nvSpPr>
        <p:spPr>
          <a:xfrm>
            <a:off x="7852208" y="625953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92214"/>
              </p:ext>
            </p:extLst>
          </p:nvPr>
        </p:nvGraphicFramePr>
        <p:xfrm>
          <a:off x="3875550" y="85886"/>
          <a:ext cx="3863162" cy="353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56" y="741863"/>
            <a:ext cx="2947482" cy="5341437"/>
          </a:xfrm>
        </p:spPr>
        <p:txBody>
          <a:bodyPr/>
          <a:lstStyle/>
          <a:p>
            <a:r>
              <a:rPr lang="fr-FR" dirty="0"/>
              <a:t>Optimisation des émissions carbones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78633" y="686243"/>
            <a:ext cx="318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4087247" y="355047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4040942" y="4645896"/>
            <a:ext cx="320132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 : 232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143,08€/MWh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27899 tCO2eq</a:t>
            </a:r>
          </a:p>
        </p:txBody>
      </p:sp>
      <p:graphicFrame>
        <p:nvGraphicFramePr>
          <p:cNvPr id="29" name="Graphique 28">
            <a:extLst>
              <a:ext uri="{FF2B5EF4-FFF2-40B4-BE49-F238E27FC236}">
                <a16:creationId xmlns:a16="http://schemas.microsoft.com/office/drawing/2014/main" id="{340A7C20-7724-1D66-5758-3AFC8103C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540"/>
              </p:ext>
            </p:extLst>
          </p:nvPr>
        </p:nvGraphicFramePr>
        <p:xfrm>
          <a:off x="7286588" y="1790698"/>
          <a:ext cx="4573039" cy="403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ZoneTexte 29">
            <a:extLst>
              <a:ext uri="{FF2B5EF4-FFF2-40B4-BE49-F238E27FC236}">
                <a16:creationId xmlns:a16="http://schemas.microsoft.com/office/drawing/2014/main" id="{DDAB177E-5731-4B57-F2B4-A0777C639985}"/>
              </a:ext>
            </a:extLst>
          </p:cNvPr>
          <p:cNvSpPr txBox="1"/>
          <p:nvPr/>
        </p:nvSpPr>
        <p:spPr>
          <a:xfrm>
            <a:off x="7852208" y="582773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  <p:grpSp>
        <p:nvGrpSpPr>
          <p:cNvPr id="3" name="Group 638">
            <a:extLst>
              <a:ext uri="{FF2B5EF4-FFF2-40B4-BE49-F238E27FC236}">
                <a16:creationId xmlns:a16="http://schemas.microsoft.com/office/drawing/2014/main" id="{FDE415C8-A2C1-3972-73CC-67D776435E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00434" y="2121962"/>
            <a:ext cx="711644" cy="711644"/>
            <a:chOff x="4300" y="2260"/>
            <a:chExt cx="340" cy="340"/>
          </a:xfrm>
          <a:solidFill>
            <a:schemeClr val="bg1"/>
          </a:solidFill>
        </p:grpSpPr>
        <p:sp>
          <p:nvSpPr>
            <p:cNvPr id="8" name="Freeform 639">
              <a:extLst>
                <a:ext uri="{FF2B5EF4-FFF2-40B4-BE49-F238E27FC236}">
                  <a16:creationId xmlns:a16="http://schemas.microsoft.com/office/drawing/2014/main" id="{38B2988B-7AE1-402B-D7C8-C97B89E04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640">
              <a:extLst>
                <a:ext uri="{FF2B5EF4-FFF2-40B4-BE49-F238E27FC236}">
                  <a16:creationId xmlns:a16="http://schemas.microsoft.com/office/drawing/2014/main" id="{B5D25250-D673-D84C-7E05-ED05AB5E31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641">
              <a:extLst>
                <a:ext uri="{FF2B5EF4-FFF2-40B4-BE49-F238E27FC236}">
                  <a16:creationId xmlns:a16="http://schemas.microsoft.com/office/drawing/2014/main" id="{C88F1C57-BC3C-1D51-D29E-63CB39AA5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AC2C303C-B7A3-A598-1FFD-153B1AB410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0089" y="334999"/>
            <a:ext cx="406864" cy="406864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3EFBF737-8F69-376F-359A-DCE73A7E4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0361D120-9351-4871-2E90-1003EAE7E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477">
            <a:extLst>
              <a:ext uri="{FF2B5EF4-FFF2-40B4-BE49-F238E27FC236}">
                <a16:creationId xmlns:a16="http://schemas.microsoft.com/office/drawing/2014/main" id="{B8E3F762-2FD6-DB19-0276-C8A03834E2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1475" y="1444812"/>
            <a:ext cx="536067" cy="536067"/>
            <a:chOff x="373" y="1548"/>
            <a:chExt cx="340" cy="340"/>
          </a:xfrm>
          <a:solidFill>
            <a:schemeClr val="bg1"/>
          </a:solidFill>
        </p:grpSpPr>
        <p:sp>
          <p:nvSpPr>
            <p:cNvPr id="15" name="Freeform 400">
              <a:extLst>
                <a:ext uri="{FF2B5EF4-FFF2-40B4-BE49-F238E27FC236}">
                  <a16:creationId xmlns:a16="http://schemas.microsoft.com/office/drawing/2014/main" id="{459EBF8D-E15D-0ADD-2F8C-4671F3563A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1">
              <a:extLst>
                <a:ext uri="{FF2B5EF4-FFF2-40B4-BE49-F238E27FC236}">
                  <a16:creationId xmlns:a16="http://schemas.microsoft.com/office/drawing/2014/main" id="{910FD6D4-6845-95DA-B195-36CAC9D4E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2">
              <a:extLst>
                <a:ext uri="{FF2B5EF4-FFF2-40B4-BE49-F238E27FC236}">
                  <a16:creationId xmlns:a16="http://schemas.microsoft.com/office/drawing/2014/main" id="{28CDAD4E-D1C0-2170-AF83-35B1409F2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3">
              <a:extLst>
                <a:ext uri="{FF2B5EF4-FFF2-40B4-BE49-F238E27FC236}">
                  <a16:creationId xmlns:a16="http://schemas.microsoft.com/office/drawing/2014/main" id="{8C9CD19A-C540-EFD2-DEEC-F59C1595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4">
              <a:extLst>
                <a:ext uri="{FF2B5EF4-FFF2-40B4-BE49-F238E27FC236}">
                  <a16:creationId xmlns:a16="http://schemas.microsoft.com/office/drawing/2014/main" id="{E8E16BE9-C3AF-FB6B-B322-7949CB37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5">
              <a:extLst>
                <a:ext uri="{FF2B5EF4-FFF2-40B4-BE49-F238E27FC236}">
                  <a16:creationId xmlns:a16="http://schemas.microsoft.com/office/drawing/2014/main" id="{77E6D06C-956E-197B-28B4-55F547A9C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6">
              <a:extLst>
                <a:ext uri="{FF2B5EF4-FFF2-40B4-BE49-F238E27FC236}">
                  <a16:creationId xmlns:a16="http://schemas.microsoft.com/office/drawing/2014/main" id="{4F2F0607-C9DE-38BF-1738-03C46EB9C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07">
              <a:extLst>
                <a:ext uri="{FF2B5EF4-FFF2-40B4-BE49-F238E27FC236}">
                  <a16:creationId xmlns:a16="http://schemas.microsoft.com/office/drawing/2014/main" id="{ED8EE2E7-A392-86EF-0BCB-1DADA469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408">
              <a:extLst>
                <a:ext uri="{FF2B5EF4-FFF2-40B4-BE49-F238E27FC236}">
                  <a16:creationId xmlns:a16="http://schemas.microsoft.com/office/drawing/2014/main" id="{B1D86120-6DBC-7C4F-B0E7-7565D042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9">
              <a:extLst>
                <a:ext uri="{FF2B5EF4-FFF2-40B4-BE49-F238E27FC236}">
                  <a16:creationId xmlns:a16="http://schemas.microsoft.com/office/drawing/2014/main" id="{6A2BB461-3DF2-1143-E694-68F7A6881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8" name="Group 46">
            <a:extLst>
              <a:ext uri="{FF2B5EF4-FFF2-40B4-BE49-F238E27FC236}">
                <a16:creationId xmlns:a16="http://schemas.microsoft.com/office/drawing/2014/main" id="{3A678CE2-FD8D-B68B-916A-A5CBB77B31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5488" y="1303730"/>
            <a:ext cx="536066" cy="536066"/>
            <a:chOff x="3479" y="-1"/>
            <a:chExt cx="340" cy="340"/>
          </a:xfrm>
          <a:solidFill>
            <a:schemeClr val="bg1"/>
          </a:solidFill>
        </p:grpSpPr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19AD0B8F-0A87-C9AE-CDD0-738899C77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0DF63B51-FD48-1B20-AFD5-5B84A4028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3" name="Freeform 587">
            <a:extLst>
              <a:ext uri="{FF2B5EF4-FFF2-40B4-BE49-F238E27FC236}">
                <a16:creationId xmlns:a16="http://schemas.microsoft.com/office/drawing/2014/main" id="{7810526F-6865-8380-778B-5CD8D1D83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5252" y="4923521"/>
            <a:ext cx="916762" cy="916762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265 w 512"/>
              <a:gd name="T11" fmla="*/ 207 h 512"/>
              <a:gd name="T12" fmla="*/ 315 w 512"/>
              <a:gd name="T13" fmla="*/ 227 h 512"/>
              <a:gd name="T14" fmla="*/ 327 w 512"/>
              <a:gd name="T15" fmla="*/ 219 h 512"/>
              <a:gd name="T16" fmla="*/ 326 w 512"/>
              <a:gd name="T17" fmla="*/ 165 h 512"/>
              <a:gd name="T18" fmla="*/ 311 w 512"/>
              <a:gd name="T19" fmla="*/ 187 h 512"/>
              <a:gd name="T20" fmla="*/ 264 w 512"/>
              <a:gd name="T21" fmla="*/ 117 h 512"/>
              <a:gd name="T22" fmla="*/ 247 w 512"/>
              <a:gd name="T23" fmla="*/ 116 h 512"/>
              <a:gd name="T24" fmla="*/ 188 w 512"/>
              <a:gd name="T25" fmla="*/ 207 h 512"/>
              <a:gd name="T26" fmla="*/ 206 w 512"/>
              <a:gd name="T27" fmla="*/ 218 h 512"/>
              <a:gd name="T28" fmla="*/ 258 w 512"/>
              <a:gd name="T29" fmla="*/ 138 h 512"/>
              <a:gd name="T30" fmla="*/ 277 w 512"/>
              <a:gd name="T31" fmla="*/ 199 h 512"/>
              <a:gd name="T32" fmla="*/ 130 w 512"/>
              <a:gd name="T33" fmla="*/ 352 h 512"/>
              <a:gd name="T34" fmla="*/ 166 w 512"/>
              <a:gd name="T35" fmla="*/ 283 h 512"/>
              <a:gd name="T36" fmla="*/ 184 w 512"/>
              <a:gd name="T37" fmla="*/ 309 h 512"/>
              <a:gd name="T38" fmla="*/ 194 w 512"/>
              <a:gd name="T39" fmla="*/ 295 h 512"/>
              <a:gd name="T40" fmla="*/ 166 w 512"/>
              <a:gd name="T41" fmla="*/ 249 h 512"/>
              <a:gd name="T42" fmla="*/ 120 w 512"/>
              <a:gd name="T43" fmla="*/ 277 h 512"/>
              <a:gd name="T44" fmla="*/ 143 w 512"/>
              <a:gd name="T45" fmla="*/ 280 h 512"/>
              <a:gd name="T46" fmla="*/ 107 w 512"/>
              <a:gd name="T47" fmla="*/ 354 h 512"/>
              <a:gd name="T48" fmla="*/ 124 w 512"/>
              <a:gd name="T49" fmla="*/ 373 h 512"/>
              <a:gd name="T50" fmla="*/ 234 w 512"/>
              <a:gd name="T51" fmla="*/ 362 h 512"/>
              <a:gd name="T52" fmla="*/ 405 w 512"/>
              <a:gd name="T53" fmla="*/ 343 h 512"/>
              <a:gd name="T54" fmla="*/ 341 w 512"/>
              <a:gd name="T55" fmla="*/ 254 h 512"/>
              <a:gd name="T56" fmla="*/ 383 w 512"/>
              <a:gd name="T57" fmla="*/ 348 h 512"/>
              <a:gd name="T58" fmla="*/ 304 w 512"/>
              <a:gd name="T59" fmla="*/ 352 h 512"/>
              <a:gd name="T60" fmla="*/ 311 w 512"/>
              <a:gd name="T61" fmla="*/ 330 h 512"/>
              <a:gd name="T62" fmla="*/ 266 w 512"/>
              <a:gd name="T63" fmla="*/ 359 h 512"/>
              <a:gd name="T64" fmla="*/ 296 w 512"/>
              <a:gd name="T65" fmla="*/ 404 h 512"/>
              <a:gd name="T66" fmla="*/ 311 w 512"/>
              <a:gd name="T67" fmla="*/ 404 h 512"/>
              <a:gd name="T68" fmla="*/ 295 w 512"/>
              <a:gd name="T69" fmla="*/ 373 h 512"/>
              <a:gd name="T70" fmla="*/ 396 w 512"/>
              <a:gd name="T71" fmla="*/ 368 h 512"/>
              <a:gd name="T72" fmla="*/ 405 w 512"/>
              <a:gd name="T73" fmla="*/ 3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77" y="199"/>
                </a:moveTo>
                <a:cubicBezTo>
                  <a:pt x="271" y="198"/>
                  <a:pt x="266" y="202"/>
                  <a:pt x="265" y="207"/>
                </a:cubicBezTo>
                <a:cubicBezTo>
                  <a:pt x="264" y="213"/>
                  <a:pt x="268" y="219"/>
                  <a:pt x="274" y="220"/>
                </a:cubicBezTo>
                <a:cubicBezTo>
                  <a:pt x="315" y="227"/>
                  <a:pt x="315" y="227"/>
                  <a:pt x="315" y="227"/>
                </a:cubicBezTo>
                <a:cubicBezTo>
                  <a:pt x="315" y="227"/>
                  <a:pt x="316" y="227"/>
                  <a:pt x="317" y="227"/>
                </a:cubicBezTo>
                <a:cubicBezTo>
                  <a:pt x="322" y="227"/>
                  <a:pt x="326" y="224"/>
                  <a:pt x="327" y="219"/>
                </a:cubicBezTo>
                <a:cubicBezTo>
                  <a:pt x="335" y="177"/>
                  <a:pt x="335" y="177"/>
                  <a:pt x="335" y="177"/>
                </a:cubicBezTo>
                <a:cubicBezTo>
                  <a:pt x="336" y="171"/>
                  <a:pt x="332" y="166"/>
                  <a:pt x="326" y="165"/>
                </a:cubicBezTo>
                <a:cubicBezTo>
                  <a:pt x="320" y="164"/>
                  <a:pt x="315" y="168"/>
                  <a:pt x="314" y="174"/>
                </a:cubicBezTo>
                <a:cubicBezTo>
                  <a:pt x="311" y="187"/>
                  <a:pt x="311" y="187"/>
                  <a:pt x="311" y="187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1" y="118"/>
                  <a:pt x="267" y="117"/>
                  <a:pt x="264" y="117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3" y="116"/>
                  <a:pt x="239" y="118"/>
                  <a:pt x="237" y="121"/>
                </a:cubicBezTo>
                <a:cubicBezTo>
                  <a:pt x="188" y="207"/>
                  <a:pt x="188" y="207"/>
                  <a:pt x="188" y="207"/>
                </a:cubicBezTo>
                <a:cubicBezTo>
                  <a:pt x="185" y="212"/>
                  <a:pt x="186" y="219"/>
                  <a:pt x="192" y="222"/>
                </a:cubicBezTo>
                <a:cubicBezTo>
                  <a:pt x="197" y="225"/>
                  <a:pt x="203" y="224"/>
                  <a:pt x="206" y="218"/>
                </a:cubicBezTo>
                <a:cubicBezTo>
                  <a:pt x="253" y="138"/>
                  <a:pt x="253" y="138"/>
                  <a:pt x="253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95" y="202"/>
                  <a:pt x="295" y="202"/>
                  <a:pt x="295" y="202"/>
                </a:cubicBezTo>
                <a:lnTo>
                  <a:pt x="277" y="199"/>
                </a:lnTo>
                <a:close/>
                <a:moveTo>
                  <a:pt x="224" y="352"/>
                </a:moveTo>
                <a:cubicBezTo>
                  <a:pt x="130" y="352"/>
                  <a:pt x="130" y="352"/>
                  <a:pt x="130" y="352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66" y="283"/>
                  <a:pt x="166" y="283"/>
                  <a:pt x="166" y="283"/>
                </a:cubicBezTo>
                <a:cubicBezTo>
                  <a:pt x="174" y="302"/>
                  <a:pt x="174" y="302"/>
                  <a:pt x="174" y="302"/>
                </a:cubicBezTo>
                <a:cubicBezTo>
                  <a:pt x="175" y="307"/>
                  <a:pt x="179" y="309"/>
                  <a:pt x="184" y="309"/>
                </a:cubicBezTo>
                <a:cubicBezTo>
                  <a:pt x="185" y="309"/>
                  <a:pt x="186" y="309"/>
                  <a:pt x="187" y="309"/>
                </a:cubicBezTo>
                <a:cubicBezTo>
                  <a:pt x="193" y="307"/>
                  <a:pt x="196" y="301"/>
                  <a:pt x="194" y="295"/>
                </a:cubicBezTo>
                <a:cubicBezTo>
                  <a:pt x="180" y="256"/>
                  <a:pt x="180" y="256"/>
                  <a:pt x="180" y="256"/>
                </a:cubicBezTo>
                <a:cubicBezTo>
                  <a:pt x="178" y="250"/>
                  <a:pt x="171" y="247"/>
                  <a:pt x="166" y="249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1" y="265"/>
                  <a:pt x="118" y="271"/>
                  <a:pt x="120" y="277"/>
                </a:cubicBezTo>
                <a:cubicBezTo>
                  <a:pt x="122" y="282"/>
                  <a:pt x="128" y="285"/>
                  <a:pt x="134" y="283"/>
                </a:cubicBezTo>
                <a:cubicBezTo>
                  <a:pt x="143" y="280"/>
                  <a:pt x="143" y="280"/>
                  <a:pt x="143" y="280"/>
                </a:cubicBezTo>
                <a:cubicBezTo>
                  <a:pt x="107" y="343"/>
                  <a:pt x="107" y="343"/>
                  <a:pt x="107" y="343"/>
                </a:cubicBezTo>
                <a:cubicBezTo>
                  <a:pt x="105" y="347"/>
                  <a:pt x="105" y="351"/>
                  <a:pt x="107" y="354"/>
                </a:cubicBezTo>
                <a:cubicBezTo>
                  <a:pt x="115" y="368"/>
                  <a:pt x="115" y="368"/>
                  <a:pt x="115" y="368"/>
                </a:cubicBezTo>
                <a:cubicBezTo>
                  <a:pt x="117" y="371"/>
                  <a:pt x="121" y="373"/>
                  <a:pt x="124" y="373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230" y="373"/>
                  <a:pt x="234" y="368"/>
                  <a:pt x="234" y="362"/>
                </a:cubicBezTo>
                <a:cubicBezTo>
                  <a:pt x="234" y="356"/>
                  <a:pt x="230" y="352"/>
                  <a:pt x="224" y="352"/>
                </a:cubicBezTo>
                <a:close/>
                <a:moveTo>
                  <a:pt x="405" y="343"/>
                </a:moveTo>
                <a:cubicBezTo>
                  <a:pt x="355" y="258"/>
                  <a:pt x="355" y="258"/>
                  <a:pt x="355" y="258"/>
                </a:cubicBezTo>
                <a:cubicBezTo>
                  <a:pt x="352" y="253"/>
                  <a:pt x="346" y="251"/>
                  <a:pt x="341" y="254"/>
                </a:cubicBezTo>
                <a:cubicBezTo>
                  <a:pt x="335" y="257"/>
                  <a:pt x="334" y="263"/>
                  <a:pt x="337" y="268"/>
                </a:cubicBezTo>
                <a:cubicBezTo>
                  <a:pt x="383" y="348"/>
                  <a:pt x="383" y="348"/>
                  <a:pt x="383" y="348"/>
                </a:cubicBezTo>
                <a:cubicBezTo>
                  <a:pt x="381" y="352"/>
                  <a:pt x="381" y="352"/>
                  <a:pt x="381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11" y="345"/>
                  <a:pt x="311" y="345"/>
                  <a:pt x="311" y="345"/>
                </a:cubicBezTo>
                <a:cubicBezTo>
                  <a:pt x="315" y="341"/>
                  <a:pt x="315" y="334"/>
                  <a:pt x="311" y="330"/>
                </a:cubicBezTo>
                <a:cubicBezTo>
                  <a:pt x="307" y="325"/>
                  <a:pt x="300" y="325"/>
                  <a:pt x="296" y="330"/>
                </a:cubicBezTo>
                <a:cubicBezTo>
                  <a:pt x="266" y="359"/>
                  <a:pt x="266" y="359"/>
                  <a:pt x="266" y="359"/>
                </a:cubicBezTo>
                <a:cubicBezTo>
                  <a:pt x="262" y="363"/>
                  <a:pt x="262" y="370"/>
                  <a:pt x="266" y="374"/>
                </a:cubicBezTo>
                <a:cubicBezTo>
                  <a:pt x="296" y="404"/>
                  <a:pt x="296" y="404"/>
                  <a:pt x="296" y="404"/>
                </a:cubicBezTo>
                <a:cubicBezTo>
                  <a:pt x="298" y="406"/>
                  <a:pt x="300" y="407"/>
                  <a:pt x="303" y="407"/>
                </a:cubicBezTo>
                <a:cubicBezTo>
                  <a:pt x="306" y="407"/>
                  <a:pt x="309" y="406"/>
                  <a:pt x="311" y="404"/>
                </a:cubicBezTo>
                <a:cubicBezTo>
                  <a:pt x="315" y="400"/>
                  <a:pt x="315" y="393"/>
                  <a:pt x="311" y="389"/>
                </a:cubicBezTo>
                <a:cubicBezTo>
                  <a:pt x="295" y="373"/>
                  <a:pt x="295" y="373"/>
                  <a:pt x="295" y="373"/>
                </a:cubicBezTo>
                <a:cubicBezTo>
                  <a:pt x="387" y="373"/>
                  <a:pt x="387" y="373"/>
                  <a:pt x="387" y="373"/>
                </a:cubicBezTo>
                <a:cubicBezTo>
                  <a:pt x="391" y="373"/>
                  <a:pt x="394" y="371"/>
                  <a:pt x="396" y="368"/>
                </a:cubicBezTo>
                <a:cubicBezTo>
                  <a:pt x="405" y="354"/>
                  <a:pt x="405" y="354"/>
                  <a:pt x="405" y="354"/>
                </a:cubicBezTo>
                <a:cubicBezTo>
                  <a:pt x="407" y="351"/>
                  <a:pt x="407" y="347"/>
                  <a:pt x="405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4080511" y="5540354"/>
            <a:ext cx="733190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478275"/>
              </p:ext>
            </p:extLst>
          </p:nvPr>
        </p:nvGraphicFramePr>
        <p:xfrm>
          <a:off x="4080511" y="863600"/>
          <a:ext cx="6565211" cy="4601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reeform 587">
            <a:extLst>
              <a:ext uri="{FF2B5EF4-FFF2-40B4-BE49-F238E27FC236}">
                <a16:creationId xmlns:a16="http://schemas.microsoft.com/office/drawing/2014/main" id="{7A1DCEAE-E8C0-B966-1315-44DAC65E2E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5252" y="4923521"/>
            <a:ext cx="916762" cy="916762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265 w 512"/>
              <a:gd name="T11" fmla="*/ 207 h 512"/>
              <a:gd name="T12" fmla="*/ 315 w 512"/>
              <a:gd name="T13" fmla="*/ 227 h 512"/>
              <a:gd name="T14" fmla="*/ 327 w 512"/>
              <a:gd name="T15" fmla="*/ 219 h 512"/>
              <a:gd name="T16" fmla="*/ 326 w 512"/>
              <a:gd name="T17" fmla="*/ 165 h 512"/>
              <a:gd name="T18" fmla="*/ 311 w 512"/>
              <a:gd name="T19" fmla="*/ 187 h 512"/>
              <a:gd name="T20" fmla="*/ 264 w 512"/>
              <a:gd name="T21" fmla="*/ 117 h 512"/>
              <a:gd name="T22" fmla="*/ 247 w 512"/>
              <a:gd name="T23" fmla="*/ 116 h 512"/>
              <a:gd name="T24" fmla="*/ 188 w 512"/>
              <a:gd name="T25" fmla="*/ 207 h 512"/>
              <a:gd name="T26" fmla="*/ 206 w 512"/>
              <a:gd name="T27" fmla="*/ 218 h 512"/>
              <a:gd name="T28" fmla="*/ 258 w 512"/>
              <a:gd name="T29" fmla="*/ 138 h 512"/>
              <a:gd name="T30" fmla="*/ 277 w 512"/>
              <a:gd name="T31" fmla="*/ 199 h 512"/>
              <a:gd name="T32" fmla="*/ 130 w 512"/>
              <a:gd name="T33" fmla="*/ 352 h 512"/>
              <a:gd name="T34" fmla="*/ 166 w 512"/>
              <a:gd name="T35" fmla="*/ 283 h 512"/>
              <a:gd name="T36" fmla="*/ 184 w 512"/>
              <a:gd name="T37" fmla="*/ 309 h 512"/>
              <a:gd name="T38" fmla="*/ 194 w 512"/>
              <a:gd name="T39" fmla="*/ 295 h 512"/>
              <a:gd name="T40" fmla="*/ 166 w 512"/>
              <a:gd name="T41" fmla="*/ 249 h 512"/>
              <a:gd name="T42" fmla="*/ 120 w 512"/>
              <a:gd name="T43" fmla="*/ 277 h 512"/>
              <a:gd name="T44" fmla="*/ 143 w 512"/>
              <a:gd name="T45" fmla="*/ 280 h 512"/>
              <a:gd name="T46" fmla="*/ 107 w 512"/>
              <a:gd name="T47" fmla="*/ 354 h 512"/>
              <a:gd name="T48" fmla="*/ 124 w 512"/>
              <a:gd name="T49" fmla="*/ 373 h 512"/>
              <a:gd name="T50" fmla="*/ 234 w 512"/>
              <a:gd name="T51" fmla="*/ 362 h 512"/>
              <a:gd name="T52" fmla="*/ 405 w 512"/>
              <a:gd name="T53" fmla="*/ 343 h 512"/>
              <a:gd name="T54" fmla="*/ 341 w 512"/>
              <a:gd name="T55" fmla="*/ 254 h 512"/>
              <a:gd name="T56" fmla="*/ 383 w 512"/>
              <a:gd name="T57" fmla="*/ 348 h 512"/>
              <a:gd name="T58" fmla="*/ 304 w 512"/>
              <a:gd name="T59" fmla="*/ 352 h 512"/>
              <a:gd name="T60" fmla="*/ 311 w 512"/>
              <a:gd name="T61" fmla="*/ 330 h 512"/>
              <a:gd name="T62" fmla="*/ 266 w 512"/>
              <a:gd name="T63" fmla="*/ 359 h 512"/>
              <a:gd name="T64" fmla="*/ 296 w 512"/>
              <a:gd name="T65" fmla="*/ 404 h 512"/>
              <a:gd name="T66" fmla="*/ 311 w 512"/>
              <a:gd name="T67" fmla="*/ 404 h 512"/>
              <a:gd name="T68" fmla="*/ 295 w 512"/>
              <a:gd name="T69" fmla="*/ 373 h 512"/>
              <a:gd name="T70" fmla="*/ 396 w 512"/>
              <a:gd name="T71" fmla="*/ 368 h 512"/>
              <a:gd name="T72" fmla="*/ 405 w 512"/>
              <a:gd name="T73" fmla="*/ 34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77" y="199"/>
                </a:moveTo>
                <a:cubicBezTo>
                  <a:pt x="271" y="198"/>
                  <a:pt x="266" y="202"/>
                  <a:pt x="265" y="207"/>
                </a:cubicBezTo>
                <a:cubicBezTo>
                  <a:pt x="264" y="213"/>
                  <a:pt x="268" y="219"/>
                  <a:pt x="274" y="220"/>
                </a:cubicBezTo>
                <a:cubicBezTo>
                  <a:pt x="315" y="227"/>
                  <a:pt x="315" y="227"/>
                  <a:pt x="315" y="227"/>
                </a:cubicBezTo>
                <a:cubicBezTo>
                  <a:pt x="315" y="227"/>
                  <a:pt x="316" y="227"/>
                  <a:pt x="317" y="227"/>
                </a:cubicBezTo>
                <a:cubicBezTo>
                  <a:pt x="322" y="227"/>
                  <a:pt x="326" y="224"/>
                  <a:pt x="327" y="219"/>
                </a:cubicBezTo>
                <a:cubicBezTo>
                  <a:pt x="335" y="177"/>
                  <a:pt x="335" y="177"/>
                  <a:pt x="335" y="177"/>
                </a:cubicBezTo>
                <a:cubicBezTo>
                  <a:pt x="336" y="171"/>
                  <a:pt x="332" y="166"/>
                  <a:pt x="326" y="165"/>
                </a:cubicBezTo>
                <a:cubicBezTo>
                  <a:pt x="320" y="164"/>
                  <a:pt x="315" y="168"/>
                  <a:pt x="314" y="174"/>
                </a:cubicBezTo>
                <a:cubicBezTo>
                  <a:pt x="311" y="187"/>
                  <a:pt x="311" y="187"/>
                  <a:pt x="311" y="187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1" y="118"/>
                  <a:pt x="267" y="117"/>
                  <a:pt x="264" y="117"/>
                </a:cubicBezTo>
                <a:cubicBezTo>
                  <a:pt x="264" y="117"/>
                  <a:pt x="264" y="117"/>
                  <a:pt x="264" y="117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3" y="116"/>
                  <a:pt x="239" y="118"/>
                  <a:pt x="237" y="121"/>
                </a:cubicBezTo>
                <a:cubicBezTo>
                  <a:pt x="188" y="207"/>
                  <a:pt x="188" y="207"/>
                  <a:pt x="188" y="207"/>
                </a:cubicBezTo>
                <a:cubicBezTo>
                  <a:pt x="185" y="212"/>
                  <a:pt x="186" y="219"/>
                  <a:pt x="192" y="222"/>
                </a:cubicBezTo>
                <a:cubicBezTo>
                  <a:pt x="197" y="225"/>
                  <a:pt x="203" y="224"/>
                  <a:pt x="206" y="218"/>
                </a:cubicBezTo>
                <a:cubicBezTo>
                  <a:pt x="253" y="138"/>
                  <a:pt x="253" y="138"/>
                  <a:pt x="253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95" y="202"/>
                  <a:pt x="295" y="202"/>
                  <a:pt x="295" y="202"/>
                </a:cubicBezTo>
                <a:lnTo>
                  <a:pt x="277" y="199"/>
                </a:lnTo>
                <a:close/>
                <a:moveTo>
                  <a:pt x="224" y="352"/>
                </a:moveTo>
                <a:cubicBezTo>
                  <a:pt x="130" y="352"/>
                  <a:pt x="130" y="352"/>
                  <a:pt x="130" y="352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66" y="283"/>
                  <a:pt x="166" y="283"/>
                  <a:pt x="166" y="283"/>
                </a:cubicBezTo>
                <a:cubicBezTo>
                  <a:pt x="174" y="302"/>
                  <a:pt x="174" y="302"/>
                  <a:pt x="174" y="302"/>
                </a:cubicBezTo>
                <a:cubicBezTo>
                  <a:pt x="175" y="307"/>
                  <a:pt x="179" y="309"/>
                  <a:pt x="184" y="309"/>
                </a:cubicBezTo>
                <a:cubicBezTo>
                  <a:pt x="185" y="309"/>
                  <a:pt x="186" y="309"/>
                  <a:pt x="187" y="309"/>
                </a:cubicBezTo>
                <a:cubicBezTo>
                  <a:pt x="193" y="307"/>
                  <a:pt x="196" y="301"/>
                  <a:pt x="194" y="295"/>
                </a:cubicBezTo>
                <a:cubicBezTo>
                  <a:pt x="180" y="256"/>
                  <a:pt x="180" y="256"/>
                  <a:pt x="180" y="256"/>
                </a:cubicBezTo>
                <a:cubicBezTo>
                  <a:pt x="178" y="250"/>
                  <a:pt x="171" y="247"/>
                  <a:pt x="166" y="249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1" y="265"/>
                  <a:pt x="118" y="271"/>
                  <a:pt x="120" y="277"/>
                </a:cubicBezTo>
                <a:cubicBezTo>
                  <a:pt x="122" y="282"/>
                  <a:pt x="128" y="285"/>
                  <a:pt x="134" y="283"/>
                </a:cubicBezTo>
                <a:cubicBezTo>
                  <a:pt x="143" y="280"/>
                  <a:pt x="143" y="280"/>
                  <a:pt x="143" y="280"/>
                </a:cubicBezTo>
                <a:cubicBezTo>
                  <a:pt x="107" y="343"/>
                  <a:pt x="107" y="343"/>
                  <a:pt x="107" y="343"/>
                </a:cubicBezTo>
                <a:cubicBezTo>
                  <a:pt x="105" y="347"/>
                  <a:pt x="105" y="351"/>
                  <a:pt x="107" y="354"/>
                </a:cubicBezTo>
                <a:cubicBezTo>
                  <a:pt x="115" y="368"/>
                  <a:pt x="115" y="368"/>
                  <a:pt x="115" y="368"/>
                </a:cubicBezTo>
                <a:cubicBezTo>
                  <a:pt x="117" y="371"/>
                  <a:pt x="121" y="373"/>
                  <a:pt x="124" y="373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230" y="373"/>
                  <a:pt x="234" y="368"/>
                  <a:pt x="234" y="362"/>
                </a:cubicBezTo>
                <a:cubicBezTo>
                  <a:pt x="234" y="356"/>
                  <a:pt x="230" y="352"/>
                  <a:pt x="224" y="352"/>
                </a:cubicBezTo>
                <a:close/>
                <a:moveTo>
                  <a:pt x="405" y="343"/>
                </a:moveTo>
                <a:cubicBezTo>
                  <a:pt x="355" y="258"/>
                  <a:pt x="355" y="258"/>
                  <a:pt x="355" y="258"/>
                </a:cubicBezTo>
                <a:cubicBezTo>
                  <a:pt x="352" y="253"/>
                  <a:pt x="346" y="251"/>
                  <a:pt x="341" y="254"/>
                </a:cubicBezTo>
                <a:cubicBezTo>
                  <a:pt x="335" y="257"/>
                  <a:pt x="334" y="263"/>
                  <a:pt x="337" y="268"/>
                </a:cubicBezTo>
                <a:cubicBezTo>
                  <a:pt x="383" y="348"/>
                  <a:pt x="383" y="348"/>
                  <a:pt x="383" y="348"/>
                </a:cubicBezTo>
                <a:cubicBezTo>
                  <a:pt x="381" y="352"/>
                  <a:pt x="381" y="352"/>
                  <a:pt x="381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11" y="345"/>
                  <a:pt x="311" y="345"/>
                  <a:pt x="311" y="345"/>
                </a:cubicBezTo>
                <a:cubicBezTo>
                  <a:pt x="315" y="341"/>
                  <a:pt x="315" y="334"/>
                  <a:pt x="311" y="330"/>
                </a:cubicBezTo>
                <a:cubicBezTo>
                  <a:pt x="307" y="325"/>
                  <a:pt x="300" y="325"/>
                  <a:pt x="296" y="330"/>
                </a:cubicBezTo>
                <a:cubicBezTo>
                  <a:pt x="266" y="359"/>
                  <a:pt x="266" y="359"/>
                  <a:pt x="266" y="359"/>
                </a:cubicBezTo>
                <a:cubicBezTo>
                  <a:pt x="262" y="363"/>
                  <a:pt x="262" y="370"/>
                  <a:pt x="266" y="374"/>
                </a:cubicBezTo>
                <a:cubicBezTo>
                  <a:pt x="296" y="404"/>
                  <a:pt x="296" y="404"/>
                  <a:pt x="296" y="404"/>
                </a:cubicBezTo>
                <a:cubicBezTo>
                  <a:pt x="298" y="406"/>
                  <a:pt x="300" y="407"/>
                  <a:pt x="303" y="407"/>
                </a:cubicBezTo>
                <a:cubicBezTo>
                  <a:pt x="306" y="407"/>
                  <a:pt x="309" y="406"/>
                  <a:pt x="311" y="404"/>
                </a:cubicBezTo>
                <a:cubicBezTo>
                  <a:pt x="315" y="400"/>
                  <a:pt x="315" y="393"/>
                  <a:pt x="311" y="389"/>
                </a:cubicBezTo>
                <a:cubicBezTo>
                  <a:pt x="295" y="373"/>
                  <a:pt x="295" y="373"/>
                  <a:pt x="295" y="373"/>
                </a:cubicBezTo>
                <a:cubicBezTo>
                  <a:pt x="387" y="373"/>
                  <a:pt x="387" y="373"/>
                  <a:pt x="387" y="373"/>
                </a:cubicBezTo>
                <a:cubicBezTo>
                  <a:pt x="391" y="373"/>
                  <a:pt x="394" y="371"/>
                  <a:pt x="396" y="368"/>
                </a:cubicBezTo>
                <a:cubicBezTo>
                  <a:pt x="405" y="354"/>
                  <a:pt x="405" y="354"/>
                  <a:pt x="405" y="354"/>
                </a:cubicBezTo>
                <a:cubicBezTo>
                  <a:pt x="407" y="351"/>
                  <a:pt x="407" y="347"/>
                  <a:pt x="405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2" y="786022"/>
            <a:ext cx="2947482" cy="5345682"/>
          </a:xfrm>
        </p:spPr>
        <p:txBody>
          <a:bodyPr/>
          <a:lstStyle/>
          <a:p>
            <a:r>
              <a:rPr lang="fr-FR" dirty="0"/>
              <a:t>Optimisation en prenant en compte l’ emprise au sol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8138524" y="401181"/>
            <a:ext cx="333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de la puissance installée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9,6 MW éolien terrestre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3,8 MW PV au 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6,5 MW PV toiture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4990 habitants sur l’île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4106954" y="4931375"/>
            <a:ext cx="320132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Cout total: 294 M€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LCOE : 180,9 €/MWh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CO2: 82504 tCO2eq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E899649-BF0B-D587-978F-8D9A72FC9141}"/>
              </a:ext>
            </a:extLst>
          </p:cNvPr>
          <p:cNvGrpSpPr/>
          <p:nvPr/>
        </p:nvGrpSpPr>
        <p:grpSpPr>
          <a:xfrm>
            <a:off x="3596551" y="352858"/>
            <a:ext cx="3855755" cy="3971791"/>
            <a:chOff x="7272951" y="1560327"/>
            <a:chExt cx="3855755" cy="397179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D23AF50-F32F-26B6-594A-C38BAB4F70D4}"/>
                </a:ext>
              </a:extLst>
            </p:cNvPr>
            <p:cNvSpPr txBox="1"/>
            <p:nvPr/>
          </p:nvSpPr>
          <p:spPr>
            <a:xfrm>
              <a:off x="7776979" y="5162786"/>
              <a:ext cx="320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Mix énergétique obtenu en MW</a:t>
              </a:r>
            </a:p>
          </p:txBody>
        </p:sp>
        <p:graphicFrame>
          <p:nvGraphicFramePr>
            <p:cNvPr id="8" name="Graphique 7">
              <a:extLst>
                <a:ext uri="{FF2B5EF4-FFF2-40B4-BE49-F238E27FC236}">
                  <a16:creationId xmlns:a16="http://schemas.microsoft.com/office/drawing/2014/main" id="{462083F9-DDAE-F24B-9815-1ADD8A7B4B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2012718"/>
                </p:ext>
              </p:extLst>
            </p:nvPr>
          </p:nvGraphicFramePr>
          <p:xfrm>
            <a:off x="7272951" y="1560327"/>
            <a:ext cx="3855755" cy="3768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46">
              <a:extLst>
                <a:ext uri="{FF2B5EF4-FFF2-40B4-BE49-F238E27FC236}">
                  <a16:creationId xmlns:a16="http://schemas.microsoft.com/office/drawing/2014/main" id="{D8009657-DCCA-7586-31E1-06A3670677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8875" y="2595332"/>
              <a:ext cx="839860" cy="839860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F09613AD-AB08-76BF-D342-D0A459253B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8C8E9431-DF5A-BC24-7FBF-C12D0B1140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2" name="Group 638">
              <a:extLst>
                <a:ext uri="{FF2B5EF4-FFF2-40B4-BE49-F238E27FC236}">
                  <a16:creationId xmlns:a16="http://schemas.microsoft.com/office/drawing/2014/main" id="{A23AEB55-8AAA-849C-3C88-918E27E5D6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9595" y="3086333"/>
              <a:ext cx="613539" cy="613539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13" name="Freeform 639">
                <a:extLst>
                  <a:ext uri="{FF2B5EF4-FFF2-40B4-BE49-F238E27FC236}">
                    <a16:creationId xmlns:a16="http://schemas.microsoft.com/office/drawing/2014/main" id="{7AC747DD-963B-8D94-C3DA-2141C0DD6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 640">
                <a:extLst>
                  <a:ext uri="{FF2B5EF4-FFF2-40B4-BE49-F238E27FC236}">
                    <a16:creationId xmlns:a16="http://schemas.microsoft.com/office/drawing/2014/main" id="{51F85E85-C395-E2BB-DD45-F49AE2851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41">
                <a:extLst>
                  <a:ext uri="{FF2B5EF4-FFF2-40B4-BE49-F238E27FC236}">
                    <a16:creationId xmlns:a16="http://schemas.microsoft.com/office/drawing/2014/main" id="{C3552598-37CD-8D6E-D146-912D546F8A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447">
              <a:extLst>
                <a:ext uri="{FF2B5EF4-FFF2-40B4-BE49-F238E27FC236}">
                  <a16:creationId xmlns:a16="http://schemas.microsoft.com/office/drawing/2014/main" id="{1737D838-9022-A2A0-EF83-F4AA7851EC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413" y="1560327"/>
              <a:ext cx="369332" cy="369332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17" name="Freeform 448">
                <a:extLst>
                  <a:ext uri="{FF2B5EF4-FFF2-40B4-BE49-F238E27FC236}">
                    <a16:creationId xmlns:a16="http://schemas.microsoft.com/office/drawing/2014/main" id="{2A36FED0-1A91-5D64-F37E-76E1641FAA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449">
                <a:extLst>
                  <a:ext uri="{FF2B5EF4-FFF2-40B4-BE49-F238E27FC236}">
                    <a16:creationId xmlns:a16="http://schemas.microsoft.com/office/drawing/2014/main" id="{4AD860B5-8E03-BA2A-954C-855F74E592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9" name="Group 477">
              <a:extLst>
                <a:ext uri="{FF2B5EF4-FFF2-40B4-BE49-F238E27FC236}">
                  <a16:creationId xmlns:a16="http://schemas.microsoft.com/office/drawing/2014/main" id="{38C00293-E69F-CA6F-4DB1-2EBDBCE77E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57740" y="2425668"/>
              <a:ext cx="442315" cy="442315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20" name="Freeform 400">
                <a:extLst>
                  <a:ext uri="{FF2B5EF4-FFF2-40B4-BE49-F238E27FC236}">
                    <a16:creationId xmlns:a16="http://schemas.microsoft.com/office/drawing/2014/main" id="{753B88DE-74BE-7172-98F3-7B6AE97BDC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1">
                <a:extLst>
                  <a:ext uri="{FF2B5EF4-FFF2-40B4-BE49-F238E27FC236}">
                    <a16:creationId xmlns:a16="http://schemas.microsoft.com/office/drawing/2014/main" id="{3500E91F-5275-6EFB-97BC-BC6D97BE6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2">
                <a:extLst>
                  <a:ext uri="{FF2B5EF4-FFF2-40B4-BE49-F238E27FC236}">
                    <a16:creationId xmlns:a16="http://schemas.microsoft.com/office/drawing/2014/main" id="{F6703463-338D-1B17-1CAB-87D0A8C9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" name="Freeform 403">
                <a:extLst>
                  <a:ext uri="{FF2B5EF4-FFF2-40B4-BE49-F238E27FC236}">
                    <a16:creationId xmlns:a16="http://schemas.microsoft.com/office/drawing/2014/main" id="{353F9981-3395-783F-AFA0-87D0E008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404">
                <a:extLst>
                  <a:ext uri="{FF2B5EF4-FFF2-40B4-BE49-F238E27FC236}">
                    <a16:creationId xmlns:a16="http://schemas.microsoft.com/office/drawing/2014/main" id="{E41E11F6-7432-8CC9-2FB1-8738839B8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" name="Freeform 405">
                <a:extLst>
                  <a:ext uri="{FF2B5EF4-FFF2-40B4-BE49-F238E27FC236}">
                    <a16:creationId xmlns:a16="http://schemas.microsoft.com/office/drawing/2014/main" id="{6073EEAD-3668-BDEA-D4D2-68BEBCB52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406">
                <a:extLst>
                  <a:ext uri="{FF2B5EF4-FFF2-40B4-BE49-F238E27FC236}">
                    <a16:creationId xmlns:a16="http://schemas.microsoft.com/office/drawing/2014/main" id="{37F6ED39-79DD-9ACF-9FBE-37E6B42A2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" name="Freeform 407">
                <a:extLst>
                  <a:ext uri="{FF2B5EF4-FFF2-40B4-BE49-F238E27FC236}">
                    <a16:creationId xmlns:a16="http://schemas.microsoft.com/office/drawing/2014/main" id="{7C5DF012-4072-4BA7-887F-2E94C989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408">
                <a:extLst>
                  <a:ext uri="{FF2B5EF4-FFF2-40B4-BE49-F238E27FC236}">
                    <a16:creationId xmlns:a16="http://schemas.microsoft.com/office/drawing/2014/main" id="{7A04B3A4-2F8F-9302-48A9-CAF4CE1CF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409">
                <a:extLst>
                  <a:ext uri="{FF2B5EF4-FFF2-40B4-BE49-F238E27FC236}">
                    <a16:creationId xmlns:a16="http://schemas.microsoft.com/office/drawing/2014/main" id="{CBDE0CB1-77D0-2305-AB2D-8EA83A477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B7C765D6-43E1-20AE-1F78-32354776AEAB}"/>
                </a:ext>
              </a:extLst>
            </p:cNvPr>
            <p:cNvGrpSpPr/>
            <p:nvPr/>
          </p:nvGrpSpPr>
          <p:grpSpPr>
            <a:xfrm>
              <a:off x="10463015" y="4470972"/>
              <a:ext cx="390819" cy="390819"/>
              <a:chOff x="4634987" y="709649"/>
              <a:chExt cx="916762" cy="916762"/>
            </a:xfrm>
          </p:grpSpPr>
          <p:grpSp>
            <p:nvGrpSpPr>
              <p:cNvPr id="31" name="Group 638">
                <a:extLst>
                  <a:ext uri="{FF2B5EF4-FFF2-40B4-BE49-F238E27FC236}">
                    <a16:creationId xmlns:a16="http://schemas.microsoft.com/office/drawing/2014/main" id="{EDDCFBE1-49F1-2A8D-8C6D-706DB84A6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34987" y="709649"/>
                <a:ext cx="916762" cy="916762"/>
                <a:chOff x="4300" y="2260"/>
                <a:chExt cx="340" cy="34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3" name="Freeform 639">
                  <a:extLst>
                    <a:ext uri="{FF2B5EF4-FFF2-40B4-BE49-F238E27FC236}">
                      <a16:creationId xmlns:a16="http://schemas.microsoft.com/office/drawing/2014/main" id="{7AD43BB6-4A8C-EDF9-D2A9-111F80EBE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2415"/>
                  <a:ext cx="14" cy="99"/>
                </a:xfrm>
                <a:custGeom>
                  <a:avLst/>
                  <a:gdLst>
                    <a:gd name="T0" fmla="*/ 11 w 21"/>
                    <a:gd name="T1" fmla="*/ 0 h 150"/>
                    <a:gd name="T2" fmla="*/ 0 w 21"/>
                    <a:gd name="T3" fmla="*/ 11 h 150"/>
                    <a:gd name="T4" fmla="*/ 0 w 21"/>
                    <a:gd name="T5" fmla="*/ 139 h 150"/>
                    <a:gd name="T6" fmla="*/ 11 w 21"/>
                    <a:gd name="T7" fmla="*/ 150 h 150"/>
                    <a:gd name="T8" fmla="*/ 21 w 21"/>
                    <a:gd name="T9" fmla="*/ 139 h 150"/>
                    <a:gd name="T10" fmla="*/ 21 w 21"/>
                    <a:gd name="T11" fmla="*/ 11 h 150"/>
                    <a:gd name="T12" fmla="*/ 11 w 21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15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5"/>
                        <a:pt x="5" y="150"/>
                        <a:pt x="11" y="150"/>
                      </a:cubicBezTo>
                      <a:cubicBezTo>
                        <a:pt x="17" y="150"/>
                        <a:pt x="21" y="145"/>
                        <a:pt x="21" y="13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Freeform 640">
                  <a:extLst>
                    <a:ext uri="{FF2B5EF4-FFF2-40B4-BE49-F238E27FC236}">
                      <a16:creationId xmlns:a16="http://schemas.microsoft.com/office/drawing/2014/main" id="{BC572545-0DEA-0815-7C23-6727BE70BF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05" y="2308"/>
                  <a:ext cx="132" cy="107"/>
                </a:xfrm>
                <a:custGeom>
                  <a:avLst/>
                  <a:gdLst>
                    <a:gd name="T0" fmla="*/ 192 w 199"/>
                    <a:gd name="T1" fmla="*/ 140 h 160"/>
                    <a:gd name="T2" fmla="*/ 129 w 199"/>
                    <a:gd name="T3" fmla="*/ 105 h 160"/>
                    <a:gd name="T4" fmla="*/ 108 w 199"/>
                    <a:gd name="T5" fmla="*/ 77 h 160"/>
                    <a:gd name="T6" fmla="*/ 108 w 199"/>
                    <a:gd name="T7" fmla="*/ 11 h 160"/>
                    <a:gd name="T8" fmla="*/ 98 w 199"/>
                    <a:gd name="T9" fmla="*/ 0 h 160"/>
                    <a:gd name="T10" fmla="*/ 87 w 199"/>
                    <a:gd name="T11" fmla="*/ 11 h 160"/>
                    <a:gd name="T12" fmla="*/ 87 w 199"/>
                    <a:gd name="T13" fmla="*/ 77 h 160"/>
                    <a:gd name="T14" fmla="*/ 66 w 199"/>
                    <a:gd name="T15" fmla="*/ 107 h 160"/>
                    <a:gd name="T16" fmla="*/ 7 w 199"/>
                    <a:gd name="T17" fmla="*/ 140 h 160"/>
                    <a:gd name="T18" fmla="*/ 3 w 199"/>
                    <a:gd name="T19" fmla="*/ 155 h 160"/>
                    <a:gd name="T20" fmla="*/ 12 w 199"/>
                    <a:gd name="T21" fmla="*/ 160 h 160"/>
                    <a:gd name="T22" fmla="*/ 18 w 199"/>
                    <a:gd name="T23" fmla="*/ 159 h 160"/>
                    <a:gd name="T24" fmla="*/ 73 w 199"/>
                    <a:gd name="T25" fmla="*/ 127 h 160"/>
                    <a:gd name="T26" fmla="*/ 98 w 199"/>
                    <a:gd name="T27" fmla="*/ 139 h 160"/>
                    <a:gd name="T28" fmla="*/ 123 w 199"/>
                    <a:gd name="T29" fmla="*/ 126 h 160"/>
                    <a:gd name="T30" fmla="*/ 181 w 199"/>
                    <a:gd name="T31" fmla="*/ 159 h 160"/>
                    <a:gd name="T32" fmla="*/ 187 w 199"/>
                    <a:gd name="T33" fmla="*/ 160 h 160"/>
                    <a:gd name="T34" fmla="*/ 196 w 199"/>
                    <a:gd name="T35" fmla="*/ 155 h 160"/>
                    <a:gd name="T36" fmla="*/ 192 w 199"/>
                    <a:gd name="T37" fmla="*/ 140 h 160"/>
                    <a:gd name="T38" fmla="*/ 98 w 199"/>
                    <a:gd name="T39" fmla="*/ 118 h 160"/>
                    <a:gd name="T40" fmla="*/ 87 w 199"/>
                    <a:gd name="T41" fmla="*/ 107 h 160"/>
                    <a:gd name="T42" fmla="*/ 98 w 199"/>
                    <a:gd name="T43" fmla="*/ 96 h 160"/>
                    <a:gd name="T44" fmla="*/ 108 w 199"/>
                    <a:gd name="T45" fmla="*/ 107 h 160"/>
                    <a:gd name="T46" fmla="*/ 98 w 199"/>
                    <a:gd name="T47" fmla="*/ 11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9" h="160">
                      <a:moveTo>
                        <a:pt x="192" y="140"/>
                      </a:moveTo>
                      <a:cubicBezTo>
                        <a:pt x="129" y="105"/>
                        <a:pt x="129" y="105"/>
                        <a:pt x="129" y="105"/>
                      </a:cubicBezTo>
                      <a:cubicBezTo>
                        <a:pt x="129" y="92"/>
                        <a:pt x="120" y="81"/>
                        <a:pt x="108" y="77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8" y="5"/>
                        <a:pt x="104" y="0"/>
                        <a:pt x="98" y="0"/>
                      </a:cubicBezTo>
                      <a:cubicBezTo>
                        <a:pt x="92" y="0"/>
                        <a:pt x="87" y="5"/>
                        <a:pt x="87" y="11"/>
                      </a:cubicBezTo>
                      <a:cubicBezTo>
                        <a:pt x="87" y="77"/>
                        <a:pt x="87" y="77"/>
                        <a:pt x="87" y="77"/>
                      </a:cubicBezTo>
                      <a:cubicBezTo>
                        <a:pt x="75" y="81"/>
                        <a:pt x="66" y="93"/>
                        <a:pt x="66" y="107"/>
                      </a:cubicBezTo>
                      <a:cubicBezTo>
                        <a:pt x="7" y="140"/>
                        <a:pt x="7" y="140"/>
                        <a:pt x="7" y="140"/>
                      </a:cubicBezTo>
                      <a:cubicBezTo>
                        <a:pt x="2" y="143"/>
                        <a:pt x="0" y="150"/>
                        <a:pt x="3" y="155"/>
                      </a:cubicBezTo>
                      <a:cubicBezTo>
                        <a:pt x="5" y="158"/>
                        <a:pt x="9" y="160"/>
                        <a:pt x="12" y="160"/>
                      </a:cubicBezTo>
                      <a:cubicBezTo>
                        <a:pt x="14" y="160"/>
                        <a:pt x="16" y="160"/>
                        <a:pt x="18" y="159"/>
                      </a:cubicBezTo>
                      <a:cubicBezTo>
                        <a:pt x="73" y="127"/>
                        <a:pt x="73" y="127"/>
                        <a:pt x="73" y="127"/>
                      </a:cubicBezTo>
                      <a:cubicBezTo>
                        <a:pt x="79" y="134"/>
                        <a:pt x="88" y="139"/>
                        <a:pt x="98" y="139"/>
                      </a:cubicBezTo>
                      <a:cubicBezTo>
                        <a:pt x="108" y="139"/>
                        <a:pt x="117" y="134"/>
                        <a:pt x="123" y="126"/>
                      </a:cubicBezTo>
                      <a:cubicBezTo>
                        <a:pt x="181" y="159"/>
                        <a:pt x="181" y="159"/>
                        <a:pt x="181" y="159"/>
                      </a:cubicBezTo>
                      <a:cubicBezTo>
                        <a:pt x="183" y="160"/>
                        <a:pt x="185" y="160"/>
                        <a:pt x="187" y="160"/>
                      </a:cubicBezTo>
                      <a:cubicBezTo>
                        <a:pt x="190" y="160"/>
                        <a:pt x="194" y="158"/>
                        <a:pt x="196" y="155"/>
                      </a:cubicBezTo>
                      <a:cubicBezTo>
                        <a:pt x="199" y="150"/>
                        <a:pt x="197" y="143"/>
                        <a:pt x="192" y="140"/>
                      </a:cubicBezTo>
                      <a:close/>
                      <a:moveTo>
                        <a:pt x="98" y="118"/>
                      </a:moveTo>
                      <a:cubicBezTo>
                        <a:pt x="92" y="118"/>
                        <a:pt x="87" y="113"/>
                        <a:pt x="87" y="107"/>
                      </a:cubicBezTo>
                      <a:cubicBezTo>
                        <a:pt x="87" y="101"/>
                        <a:pt x="92" y="96"/>
                        <a:pt x="98" y="96"/>
                      </a:cubicBezTo>
                      <a:cubicBezTo>
                        <a:pt x="104" y="96"/>
                        <a:pt x="108" y="101"/>
                        <a:pt x="108" y="107"/>
                      </a:cubicBezTo>
                      <a:cubicBezTo>
                        <a:pt x="108" y="113"/>
                        <a:pt x="104" y="118"/>
                        <a:pt x="98" y="11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Freeform 641">
                  <a:extLst>
                    <a:ext uri="{FF2B5EF4-FFF2-40B4-BE49-F238E27FC236}">
                      <a16:creationId xmlns:a16="http://schemas.microsoft.com/office/drawing/2014/main" id="{AF2D1562-FFCB-E8AA-5DD8-F72FB00F14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00" y="2260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32" name="Freeform 639">
                <a:extLst>
                  <a:ext uri="{FF2B5EF4-FFF2-40B4-BE49-F238E27FC236}">
                    <a16:creationId xmlns:a16="http://schemas.microsoft.com/office/drawing/2014/main" id="{C3EB238E-33C2-998B-C595-AF08D9AD643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74492" y="1307093"/>
                <a:ext cx="37749" cy="266940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4D08A3A-2B3A-AF5D-4C92-6BB366A8EAEB}"/>
                </a:ext>
              </a:extLst>
            </p:cNvPr>
            <p:cNvGrpSpPr/>
            <p:nvPr/>
          </p:nvGrpSpPr>
          <p:grpSpPr>
            <a:xfrm>
              <a:off x="10322893" y="1832986"/>
              <a:ext cx="444913" cy="444913"/>
              <a:chOff x="3669121" y="3491088"/>
              <a:chExt cx="916762" cy="91676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Freeform 400">
                <a:extLst>
                  <a:ext uri="{FF2B5EF4-FFF2-40B4-BE49-F238E27FC236}">
                    <a16:creationId xmlns:a16="http://schemas.microsoft.com/office/drawing/2014/main" id="{BDBE8C3A-3B8B-6A93-A49F-9B2933C6F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9121" y="3491088"/>
                <a:ext cx="916762" cy="916762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B7100D8-2409-79D1-9E1D-6C51D95E3035}"/>
                  </a:ext>
                </a:extLst>
              </p:cNvPr>
              <p:cNvGrpSpPr/>
              <p:nvPr/>
            </p:nvGrpSpPr>
            <p:grpSpPr>
              <a:xfrm>
                <a:off x="3887988" y="3598118"/>
                <a:ext cx="479027" cy="479027"/>
                <a:chOff x="3841688" y="3582764"/>
                <a:chExt cx="571628" cy="571628"/>
              </a:xfrm>
              <a:grpFill/>
            </p:grpSpPr>
            <p:sp>
              <p:nvSpPr>
                <p:cNvPr id="41" name="Freeform 401">
                  <a:extLst>
                    <a:ext uri="{FF2B5EF4-FFF2-40B4-BE49-F238E27FC236}">
                      <a16:creationId xmlns:a16="http://schemas.microsoft.com/office/drawing/2014/main" id="{D5AB02BD-F364-CCF2-E000-16B1A38410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54935" y="3696011"/>
                  <a:ext cx="345134" cy="345134"/>
                </a:xfrm>
                <a:custGeom>
                  <a:avLst/>
                  <a:gdLst>
                    <a:gd name="T0" fmla="*/ 96 w 192"/>
                    <a:gd name="T1" fmla="*/ 0 h 192"/>
                    <a:gd name="T2" fmla="*/ 0 w 192"/>
                    <a:gd name="T3" fmla="*/ 96 h 192"/>
                    <a:gd name="T4" fmla="*/ 96 w 192"/>
                    <a:gd name="T5" fmla="*/ 192 h 192"/>
                    <a:gd name="T6" fmla="*/ 192 w 192"/>
                    <a:gd name="T7" fmla="*/ 96 h 192"/>
                    <a:gd name="T8" fmla="*/ 96 w 192"/>
                    <a:gd name="T9" fmla="*/ 0 h 192"/>
                    <a:gd name="T10" fmla="*/ 96 w 192"/>
                    <a:gd name="T11" fmla="*/ 170 h 192"/>
                    <a:gd name="T12" fmla="*/ 21 w 192"/>
                    <a:gd name="T13" fmla="*/ 96 h 192"/>
                    <a:gd name="T14" fmla="*/ 96 w 192"/>
                    <a:gd name="T15" fmla="*/ 21 h 192"/>
                    <a:gd name="T16" fmla="*/ 170 w 192"/>
                    <a:gd name="T17" fmla="*/ 96 h 192"/>
                    <a:gd name="T18" fmla="*/ 96 w 192"/>
                    <a:gd name="T19" fmla="*/ 17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2" h="192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9"/>
                        <a:pt x="43" y="192"/>
                        <a:pt x="96" y="192"/>
                      </a:cubicBezTo>
                      <a:cubicBezTo>
                        <a:pt x="149" y="192"/>
                        <a:pt x="192" y="149"/>
                        <a:pt x="192" y="96"/>
                      </a:cubicBezTo>
                      <a:cubicBezTo>
                        <a:pt x="192" y="43"/>
                        <a:pt x="149" y="0"/>
                        <a:pt x="96" y="0"/>
                      </a:cubicBezTo>
                      <a:close/>
                      <a:moveTo>
                        <a:pt x="96" y="170"/>
                      </a:moveTo>
                      <a:cubicBezTo>
                        <a:pt x="54" y="170"/>
                        <a:pt x="21" y="137"/>
                        <a:pt x="21" y="96"/>
                      </a:cubicBezTo>
                      <a:cubicBezTo>
                        <a:pt x="21" y="54"/>
                        <a:pt x="54" y="21"/>
                        <a:pt x="96" y="21"/>
                      </a:cubicBezTo>
                      <a:cubicBezTo>
                        <a:pt x="137" y="21"/>
                        <a:pt x="170" y="54"/>
                        <a:pt x="170" y="96"/>
                      </a:cubicBezTo>
                      <a:cubicBezTo>
                        <a:pt x="170" y="137"/>
                        <a:pt x="137" y="170"/>
                        <a:pt x="96" y="1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2" name="Freeform 402">
                  <a:extLst>
                    <a:ext uri="{FF2B5EF4-FFF2-40B4-BE49-F238E27FC236}">
                      <a16:creationId xmlns:a16="http://schemas.microsoft.com/office/drawing/2014/main" id="{19D93A53-05B1-E619-ADC4-521EC548E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7818" y="3849704"/>
                  <a:ext cx="75498" cy="37749"/>
                </a:xfrm>
                <a:custGeom>
                  <a:avLst/>
                  <a:gdLst>
                    <a:gd name="T0" fmla="*/ 32 w 43"/>
                    <a:gd name="T1" fmla="*/ 0 h 21"/>
                    <a:gd name="T2" fmla="*/ 11 w 43"/>
                    <a:gd name="T3" fmla="*/ 0 h 21"/>
                    <a:gd name="T4" fmla="*/ 0 w 43"/>
                    <a:gd name="T5" fmla="*/ 11 h 21"/>
                    <a:gd name="T6" fmla="*/ 11 w 43"/>
                    <a:gd name="T7" fmla="*/ 21 h 21"/>
                    <a:gd name="T8" fmla="*/ 32 w 43"/>
                    <a:gd name="T9" fmla="*/ 21 h 21"/>
                    <a:gd name="T10" fmla="*/ 43 w 43"/>
                    <a:gd name="T11" fmla="*/ 11 h 21"/>
                    <a:gd name="T12" fmla="*/ 32 w 43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1">
                      <a:moveTo>
                        <a:pt x="3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1"/>
                        <a:pt x="11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8" y="21"/>
                        <a:pt x="43" y="17"/>
                        <a:pt x="43" y="11"/>
                      </a:cubicBezTo>
                      <a:cubicBezTo>
                        <a:pt x="43" y="5"/>
                        <a:pt x="38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3" name="Freeform 403">
                  <a:extLst>
                    <a:ext uri="{FF2B5EF4-FFF2-40B4-BE49-F238E27FC236}">
                      <a16:creationId xmlns:a16="http://schemas.microsoft.com/office/drawing/2014/main" id="{77920EA2-7E90-FDA1-C33D-01553123C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1688" y="3849704"/>
                  <a:ext cx="75498" cy="37749"/>
                </a:xfrm>
                <a:custGeom>
                  <a:avLst/>
                  <a:gdLst>
                    <a:gd name="T0" fmla="*/ 32 w 42"/>
                    <a:gd name="T1" fmla="*/ 0 h 21"/>
                    <a:gd name="T2" fmla="*/ 10 w 42"/>
                    <a:gd name="T3" fmla="*/ 0 h 21"/>
                    <a:gd name="T4" fmla="*/ 0 w 42"/>
                    <a:gd name="T5" fmla="*/ 11 h 21"/>
                    <a:gd name="T6" fmla="*/ 10 w 42"/>
                    <a:gd name="T7" fmla="*/ 21 h 21"/>
                    <a:gd name="T8" fmla="*/ 32 w 42"/>
                    <a:gd name="T9" fmla="*/ 21 h 21"/>
                    <a:gd name="T10" fmla="*/ 42 w 42"/>
                    <a:gd name="T11" fmla="*/ 11 h 21"/>
                    <a:gd name="T12" fmla="*/ 32 w 42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21">
                      <a:moveTo>
                        <a:pt x="32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7"/>
                        <a:pt x="4" y="21"/>
                        <a:pt x="10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8" y="21"/>
                        <a:pt x="42" y="17"/>
                        <a:pt x="42" y="11"/>
                      </a:cubicBezTo>
                      <a:cubicBezTo>
                        <a:pt x="42" y="5"/>
                        <a:pt x="38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" name="Freeform 404">
                  <a:extLst>
                    <a:ext uri="{FF2B5EF4-FFF2-40B4-BE49-F238E27FC236}">
                      <a16:creationId xmlns:a16="http://schemas.microsoft.com/office/drawing/2014/main" id="{1EA63A14-0F63-E755-D3B7-577A01B48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627" y="3582764"/>
                  <a:ext cx="37749" cy="75498"/>
                </a:xfrm>
                <a:custGeom>
                  <a:avLst/>
                  <a:gdLst>
                    <a:gd name="T0" fmla="*/ 11 w 21"/>
                    <a:gd name="T1" fmla="*/ 42 h 42"/>
                    <a:gd name="T2" fmla="*/ 21 w 21"/>
                    <a:gd name="T3" fmla="*/ 32 h 42"/>
                    <a:gd name="T4" fmla="*/ 21 w 21"/>
                    <a:gd name="T5" fmla="*/ 10 h 42"/>
                    <a:gd name="T6" fmla="*/ 11 w 21"/>
                    <a:gd name="T7" fmla="*/ 0 h 42"/>
                    <a:gd name="T8" fmla="*/ 0 w 21"/>
                    <a:gd name="T9" fmla="*/ 10 h 42"/>
                    <a:gd name="T10" fmla="*/ 0 w 21"/>
                    <a:gd name="T11" fmla="*/ 32 h 42"/>
                    <a:gd name="T12" fmla="*/ 11 w 21"/>
                    <a:gd name="T1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2">
                      <a:moveTo>
                        <a:pt x="11" y="42"/>
                      </a:moveTo>
                      <a:cubicBezTo>
                        <a:pt x="17" y="42"/>
                        <a:pt x="21" y="38"/>
                        <a:pt x="21" y="32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4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1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8"/>
                        <a:pt x="5" y="42"/>
                        <a:pt x="11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5" name="Freeform 405">
                  <a:extLst>
                    <a:ext uri="{FF2B5EF4-FFF2-40B4-BE49-F238E27FC236}">
                      <a16:creationId xmlns:a16="http://schemas.microsoft.com/office/drawing/2014/main" id="{76E98A7A-3B28-5DD2-E851-3AD08E46D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627" y="4078894"/>
                  <a:ext cx="37749" cy="75498"/>
                </a:xfrm>
                <a:custGeom>
                  <a:avLst/>
                  <a:gdLst>
                    <a:gd name="T0" fmla="*/ 11 w 21"/>
                    <a:gd name="T1" fmla="*/ 0 h 43"/>
                    <a:gd name="T2" fmla="*/ 0 w 21"/>
                    <a:gd name="T3" fmla="*/ 11 h 43"/>
                    <a:gd name="T4" fmla="*/ 0 w 21"/>
                    <a:gd name="T5" fmla="*/ 32 h 43"/>
                    <a:gd name="T6" fmla="*/ 11 w 21"/>
                    <a:gd name="T7" fmla="*/ 43 h 43"/>
                    <a:gd name="T8" fmla="*/ 21 w 21"/>
                    <a:gd name="T9" fmla="*/ 32 h 43"/>
                    <a:gd name="T10" fmla="*/ 21 w 21"/>
                    <a:gd name="T11" fmla="*/ 11 h 43"/>
                    <a:gd name="T12" fmla="*/ 11 w 21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8"/>
                        <a:pt x="5" y="43"/>
                        <a:pt x="11" y="43"/>
                      </a:cubicBezTo>
                      <a:cubicBezTo>
                        <a:pt x="17" y="43"/>
                        <a:pt x="21" y="38"/>
                        <a:pt x="21" y="3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6" name="Freeform 406">
                  <a:extLst>
                    <a:ext uri="{FF2B5EF4-FFF2-40B4-BE49-F238E27FC236}">
                      <a16:creationId xmlns:a16="http://schemas.microsoft.com/office/drawing/2014/main" id="{181BCDDE-239A-81BF-7C96-EC3A81D77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713" y="3658262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20 h 38"/>
                    <a:gd name="T4" fmla="*/ 5 w 39"/>
                    <a:gd name="T5" fmla="*/ 35 h 38"/>
                    <a:gd name="T6" fmla="*/ 12 w 39"/>
                    <a:gd name="T7" fmla="*/ 38 h 38"/>
                    <a:gd name="T8" fmla="*/ 20 w 39"/>
                    <a:gd name="T9" fmla="*/ 35 h 38"/>
                    <a:gd name="T10" fmla="*/ 35 w 39"/>
                    <a:gd name="T11" fmla="*/ 20 h 38"/>
                    <a:gd name="T12" fmla="*/ 35 w 39"/>
                    <a:gd name="T13" fmla="*/ 5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0" y="24"/>
                        <a:pt x="0" y="31"/>
                        <a:pt x="5" y="35"/>
                      </a:cubicBezTo>
                      <a:cubicBezTo>
                        <a:pt x="7" y="37"/>
                        <a:pt x="9" y="38"/>
                        <a:pt x="12" y="38"/>
                      </a:cubicBezTo>
                      <a:cubicBezTo>
                        <a:pt x="15" y="38"/>
                        <a:pt x="18" y="37"/>
                        <a:pt x="20" y="35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9" y="15"/>
                        <a:pt x="39" y="9"/>
                        <a:pt x="35" y="5"/>
                      </a:cubicBezTo>
                      <a:cubicBezTo>
                        <a:pt x="31" y="0"/>
                        <a:pt x="24" y="0"/>
                        <a:pt x="2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7" name="Freeform 407">
                  <a:extLst>
                    <a:ext uri="{FF2B5EF4-FFF2-40B4-BE49-F238E27FC236}">
                      <a16:creationId xmlns:a16="http://schemas.microsoft.com/office/drawing/2014/main" id="{4C01C092-7D3A-446A-1AEF-35E7903AC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186" y="4008789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20 h 38"/>
                    <a:gd name="T4" fmla="*/ 5 w 39"/>
                    <a:gd name="T5" fmla="*/ 35 h 38"/>
                    <a:gd name="T6" fmla="*/ 12 w 39"/>
                    <a:gd name="T7" fmla="*/ 38 h 38"/>
                    <a:gd name="T8" fmla="*/ 20 w 39"/>
                    <a:gd name="T9" fmla="*/ 35 h 38"/>
                    <a:gd name="T10" fmla="*/ 35 w 39"/>
                    <a:gd name="T11" fmla="*/ 20 h 38"/>
                    <a:gd name="T12" fmla="*/ 35 w 39"/>
                    <a:gd name="T13" fmla="*/ 5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0" y="24"/>
                        <a:pt x="0" y="31"/>
                        <a:pt x="5" y="35"/>
                      </a:cubicBezTo>
                      <a:cubicBezTo>
                        <a:pt x="7" y="37"/>
                        <a:pt x="9" y="38"/>
                        <a:pt x="12" y="38"/>
                      </a:cubicBezTo>
                      <a:cubicBezTo>
                        <a:pt x="15" y="38"/>
                        <a:pt x="18" y="37"/>
                        <a:pt x="20" y="35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9" y="16"/>
                        <a:pt x="39" y="9"/>
                        <a:pt x="35" y="5"/>
                      </a:cubicBezTo>
                      <a:cubicBezTo>
                        <a:pt x="31" y="0"/>
                        <a:pt x="24" y="0"/>
                        <a:pt x="2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" name="Freeform 408">
                  <a:extLst>
                    <a:ext uri="{FF2B5EF4-FFF2-40B4-BE49-F238E27FC236}">
                      <a16:creationId xmlns:a16="http://schemas.microsoft.com/office/drawing/2014/main" id="{12A686A6-D3E8-B4FA-C463-48C28CE0B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186" y="3658262"/>
                  <a:ext cx="70105" cy="67409"/>
                </a:xfrm>
                <a:custGeom>
                  <a:avLst/>
                  <a:gdLst>
                    <a:gd name="T0" fmla="*/ 20 w 39"/>
                    <a:gd name="T1" fmla="*/ 35 h 38"/>
                    <a:gd name="T2" fmla="*/ 27 w 39"/>
                    <a:gd name="T3" fmla="*/ 38 h 38"/>
                    <a:gd name="T4" fmla="*/ 35 w 39"/>
                    <a:gd name="T5" fmla="*/ 35 h 38"/>
                    <a:gd name="T6" fmla="*/ 35 w 39"/>
                    <a:gd name="T7" fmla="*/ 20 h 38"/>
                    <a:gd name="T8" fmla="*/ 20 w 39"/>
                    <a:gd name="T9" fmla="*/ 5 h 38"/>
                    <a:gd name="T10" fmla="*/ 5 w 39"/>
                    <a:gd name="T11" fmla="*/ 5 h 38"/>
                    <a:gd name="T12" fmla="*/ 5 w 39"/>
                    <a:gd name="T13" fmla="*/ 20 h 38"/>
                    <a:gd name="T14" fmla="*/ 20 w 39"/>
                    <a:gd name="T15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35"/>
                      </a:moveTo>
                      <a:cubicBezTo>
                        <a:pt x="22" y="37"/>
                        <a:pt x="24" y="38"/>
                        <a:pt x="27" y="38"/>
                      </a:cubicBezTo>
                      <a:cubicBezTo>
                        <a:pt x="30" y="38"/>
                        <a:pt x="33" y="37"/>
                        <a:pt x="35" y="35"/>
                      </a:cubicBezTo>
                      <a:cubicBezTo>
                        <a:pt x="39" y="31"/>
                        <a:pt x="39" y="24"/>
                        <a:pt x="35" y="20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5" y="0"/>
                        <a:pt x="9" y="0"/>
                        <a:pt x="5" y="5"/>
                      </a:cubicBezTo>
                      <a:cubicBezTo>
                        <a:pt x="0" y="9"/>
                        <a:pt x="0" y="15"/>
                        <a:pt x="5" y="20"/>
                      </a:cubicBezTo>
                      <a:lnTo>
                        <a:pt x="20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" name="Freeform 409">
                  <a:extLst>
                    <a:ext uri="{FF2B5EF4-FFF2-40B4-BE49-F238E27FC236}">
                      <a16:creationId xmlns:a16="http://schemas.microsoft.com/office/drawing/2014/main" id="{2AC8D4F9-9369-4954-EC45-128CE57AE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713" y="4008789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5 h 38"/>
                    <a:gd name="T4" fmla="*/ 5 w 39"/>
                    <a:gd name="T5" fmla="*/ 20 h 38"/>
                    <a:gd name="T6" fmla="*/ 20 w 39"/>
                    <a:gd name="T7" fmla="*/ 35 h 38"/>
                    <a:gd name="T8" fmla="*/ 27 w 39"/>
                    <a:gd name="T9" fmla="*/ 38 h 38"/>
                    <a:gd name="T10" fmla="*/ 35 w 39"/>
                    <a:gd name="T11" fmla="*/ 35 h 38"/>
                    <a:gd name="T12" fmla="*/ 35 w 39"/>
                    <a:gd name="T13" fmla="*/ 20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16" y="0"/>
                        <a:pt x="9" y="0"/>
                        <a:pt x="5" y="5"/>
                      </a:cubicBezTo>
                      <a:cubicBezTo>
                        <a:pt x="0" y="9"/>
                        <a:pt x="0" y="16"/>
                        <a:pt x="5" y="20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2" y="37"/>
                        <a:pt x="25" y="38"/>
                        <a:pt x="27" y="38"/>
                      </a:cubicBezTo>
                      <a:cubicBezTo>
                        <a:pt x="30" y="38"/>
                        <a:pt x="33" y="37"/>
                        <a:pt x="35" y="35"/>
                      </a:cubicBezTo>
                      <a:cubicBezTo>
                        <a:pt x="39" y="31"/>
                        <a:pt x="39" y="24"/>
                        <a:pt x="35" y="20"/>
                      </a:cubicBezTo>
                      <a:lnTo>
                        <a:pt x="2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39" name="Freeform 403">
                <a:extLst>
                  <a:ext uri="{FF2B5EF4-FFF2-40B4-BE49-F238E27FC236}">
                    <a16:creationId xmlns:a16="http://schemas.microsoft.com/office/drawing/2014/main" id="{0D0BCD23-16C0-38DD-52F0-DE2A8BBE1F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9662329">
                <a:off x="3954904" y="4178018"/>
                <a:ext cx="208757" cy="4571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" name="Freeform 403">
                <a:extLst>
                  <a:ext uri="{FF2B5EF4-FFF2-40B4-BE49-F238E27FC236}">
                    <a16:creationId xmlns:a16="http://schemas.microsoft.com/office/drawing/2014/main" id="{ED08C86B-49F2-0F38-1C60-EA651FE4F2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937671" flipH="1">
                <a:off x="4098941" y="4178019"/>
                <a:ext cx="208757" cy="4571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9E4CDFC-F2CF-711F-1EE3-E5AECFC82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925733"/>
              </p:ext>
            </p:extLst>
          </p:nvPr>
        </p:nvGraphicFramePr>
        <p:xfrm>
          <a:off x="7125708" y="2907906"/>
          <a:ext cx="5456781" cy="340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6713D92A-DFB1-F443-F2F8-A8DB36C65D8B}"/>
              </a:ext>
            </a:extLst>
          </p:cNvPr>
          <p:cNvSpPr txBox="1"/>
          <p:nvPr/>
        </p:nvSpPr>
        <p:spPr>
          <a:xfrm>
            <a:off x="8035846" y="613170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Répartition des Coûts</a:t>
            </a:r>
          </a:p>
        </p:txBody>
      </p:sp>
      <p:grpSp>
        <p:nvGrpSpPr>
          <p:cNvPr id="52" name="Group 118">
            <a:extLst>
              <a:ext uri="{FF2B5EF4-FFF2-40B4-BE49-F238E27FC236}">
                <a16:creationId xmlns:a16="http://schemas.microsoft.com/office/drawing/2014/main" id="{142756EF-4C20-3EE3-D8D1-9D34C15EF8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912" y="4946305"/>
            <a:ext cx="919458" cy="916762"/>
            <a:chOff x="5806" y="368"/>
            <a:chExt cx="341" cy="340"/>
          </a:xfrm>
          <a:solidFill>
            <a:schemeClr val="bg1"/>
          </a:solidFill>
        </p:grpSpPr>
        <p:sp>
          <p:nvSpPr>
            <p:cNvPr id="53" name="Freeform 119">
              <a:extLst>
                <a:ext uri="{FF2B5EF4-FFF2-40B4-BE49-F238E27FC236}">
                  <a16:creationId xmlns:a16="http://schemas.microsoft.com/office/drawing/2014/main" id="{780908FC-2908-06EA-A619-056879B5A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6" y="36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20">
              <a:extLst>
                <a:ext uri="{FF2B5EF4-FFF2-40B4-BE49-F238E27FC236}">
                  <a16:creationId xmlns:a16="http://schemas.microsoft.com/office/drawing/2014/main" id="{73D56F6A-8E77-5F5E-3803-9AC6882970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5" y="460"/>
              <a:ext cx="150" cy="156"/>
            </a:xfrm>
            <a:custGeom>
              <a:avLst/>
              <a:gdLst>
                <a:gd name="T0" fmla="*/ 74 w 226"/>
                <a:gd name="T1" fmla="*/ 189 h 235"/>
                <a:gd name="T2" fmla="*/ 74 w 226"/>
                <a:gd name="T3" fmla="*/ 204 h 235"/>
                <a:gd name="T4" fmla="*/ 47 w 226"/>
                <a:gd name="T5" fmla="*/ 232 h 235"/>
                <a:gd name="T6" fmla="*/ 43 w 226"/>
                <a:gd name="T7" fmla="*/ 234 h 235"/>
                <a:gd name="T8" fmla="*/ 39 w 226"/>
                <a:gd name="T9" fmla="*/ 235 h 235"/>
                <a:gd name="T10" fmla="*/ 35 w 226"/>
                <a:gd name="T11" fmla="*/ 234 h 235"/>
                <a:gd name="T12" fmla="*/ 32 w 226"/>
                <a:gd name="T13" fmla="*/ 232 h 235"/>
                <a:gd name="T14" fmla="*/ 4 w 226"/>
                <a:gd name="T15" fmla="*/ 204 h 235"/>
                <a:gd name="T16" fmla="*/ 4 w 226"/>
                <a:gd name="T17" fmla="*/ 189 h 235"/>
                <a:gd name="T18" fmla="*/ 19 w 226"/>
                <a:gd name="T19" fmla="*/ 189 h 235"/>
                <a:gd name="T20" fmla="*/ 29 w 226"/>
                <a:gd name="T21" fmla="*/ 199 h 235"/>
                <a:gd name="T22" fmla="*/ 29 w 226"/>
                <a:gd name="T23" fmla="*/ 11 h 235"/>
                <a:gd name="T24" fmla="*/ 39 w 226"/>
                <a:gd name="T25" fmla="*/ 0 h 235"/>
                <a:gd name="T26" fmla="*/ 50 w 226"/>
                <a:gd name="T27" fmla="*/ 11 h 235"/>
                <a:gd name="T28" fmla="*/ 50 w 226"/>
                <a:gd name="T29" fmla="*/ 199 h 235"/>
                <a:gd name="T30" fmla="*/ 59 w 226"/>
                <a:gd name="T31" fmla="*/ 189 h 235"/>
                <a:gd name="T32" fmla="*/ 74 w 226"/>
                <a:gd name="T33" fmla="*/ 189 h 235"/>
                <a:gd name="T34" fmla="*/ 215 w 226"/>
                <a:gd name="T35" fmla="*/ 0 h 235"/>
                <a:gd name="T36" fmla="*/ 103 w 226"/>
                <a:gd name="T37" fmla="*/ 0 h 235"/>
                <a:gd name="T38" fmla="*/ 93 w 226"/>
                <a:gd name="T39" fmla="*/ 11 h 235"/>
                <a:gd name="T40" fmla="*/ 103 w 226"/>
                <a:gd name="T41" fmla="*/ 22 h 235"/>
                <a:gd name="T42" fmla="*/ 215 w 226"/>
                <a:gd name="T43" fmla="*/ 22 h 235"/>
                <a:gd name="T44" fmla="*/ 226 w 226"/>
                <a:gd name="T45" fmla="*/ 11 h 235"/>
                <a:gd name="T46" fmla="*/ 215 w 226"/>
                <a:gd name="T47" fmla="*/ 0 h 235"/>
                <a:gd name="T48" fmla="*/ 199 w 226"/>
                <a:gd name="T49" fmla="*/ 43 h 235"/>
                <a:gd name="T50" fmla="*/ 103 w 226"/>
                <a:gd name="T51" fmla="*/ 43 h 235"/>
                <a:gd name="T52" fmla="*/ 93 w 226"/>
                <a:gd name="T53" fmla="*/ 54 h 235"/>
                <a:gd name="T54" fmla="*/ 103 w 226"/>
                <a:gd name="T55" fmla="*/ 64 h 235"/>
                <a:gd name="T56" fmla="*/ 199 w 226"/>
                <a:gd name="T57" fmla="*/ 64 h 235"/>
                <a:gd name="T58" fmla="*/ 210 w 226"/>
                <a:gd name="T59" fmla="*/ 54 h 235"/>
                <a:gd name="T60" fmla="*/ 199 w 226"/>
                <a:gd name="T61" fmla="*/ 43 h 235"/>
                <a:gd name="T62" fmla="*/ 178 w 226"/>
                <a:gd name="T63" fmla="*/ 86 h 235"/>
                <a:gd name="T64" fmla="*/ 103 w 226"/>
                <a:gd name="T65" fmla="*/ 86 h 235"/>
                <a:gd name="T66" fmla="*/ 93 w 226"/>
                <a:gd name="T67" fmla="*/ 96 h 235"/>
                <a:gd name="T68" fmla="*/ 103 w 226"/>
                <a:gd name="T69" fmla="*/ 107 h 235"/>
                <a:gd name="T70" fmla="*/ 178 w 226"/>
                <a:gd name="T71" fmla="*/ 107 h 235"/>
                <a:gd name="T72" fmla="*/ 189 w 226"/>
                <a:gd name="T73" fmla="*/ 96 h 235"/>
                <a:gd name="T74" fmla="*/ 178 w 226"/>
                <a:gd name="T75" fmla="*/ 86 h 235"/>
                <a:gd name="T76" fmla="*/ 157 w 226"/>
                <a:gd name="T77" fmla="*/ 128 h 235"/>
                <a:gd name="T78" fmla="*/ 103 w 226"/>
                <a:gd name="T79" fmla="*/ 128 h 235"/>
                <a:gd name="T80" fmla="*/ 93 w 226"/>
                <a:gd name="T81" fmla="*/ 139 h 235"/>
                <a:gd name="T82" fmla="*/ 103 w 226"/>
                <a:gd name="T83" fmla="*/ 150 h 235"/>
                <a:gd name="T84" fmla="*/ 157 w 226"/>
                <a:gd name="T85" fmla="*/ 150 h 235"/>
                <a:gd name="T86" fmla="*/ 167 w 226"/>
                <a:gd name="T87" fmla="*/ 139 h 235"/>
                <a:gd name="T88" fmla="*/ 157 w 226"/>
                <a:gd name="T89" fmla="*/ 128 h 235"/>
                <a:gd name="T90" fmla="*/ 135 w 226"/>
                <a:gd name="T91" fmla="*/ 171 h 235"/>
                <a:gd name="T92" fmla="*/ 103 w 226"/>
                <a:gd name="T93" fmla="*/ 171 h 235"/>
                <a:gd name="T94" fmla="*/ 93 w 226"/>
                <a:gd name="T95" fmla="*/ 182 h 235"/>
                <a:gd name="T96" fmla="*/ 103 w 226"/>
                <a:gd name="T97" fmla="*/ 192 h 235"/>
                <a:gd name="T98" fmla="*/ 135 w 226"/>
                <a:gd name="T99" fmla="*/ 192 h 235"/>
                <a:gd name="T100" fmla="*/ 146 w 226"/>
                <a:gd name="T101" fmla="*/ 182 h 235"/>
                <a:gd name="T102" fmla="*/ 135 w 226"/>
                <a:gd name="T103" fmla="*/ 171 h 235"/>
                <a:gd name="T104" fmla="*/ 114 w 226"/>
                <a:gd name="T105" fmla="*/ 214 h 235"/>
                <a:gd name="T106" fmla="*/ 103 w 226"/>
                <a:gd name="T107" fmla="*/ 214 h 235"/>
                <a:gd name="T108" fmla="*/ 93 w 226"/>
                <a:gd name="T109" fmla="*/ 224 h 235"/>
                <a:gd name="T110" fmla="*/ 103 w 226"/>
                <a:gd name="T111" fmla="*/ 235 h 235"/>
                <a:gd name="T112" fmla="*/ 114 w 226"/>
                <a:gd name="T113" fmla="*/ 235 h 235"/>
                <a:gd name="T114" fmla="*/ 125 w 226"/>
                <a:gd name="T115" fmla="*/ 224 h 235"/>
                <a:gd name="T116" fmla="*/ 114 w 226"/>
                <a:gd name="T117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35">
                  <a:moveTo>
                    <a:pt x="74" y="189"/>
                  </a:moveTo>
                  <a:cubicBezTo>
                    <a:pt x="79" y="193"/>
                    <a:pt x="79" y="200"/>
                    <a:pt x="74" y="204"/>
                  </a:cubicBezTo>
                  <a:cubicBezTo>
                    <a:pt x="47" y="232"/>
                    <a:pt x="47" y="232"/>
                    <a:pt x="47" y="232"/>
                  </a:cubicBezTo>
                  <a:cubicBezTo>
                    <a:pt x="46" y="233"/>
                    <a:pt x="45" y="234"/>
                    <a:pt x="43" y="234"/>
                  </a:cubicBezTo>
                  <a:cubicBezTo>
                    <a:pt x="42" y="235"/>
                    <a:pt x="41" y="235"/>
                    <a:pt x="39" y="235"/>
                  </a:cubicBezTo>
                  <a:cubicBezTo>
                    <a:pt x="38" y="235"/>
                    <a:pt x="37" y="235"/>
                    <a:pt x="35" y="234"/>
                  </a:cubicBezTo>
                  <a:cubicBezTo>
                    <a:pt x="34" y="234"/>
                    <a:pt x="33" y="233"/>
                    <a:pt x="32" y="232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0" y="200"/>
                    <a:pt x="0" y="193"/>
                    <a:pt x="4" y="189"/>
                  </a:cubicBezTo>
                  <a:cubicBezTo>
                    <a:pt x="8" y="185"/>
                    <a:pt x="15" y="185"/>
                    <a:pt x="19" y="18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5"/>
                    <a:pt x="33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64" y="185"/>
                    <a:pt x="70" y="185"/>
                    <a:pt x="74" y="189"/>
                  </a:cubicBezTo>
                  <a:close/>
                  <a:moveTo>
                    <a:pt x="215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7" y="0"/>
                    <a:pt x="93" y="5"/>
                    <a:pt x="93" y="11"/>
                  </a:cubicBezTo>
                  <a:cubicBezTo>
                    <a:pt x="93" y="17"/>
                    <a:pt x="97" y="22"/>
                    <a:pt x="103" y="22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21" y="22"/>
                    <a:pt x="226" y="17"/>
                    <a:pt x="226" y="11"/>
                  </a:cubicBezTo>
                  <a:cubicBezTo>
                    <a:pt x="226" y="5"/>
                    <a:pt x="221" y="0"/>
                    <a:pt x="215" y="0"/>
                  </a:cubicBezTo>
                  <a:close/>
                  <a:moveTo>
                    <a:pt x="199" y="43"/>
                  </a:moveTo>
                  <a:cubicBezTo>
                    <a:pt x="103" y="43"/>
                    <a:pt x="103" y="43"/>
                    <a:pt x="103" y="43"/>
                  </a:cubicBezTo>
                  <a:cubicBezTo>
                    <a:pt x="97" y="43"/>
                    <a:pt x="93" y="48"/>
                    <a:pt x="93" y="54"/>
                  </a:cubicBezTo>
                  <a:cubicBezTo>
                    <a:pt x="93" y="60"/>
                    <a:pt x="97" y="64"/>
                    <a:pt x="103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5" y="64"/>
                    <a:pt x="210" y="60"/>
                    <a:pt x="210" y="54"/>
                  </a:cubicBezTo>
                  <a:cubicBezTo>
                    <a:pt x="210" y="48"/>
                    <a:pt x="205" y="43"/>
                    <a:pt x="199" y="43"/>
                  </a:cubicBezTo>
                  <a:close/>
                  <a:moveTo>
                    <a:pt x="178" y="86"/>
                  </a:moveTo>
                  <a:cubicBezTo>
                    <a:pt x="103" y="86"/>
                    <a:pt x="103" y="86"/>
                    <a:pt x="103" y="86"/>
                  </a:cubicBezTo>
                  <a:cubicBezTo>
                    <a:pt x="97" y="86"/>
                    <a:pt x="93" y="90"/>
                    <a:pt x="93" y="96"/>
                  </a:cubicBezTo>
                  <a:cubicBezTo>
                    <a:pt x="93" y="102"/>
                    <a:pt x="97" y="107"/>
                    <a:pt x="103" y="107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4" y="107"/>
                    <a:pt x="189" y="102"/>
                    <a:pt x="189" y="96"/>
                  </a:cubicBezTo>
                  <a:cubicBezTo>
                    <a:pt x="189" y="90"/>
                    <a:pt x="184" y="86"/>
                    <a:pt x="178" y="86"/>
                  </a:cubicBezTo>
                  <a:close/>
                  <a:moveTo>
                    <a:pt x="157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97" y="128"/>
                    <a:pt x="93" y="133"/>
                    <a:pt x="93" y="139"/>
                  </a:cubicBezTo>
                  <a:cubicBezTo>
                    <a:pt x="93" y="145"/>
                    <a:pt x="97" y="150"/>
                    <a:pt x="103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63" y="150"/>
                    <a:pt x="167" y="145"/>
                    <a:pt x="167" y="139"/>
                  </a:cubicBezTo>
                  <a:cubicBezTo>
                    <a:pt x="167" y="133"/>
                    <a:pt x="163" y="128"/>
                    <a:pt x="157" y="128"/>
                  </a:cubicBezTo>
                  <a:close/>
                  <a:moveTo>
                    <a:pt x="135" y="171"/>
                  </a:moveTo>
                  <a:cubicBezTo>
                    <a:pt x="103" y="171"/>
                    <a:pt x="103" y="171"/>
                    <a:pt x="103" y="171"/>
                  </a:cubicBezTo>
                  <a:cubicBezTo>
                    <a:pt x="97" y="171"/>
                    <a:pt x="93" y="176"/>
                    <a:pt x="93" y="182"/>
                  </a:cubicBezTo>
                  <a:cubicBezTo>
                    <a:pt x="93" y="188"/>
                    <a:pt x="97" y="192"/>
                    <a:pt x="103" y="192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41" y="192"/>
                    <a:pt x="146" y="188"/>
                    <a:pt x="146" y="182"/>
                  </a:cubicBezTo>
                  <a:cubicBezTo>
                    <a:pt x="146" y="176"/>
                    <a:pt x="141" y="171"/>
                    <a:pt x="135" y="171"/>
                  </a:cubicBezTo>
                  <a:close/>
                  <a:moveTo>
                    <a:pt x="114" y="214"/>
                  </a:moveTo>
                  <a:cubicBezTo>
                    <a:pt x="103" y="214"/>
                    <a:pt x="103" y="214"/>
                    <a:pt x="103" y="214"/>
                  </a:cubicBezTo>
                  <a:cubicBezTo>
                    <a:pt x="97" y="214"/>
                    <a:pt x="93" y="218"/>
                    <a:pt x="93" y="224"/>
                  </a:cubicBezTo>
                  <a:cubicBezTo>
                    <a:pt x="93" y="230"/>
                    <a:pt x="97" y="235"/>
                    <a:pt x="103" y="235"/>
                  </a:cubicBezTo>
                  <a:cubicBezTo>
                    <a:pt x="114" y="235"/>
                    <a:pt x="114" y="235"/>
                    <a:pt x="114" y="235"/>
                  </a:cubicBezTo>
                  <a:cubicBezTo>
                    <a:pt x="120" y="235"/>
                    <a:pt x="125" y="230"/>
                    <a:pt x="125" y="224"/>
                  </a:cubicBezTo>
                  <a:cubicBezTo>
                    <a:pt x="125" y="218"/>
                    <a:pt x="120" y="214"/>
                    <a:pt x="114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4700"/>
            <a:ext cx="3558621" cy="5252903"/>
          </a:xfrm>
        </p:spPr>
        <p:txBody>
          <a:bodyPr anchor="ctr">
            <a:normAutofit/>
          </a:bodyPr>
          <a:lstStyle/>
          <a:p>
            <a:r>
              <a:rPr lang="fr-FR" sz="3200" dirty="0"/>
              <a:t>Synthèse et recommandations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3812621" y="372142"/>
            <a:ext cx="644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C4968D0E-1ADF-7091-4333-044BF40B3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37621"/>
              </p:ext>
            </p:extLst>
          </p:nvPr>
        </p:nvGraphicFramePr>
        <p:xfrm>
          <a:off x="3962400" y="1295472"/>
          <a:ext cx="7251700" cy="525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69">
            <a:extLst>
              <a:ext uri="{FF2B5EF4-FFF2-40B4-BE49-F238E27FC236}">
                <a16:creationId xmlns:a16="http://schemas.microsoft.com/office/drawing/2014/main" id="{89209313-58AA-40BB-FFBD-9A3BFD0657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129" y="4981316"/>
            <a:ext cx="916762" cy="916762"/>
            <a:chOff x="4334" y="1990"/>
            <a:chExt cx="340" cy="340"/>
          </a:xfrm>
          <a:solidFill>
            <a:schemeClr val="bg1"/>
          </a:solidFill>
        </p:grpSpPr>
        <p:sp>
          <p:nvSpPr>
            <p:cNvPr id="12" name="Freeform 70">
              <a:extLst>
                <a:ext uri="{FF2B5EF4-FFF2-40B4-BE49-F238E27FC236}">
                  <a16:creationId xmlns:a16="http://schemas.microsoft.com/office/drawing/2014/main" id="{33880EBB-07F5-D2DD-5562-CCF63EFA9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" y="2054"/>
              <a:ext cx="212" cy="212"/>
            </a:xfrm>
            <a:custGeom>
              <a:avLst/>
              <a:gdLst>
                <a:gd name="T0" fmla="*/ 160 w 320"/>
                <a:gd name="T1" fmla="*/ 0 h 320"/>
                <a:gd name="T2" fmla="*/ 0 w 320"/>
                <a:gd name="T3" fmla="*/ 160 h 320"/>
                <a:gd name="T4" fmla="*/ 160 w 320"/>
                <a:gd name="T5" fmla="*/ 320 h 320"/>
                <a:gd name="T6" fmla="*/ 320 w 320"/>
                <a:gd name="T7" fmla="*/ 160 h 320"/>
                <a:gd name="T8" fmla="*/ 160 w 320"/>
                <a:gd name="T9" fmla="*/ 0 h 320"/>
                <a:gd name="T10" fmla="*/ 170 w 320"/>
                <a:gd name="T11" fmla="*/ 298 h 320"/>
                <a:gd name="T12" fmla="*/ 170 w 320"/>
                <a:gd name="T13" fmla="*/ 288 h 320"/>
                <a:gd name="T14" fmla="*/ 160 w 320"/>
                <a:gd name="T15" fmla="*/ 277 h 320"/>
                <a:gd name="T16" fmla="*/ 149 w 320"/>
                <a:gd name="T17" fmla="*/ 288 h 320"/>
                <a:gd name="T18" fmla="*/ 149 w 320"/>
                <a:gd name="T19" fmla="*/ 298 h 320"/>
                <a:gd name="T20" fmla="*/ 22 w 320"/>
                <a:gd name="T21" fmla="*/ 170 h 320"/>
                <a:gd name="T22" fmla="*/ 32 w 320"/>
                <a:gd name="T23" fmla="*/ 170 h 320"/>
                <a:gd name="T24" fmla="*/ 42 w 320"/>
                <a:gd name="T25" fmla="*/ 160 h 320"/>
                <a:gd name="T26" fmla="*/ 32 w 320"/>
                <a:gd name="T27" fmla="*/ 149 h 320"/>
                <a:gd name="T28" fmla="*/ 22 w 320"/>
                <a:gd name="T29" fmla="*/ 149 h 320"/>
                <a:gd name="T30" fmla="*/ 149 w 320"/>
                <a:gd name="T31" fmla="*/ 22 h 320"/>
                <a:gd name="T32" fmla="*/ 149 w 320"/>
                <a:gd name="T33" fmla="*/ 32 h 320"/>
                <a:gd name="T34" fmla="*/ 160 w 320"/>
                <a:gd name="T35" fmla="*/ 42 h 320"/>
                <a:gd name="T36" fmla="*/ 170 w 320"/>
                <a:gd name="T37" fmla="*/ 32 h 320"/>
                <a:gd name="T38" fmla="*/ 170 w 320"/>
                <a:gd name="T39" fmla="*/ 22 h 320"/>
                <a:gd name="T40" fmla="*/ 298 w 320"/>
                <a:gd name="T41" fmla="*/ 149 h 320"/>
                <a:gd name="T42" fmla="*/ 288 w 320"/>
                <a:gd name="T43" fmla="*/ 149 h 320"/>
                <a:gd name="T44" fmla="*/ 277 w 320"/>
                <a:gd name="T45" fmla="*/ 160 h 320"/>
                <a:gd name="T46" fmla="*/ 288 w 320"/>
                <a:gd name="T47" fmla="*/ 170 h 320"/>
                <a:gd name="T48" fmla="*/ 298 w 320"/>
                <a:gd name="T49" fmla="*/ 170 h 320"/>
                <a:gd name="T50" fmla="*/ 170 w 320"/>
                <a:gd name="T51" fmla="*/ 298 h 320"/>
                <a:gd name="T52" fmla="*/ 216 w 320"/>
                <a:gd name="T53" fmla="*/ 90 h 320"/>
                <a:gd name="T54" fmla="*/ 133 w 320"/>
                <a:gd name="T55" fmla="*/ 127 h 320"/>
                <a:gd name="T56" fmla="*/ 127 w 320"/>
                <a:gd name="T57" fmla="*/ 133 h 320"/>
                <a:gd name="T58" fmla="*/ 90 w 320"/>
                <a:gd name="T59" fmla="*/ 216 h 320"/>
                <a:gd name="T60" fmla="*/ 92 w 320"/>
                <a:gd name="T61" fmla="*/ 228 h 320"/>
                <a:gd name="T62" fmla="*/ 99 w 320"/>
                <a:gd name="T63" fmla="*/ 231 h 320"/>
                <a:gd name="T64" fmla="*/ 104 w 320"/>
                <a:gd name="T65" fmla="*/ 230 h 320"/>
                <a:gd name="T66" fmla="*/ 187 w 320"/>
                <a:gd name="T67" fmla="*/ 192 h 320"/>
                <a:gd name="T68" fmla="*/ 192 w 320"/>
                <a:gd name="T69" fmla="*/ 187 h 320"/>
                <a:gd name="T70" fmla="*/ 230 w 320"/>
                <a:gd name="T71" fmla="*/ 104 h 320"/>
                <a:gd name="T72" fmla="*/ 228 w 320"/>
                <a:gd name="T73" fmla="*/ 92 h 320"/>
                <a:gd name="T74" fmla="*/ 216 w 320"/>
                <a:gd name="T75" fmla="*/ 90 h 320"/>
                <a:gd name="T76" fmla="*/ 140 w 320"/>
                <a:gd name="T77" fmla="*/ 155 h 320"/>
                <a:gd name="T78" fmla="*/ 164 w 320"/>
                <a:gd name="T79" fmla="*/ 179 h 320"/>
                <a:gd name="T80" fmla="*/ 121 w 320"/>
                <a:gd name="T81" fmla="*/ 199 h 320"/>
                <a:gd name="T82" fmla="*/ 140 w 320"/>
                <a:gd name="T83" fmla="*/ 155 h 320"/>
                <a:gd name="T84" fmla="*/ 179 w 320"/>
                <a:gd name="T85" fmla="*/ 164 h 320"/>
                <a:gd name="T86" fmla="*/ 155 w 320"/>
                <a:gd name="T87" fmla="*/ 140 h 320"/>
                <a:gd name="T88" fmla="*/ 199 w 320"/>
                <a:gd name="T89" fmla="*/ 121 h 320"/>
                <a:gd name="T90" fmla="*/ 179 w 320"/>
                <a:gd name="T91" fmla="*/ 1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0" h="320">
                  <a:moveTo>
                    <a:pt x="160" y="0"/>
                  </a:moveTo>
                  <a:cubicBezTo>
                    <a:pt x="71" y="0"/>
                    <a:pt x="0" y="71"/>
                    <a:pt x="0" y="160"/>
                  </a:cubicBezTo>
                  <a:cubicBezTo>
                    <a:pt x="0" y="248"/>
                    <a:pt x="71" y="320"/>
                    <a:pt x="160" y="320"/>
                  </a:cubicBezTo>
                  <a:cubicBezTo>
                    <a:pt x="248" y="320"/>
                    <a:pt x="320" y="248"/>
                    <a:pt x="320" y="160"/>
                  </a:cubicBezTo>
                  <a:cubicBezTo>
                    <a:pt x="320" y="71"/>
                    <a:pt x="248" y="0"/>
                    <a:pt x="160" y="0"/>
                  </a:cubicBezTo>
                  <a:close/>
                  <a:moveTo>
                    <a:pt x="170" y="298"/>
                  </a:moveTo>
                  <a:cubicBezTo>
                    <a:pt x="170" y="288"/>
                    <a:pt x="170" y="288"/>
                    <a:pt x="170" y="288"/>
                  </a:cubicBezTo>
                  <a:cubicBezTo>
                    <a:pt x="170" y="282"/>
                    <a:pt x="166" y="277"/>
                    <a:pt x="160" y="277"/>
                  </a:cubicBezTo>
                  <a:cubicBezTo>
                    <a:pt x="154" y="277"/>
                    <a:pt x="149" y="282"/>
                    <a:pt x="149" y="28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81" y="293"/>
                    <a:pt x="27" y="238"/>
                    <a:pt x="2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8" y="170"/>
                    <a:pt x="42" y="166"/>
                    <a:pt x="42" y="160"/>
                  </a:cubicBezTo>
                  <a:cubicBezTo>
                    <a:pt x="42" y="154"/>
                    <a:pt x="38" y="149"/>
                    <a:pt x="32" y="149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7" y="81"/>
                    <a:pt x="81" y="27"/>
                    <a:pt x="149" y="2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8"/>
                    <a:pt x="154" y="42"/>
                    <a:pt x="160" y="42"/>
                  </a:cubicBezTo>
                  <a:cubicBezTo>
                    <a:pt x="166" y="42"/>
                    <a:pt x="170" y="38"/>
                    <a:pt x="170" y="3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238" y="27"/>
                    <a:pt x="293" y="81"/>
                    <a:pt x="298" y="149"/>
                  </a:cubicBezTo>
                  <a:cubicBezTo>
                    <a:pt x="288" y="149"/>
                    <a:pt x="288" y="149"/>
                    <a:pt x="288" y="149"/>
                  </a:cubicBezTo>
                  <a:cubicBezTo>
                    <a:pt x="282" y="149"/>
                    <a:pt x="277" y="154"/>
                    <a:pt x="277" y="160"/>
                  </a:cubicBezTo>
                  <a:cubicBezTo>
                    <a:pt x="277" y="166"/>
                    <a:pt x="282" y="170"/>
                    <a:pt x="288" y="170"/>
                  </a:cubicBezTo>
                  <a:cubicBezTo>
                    <a:pt x="298" y="170"/>
                    <a:pt x="298" y="170"/>
                    <a:pt x="298" y="170"/>
                  </a:cubicBezTo>
                  <a:cubicBezTo>
                    <a:pt x="293" y="238"/>
                    <a:pt x="238" y="293"/>
                    <a:pt x="170" y="298"/>
                  </a:cubicBezTo>
                  <a:close/>
                  <a:moveTo>
                    <a:pt x="216" y="90"/>
                  </a:moveTo>
                  <a:cubicBezTo>
                    <a:pt x="133" y="127"/>
                    <a:pt x="133" y="127"/>
                    <a:pt x="133" y="127"/>
                  </a:cubicBezTo>
                  <a:cubicBezTo>
                    <a:pt x="130" y="128"/>
                    <a:pt x="128" y="130"/>
                    <a:pt x="127" y="133"/>
                  </a:cubicBezTo>
                  <a:cubicBezTo>
                    <a:pt x="90" y="216"/>
                    <a:pt x="90" y="216"/>
                    <a:pt x="90" y="216"/>
                  </a:cubicBezTo>
                  <a:cubicBezTo>
                    <a:pt x="88" y="220"/>
                    <a:pt x="89" y="224"/>
                    <a:pt x="92" y="228"/>
                  </a:cubicBezTo>
                  <a:cubicBezTo>
                    <a:pt x="94" y="230"/>
                    <a:pt x="97" y="231"/>
                    <a:pt x="99" y="231"/>
                  </a:cubicBezTo>
                  <a:cubicBezTo>
                    <a:pt x="101" y="231"/>
                    <a:pt x="102" y="230"/>
                    <a:pt x="104" y="230"/>
                  </a:cubicBezTo>
                  <a:cubicBezTo>
                    <a:pt x="187" y="192"/>
                    <a:pt x="187" y="192"/>
                    <a:pt x="187" y="192"/>
                  </a:cubicBezTo>
                  <a:cubicBezTo>
                    <a:pt x="189" y="191"/>
                    <a:pt x="191" y="189"/>
                    <a:pt x="192" y="18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2" y="100"/>
                    <a:pt x="231" y="95"/>
                    <a:pt x="228" y="92"/>
                  </a:cubicBezTo>
                  <a:cubicBezTo>
                    <a:pt x="224" y="89"/>
                    <a:pt x="220" y="88"/>
                    <a:pt x="216" y="90"/>
                  </a:cubicBezTo>
                  <a:close/>
                  <a:moveTo>
                    <a:pt x="140" y="155"/>
                  </a:moveTo>
                  <a:cubicBezTo>
                    <a:pt x="164" y="179"/>
                    <a:pt x="164" y="179"/>
                    <a:pt x="164" y="179"/>
                  </a:cubicBezTo>
                  <a:cubicBezTo>
                    <a:pt x="121" y="199"/>
                    <a:pt x="121" y="199"/>
                    <a:pt x="121" y="199"/>
                  </a:cubicBezTo>
                  <a:lnTo>
                    <a:pt x="140" y="155"/>
                  </a:lnTo>
                  <a:close/>
                  <a:moveTo>
                    <a:pt x="179" y="164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99" y="121"/>
                    <a:pt x="199" y="121"/>
                    <a:pt x="199" y="121"/>
                  </a:cubicBezTo>
                  <a:lnTo>
                    <a:pt x="17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EE464012-20A3-0816-B6DC-5CF072A49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4" y="199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1ACFE-99C9-FD81-6F02-0D7409E3B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C2D8AC-8265-4A64-2EB6-33CEC1F8A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655998786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2419</TotalTime>
  <Words>855</Words>
  <Application>Microsoft Macintosh PowerPoint</Application>
  <PresentationFormat>Grand écran</PresentationFormat>
  <Paragraphs>267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 2</vt:lpstr>
      <vt:lpstr>Cadre</vt:lpstr>
      <vt:lpstr>Projet EA314</vt:lpstr>
      <vt:lpstr>Scénarios</vt:lpstr>
      <vt:lpstr>Remplacement du diesel</vt:lpstr>
      <vt:lpstr>Optimisation sur les coûts</vt:lpstr>
      <vt:lpstr>Optimisation des émissions carbones 1/2</vt:lpstr>
      <vt:lpstr>Optimisation des émissions carbones 2/2</vt:lpstr>
      <vt:lpstr>Optimisation en prenant en compte l’ emprise au sol </vt:lpstr>
      <vt:lpstr>Synthèse et recommandations</vt:lpstr>
      <vt:lpstr>Merci pour votre attention</vt:lpstr>
      <vt:lpstr>Annexes</vt:lpstr>
      <vt:lpstr>Hypothèses des coûts</vt:lpstr>
      <vt:lpstr>Comparaison coûts annuels</vt:lpstr>
      <vt:lpstr>Notre île : l’île Usion</vt:lpstr>
      <vt:lpstr>Sources</vt:lpstr>
      <vt:lpstr>Bornes </vt:lpstr>
      <vt:lpstr>Optimisation des couts : Annexe</vt:lpstr>
      <vt:lpstr>Optimisation des émissions carbone : Annexe</vt:lpstr>
      <vt:lpstr>Optimisation de l’emprise au sol : 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21</cp:revision>
  <dcterms:created xsi:type="dcterms:W3CDTF">2023-12-13T13:47:05Z</dcterms:created>
  <dcterms:modified xsi:type="dcterms:W3CDTF">2023-12-18T18:29:42Z</dcterms:modified>
</cp:coreProperties>
</file>