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4" r:id="rId5"/>
    <p:sldId id="265" r:id="rId6"/>
    <p:sldId id="270" r:id="rId7"/>
    <p:sldId id="268" r:id="rId8"/>
    <p:sldId id="267" r:id="rId9"/>
    <p:sldId id="263" r:id="rId10"/>
    <p:sldId id="262" r:id="rId11"/>
    <p:sldId id="257" r:id="rId12"/>
    <p:sldId id="260" r:id="rId13"/>
    <p:sldId id="266" r:id="rId14"/>
    <p:sldId id="259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27" d="100"/>
          <a:sy n="127" d="100"/>
        </p:scale>
        <p:origin x="-5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A-8B44-B320-DA198706F5E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A-8B44-B320-DA198706F5ED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A-8B44-B320-DA198706F5E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A-8B44-B320-DA198706F5ED}"/>
              </c:ext>
            </c:extLst>
          </c:dPt>
          <c:dLbls>
            <c:dLbl>
              <c:idx val="0"/>
              <c:layout>
                <c:manualLayout>
                  <c:x val="-0.19359187195646443"/>
                  <c:y val="5.936475929904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AA-8B44-B320-DA198706F5ED}"/>
                </c:ext>
              </c:extLst>
            </c:dLbl>
            <c:dLbl>
              <c:idx val="1"/>
              <c:layout>
                <c:manualLayout>
                  <c:x val="0.11783792399589127"/>
                  <c:y val="-0.1679896320890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AA-8B44-B320-DA198706F5ED}"/>
                </c:ext>
              </c:extLst>
            </c:dLbl>
            <c:dLbl>
              <c:idx val="2"/>
              <c:layout>
                <c:manualLayout>
                  <c:x val="0.19682862180012839"/>
                  <c:y val="7.0132443264967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A-8B44-B320-DA198706F5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CAA-8B44-B320-DA198706F5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A-8B44-B320-DA198706F5E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  <c:extLst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Comparaison!$D$3:$D$5</c:f>
              <c:numCache>
                <c:formatCode>General</c:formatCode>
                <c:ptCount val="3"/>
                <c:pt idx="0">
                  <c:v>3.9</c:v>
                </c:pt>
                <c:pt idx="1">
                  <c:v>4.3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554B-B25B-C546877A4F0B}"/>
            </c:ext>
          </c:extLst>
        </c:ser>
        <c:ser>
          <c:idx val="1"/>
          <c:order val="1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  <c:extLst/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Comparaison!$E$3:$E$5</c:f>
              <c:numCache>
                <c:formatCode>General</c:formatCode>
                <c:ptCount val="3"/>
                <c:pt idx="0">
                  <c:v>7.9</c:v>
                </c:pt>
                <c:pt idx="1">
                  <c:v>6.4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E0-554B-B25B-C546877A4F0B}"/>
            </c:ext>
          </c:extLst>
        </c:ser>
        <c:ser>
          <c:idx val="2"/>
          <c:order val="2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  <c:extLst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Comparaison!$F$3:$F$5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E0-554B-B25B-C546877A4F0B}"/>
            </c:ext>
          </c:extLst>
        </c:ser>
        <c:ser>
          <c:idx val="3"/>
          <c:order val="3"/>
          <c:tx>
            <c:strRef>
              <c:f>Comparaison!$G$1</c:f>
              <c:strCache>
                <c:ptCount val="1"/>
                <c:pt idx="0">
                  <c:v>Coûts CO2</c:v>
                </c:pt>
              </c:strCache>
              <c:extLst/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Comparaison!$G$3:$G$5</c:f>
              <c:numCache>
                <c:formatCode>General</c:formatCode>
                <c:ptCount val="3"/>
                <c:pt idx="0">
                  <c:v>0</c:v>
                </c:pt>
                <c:pt idx="1">
                  <c:v>2.8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E0-554B-B25B-C546877A4F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484068495"/>
        <c:axId val="1916035631"/>
      </c:barChart>
      <c:catAx>
        <c:axId val="14840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6035631"/>
        <c:crosses val="autoZero"/>
        <c:auto val="1"/>
        <c:lblAlgn val="ctr"/>
        <c:lblOffset val="100"/>
        <c:noMultiLvlLbl val="0"/>
      </c:catAx>
      <c:valAx>
        <c:axId val="1916035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Couts annuels (M€/an)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crossAx val="148406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7485323131140659"/>
                  <c:y val="8.7361276888916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0.00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0.00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0.00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0.00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Taxe</a:t>
                </a:r>
                <a:r>
                  <a:rPr lang="fr-FR" baseline="0" dirty="0"/>
                  <a:t> carbone (€/tCO2eq)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Puissance installée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E4-4C44-A5EA-6D207DECA4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E4-4C44-A5EA-6D207DECA453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E4-4C44-A5EA-6D207DECA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E4-4C44-A5EA-6D207DECA453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E4-4C44-A5EA-6D207DECA453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E4-4C44-A5EA-6D207DECA45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E4-4C44-A5EA-6D207DECA45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DE4-4C44-A5EA-6D207DECA45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DE4-4C44-A5EA-6D207DECA4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3.8</c:v>
                </c:pt>
                <c:pt idx="1">
                  <c:v>0</c:v>
                </c:pt>
                <c:pt idx="2">
                  <c:v>9.6</c:v>
                </c:pt>
                <c:pt idx="3">
                  <c:v>0</c:v>
                </c:pt>
                <c:pt idx="4">
                  <c:v>22.6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E4-4C44-A5EA-6D207DECA45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1076220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1076220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2074412"/>
        <a:ext cx="2580798" cy="1297012"/>
      </dsp:txXfrm>
    </dsp:sp>
    <dsp:sp modelId="{3ADF4564-5AA7-AE4E-828E-1588317186EF}">
      <dsp:nvSpPr>
        <dsp:cNvPr id="0" name=""/>
        <dsp:cNvSpPr/>
      </dsp:nvSpPr>
      <dsp:spPr>
        <a:xfrm>
          <a:off x="2946402" y="1076220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1076220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2074412"/>
        <a:ext cx="2580798" cy="1297012"/>
      </dsp:txXfrm>
    </dsp:sp>
    <dsp:sp modelId="{61018672-8F3C-F54E-AA6A-785D89A717B7}">
      <dsp:nvSpPr>
        <dsp:cNvPr id="0" name=""/>
        <dsp:cNvSpPr/>
      </dsp:nvSpPr>
      <dsp:spPr>
        <a:xfrm>
          <a:off x="5888512" y="1076220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1076220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</dsp:txBody>
      <dsp:txXfrm>
        <a:off x="5888512" y="2074412"/>
        <a:ext cx="2580798" cy="1297012"/>
      </dsp:txXfrm>
    </dsp:sp>
    <dsp:sp modelId="{57E1324E-8E5F-F340-BE72-439A8D813323}">
      <dsp:nvSpPr>
        <dsp:cNvPr id="0" name=""/>
        <dsp:cNvSpPr/>
      </dsp:nvSpPr>
      <dsp:spPr>
        <a:xfrm>
          <a:off x="8830622" y="1076220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1076220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2074412"/>
        <a:ext cx="2580798" cy="12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EDAE-162A-8A44-A76A-9A94D0C87C5F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8445-89D6-1042-B0C6-9FD639230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4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8445-89D6-1042-B0C6-9FD6392305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rigin.iea.org/reports/world-energy-outlook-2023" TargetMode="External"/><Relationship Id="rId2" Type="http://schemas.openxmlformats.org/officeDocument/2006/relationships/hyperlink" Target="https://www.rte-france.com/analyses-tendances-et-prospectives/bilan-previsionnel-2050-futurs-energetiq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s.dk/sites/ens.dk/files/Analyser/technology_data_catalogue_for_energy_storage.pdf" TargetMode="External"/><Relationship Id="rId5" Type="http://schemas.openxmlformats.org/officeDocument/2006/relationships/hyperlink" Target="https://ember-climate.org/data/data-tools/carbon-price-viewer/" TargetMode="External"/><Relationship Id="rId4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619" y="2316163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1083" y="4703763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6744" y="1168030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9581" y="3509963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3313" y="3509964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4634987" y="709649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3669121" y="3491088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186088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890130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44662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BEB317C-86FF-A9A7-C664-C8B178CEE3A2}"/>
              </a:ext>
            </a:extLst>
          </p:cNvPr>
          <p:cNvSpPr txBox="1"/>
          <p:nvPr/>
        </p:nvSpPr>
        <p:spPr>
          <a:xfrm>
            <a:off x="1085222" y="5124659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: 1 167 144 €/MWh</a:t>
            </a:r>
          </a:p>
          <a:p>
            <a:r>
              <a:rPr lang="fr-FR" dirty="0"/>
              <a:t>0,769 tCO2/MWh</a:t>
            </a:r>
          </a:p>
        </p:txBody>
      </p:sp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494344" y="1813758"/>
            <a:ext cx="307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31088" y="564588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C628B44-01A2-C01C-ACEF-E5D92235B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408768"/>
              </p:ext>
            </p:extLst>
          </p:nvPr>
        </p:nvGraphicFramePr>
        <p:xfrm>
          <a:off x="681287" y="1887488"/>
          <a:ext cx="4335213" cy="358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879CA797-29F0-EE25-BCA6-7CCEF76F8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3325877-3E4F-0217-2D90-E8523B115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5CAA95B7-6FD4-8917-6174-F5E20CD9D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477">
            <a:extLst>
              <a:ext uri="{FF2B5EF4-FFF2-40B4-BE49-F238E27FC236}">
                <a16:creationId xmlns:a16="http://schemas.microsoft.com/office/drawing/2014/main" id="{46A6051A-2ABF-07E6-83E7-3B576D73A6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3" name="Freeform 400">
              <a:extLst>
                <a:ext uri="{FF2B5EF4-FFF2-40B4-BE49-F238E27FC236}">
                  <a16:creationId xmlns:a16="http://schemas.microsoft.com/office/drawing/2014/main" id="{655BDB54-2665-7AD8-1265-963A4E51D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1">
              <a:extLst>
                <a:ext uri="{FF2B5EF4-FFF2-40B4-BE49-F238E27FC236}">
                  <a16:creationId xmlns:a16="http://schemas.microsoft.com/office/drawing/2014/main" id="{8D263357-9C34-CCC6-6B82-F2C789BEE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2">
              <a:extLst>
                <a:ext uri="{FF2B5EF4-FFF2-40B4-BE49-F238E27FC236}">
                  <a16:creationId xmlns:a16="http://schemas.microsoft.com/office/drawing/2014/main" id="{94094C78-A10B-182D-3CA1-301F5CF8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3">
              <a:extLst>
                <a:ext uri="{FF2B5EF4-FFF2-40B4-BE49-F238E27FC236}">
                  <a16:creationId xmlns:a16="http://schemas.microsoft.com/office/drawing/2014/main" id="{C85B3A5B-7E1A-9220-1CB7-B5917B8A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4">
              <a:extLst>
                <a:ext uri="{FF2B5EF4-FFF2-40B4-BE49-F238E27FC236}">
                  <a16:creationId xmlns:a16="http://schemas.microsoft.com/office/drawing/2014/main" id="{548C9B31-DA5B-91C3-AEA4-12181A1C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5">
              <a:extLst>
                <a:ext uri="{FF2B5EF4-FFF2-40B4-BE49-F238E27FC236}">
                  <a16:creationId xmlns:a16="http://schemas.microsoft.com/office/drawing/2014/main" id="{B67E337D-ED09-2783-54BE-F9697A3B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6">
              <a:extLst>
                <a:ext uri="{FF2B5EF4-FFF2-40B4-BE49-F238E27FC236}">
                  <a16:creationId xmlns:a16="http://schemas.microsoft.com/office/drawing/2014/main" id="{91E65C4F-0BB5-2924-EB29-AA592600C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7">
              <a:extLst>
                <a:ext uri="{FF2B5EF4-FFF2-40B4-BE49-F238E27FC236}">
                  <a16:creationId xmlns:a16="http://schemas.microsoft.com/office/drawing/2014/main" id="{0019DB90-5BCB-90F8-BA46-38C9C3EB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8">
              <a:extLst>
                <a:ext uri="{FF2B5EF4-FFF2-40B4-BE49-F238E27FC236}">
                  <a16:creationId xmlns:a16="http://schemas.microsoft.com/office/drawing/2014/main" id="{19E0AA0E-65F0-F9CC-1AE1-39D4168B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409">
              <a:extLst>
                <a:ext uri="{FF2B5EF4-FFF2-40B4-BE49-F238E27FC236}">
                  <a16:creationId xmlns:a16="http://schemas.microsoft.com/office/drawing/2014/main" id="{93BC2B53-F87E-62B2-FD87-A0B852E34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447">
            <a:extLst>
              <a:ext uri="{FF2B5EF4-FFF2-40B4-BE49-F238E27FC236}">
                <a16:creationId xmlns:a16="http://schemas.microsoft.com/office/drawing/2014/main" id="{87F9276A-1716-FA6A-CCE2-2B4FC0EF3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3341" y="1902870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4" name="Freeform 448">
              <a:extLst>
                <a:ext uri="{FF2B5EF4-FFF2-40B4-BE49-F238E27FC236}">
                  <a16:creationId xmlns:a16="http://schemas.microsoft.com/office/drawing/2014/main" id="{B09C73C6-7A80-395B-5684-E5E827100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49">
              <a:extLst>
                <a:ext uri="{FF2B5EF4-FFF2-40B4-BE49-F238E27FC236}">
                  <a16:creationId xmlns:a16="http://schemas.microsoft.com/office/drawing/2014/main" id="{298F3D60-F53A-728E-4FFE-C3D74FABA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638">
            <a:extLst>
              <a:ext uri="{FF2B5EF4-FFF2-40B4-BE49-F238E27FC236}">
                <a16:creationId xmlns:a16="http://schemas.microsoft.com/office/drawing/2014/main" id="{6A1926EA-FD4E-16B5-F4FF-F6F66BF05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6891" y="3838239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7" name="Freeform 639">
              <a:extLst>
                <a:ext uri="{FF2B5EF4-FFF2-40B4-BE49-F238E27FC236}">
                  <a16:creationId xmlns:a16="http://schemas.microsoft.com/office/drawing/2014/main" id="{353FBD74-E169-027A-6299-3D7CC2DE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0">
              <a:extLst>
                <a:ext uri="{FF2B5EF4-FFF2-40B4-BE49-F238E27FC236}">
                  <a16:creationId xmlns:a16="http://schemas.microsoft.com/office/drawing/2014/main" id="{81319B5A-0E8D-BAFB-13B2-792FAFCCA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641">
              <a:extLst>
                <a:ext uri="{FF2B5EF4-FFF2-40B4-BE49-F238E27FC236}">
                  <a16:creationId xmlns:a16="http://schemas.microsoft.com/office/drawing/2014/main" id="{D0321BC4-338F-5F56-97B9-EF34143DA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</a:t>
            </a:r>
            <a:r>
              <a:rPr lang="fr-FR" dirty="0">
                <a:hlinkClick r:id="rId2"/>
              </a:rPr>
              <a:t>RTE</a:t>
            </a:r>
            <a:endParaRPr lang="fr-FR" dirty="0"/>
          </a:p>
          <a:p>
            <a:r>
              <a:rPr lang="fr-FR" dirty="0"/>
              <a:t>World Energy Outlook 2020 – </a:t>
            </a:r>
            <a:r>
              <a:rPr lang="fr-FR" dirty="0">
                <a:hlinkClick r:id="rId3"/>
              </a:rPr>
              <a:t>IAE</a:t>
            </a:r>
            <a:endParaRPr lang="fr-FR" dirty="0"/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4"/>
              </a:rPr>
              <a:t>Alibaba</a:t>
            </a:r>
            <a:endParaRPr lang="fr-FR" dirty="0"/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>
                <a:hlinkClick r:id="rId5"/>
              </a:rPr>
              <a:t>Prix du carbone</a:t>
            </a:r>
            <a:endParaRPr lang="fr-FR" dirty="0"/>
          </a:p>
          <a:p>
            <a:r>
              <a:rPr lang="fr-FR" dirty="0"/>
              <a:t>Prix batterie – </a:t>
            </a:r>
            <a:r>
              <a:rPr lang="fr-FR" dirty="0">
                <a:hlinkClick r:id="rId6"/>
              </a:rPr>
              <a:t>ENS Danemark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68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96272"/>
              </p:ext>
            </p:extLst>
          </p:nvPr>
        </p:nvGraphicFramePr>
        <p:xfrm>
          <a:off x="1851247" y="547242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01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494466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Optimisation des couts 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97517"/>
              </p:ext>
            </p:extLst>
          </p:nvPr>
        </p:nvGraphicFramePr>
        <p:xfrm>
          <a:off x="1336728" y="1926266"/>
          <a:ext cx="4626190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155209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41,46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20,43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3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des émissions carbone 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828895"/>
              </p:ext>
            </p:extLst>
          </p:nvPr>
        </p:nvGraphicFramePr>
        <p:xfrm>
          <a:off x="1336728" y="1926266"/>
          <a:ext cx="4680495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866241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085715">
                  <a:extLst>
                    <a:ext uri="{9D8B030D-6E8A-4147-A177-3AD203B41FA5}">
                      <a16:colId xmlns:a16="http://schemas.microsoft.com/office/drawing/2014/main" val="2792263028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52,01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19,70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2,34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102,13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95,20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6,42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143,08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27,90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232,45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27898,26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7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du foisonnement: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85539"/>
              </p:ext>
            </p:extLst>
          </p:nvPr>
        </p:nvGraphicFramePr>
        <p:xfrm>
          <a:off x="1336728" y="1707323"/>
          <a:ext cx="4680495" cy="502792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 au sol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Solaire toiture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6492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 terrestre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Éolien off-shore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7366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0,09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180,9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294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4990 habitants sur l’île</a:t>
            </a:r>
          </a:p>
          <a:p>
            <a:r>
              <a:rPr lang="fr-FR" dirty="0"/>
              <a:t>1 seul type de batterie (ratio énergie/puissance)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0B551-AE91-6A5B-72B5-2715417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coûts annuels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0566E1-59D2-78E8-9C3A-9626CA2D9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12801"/>
              </p:ext>
            </p:extLst>
          </p:nvPr>
        </p:nvGraphicFramePr>
        <p:xfrm>
          <a:off x="2797629" y="1584465"/>
          <a:ext cx="58037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8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06797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6780911" y="1989725"/>
            <a:ext cx="3108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MW de diesel à remplacer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392865" y="501856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45398" y="4186540"/>
            <a:ext cx="34619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78045"/>
              </p:ext>
            </p:extLst>
          </p:nvPr>
        </p:nvGraphicFramePr>
        <p:xfrm>
          <a:off x="1096828" y="1690688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32652" y="3016251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340084" y="1986640"/>
            <a:ext cx="344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du solaire au sol, éolien terrestre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254641" y="5465134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432137" y="4632158"/>
            <a:ext cx="3951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CAPEX: 229 M€</a:t>
            </a:r>
          </a:p>
        </p:txBody>
      </p:sp>
      <p:graphicFrame>
        <p:nvGraphicFramePr>
          <p:cNvPr id="32" name="Graphique 31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23399"/>
              </p:ext>
            </p:extLst>
          </p:nvPr>
        </p:nvGraphicFramePr>
        <p:xfrm>
          <a:off x="695197" y="1871663"/>
          <a:ext cx="4205416" cy="359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638">
            <a:extLst>
              <a:ext uri="{FF2B5EF4-FFF2-40B4-BE49-F238E27FC236}">
                <a16:creationId xmlns:a16="http://schemas.microsoft.com/office/drawing/2014/main" id="{78BCB349-6B6A-5FB9-4431-0D87E01869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1536" y="3854138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55" name="Freeform 639">
              <a:extLst>
                <a:ext uri="{FF2B5EF4-FFF2-40B4-BE49-F238E27FC236}">
                  <a16:creationId xmlns:a16="http://schemas.microsoft.com/office/drawing/2014/main" id="{169CC113-B42C-E371-53F6-10AAC36D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640">
              <a:extLst>
                <a:ext uri="{FF2B5EF4-FFF2-40B4-BE49-F238E27FC236}">
                  <a16:creationId xmlns:a16="http://schemas.microsoft.com/office/drawing/2014/main" id="{1F4B8A08-CC26-BAE1-684E-1FE638609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641">
              <a:extLst>
                <a:ext uri="{FF2B5EF4-FFF2-40B4-BE49-F238E27FC236}">
                  <a16:creationId xmlns:a16="http://schemas.microsoft.com/office/drawing/2014/main" id="{62448A8D-D43A-ACE1-6FA8-E18D2707D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8" name="Group 447">
            <a:extLst>
              <a:ext uri="{FF2B5EF4-FFF2-40B4-BE49-F238E27FC236}">
                <a16:creationId xmlns:a16="http://schemas.microsoft.com/office/drawing/2014/main" id="{DCAD3FFC-248F-CD67-7F9F-E0F68B7E7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5981" y="1895471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F98BEB29-DD21-46CE-306D-DB98707E9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9E8294DA-70AA-9C15-6F07-5FA3F88B1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1" name="Group 477">
            <a:extLst>
              <a:ext uri="{FF2B5EF4-FFF2-40B4-BE49-F238E27FC236}">
                <a16:creationId xmlns:a16="http://schemas.microsoft.com/office/drawing/2014/main" id="{33A62C91-5A83-1472-B19F-666E16F9B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62" name="Freeform 400">
              <a:extLst>
                <a:ext uri="{FF2B5EF4-FFF2-40B4-BE49-F238E27FC236}">
                  <a16:creationId xmlns:a16="http://schemas.microsoft.com/office/drawing/2014/main" id="{F8F27D99-4F98-4D8A-F894-4E9A3472F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01">
              <a:extLst>
                <a:ext uri="{FF2B5EF4-FFF2-40B4-BE49-F238E27FC236}">
                  <a16:creationId xmlns:a16="http://schemas.microsoft.com/office/drawing/2014/main" id="{E3CA6751-08AE-C475-1C2F-5260BA351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02">
              <a:extLst>
                <a:ext uri="{FF2B5EF4-FFF2-40B4-BE49-F238E27FC236}">
                  <a16:creationId xmlns:a16="http://schemas.microsoft.com/office/drawing/2014/main" id="{E7371A92-8A87-7E0D-0F9A-B23619FB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4D272B9-C14D-CEC6-145C-E0128B2D9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04">
              <a:extLst>
                <a:ext uri="{FF2B5EF4-FFF2-40B4-BE49-F238E27FC236}">
                  <a16:creationId xmlns:a16="http://schemas.microsoft.com/office/drawing/2014/main" id="{11CC9A20-E794-250B-FCC0-685067011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05">
              <a:extLst>
                <a:ext uri="{FF2B5EF4-FFF2-40B4-BE49-F238E27FC236}">
                  <a16:creationId xmlns:a16="http://schemas.microsoft.com/office/drawing/2014/main" id="{442942E1-AEA5-1D35-5CBB-26FB7FE0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06">
              <a:extLst>
                <a:ext uri="{FF2B5EF4-FFF2-40B4-BE49-F238E27FC236}">
                  <a16:creationId xmlns:a16="http://schemas.microsoft.com/office/drawing/2014/main" id="{04E83FD6-BAB0-D6E9-E3C3-61F9C1E5F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07">
              <a:extLst>
                <a:ext uri="{FF2B5EF4-FFF2-40B4-BE49-F238E27FC236}">
                  <a16:creationId xmlns:a16="http://schemas.microsoft.com/office/drawing/2014/main" id="{B0EF3690-405F-DBC2-E525-31CECE31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08">
              <a:extLst>
                <a:ext uri="{FF2B5EF4-FFF2-40B4-BE49-F238E27FC236}">
                  <a16:creationId xmlns:a16="http://schemas.microsoft.com/office/drawing/2014/main" id="{06655FE0-C8ED-7617-B3F1-98540D8AF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09">
              <a:extLst>
                <a:ext uri="{FF2B5EF4-FFF2-40B4-BE49-F238E27FC236}">
                  <a16:creationId xmlns:a16="http://schemas.microsoft.com/office/drawing/2014/main" id="{539246B0-EE77-6D42-C58A-ED9B76EF4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2" name="Group 46">
            <a:extLst>
              <a:ext uri="{FF2B5EF4-FFF2-40B4-BE49-F238E27FC236}">
                <a16:creationId xmlns:a16="http://schemas.microsoft.com/office/drawing/2014/main" id="{ECAD6246-9052-5084-8626-EA4D8D585C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6127F8A6-6F3C-A1F0-A9DD-4269AC0C0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0965CFA5-9C1F-A4F7-3BD5-5586C148B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365277" y="2286648"/>
            <a:ext cx="318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09823" y="5826641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7508105" y="4813621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CAPEX: 233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08809"/>
              </p:ext>
            </p:extLst>
          </p:nvPr>
        </p:nvGraphicFramePr>
        <p:xfrm>
          <a:off x="760447" y="1823866"/>
          <a:ext cx="4249544" cy="364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6">
            <a:extLst>
              <a:ext uri="{FF2B5EF4-FFF2-40B4-BE49-F238E27FC236}">
                <a16:creationId xmlns:a16="http://schemas.microsoft.com/office/drawing/2014/main" id="{924C3C6C-38FB-9437-6F37-91AB6DAD65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91199E45-568A-A865-DADE-3D4D8D5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466C5998-8C6F-DF31-1E07-3E1BB06EB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77">
            <a:extLst>
              <a:ext uri="{FF2B5EF4-FFF2-40B4-BE49-F238E27FC236}">
                <a16:creationId xmlns:a16="http://schemas.microsoft.com/office/drawing/2014/main" id="{FC5D0B20-A30A-81D3-02ED-C367E14858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2" name="Freeform 400">
              <a:extLst>
                <a:ext uri="{FF2B5EF4-FFF2-40B4-BE49-F238E27FC236}">
                  <a16:creationId xmlns:a16="http://schemas.microsoft.com/office/drawing/2014/main" id="{D642FD4A-F45C-0BE2-7289-5BFE4F280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01">
              <a:extLst>
                <a:ext uri="{FF2B5EF4-FFF2-40B4-BE49-F238E27FC236}">
                  <a16:creationId xmlns:a16="http://schemas.microsoft.com/office/drawing/2014/main" id="{AF8FD348-A683-D425-661E-28BF7AACB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2">
              <a:extLst>
                <a:ext uri="{FF2B5EF4-FFF2-40B4-BE49-F238E27FC236}">
                  <a16:creationId xmlns:a16="http://schemas.microsoft.com/office/drawing/2014/main" id="{C6E1B052-9F46-1870-6E18-CB630E531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3">
              <a:extLst>
                <a:ext uri="{FF2B5EF4-FFF2-40B4-BE49-F238E27FC236}">
                  <a16:creationId xmlns:a16="http://schemas.microsoft.com/office/drawing/2014/main" id="{0FE8CF13-1A9D-A3B8-B90E-79BFC9CC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4">
              <a:extLst>
                <a:ext uri="{FF2B5EF4-FFF2-40B4-BE49-F238E27FC236}">
                  <a16:creationId xmlns:a16="http://schemas.microsoft.com/office/drawing/2014/main" id="{54AE26D6-88B6-01CA-A2D8-98A30D08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5">
              <a:extLst>
                <a:ext uri="{FF2B5EF4-FFF2-40B4-BE49-F238E27FC236}">
                  <a16:creationId xmlns:a16="http://schemas.microsoft.com/office/drawing/2014/main" id="{8D944DC2-A877-7AE7-9099-0E8D4A80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6">
              <a:extLst>
                <a:ext uri="{FF2B5EF4-FFF2-40B4-BE49-F238E27FC236}">
                  <a16:creationId xmlns:a16="http://schemas.microsoft.com/office/drawing/2014/main" id="{72817C0F-A8C3-ED98-8D84-2A3C468F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7">
              <a:extLst>
                <a:ext uri="{FF2B5EF4-FFF2-40B4-BE49-F238E27FC236}">
                  <a16:creationId xmlns:a16="http://schemas.microsoft.com/office/drawing/2014/main" id="{94BDE0D3-093A-C023-4369-E318322A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8">
              <a:extLst>
                <a:ext uri="{FF2B5EF4-FFF2-40B4-BE49-F238E27FC236}">
                  <a16:creationId xmlns:a16="http://schemas.microsoft.com/office/drawing/2014/main" id="{77287992-62A1-F71D-0D18-E3797107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9">
              <a:extLst>
                <a:ext uri="{FF2B5EF4-FFF2-40B4-BE49-F238E27FC236}">
                  <a16:creationId xmlns:a16="http://schemas.microsoft.com/office/drawing/2014/main" id="{570E7406-21CD-D50C-B4CF-31DB52B6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2" name="Group 447">
            <a:extLst>
              <a:ext uri="{FF2B5EF4-FFF2-40B4-BE49-F238E27FC236}">
                <a16:creationId xmlns:a16="http://schemas.microsoft.com/office/drawing/2014/main" id="{A4630F59-4A99-BE06-68DA-439A00A9F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9052" y="1839234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3" name="Freeform 448">
              <a:extLst>
                <a:ext uri="{FF2B5EF4-FFF2-40B4-BE49-F238E27FC236}">
                  <a16:creationId xmlns:a16="http://schemas.microsoft.com/office/drawing/2014/main" id="{204E9462-CC1E-EDA5-F80A-CF006C021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49">
              <a:extLst>
                <a:ext uri="{FF2B5EF4-FFF2-40B4-BE49-F238E27FC236}">
                  <a16:creationId xmlns:a16="http://schemas.microsoft.com/office/drawing/2014/main" id="{7DB74044-0B5F-7899-BDDF-C7467AF77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638">
            <a:extLst>
              <a:ext uri="{FF2B5EF4-FFF2-40B4-BE49-F238E27FC236}">
                <a16:creationId xmlns:a16="http://schemas.microsoft.com/office/drawing/2014/main" id="{9E17C9CF-8F7F-56D3-2392-296889E521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1578" y="3735143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6" name="Freeform 639">
              <a:extLst>
                <a:ext uri="{FF2B5EF4-FFF2-40B4-BE49-F238E27FC236}">
                  <a16:creationId xmlns:a16="http://schemas.microsoft.com/office/drawing/2014/main" id="{C2F1EF3D-EE11-3587-8B9B-983632C0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640">
              <a:extLst>
                <a:ext uri="{FF2B5EF4-FFF2-40B4-BE49-F238E27FC236}">
                  <a16:creationId xmlns:a16="http://schemas.microsoft.com/office/drawing/2014/main" id="{649BE96B-B0A8-0F6D-EBD5-03E69FC8A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1">
              <a:extLst>
                <a:ext uri="{FF2B5EF4-FFF2-40B4-BE49-F238E27FC236}">
                  <a16:creationId xmlns:a16="http://schemas.microsoft.com/office/drawing/2014/main" id="{5DD33EAB-47D6-2205-E1D7-27D6C7AD8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925645" y="5235438"/>
            <a:ext cx="733190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27801"/>
              </p:ext>
            </p:extLst>
          </p:nvPr>
        </p:nvGraphicFramePr>
        <p:xfrm>
          <a:off x="2036174" y="1660540"/>
          <a:ext cx="6565211" cy="338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6764280" y="1493361"/>
            <a:ext cx="3734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de la puissance installée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9,6 MW éolien terrestre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3,8 MW PV au 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6,5 MW PV toiture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824481" y="5597710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865011" y="4651342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82504 tCO2eq</a:t>
            </a:r>
          </a:p>
          <a:p>
            <a:r>
              <a:rPr lang="fr-FR" dirty="0"/>
              <a:t>CAPEX: 294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8933"/>
              </p:ext>
            </p:extLst>
          </p:nvPr>
        </p:nvGraphicFramePr>
        <p:xfrm>
          <a:off x="1170051" y="1828798"/>
          <a:ext cx="3855755" cy="376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D8009657-DCCA-7586-31E1-06A3670677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839860" cy="83986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09613AD-AB08-76BF-D342-D0A459253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8C8E9431-DF5A-BC24-7FBF-C12D0B114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638">
            <a:extLst>
              <a:ext uri="{FF2B5EF4-FFF2-40B4-BE49-F238E27FC236}">
                <a16:creationId xmlns:a16="http://schemas.microsoft.com/office/drawing/2014/main" id="{A23AEB55-8AAA-849C-3C88-918E27E5D6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73595" y="3354804"/>
            <a:ext cx="613539" cy="613539"/>
            <a:chOff x="4300" y="2260"/>
            <a:chExt cx="340" cy="340"/>
          </a:xfrm>
          <a:solidFill>
            <a:schemeClr val="bg1"/>
          </a:solidFill>
        </p:grpSpPr>
        <p:sp>
          <p:nvSpPr>
            <p:cNvPr id="13" name="Freeform 639">
              <a:extLst>
                <a:ext uri="{FF2B5EF4-FFF2-40B4-BE49-F238E27FC236}">
                  <a16:creationId xmlns:a16="http://schemas.microsoft.com/office/drawing/2014/main" id="{7AC747DD-963B-8D94-C3DA-2141C0DD6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640">
              <a:extLst>
                <a:ext uri="{FF2B5EF4-FFF2-40B4-BE49-F238E27FC236}">
                  <a16:creationId xmlns:a16="http://schemas.microsoft.com/office/drawing/2014/main" id="{51F85E85-C395-E2BB-DD45-F49AE2851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641">
              <a:extLst>
                <a:ext uri="{FF2B5EF4-FFF2-40B4-BE49-F238E27FC236}">
                  <a16:creationId xmlns:a16="http://schemas.microsoft.com/office/drawing/2014/main" id="{C3552598-37CD-8D6E-D146-912D546F8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447">
            <a:extLst>
              <a:ext uri="{FF2B5EF4-FFF2-40B4-BE49-F238E27FC236}">
                <a16:creationId xmlns:a16="http://schemas.microsoft.com/office/drawing/2014/main" id="{1737D838-9022-A2A0-EF83-F4AA7851EC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1413" y="1828798"/>
            <a:ext cx="369332" cy="369332"/>
            <a:chOff x="3679" y="2685"/>
            <a:chExt cx="340" cy="340"/>
          </a:xfrm>
          <a:solidFill>
            <a:srgbClr val="FF0000"/>
          </a:solidFill>
        </p:grpSpPr>
        <p:sp>
          <p:nvSpPr>
            <p:cNvPr id="17" name="Freeform 448">
              <a:extLst>
                <a:ext uri="{FF2B5EF4-FFF2-40B4-BE49-F238E27FC236}">
                  <a16:creationId xmlns:a16="http://schemas.microsoft.com/office/drawing/2014/main" id="{2A36FED0-1A91-5D64-F37E-76E1641F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49">
              <a:extLst>
                <a:ext uri="{FF2B5EF4-FFF2-40B4-BE49-F238E27FC236}">
                  <a16:creationId xmlns:a16="http://schemas.microsoft.com/office/drawing/2014/main" id="{4AD860B5-8E03-BA2A-954C-855F74E59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9" name="Group 477">
            <a:extLst>
              <a:ext uri="{FF2B5EF4-FFF2-40B4-BE49-F238E27FC236}">
                <a16:creationId xmlns:a16="http://schemas.microsoft.com/office/drawing/2014/main" id="{38C00293-E69F-CA6F-4DB1-2EBDBCE77E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1740" y="2694139"/>
            <a:ext cx="442315" cy="442315"/>
            <a:chOff x="373" y="1548"/>
            <a:chExt cx="340" cy="340"/>
          </a:xfrm>
          <a:solidFill>
            <a:schemeClr val="bg1"/>
          </a:solidFill>
        </p:grpSpPr>
        <p:sp>
          <p:nvSpPr>
            <p:cNvPr id="20" name="Freeform 400">
              <a:extLst>
                <a:ext uri="{FF2B5EF4-FFF2-40B4-BE49-F238E27FC236}">
                  <a16:creationId xmlns:a16="http://schemas.microsoft.com/office/drawing/2014/main" id="{753B88DE-74BE-7172-98F3-7B6AE97B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1">
              <a:extLst>
                <a:ext uri="{FF2B5EF4-FFF2-40B4-BE49-F238E27FC236}">
                  <a16:creationId xmlns:a16="http://schemas.microsoft.com/office/drawing/2014/main" id="{3500E91F-5275-6EFB-97BC-BC6D97BE6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402">
              <a:extLst>
                <a:ext uri="{FF2B5EF4-FFF2-40B4-BE49-F238E27FC236}">
                  <a16:creationId xmlns:a16="http://schemas.microsoft.com/office/drawing/2014/main" id="{F6703463-338D-1B17-1CAB-87D0A8C9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403">
              <a:extLst>
                <a:ext uri="{FF2B5EF4-FFF2-40B4-BE49-F238E27FC236}">
                  <a16:creationId xmlns:a16="http://schemas.microsoft.com/office/drawing/2014/main" id="{353F9981-3395-783F-AFA0-87D0E008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04">
              <a:extLst>
                <a:ext uri="{FF2B5EF4-FFF2-40B4-BE49-F238E27FC236}">
                  <a16:creationId xmlns:a16="http://schemas.microsoft.com/office/drawing/2014/main" id="{E41E11F6-7432-8CC9-2FB1-8738839B8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05">
              <a:extLst>
                <a:ext uri="{FF2B5EF4-FFF2-40B4-BE49-F238E27FC236}">
                  <a16:creationId xmlns:a16="http://schemas.microsoft.com/office/drawing/2014/main" id="{6073EEAD-3668-BDEA-D4D2-68BEBCB52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406">
              <a:extLst>
                <a:ext uri="{FF2B5EF4-FFF2-40B4-BE49-F238E27FC236}">
                  <a16:creationId xmlns:a16="http://schemas.microsoft.com/office/drawing/2014/main" id="{37F6ED39-79DD-9ACF-9FBE-37E6B42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7">
              <a:extLst>
                <a:ext uri="{FF2B5EF4-FFF2-40B4-BE49-F238E27FC236}">
                  <a16:creationId xmlns:a16="http://schemas.microsoft.com/office/drawing/2014/main" id="{7C5DF012-4072-4BA7-887F-2E94C9895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8">
              <a:extLst>
                <a:ext uri="{FF2B5EF4-FFF2-40B4-BE49-F238E27FC236}">
                  <a16:creationId xmlns:a16="http://schemas.microsoft.com/office/drawing/2014/main" id="{7A04B3A4-2F8F-9302-48A9-CAF4CE1CF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9">
              <a:extLst>
                <a:ext uri="{FF2B5EF4-FFF2-40B4-BE49-F238E27FC236}">
                  <a16:creationId xmlns:a16="http://schemas.microsoft.com/office/drawing/2014/main" id="{CBDE0CB1-77D0-2305-AB2D-8EA83A477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7C765D6-43E1-20AE-1F78-32354776AEAB}"/>
              </a:ext>
            </a:extLst>
          </p:cNvPr>
          <p:cNvGrpSpPr/>
          <p:nvPr/>
        </p:nvGrpSpPr>
        <p:grpSpPr>
          <a:xfrm>
            <a:off x="4367015" y="4739443"/>
            <a:ext cx="390819" cy="390819"/>
            <a:chOff x="4634987" y="709649"/>
            <a:chExt cx="916762" cy="916762"/>
          </a:xfrm>
        </p:grpSpPr>
        <p:grpSp>
          <p:nvGrpSpPr>
            <p:cNvPr id="31" name="Group 638">
              <a:extLst>
                <a:ext uri="{FF2B5EF4-FFF2-40B4-BE49-F238E27FC236}">
                  <a16:creationId xmlns:a16="http://schemas.microsoft.com/office/drawing/2014/main" id="{EDDCFBE1-49F1-2A8D-8C6D-706DB84A63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Freeform 639">
                <a:extLst>
                  <a:ext uri="{FF2B5EF4-FFF2-40B4-BE49-F238E27FC236}">
                    <a16:creationId xmlns:a16="http://schemas.microsoft.com/office/drawing/2014/main" id="{7AD43BB6-4A8C-EDF9-D2A9-111F80EBE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" name="Freeform 640">
                <a:extLst>
                  <a:ext uri="{FF2B5EF4-FFF2-40B4-BE49-F238E27FC236}">
                    <a16:creationId xmlns:a16="http://schemas.microsoft.com/office/drawing/2014/main" id="{BC572545-0DEA-0815-7C23-6727BE70BF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" name="Freeform 641">
                <a:extLst>
                  <a:ext uri="{FF2B5EF4-FFF2-40B4-BE49-F238E27FC236}">
                    <a16:creationId xmlns:a16="http://schemas.microsoft.com/office/drawing/2014/main" id="{AF2D1562-FFCB-E8AA-5DD8-F72FB00F1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32" name="Freeform 639">
              <a:extLst>
                <a:ext uri="{FF2B5EF4-FFF2-40B4-BE49-F238E27FC236}">
                  <a16:creationId xmlns:a16="http://schemas.microsoft.com/office/drawing/2014/main" id="{C3EB238E-33C2-998B-C595-AF08D9AD64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4D08A3A-2B3A-AF5D-4C92-6BB366A8EAEB}"/>
              </a:ext>
            </a:extLst>
          </p:cNvPr>
          <p:cNvGrpSpPr/>
          <p:nvPr/>
        </p:nvGrpSpPr>
        <p:grpSpPr>
          <a:xfrm>
            <a:off x="4226893" y="2101457"/>
            <a:ext cx="444913" cy="444913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37" name="Freeform 400">
              <a:extLst>
                <a:ext uri="{FF2B5EF4-FFF2-40B4-BE49-F238E27FC236}">
                  <a16:creationId xmlns:a16="http://schemas.microsoft.com/office/drawing/2014/main" id="{BDBE8C3A-3B8B-6A93-A49F-9B2933C6F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DB7100D8-2409-79D1-9E1D-6C51D95E3035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41" name="Freeform 401">
                <a:extLst>
                  <a:ext uri="{FF2B5EF4-FFF2-40B4-BE49-F238E27FC236}">
                    <a16:creationId xmlns:a16="http://schemas.microsoft.com/office/drawing/2014/main" id="{D5AB02BD-F364-CCF2-E000-16B1A3841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402">
                <a:extLst>
                  <a:ext uri="{FF2B5EF4-FFF2-40B4-BE49-F238E27FC236}">
                    <a16:creationId xmlns:a16="http://schemas.microsoft.com/office/drawing/2014/main" id="{19D93A53-05B1-E619-ADC4-521EC548E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3" name="Freeform 403">
                <a:extLst>
                  <a:ext uri="{FF2B5EF4-FFF2-40B4-BE49-F238E27FC236}">
                    <a16:creationId xmlns:a16="http://schemas.microsoft.com/office/drawing/2014/main" id="{77920EA2-7E90-FDA1-C33D-01553123C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" name="Freeform 404">
                <a:extLst>
                  <a:ext uri="{FF2B5EF4-FFF2-40B4-BE49-F238E27FC236}">
                    <a16:creationId xmlns:a16="http://schemas.microsoft.com/office/drawing/2014/main" id="{1EA63A14-0F63-E755-D3B7-577A01B48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" name="Freeform 405">
                <a:extLst>
                  <a:ext uri="{FF2B5EF4-FFF2-40B4-BE49-F238E27FC236}">
                    <a16:creationId xmlns:a16="http://schemas.microsoft.com/office/drawing/2014/main" id="{76E98A7A-3B28-5DD2-E851-3AD08E46D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6" name="Freeform 406">
                <a:extLst>
                  <a:ext uri="{FF2B5EF4-FFF2-40B4-BE49-F238E27FC236}">
                    <a16:creationId xmlns:a16="http://schemas.microsoft.com/office/drawing/2014/main" id="{181BCDDE-239A-81BF-7C96-EC3A81D77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7" name="Freeform 407">
                <a:extLst>
                  <a:ext uri="{FF2B5EF4-FFF2-40B4-BE49-F238E27FC236}">
                    <a16:creationId xmlns:a16="http://schemas.microsoft.com/office/drawing/2014/main" id="{4C01C092-7D3A-446A-1AEF-35E7903AC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8" name="Freeform 408">
                <a:extLst>
                  <a:ext uri="{FF2B5EF4-FFF2-40B4-BE49-F238E27FC236}">
                    <a16:creationId xmlns:a16="http://schemas.microsoft.com/office/drawing/2014/main" id="{12A686A6-D3E8-B4FA-C463-48C28CE0B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9" name="Freeform 409">
                <a:extLst>
                  <a:ext uri="{FF2B5EF4-FFF2-40B4-BE49-F238E27FC236}">
                    <a16:creationId xmlns:a16="http://schemas.microsoft.com/office/drawing/2014/main" id="{2AC8D4F9-9369-4954-EC45-128CE57AE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39" name="Freeform 403">
              <a:extLst>
                <a:ext uri="{FF2B5EF4-FFF2-40B4-BE49-F238E27FC236}">
                  <a16:creationId xmlns:a16="http://schemas.microsoft.com/office/drawing/2014/main" id="{0D0BCD23-16C0-38DD-52F0-DE2A8BBE1F1F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403">
              <a:extLst>
                <a:ext uri="{FF2B5EF4-FFF2-40B4-BE49-F238E27FC236}">
                  <a16:creationId xmlns:a16="http://schemas.microsoft.com/office/drawing/2014/main" id="{ED08C86B-49F2-0F38-1C60-EA651FE4F26B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recommandations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865953" y="2339680"/>
            <a:ext cx="1045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833</Words>
  <Application>Microsoft Macintosh PowerPoint</Application>
  <PresentationFormat>Grand écran</PresentationFormat>
  <Paragraphs>264</Paragraphs>
  <Slides>20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Projet EA314</vt:lpstr>
      <vt:lpstr>Hypothèses</vt:lpstr>
      <vt:lpstr>Scénarios</vt:lpstr>
      <vt:lpstr>Remplacement du diesel</vt:lpstr>
      <vt:lpstr>Optimisation sur les coûts</vt:lpstr>
      <vt:lpstr>Optimisation des émissions carbones 1/2</vt:lpstr>
      <vt:lpstr>Optimisation des émissions carbones 2/2</vt:lpstr>
      <vt:lpstr>Optimisation du foisonnement </vt:lpstr>
      <vt:lpstr>Synthèse et recommandations</vt:lpstr>
      <vt:lpstr>Résultats des mix</vt:lpstr>
      <vt:lpstr>Présentation PowerPoint</vt:lpstr>
      <vt:lpstr>Hypothèses des coûts</vt:lpstr>
      <vt:lpstr>Optimisation des émissions carbones</vt:lpstr>
      <vt:lpstr>Sources</vt:lpstr>
      <vt:lpstr>Notre île : l’île Usion</vt:lpstr>
      <vt:lpstr>Bornes </vt:lpstr>
      <vt:lpstr>Optimisation des couts : Annexe</vt:lpstr>
      <vt:lpstr>Optimisation des émissions carbone : Annexe</vt:lpstr>
      <vt:lpstr>Optimisation du foisonnement: Annexe</vt:lpstr>
      <vt:lpstr>Comparaison coûts annuels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17</cp:revision>
  <dcterms:created xsi:type="dcterms:W3CDTF">2023-12-13T13:47:05Z</dcterms:created>
  <dcterms:modified xsi:type="dcterms:W3CDTF">2023-12-18T15:37:41Z</dcterms:modified>
</cp:coreProperties>
</file>