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61" r:id="rId3"/>
    <p:sldId id="264" r:id="rId4"/>
    <p:sldId id="265" r:id="rId5"/>
    <p:sldId id="270" r:id="rId6"/>
    <p:sldId id="268" r:id="rId7"/>
    <p:sldId id="267" r:id="rId8"/>
    <p:sldId id="263" r:id="rId9"/>
    <p:sldId id="280" r:id="rId10"/>
    <p:sldId id="279" r:id="rId11"/>
    <p:sldId id="260" r:id="rId12"/>
    <p:sldId id="276" r:id="rId13"/>
    <p:sldId id="272" r:id="rId14"/>
    <p:sldId id="259" r:id="rId15"/>
    <p:sldId id="271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>
        <p:scale>
          <a:sx n="119" d="100"/>
          <a:sy n="119" d="100"/>
        </p:scale>
        <p:origin x="3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imon\Documents\GitHub\Projet-EA314\Re&#769;sulta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gus\cours-ensta\EA\Projet-EA314\R&#233;sulta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gus\cours-ensta\EA\Projet-EA314\R&#233;sultat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imon\Documents\GitHub\Projet-EA314\Re&#769;sultat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gus\cours-ensta\EA\Projet-EA314\R&#233;sulta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imon\Documents\GitHub\Projet-EA314\Re&#769;sulta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gus\cours-ensta\EA\Projet-EA314\R&#233;sulta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gus\cours-ensta\EA\Projet-EA314\R&#233;sulta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imon\Documents\GitHub\Projet-EA314\Re&#769;sulta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gus\cours-ensta\EA\Projet-EA314\R&#233;sulta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imon\Documents\GitHub\Projet-EA314\Re&#769;sulta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imon\Documents\GitHub\Projet-EA314\Re&#769;sulta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Référence!$B$16</c:f>
              <c:strCache>
                <c:ptCount val="1"/>
                <c:pt idx="0">
                  <c:v>Mix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</c:spPr>
          <c:explosion val="1"/>
          <c:dPt>
            <c:idx val="0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46C-4C43-A2B3-7F809E353AC8}"/>
              </c:ext>
            </c:extLst>
          </c:dPt>
          <c:dLbls>
            <c:dLbl>
              <c:idx val="0"/>
              <c:layout>
                <c:manualLayout>
                  <c:x val="0.17230548938999743"/>
                  <c:y val="-0.4059635563782347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46C-4C43-A2B3-7F809E353A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Référence!$A$17</c:f>
              <c:strCache>
                <c:ptCount val="1"/>
                <c:pt idx="0">
                  <c:v>Diesel</c:v>
                </c:pt>
              </c:strCache>
            </c:strRef>
          </c:cat>
          <c:val>
            <c:numRef>
              <c:f>Référence!$B$17</c:f>
              <c:numCache>
                <c:formatCode>General</c:formatCode>
                <c:ptCount val="1"/>
                <c:pt idx="0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6C-4C43-A2B3-7F809E353AC8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468-4514-971C-9601B18ACC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468-4514-971C-9601B18ACC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468-4514-971C-9601B18ACC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468-4514-971C-9601B18ACC55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B468-4514-971C-9601B18ACC55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B468-4514-971C-9601B18ACC55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B468-4514-971C-9601B18ACC55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468-4514-971C-9601B18ACC55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Feuil1!$L$8:$L$11</c:f>
              <c:strCache>
                <c:ptCount val="4"/>
                <c:pt idx="0">
                  <c:v>Production</c:v>
                </c:pt>
                <c:pt idx="1">
                  <c:v>O&amp;M</c:v>
                </c:pt>
                <c:pt idx="2">
                  <c:v>Carburant</c:v>
                </c:pt>
                <c:pt idx="3">
                  <c:v>Unserved energy</c:v>
                </c:pt>
              </c:strCache>
            </c:strRef>
          </c:cat>
          <c:val>
            <c:numRef>
              <c:f>Feuil1!$M$8:$M$11</c:f>
              <c:numCache>
                <c:formatCode>General</c:formatCode>
                <c:ptCount val="4"/>
                <c:pt idx="0">
                  <c:v>22.3</c:v>
                </c:pt>
                <c:pt idx="1">
                  <c:v>33.642000000000003</c:v>
                </c:pt>
                <c:pt idx="2">
                  <c:v>235.494</c:v>
                </c:pt>
                <c:pt idx="3">
                  <c:v>1.1214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468-4514-971C-9601B18ACC55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Feuil1!$R$3</c:f>
              <c:strCache>
                <c:ptCount val="1"/>
                <c:pt idx="0">
                  <c:v>Production</c:v>
                </c:pt>
              </c:strCache>
            </c:strRef>
          </c:tx>
          <c:spPr>
            <a:solidFill>
              <a:schemeClr val="accent1">
                <a:shade val="80000"/>
                <a:satMod val="150000"/>
              </a:schemeClr>
            </a:solidFill>
            <a:ln>
              <a:noFill/>
            </a:ln>
            <a:effectLst>
              <a:outerShdw blurRad="44450" dist="13970" dir="5400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2700" h="25400" prst="coolSlant"/>
            </a:sp3d>
          </c:spPr>
          <c:invertIfNegative val="0"/>
          <c:cat>
            <c:strRef>
              <c:f>Feuil1!$S$2:$U$2</c:f>
              <c:strCache>
                <c:ptCount val="3"/>
                <c:pt idx="0">
                  <c:v>Scenario 1</c:v>
                </c:pt>
                <c:pt idx="1">
                  <c:v>Scenario 2</c:v>
                </c:pt>
                <c:pt idx="2">
                  <c:v>Scenario 3</c:v>
                </c:pt>
              </c:strCache>
            </c:strRef>
          </c:cat>
          <c:val>
            <c:numRef>
              <c:f>Feuil1!$S$3:$U$3</c:f>
              <c:numCache>
                <c:formatCode>General</c:formatCode>
                <c:ptCount val="3"/>
                <c:pt idx="0" formatCode="_-* #\ ##0\ _€_-;\-* #\ ##0\ _€_-;_-* &quot;-&quot;??\ _€_-;_-@_-">
                  <c:v>8.4040403999999995</c:v>
                </c:pt>
                <c:pt idx="1">
                  <c:v>95.204519029541331</c:v>
                </c:pt>
                <c:pt idx="2">
                  <c:v>22.3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00-433C-9176-2024E090ABA4}"/>
            </c:ext>
          </c:extLst>
        </c:ser>
        <c:ser>
          <c:idx val="1"/>
          <c:order val="1"/>
          <c:tx>
            <c:strRef>
              <c:f>Feuil1!$R$4</c:f>
              <c:strCache>
                <c:ptCount val="1"/>
                <c:pt idx="0">
                  <c:v>O&amp;M</c:v>
                </c:pt>
              </c:strCache>
            </c:strRef>
          </c:tx>
          <c:spPr>
            <a:solidFill>
              <a:schemeClr val="accent2">
                <a:shade val="80000"/>
                <a:satMod val="150000"/>
              </a:schemeClr>
            </a:solidFill>
            <a:ln>
              <a:noFill/>
            </a:ln>
            <a:effectLst>
              <a:outerShdw blurRad="44450" dist="13970" dir="5400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2700" h="25400" prst="coolSlant"/>
            </a:sp3d>
          </c:spPr>
          <c:invertIfNegative val="0"/>
          <c:cat>
            <c:strRef>
              <c:f>Feuil1!$S$2:$U$2</c:f>
              <c:strCache>
                <c:ptCount val="3"/>
                <c:pt idx="0">
                  <c:v>Scenario 1</c:v>
                </c:pt>
                <c:pt idx="1">
                  <c:v>Scenario 2</c:v>
                </c:pt>
                <c:pt idx="2">
                  <c:v>Scenario 3</c:v>
                </c:pt>
              </c:strCache>
            </c:strRef>
          </c:cat>
          <c:val>
            <c:numRef>
              <c:f>Feuil1!$S$4:$U$4</c:f>
              <c:numCache>
                <c:formatCode>General</c:formatCode>
                <c:ptCount val="3"/>
                <c:pt idx="0" formatCode="_-* #\ ##0\ _€_-;\-* #\ ##0\ _€_-;_-* &quot;-&quot;??\ _€_-;_-@_-">
                  <c:v>30.22728</c:v>
                </c:pt>
                <c:pt idx="1">
                  <c:v>54.560640012174801</c:v>
                </c:pt>
                <c:pt idx="2">
                  <c:v>33.642000000000003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00-433C-9176-2024E090ABA4}"/>
            </c:ext>
          </c:extLst>
        </c:ser>
        <c:ser>
          <c:idx val="2"/>
          <c:order val="2"/>
          <c:tx>
            <c:strRef>
              <c:f>Feuil1!$R$5</c:f>
              <c:strCache>
                <c:ptCount val="1"/>
                <c:pt idx="0">
                  <c:v>Carburant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>
              <a:outerShdw blurRad="44450" dist="13970" dir="5400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2700" h="25400" prst="coolSlant"/>
            </a:sp3d>
          </c:spPr>
          <c:invertIfNegative val="0"/>
          <c:cat>
            <c:strRef>
              <c:f>Feuil1!$S$2:$U$2</c:f>
              <c:strCache>
                <c:ptCount val="3"/>
                <c:pt idx="0">
                  <c:v>Scenario 1</c:v>
                </c:pt>
                <c:pt idx="1">
                  <c:v>Scenario 2</c:v>
                </c:pt>
                <c:pt idx="2">
                  <c:v>Scenario 3</c:v>
                </c:pt>
              </c:strCache>
            </c:strRef>
          </c:cat>
          <c:val>
            <c:numRef>
              <c:f>Feuil1!$S$5:$U$5</c:f>
              <c:numCache>
                <c:formatCode>General</c:formatCode>
                <c:ptCount val="3"/>
                <c:pt idx="0" formatCode="_-* #\ ##0\ _€_-;\-* #\ ##0\ _€_-;_-* &quot;-&quot;??\ _€_-;_-@_-">
                  <c:v>287.65496719999999</c:v>
                </c:pt>
                <c:pt idx="1">
                  <c:v>80.009596091644468</c:v>
                </c:pt>
                <c:pt idx="2">
                  <c:v>235.494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00-433C-9176-2024E090ABA4}"/>
            </c:ext>
          </c:extLst>
        </c:ser>
        <c:ser>
          <c:idx val="3"/>
          <c:order val="3"/>
          <c:tx>
            <c:strRef>
              <c:f>Feuil1!$R$6</c:f>
              <c:strCache>
                <c:ptCount val="1"/>
                <c:pt idx="0">
                  <c:v>Unserved energy</c:v>
                </c:pt>
              </c:strCache>
            </c:strRef>
          </c:tx>
          <c:spPr>
            <a:solidFill>
              <a:schemeClr val="accent4">
                <a:shade val="80000"/>
                <a:satMod val="150000"/>
              </a:schemeClr>
            </a:solidFill>
            <a:ln>
              <a:noFill/>
            </a:ln>
            <a:effectLst>
              <a:outerShdw blurRad="44450" dist="13970" dir="5400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2700" h="25400" prst="coolSlant"/>
            </a:sp3d>
          </c:spPr>
          <c:invertIfNegative val="0"/>
          <c:cat>
            <c:strRef>
              <c:f>Feuil1!$S$2:$U$2</c:f>
              <c:strCache>
                <c:ptCount val="3"/>
                <c:pt idx="0">
                  <c:v>Scenario 1</c:v>
                </c:pt>
                <c:pt idx="1">
                  <c:v>Scenario 2</c:v>
                </c:pt>
                <c:pt idx="2">
                  <c:v>Scenario 3</c:v>
                </c:pt>
              </c:strCache>
            </c:strRef>
          </c:cat>
          <c:val>
            <c:numRef>
              <c:f>Feuil1!$S$6:$U$6</c:f>
              <c:numCache>
                <c:formatCode>General</c:formatCode>
                <c:ptCount val="3"/>
                <c:pt idx="0" formatCode="_-* #\ ##0\ _€_-;\-* #\ ##0\ _€_-;_-* &quot;-&quot;??\ _€_-;_-@_-">
                  <c:v>0</c:v>
                </c:pt>
                <c:pt idx="1">
                  <c:v>2.677228837684547</c:v>
                </c:pt>
                <c:pt idx="2">
                  <c:v>1.1214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E00-433C-9176-2024E090AB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93154176"/>
        <c:axId val="693163536"/>
      </c:barChart>
      <c:catAx>
        <c:axId val="69315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93163536"/>
        <c:crosses val="autoZero"/>
        <c:auto val="1"/>
        <c:lblAlgn val="ctr"/>
        <c:lblOffset val="100"/>
        <c:noMultiLvlLbl val="0"/>
      </c:catAx>
      <c:valAx>
        <c:axId val="69316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Coût total et répartition (M€)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_-* #\ ##0\ _€_-;\-* #\ ##0\ _€_-;_-* &quot;-&quot;??\ _€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93154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Comparaison!$D$1</c:f>
              <c:strCache>
                <c:ptCount val="1"/>
                <c:pt idx="0">
                  <c:v>Couts O&amp;M</c:v>
                </c:pt>
              </c:strCache>
              <c:extLst/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Comparaison!$A$3:$A$5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Comparaison!$D$3:$D$5</c:f>
              <c:numCache>
                <c:formatCode>General</c:formatCode>
                <c:ptCount val="3"/>
                <c:pt idx="0">
                  <c:v>3.9</c:v>
                </c:pt>
                <c:pt idx="1">
                  <c:v>4.3</c:v>
                </c:pt>
                <c:pt idx="2">
                  <c:v>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E0-554B-B25B-C546877A4F0B}"/>
            </c:ext>
          </c:extLst>
        </c:ser>
        <c:ser>
          <c:idx val="1"/>
          <c:order val="1"/>
          <c:tx>
            <c:strRef>
              <c:f>Comparaison!$E$1</c:f>
              <c:strCache>
                <c:ptCount val="1"/>
                <c:pt idx="0">
                  <c:v>Cout diesel</c:v>
                </c:pt>
              </c:strCache>
              <c:extLst/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Comparaison!$A$3:$A$5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Comparaison!$E$3:$E$5</c:f>
              <c:numCache>
                <c:formatCode>General</c:formatCode>
                <c:ptCount val="3"/>
                <c:pt idx="0">
                  <c:v>7.9</c:v>
                </c:pt>
                <c:pt idx="1">
                  <c:v>6.4</c:v>
                </c:pt>
                <c:pt idx="2">
                  <c:v>18.899999999999999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E0-554B-B25B-C546877A4F0B}"/>
            </c:ext>
          </c:extLst>
        </c:ser>
        <c:ser>
          <c:idx val="2"/>
          <c:order val="2"/>
          <c:tx>
            <c:strRef>
              <c:f>Comparaison!$F$1</c:f>
              <c:strCache>
                <c:ptCount val="1"/>
                <c:pt idx="0">
                  <c:v>Cout Energie unserved</c:v>
                </c:pt>
              </c:strCache>
              <c:extLst/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Comparaison!$A$3:$A$5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Comparaison!$F$3:$F$5</c:f>
              <c:numCache>
                <c:formatCode>General</c:formatCode>
                <c:ptCount val="3"/>
                <c:pt idx="0">
                  <c:v>0.2</c:v>
                </c:pt>
                <c:pt idx="1">
                  <c:v>0.2</c:v>
                </c:pt>
                <c:pt idx="2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E0-554B-B25B-C546877A4F0B}"/>
            </c:ext>
          </c:extLst>
        </c:ser>
        <c:ser>
          <c:idx val="3"/>
          <c:order val="3"/>
          <c:tx>
            <c:strRef>
              <c:f>Comparaison!$G$1</c:f>
              <c:strCache>
                <c:ptCount val="1"/>
                <c:pt idx="0">
                  <c:v>Coûts CO2</c:v>
                </c:pt>
              </c:strCache>
              <c:extLst/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Comparaison!$A$3:$A$5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Comparaison!$G$3:$G$5</c:f>
              <c:numCache>
                <c:formatCode>General</c:formatCode>
                <c:ptCount val="3"/>
                <c:pt idx="0">
                  <c:v>0</c:v>
                </c:pt>
                <c:pt idx="1">
                  <c:v>2.8</c:v>
                </c:pt>
                <c:pt idx="2">
                  <c:v>8.1999999999999993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E0-554B-B25B-C546877A4F0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1484068495"/>
        <c:axId val="1916035631"/>
      </c:barChart>
      <c:catAx>
        <c:axId val="1484068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16035631"/>
        <c:crosses val="autoZero"/>
        <c:auto val="1"/>
        <c:lblAlgn val="ctr"/>
        <c:lblOffset val="100"/>
        <c:noMultiLvlLbl val="0"/>
      </c:catAx>
      <c:valAx>
        <c:axId val="1916035631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Couts annuels (M€/an)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out"/>
        <c:minorTickMark val="none"/>
        <c:tickLblPos val="nextTo"/>
        <c:crossAx val="1484068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7FE-4DDF-A1A0-0DD65876787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7FE-4DDF-A1A0-0DD65876787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7FE-4DDF-A1A0-0DD658767875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Production
</a:t>
                    </a:r>
                    <a:fld id="{A65B84EF-6FEE-7143-9550-FDC7035CC256}" type="PERCENTAGE">
                      <a:rPr lang="en-US"/>
                      <a:pPr>
                        <a:defRPr/>
                      </a:pPr>
                      <a:t>[POURCENTAGE]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7FE-4DDF-A1A0-0DD658767875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87FE-4DDF-A1A0-0DD658767875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Carburant
</a:t>
                    </a:r>
                    <a:fld id="{C937C17C-9C20-5748-9789-A1B1EEEB1436}" type="PERCENTAGE">
                      <a:rPr lang="en-US"/>
                      <a:pPr>
                        <a:defRPr/>
                      </a:pPr>
                      <a:t>[POURCENTAGE]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7FE-4DDF-A1A0-0DD658767875}"/>
                </c:ext>
              </c:extLst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Référence!$H$2:$H$4</c:f>
              <c:strCache>
                <c:ptCount val="3"/>
                <c:pt idx="0">
                  <c:v>CAPEX</c:v>
                </c:pt>
                <c:pt idx="1">
                  <c:v>O&amp;M</c:v>
                </c:pt>
                <c:pt idx="2">
                  <c:v>Fuel</c:v>
                </c:pt>
              </c:strCache>
            </c:strRef>
          </c:cat>
          <c:val>
            <c:numRef>
              <c:f>Référence!$I$2:$I$4</c:f>
              <c:numCache>
                <c:formatCode>_-* #\ ##0\ _€_-;\-* #\ ##0\ _€_-;_-* "-"??\ _€_-;_-@_-</c:formatCode>
                <c:ptCount val="3"/>
                <c:pt idx="0">
                  <c:v>8404040.4000000004</c:v>
                </c:pt>
                <c:pt idx="1">
                  <c:v>30227280</c:v>
                </c:pt>
                <c:pt idx="2">
                  <c:v>287654967.19999999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7FE-4DDF-A1A0-0DD658767875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1'!$B$1</c:f>
              <c:strCache>
                <c:ptCount val="1"/>
                <c:pt idx="0">
                  <c:v>Mix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133-F643-A43D-A257AFC681AC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133-F643-A43D-A257AFC681AC}"/>
              </c:ext>
            </c:extLst>
          </c:dPt>
          <c:dPt>
            <c:idx val="2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133-F643-A43D-A257AFC681AC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133-F643-A43D-A257AFC681AC}"/>
              </c:ext>
            </c:extLst>
          </c:dPt>
          <c:dLbls>
            <c:dLbl>
              <c:idx val="0"/>
              <c:layout>
                <c:manualLayout>
                  <c:x val="-0.23691853552656861"/>
                  <c:y val="3.08353678101200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133-F643-A43D-A257AFC681AC}"/>
                </c:ext>
              </c:extLst>
            </c:dLbl>
            <c:dLbl>
              <c:idx val="2"/>
              <c:layout>
                <c:manualLayout>
                  <c:x val="0.20447727406753577"/>
                  <c:y val="6.21251709002243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133-F643-A43D-A257AFC681AC}"/>
                </c:ext>
              </c:extLst>
            </c:dLbl>
            <c:dLbl>
              <c:idx val="3"/>
              <c:layout>
                <c:manualLayout>
                  <c:x val="-6.0143514934075486E-2"/>
                  <c:y val="7.068374838700521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133-F643-A43D-A257AFC681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1'!$A$2:$A$5</c:f>
              <c:strCache>
                <c:ptCount val="4"/>
                <c:pt idx="0">
                  <c:v>Solaire</c:v>
                </c:pt>
                <c:pt idx="1">
                  <c:v>Éolien</c:v>
                </c:pt>
                <c:pt idx="2">
                  <c:v>Diesel</c:v>
                </c:pt>
                <c:pt idx="3">
                  <c:v>Stockage</c:v>
                </c:pt>
              </c:strCache>
            </c:strRef>
          </c:cat>
          <c:val>
            <c:numRef>
              <c:f>'Scénario 1'!$B$2:$B$5</c:f>
              <c:numCache>
                <c:formatCode>0.0</c:formatCode>
                <c:ptCount val="4"/>
                <c:pt idx="0">
                  <c:v>24.206133600000001</c:v>
                </c:pt>
                <c:pt idx="1">
                  <c:v>41.463414729999997</c:v>
                </c:pt>
                <c:pt idx="2">
                  <c:v>20.429814950000001</c:v>
                </c:pt>
                <c:pt idx="3">
                  <c:v>0.25236392000000002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133-F643-A43D-A257AFC681AC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993-45E0-A118-D35CFA841E2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993-45E0-A118-D35CFA841E2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993-45E0-A118-D35CFA841E2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993-45E0-A118-D35CFA841E2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8993-45E0-A118-D35CFA841E2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8993-45E0-A118-D35CFA841E2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8993-45E0-A118-D35CFA841E26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993-45E0-A118-D35CFA841E26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'CO2'!$P$5:$P$8</c:f>
              <c:strCache>
                <c:ptCount val="4"/>
                <c:pt idx="0">
                  <c:v>Production</c:v>
                </c:pt>
                <c:pt idx="1">
                  <c:v>O&amp;M</c:v>
                </c:pt>
                <c:pt idx="2">
                  <c:v>Carburant</c:v>
                </c:pt>
                <c:pt idx="3">
                  <c:v>Unserved energy</c:v>
                </c:pt>
              </c:strCache>
            </c:strRef>
          </c:cat>
          <c:val>
            <c:numRef>
              <c:f>'CO2'!$R$5:$R$8</c:f>
              <c:numCache>
                <c:formatCode>General</c:formatCode>
                <c:ptCount val="4"/>
                <c:pt idx="0" formatCode="0.00">
                  <c:v>76.932508737294228</c:v>
                </c:pt>
                <c:pt idx="1">
                  <c:v>49.693163494625004</c:v>
                </c:pt>
                <c:pt idx="2">
                  <c:v>99.26071685722718</c:v>
                </c:pt>
                <c:pt idx="3">
                  <c:v>2.8391675923383617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993-45E0-A118-D35CFA841E26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59033345695445"/>
          <c:y val="0.14957905846008021"/>
          <c:w val="0.68500243790863213"/>
          <c:h val="0.79837042855512941"/>
        </c:manualLayout>
      </c:layout>
      <c:pieChart>
        <c:varyColors val="1"/>
        <c:ser>
          <c:idx val="0"/>
          <c:order val="0"/>
          <c:tx>
            <c:strRef>
              <c:f>'Scénario 2'!$C$2</c:f>
              <c:strCache>
                <c:ptCount val="1"/>
                <c:pt idx="0">
                  <c:v>100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7BF-1B49-BA31-5BFF9B23B38F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7BF-1B49-BA31-5BFF9B23B38F}"/>
              </c:ext>
            </c:extLst>
          </c:dPt>
          <c:dPt>
            <c:idx val="2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7BF-1B49-BA31-5BFF9B23B38F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7BF-1B49-BA31-5BFF9B23B38F}"/>
              </c:ext>
            </c:extLst>
          </c:dPt>
          <c:dLbls>
            <c:dLbl>
              <c:idx val="2"/>
              <c:layout>
                <c:manualLayout>
                  <c:x val="0.15512836376004943"/>
                  <c:y val="7.65825939700090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7BF-1B49-BA31-5BFF9B23B38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17BF-1B49-BA31-5BFF9B23B3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2'!$A$3:$A$6</c:f>
              <c:strCache>
                <c:ptCount val="4"/>
                <c:pt idx="0">
                  <c:v>Solaire</c:v>
                </c:pt>
                <c:pt idx="1">
                  <c:v>Éolien</c:v>
                </c:pt>
                <c:pt idx="2">
                  <c:v>Diesel</c:v>
                </c:pt>
                <c:pt idx="3">
                  <c:v>Stockage</c:v>
                </c:pt>
              </c:strCache>
            </c:strRef>
          </c:cat>
          <c:val>
            <c:numRef>
              <c:f>'Scénario 2'!$C$3:$C$6</c:f>
              <c:numCache>
                <c:formatCode>0.0</c:formatCode>
                <c:ptCount val="4"/>
                <c:pt idx="0">
                  <c:v>28.08317237</c:v>
                </c:pt>
                <c:pt idx="1">
                  <c:v>52.007729410000003</c:v>
                </c:pt>
                <c:pt idx="2">
                  <c:v>19.699400910000001</c:v>
                </c:pt>
                <c:pt idx="3">
                  <c:v>2.3391302899999999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7BF-1B49-BA31-5BFF9B23B38F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explosion val="11"/>
          <c:dPt>
            <c:idx val="0"/>
            <c:bubble3D val="0"/>
            <c:explosion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1C6-40F4-9200-35E103F39133}"/>
              </c:ext>
            </c:extLst>
          </c:dPt>
          <c:dPt>
            <c:idx val="1"/>
            <c:bubble3D val="0"/>
            <c:explosion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1C6-40F4-9200-35E103F39133}"/>
              </c:ext>
            </c:extLst>
          </c:dPt>
          <c:dPt>
            <c:idx val="2"/>
            <c:bubble3D val="0"/>
            <c:explosion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1C6-40F4-9200-35E103F39133}"/>
              </c:ext>
            </c:extLst>
          </c:dPt>
          <c:dPt>
            <c:idx val="3"/>
            <c:bubble3D val="0"/>
            <c:explosion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1C6-40F4-9200-35E103F39133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71C6-40F4-9200-35E103F39133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71C6-40F4-9200-35E103F39133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71C6-40F4-9200-35E103F3913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1C6-40F4-9200-35E103F391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'CO2'!$L$8:$L$11</c:f>
              <c:strCache>
                <c:ptCount val="4"/>
                <c:pt idx="0">
                  <c:v>Production</c:v>
                </c:pt>
                <c:pt idx="1">
                  <c:v>O&amp;M</c:v>
                </c:pt>
                <c:pt idx="2">
                  <c:v>Carburant</c:v>
                </c:pt>
                <c:pt idx="3">
                  <c:v>Unserved energy</c:v>
                </c:pt>
              </c:strCache>
            </c:strRef>
          </c:cat>
          <c:val>
            <c:numRef>
              <c:f>'CO2'!$M$8:$M$11</c:f>
              <c:numCache>
                <c:formatCode>General</c:formatCode>
                <c:ptCount val="4"/>
                <c:pt idx="0">
                  <c:v>95.204519029541331</c:v>
                </c:pt>
                <c:pt idx="1">
                  <c:v>54.560640012174801</c:v>
                </c:pt>
                <c:pt idx="2">
                  <c:v>80.009596091644468</c:v>
                </c:pt>
                <c:pt idx="3">
                  <c:v>2.677228837684547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1C6-40F4-9200-35E103F39133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'CO2'!$B$3</c:f>
              <c:strCache>
                <c:ptCount val="1"/>
                <c:pt idx="0">
                  <c:v>Solaire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'CO2'!$C$2:$G$2</c:f>
              <c:numCache>
                <c:formatCode>General</c:formatCode>
                <c:ptCount val="5"/>
                <c:pt idx="0">
                  <c:v>0</c:v>
                </c:pt>
                <c:pt idx="1">
                  <c:v>45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</c:numCache>
            </c:numRef>
          </c:xVal>
          <c:yVal>
            <c:numRef>
              <c:f>'CO2'!$C$3:$G$3</c:f>
              <c:numCache>
                <c:formatCode>0.00</c:formatCode>
                <c:ptCount val="5"/>
                <c:pt idx="0">
                  <c:v>24.206133600000001</c:v>
                </c:pt>
                <c:pt idx="1">
                  <c:v>26.213689030000001</c:v>
                </c:pt>
                <c:pt idx="2">
                  <c:v>28.08317237</c:v>
                </c:pt>
                <c:pt idx="3">
                  <c:v>37.518037630000002</c:v>
                </c:pt>
                <c:pt idx="4">
                  <c:v>47.647665840000002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CEB-7A4E-A92C-FBF229A9E9E5}"/>
            </c:ext>
          </c:extLst>
        </c:ser>
        <c:ser>
          <c:idx val="1"/>
          <c:order val="1"/>
          <c:tx>
            <c:strRef>
              <c:f>'CO2'!$B$4</c:f>
              <c:strCache>
                <c:ptCount val="1"/>
                <c:pt idx="0">
                  <c:v>Éolien</c:v>
                </c:pt>
              </c:strCache>
            </c:strRef>
          </c:tx>
          <c:spPr>
            <a:ln w="2222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5">
                  <a:lumMod val="75000"/>
                </a:schemeClr>
              </a:solidFill>
              <a:ln w="9525">
                <a:solidFill>
                  <a:schemeClr val="accent5">
                    <a:lumMod val="75000"/>
                  </a:schemeClr>
                </a:solidFill>
                <a:round/>
              </a:ln>
              <a:effectLst/>
            </c:spPr>
          </c:marker>
          <c:xVal>
            <c:numRef>
              <c:f>'CO2'!$C$2:$G$2</c:f>
              <c:numCache>
                <c:formatCode>General</c:formatCode>
                <c:ptCount val="5"/>
                <c:pt idx="0">
                  <c:v>0</c:v>
                </c:pt>
                <c:pt idx="1">
                  <c:v>45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</c:numCache>
            </c:numRef>
          </c:xVal>
          <c:yVal>
            <c:numRef>
              <c:f>'CO2'!$C$4:$G$4</c:f>
              <c:numCache>
                <c:formatCode>0.00</c:formatCode>
                <c:ptCount val="5"/>
                <c:pt idx="0">
                  <c:v>41.463414729999997</c:v>
                </c:pt>
                <c:pt idx="1">
                  <c:v>46.532023330000001</c:v>
                </c:pt>
                <c:pt idx="2">
                  <c:v>52.007729410000003</c:v>
                </c:pt>
                <c:pt idx="3">
                  <c:v>80.808080739999994</c:v>
                </c:pt>
                <c:pt idx="4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CEB-7A4E-A92C-FBF229A9E9E5}"/>
            </c:ext>
          </c:extLst>
        </c:ser>
        <c:ser>
          <c:idx val="2"/>
          <c:order val="2"/>
          <c:tx>
            <c:strRef>
              <c:f>'CO2'!$B$5</c:f>
              <c:strCache>
                <c:ptCount val="1"/>
                <c:pt idx="0">
                  <c:v>Diesel</c:v>
                </c:pt>
              </c:strCache>
            </c:strRef>
          </c:tx>
          <c:spPr>
            <a:ln w="2222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bg2">
                  <a:lumMod val="50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  <a:round/>
              </a:ln>
              <a:effectLst/>
            </c:spPr>
          </c:marker>
          <c:xVal>
            <c:numRef>
              <c:f>'CO2'!$C$2:$G$2</c:f>
              <c:numCache>
                <c:formatCode>General</c:formatCode>
                <c:ptCount val="5"/>
                <c:pt idx="0">
                  <c:v>0</c:v>
                </c:pt>
                <c:pt idx="1">
                  <c:v>45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</c:numCache>
            </c:numRef>
          </c:xVal>
          <c:yVal>
            <c:numRef>
              <c:f>'CO2'!$C$5:$G$5</c:f>
              <c:numCache>
                <c:formatCode>0.00</c:formatCode>
                <c:ptCount val="5"/>
                <c:pt idx="0">
                  <c:v>20.429814950000001</c:v>
                </c:pt>
                <c:pt idx="1">
                  <c:v>20.06925953</c:v>
                </c:pt>
                <c:pt idx="2">
                  <c:v>19.699400910000001</c:v>
                </c:pt>
                <c:pt idx="3">
                  <c:v>17.383838480000001</c:v>
                </c:pt>
                <c:pt idx="4">
                  <c:v>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CEB-7A4E-A92C-FBF229A9E9E5}"/>
            </c:ext>
          </c:extLst>
        </c:ser>
        <c:ser>
          <c:idx val="3"/>
          <c:order val="3"/>
          <c:tx>
            <c:strRef>
              <c:f>'CO2'!$B$6</c:f>
              <c:strCache>
                <c:ptCount val="1"/>
                <c:pt idx="0">
                  <c:v>Stockage</c:v>
                </c:pt>
              </c:strCache>
            </c:strRef>
          </c:tx>
          <c:spPr>
            <a:ln w="22225" cap="rnd">
              <a:solidFill>
                <a:srgbClr val="FF0000"/>
              </a:solidFill>
              <a:round/>
            </a:ln>
            <a:effectLst/>
          </c:spPr>
          <c:marker>
            <c:symbol val="x"/>
            <c:size val="6"/>
            <c:spPr>
              <a:solidFill>
                <a:srgbClr val="FF0000"/>
              </a:solidFill>
              <a:ln w="9525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'CO2'!$C$2:$G$2</c:f>
              <c:numCache>
                <c:formatCode>General</c:formatCode>
                <c:ptCount val="5"/>
                <c:pt idx="0">
                  <c:v>0</c:v>
                </c:pt>
                <c:pt idx="1">
                  <c:v>45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</c:numCache>
            </c:numRef>
          </c:xVal>
          <c:yVal>
            <c:numRef>
              <c:f>'CO2'!$C$6:$G$6</c:f>
              <c:numCache>
                <c:formatCode>0.00</c:formatCode>
                <c:ptCount val="5"/>
                <c:pt idx="0">
                  <c:v>0.25236392000000002</c:v>
                </c:pt>
                <c:pt idx="1">
                  <c:v>1.3962591799999999</c:v>
                </c:pt>
                <c:pt idx="2">
                  <c:v>2.3391302899999999</c:v>
                </c:pt>
                <c:pt idx="3">
                  <c:v>14.40692666</c:v>
                </c:pt>
                <c:pt idx="4">
                  <c:v>27.517413510000001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3CEB-7A4E-A92C-FBF229A9E9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4909743"/>
        <c:axId val="1901471407"/>
      </c:scatterChart>
      <c:valAx>
        <c:axId val="18849097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Taxe</a:t>
                </a:r>
                <a:r>
                  <a:rPr lang="fr-FR" baseline="0" dirty="0"/>
                  <a:t> carbone (€/tCO2eq)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01471407"/>
        <c:crosses val="autoZero"/>
        <c:crossBetween val="midCat"/>
      </c:valAx>
      <c:valAx>
        <c:axId val="1901471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Puissance installée (MW)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8490974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3'!$B$1</c:f>
              <c:strCache>
                <c:ptCount val="1"/>
                <c:pt idx="0">
                  <c:v>Mix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E4-4C44-A5EA-6D207DECA45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E4-4C44-A5EA-6D207DECA453}"/>
              </c:ext>
            </c:extLst>
          </c:dPt>
          <c:dPt>
            <c:idx val="2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E4-4C44-A5EA-6D207DECA45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DE4-4C44-A5EA-6D207DECA453}"/>
              </c:ext>
            </c:extLst>
          </c:dPt>
          <c:dPt>
            <c:idx val="4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DE4-4C44-A5EA-6D207DECA453}"/>
              </c:ext>
            </c:extLst>
          </c:dPt>
          <c:dPt>
            <c:idx val="5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DE4-4C44-A5EA-6D207DECA453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DE4-4C44-A5EA-6D207DECA453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3DE4-4C44-A5EA-6D207DECA453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3DE4-4C44-A5EA-6D207DECA45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3'!$A$3:$A$8</c:f>
              <c:strCache>
                <c:ptCount val="6"/>
                <c:pt idx="0">
                  <c:v>Solaire au sol</c:v>
                </c:pt>
                <c:pt idx="1">
                  <c:v>Solaire toiture</c:v>
                </c:pt>
                <c:pt idx="2">
                  <c:v>Éolien terrestre</c:v>
                </c:pt>
                <c:pt idx="3">
                  <c:v>Éolien off-shore</c:v>
                </c:pt>
                <c:pt idx="4">
                  <c:v>Diesel</c:v>
                </c:pt>
                <c:pt idx="5">
                  <c:v>Stockage</c:v>
                </c:pt>
              </c:strCache>
            </c:strRef>
          </c:cat>
          <c:val>
            <c:numRef>
              <c:f>'Scénario 3'!$B$3:$B$8</c:f>
              <c:numCache>
                <c:formatCode>General</c:formatCode>
                <c:ptCount val="6"/>
                <c:pt idx="0">
                  <c:v>3.8</c:v>
                </c:pt>
                <c:pt idx="1">
                  <c:v>0</c:v>
                </c:pt>
                <c:pt idx="2">
                  <c:v>9.6</c:v>
                </c:pt>
                <c:pt idx="3">
                  <c:v>0</c:v>
                </c:pt>
                <c:pt idx="4">
                  <c:v>22.6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DE4-4C44-A5EA-6D207DECA453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DBDBDA-E571-614B-85EA-D77479111032}" type="doc">
      <dgm:prSet loTypeId="urn:microsoft.com/office/officeart/2005/8/layout/hList1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F8E8819B-B7A0-0244-B320-15D547627544}">
      <dgm:prSet phldrT="[Texte]"/>
      <dgm:spPr/>
      <dgm:t>
        <a:bodyPr/>
        <a:lstStyle/>
        <a:p>
          <a:r>
            <a:rPr lang="fr-FR" dirty="0"/>
            <a:t>Scénario 2 : </a:t>
          </a:r>
        </a:p>
        <a:p>
          <a:r>
            <a:rPr lang="fr-FR" dirty="0"/>
            <a:t>Optimisation des émissions de CO2</a:t>
          </a:r>
        </a:p>
      </dgm:t>
    </dgm:pt>
    <dgm:pt modelId="{DC3602B7-5A41-5D43-AD58-F298576A6266}" type="parTrans" cxnId="{6C39C14E-53B0-E748-A28D-F190B7DB021A}">
      <dgm:prSet/>
      <dgm:spPr/>
      <dgm:t>
        <a:bodyPr/>
        <a:lstStyle/>
        <a:p>
          <a:endParaRPr lang="fr-FR"/>
        </a:p>
      </dgm:t>
    </dgm:pt>
    <dgm:pt modelId="{ADDA49F9-A924-6A4B-98F6-9D90CC342360}" type="sibTrans" cxnId="{6C39C14E-53B0-E748-A28D-F190B7DB021A}">
      <dgm:prSet/>
      <dgm:spPr/>
      <dgm:t>
        <a:bodyPr/>
        <a:lstStyle/>
        <a:p>
          <a:endParaRPr lang="fr-FR"/>
        </a:p>
      </dgm:t>
    </dgm:pt>
    <dgm:pt modelId="{9D3714B1-4C1D-3548-A951-A08579D6A9F1}">
      <dgm:prSet phldrT="[Texte]"/>
      <dgm:spPr/>
      <dgm:t>
        <a:bodyPr/>
        <a:lstStyle/>
        <a:p>
          <a:r>
            <a:rPr lang="fr-FR" dirty="0"/>
            <a:t>Ajout de la taxe carbone</a:t>
          </a:r>
        </a:p>
      </dgm:t>
    </dgm:pt>
    <dgm:pt modelId="{6EA2897E-C88F-BD42-8877-0E0D35177BE7}" type="parTrans" cxnId="{47A97633-0F52-8047-AA55-B5A474BDAC91}">
      <dgm:prSet/>
      <dgm:spPr/>
      <dgm:t>
        <a:bodyPr/>
        <a:lstStyle/>
        <a:p>
          <a:endParaRPr lang="fr-FR"/>
        </a:p>
      </dgm:t>
    </dgm:pt>
    <dgm:pt modelId="{8E0EF790-0608-4541-83D1-9FD13F6A0E0F}" type="sibTrans" cxnId="{47A97633-0F52-8047-AA55-B5A474BDAC91}">
      <dgm:prSet/>
      <dgm:spPr/>
      <dgm:t>
        <a:bodyPr/>
        <a:lstStyle/>
        <a:p>
          <a:endParaRPr lang="fr-FR"/>
        </a:p>
      </dgm:t>
    </dgm:pt>
    <dgm:pt modelId="{A4A7EC6A-9367-DA4F-9878-0FE98480303E}">
      <dgm:prSet phldrT="[Texte]"/>
      <dgm:spPr/>
      <dgm:t>
        <a:bodyPr/>
        <a:lstStyle/>
        <a:p>
          <a:r>
            <a:rPr lang="fr-FR" dirty="0"/>
            <a:t>Scénario 3 :</a:t>
          </a:r>
        </a:p>
        <a:p>
          <a:r>
            <a:rPr lang="fr-FR" dirty="0"/>
            <a:t>Optimisation du foisonnement</a:t>
          </a:r>
        </a:p>
      </dgm:t>
    </dgm:pt>
    <dgm:pt modelId="{E89307F3-3032-B849-819A-67E33202CEDC}" type="parTrans" cxnId="{2D7EBA1D-CFBC-5F4C-97CF-21631A7A698B}">
      <dgm:prSet/>
      <dgm:spPr/>
      <dgm:t>
        <a:bodyPr/>
        <a:lstStyle/>
        <a:p>
          <a:endParaRPr lang="fr-FR"/>
        </a:p>
      </dgm:t>
    </dgm:pt>
    <dgm:pt modelId="{6D9C7951-9196-A348-A4D1-E26773858636}" type="sibTrans" cxnId="{2D7EBA1D-CFBC-5F4C-97CF-21631A7A698B}">
      <dgm:prSet/>
      <dgm:spPr/>
      <dgm:t>
        <a:bodyPr/>
        <a:lstStyle/>
        <a:p>
          <a:endParaRPr lang="fr-FR"/>
        </a:p>
      </dgm:t>
    </dgm:pt>
    <dgm:pt modelId="{E2668BC3-C748-4F4A-81B2-24373C396AAC}">
      <dgm:prSet phldrT="[Texte]"/>
      <dgm:spPr/>
      <dgm:t>
        <a:bodyPr/>
        <a:lstStyle/>
        <a:p>
          <a:r>
            <a:rPr lang="fr-FR" dirty="0"/>
            <a:t>Ajout solaire toiture et éolien off-shore</a:t>
          </a:r>
        </a:p>
      </dgm:t>
    </dgm:pt>
    <dgm:pt modelId="{C08A15E9-F3B0-9345-950F-F0951F00D9FC}" type="parTrans" cxnId="{A448BA60-659E-2244-9575-1FF1FD89325A}">
      <dgm:prSet/>
      <dgm:spPr/>
      <dgm:t>
        <a:bodyPr/>
        <a:lstStyle/>
        <a:p>
          <a:endParaRPr lang="fr-FR"/>
        </a:p>
      </dgm:t>
    </dgm:pt>
    <dgm:pt modelId="{B630E7A7-9C6B-7245-B16E-F23748ED99FF}" type="sibTrans" cxnId="{A448BA60-659E-2244-9575-1FF1FD89325A}">
      <dgm:prSet/>
      <dgm:spPr/>
      <dgm:t>
        <a:bodyPr/>
        <a:lstStyle/>
        <a:p>
          <a:endParaRPr lang="fr-FR"/>
        </a:p>
      </dgm:t>
    </dgm:pt>
    <dgm:pt modelId="{537D130C-9084-2B42-B44B-D8FBE1F3F689}">
      <dgm:prSet phldrT="[Texte]"/>
      <dgm:spPr/>
      <dgm:t>
        <a:bodyPr/>
        <a:lstStyle/>
        <a:p>
          <a:r>
            <a:rPr lang="fr-FR" dirty="0"/>
            <a:t>Contrainte sur le foisonnement</a:t>
          </a:r>
        </a:p>
      </dgm:t>
    </dgm:pt>
    <dgm:pt modelId="{F4FF8CA5-4E68-CC43-8CF8-1E0D4BEF36DD}" type="parTrans" cxnId="{92824350-DA10-3C49-BCB2-2791AE4A6606}">
      <dgm:prSet/>
      <dgm:spPr/>
      <dgm:t>
        <a:bodyPr/>
        <a:lstStyle/>
        <a:p>
          <a:endParaRPr lang="fr-FR"/>
        </a:p>
      </dgm:t>
    </dgm:pt>
    <dgm:pt modelId="{BD3D8357-74A6-8F4B-8303-6DB449984183}" type="sibTrans" cxnId="{92824350-DA10-3C49-BCB2-2791AE4A6606}">
      <dgm:prSet/>
      <dgm:spPr/>
      <dgm:t>
        <a:bodyPr/>
        <a:lstStyle/>
        <a:p>
          <a:endParaRPr lang="fr-FR"/>
        </a:p>
      </dgm:t>
    </dgm:pt>
    <dgm:pt modelId="{145D0F48-2ADA-0545-B7F6-092709827707}">
      <dgm:prSet/>
      <dgm:spPr/>
      <dgm:t>
        <a:bodyPr/>
        <a:lstStyle/>
        <a:p>
          <a:r>
            <a:rPr lang="fr-FR" dirty="0"/>
            <a:t>Scénario de référence :</a:t>
          </a:r>
        </a:p>
      </dgm:t>
    </dgm:pt>
    <dgm:pt modelId="{E460C793-D9DC-364B-B9B2-544B0BDAB160}" type="parTrans" cxnId="{3F941D60-FD64-4E4E-8BEA-0443F82CB549}">
      <dgm:prSet/>
      <dgm:spPr/>
      <dgm:t>
        <a:bodyPr/>
        <a:lstStyle/>
        <a:p>
          <a:endParaRPr lang="fr-FR"/>
        </a:p>
      </dgm:t>
    </dgm:pt>
    <dgm:pt modelId="{DAAE9DE4-CEC4-9A4B-8E82-2269DD5E0C5F}" type="sibTrans" cxnId="{3F941D60-FD64-4E4E-8BEA-0443F82CB549}">
      <dgm:prSet/>
      <dgm:spPr/>
      <dgm:t>
        <a:bodyPr/>
        <a:lstStyle/>
        <a:p>
          <a:endParaRPr lang="fr-FR"/>
        </a:p>
      </dgm:t>
    </dgm:pt>
    <dgm:pt modelId="{00B56FBB-66C9-3D4B-931F-3D66BDDCCCEC}">
      <dgm:prSet phldrT="[Texte]"/>
      <dgm:spPr/>
      <dgm:t>
        <a:bodyPr/>
        <a:lstStyle/>
        <a:p>
          <a:r>
            <a:rPr lang="fr-FR" dirty="0"/>
            <a:t>Analyse de sensibilité</a:t>
          </a:r>
        </a:p>
      </dgm:t>
    </dgm:pt>
    <dgm:pt modelId="{3665C1D7-4708-CE4F-BEC2-EB19A2532F97}" type="parTrans" cxnId="{9B06584A-AA3A-AC4B-BB32-782F9D5BCBFE}">
      <dgm:prSet/>
      <dgm:spPr/>
      <dgm:t>
        <a:bodyPr/>
        <a:lstStyle/>
        <a:p>
          <a:endParaRPr lang="fr-FR"/>
        </a:p>
      </dgm:t>
    </dgm:pt>
    <dgm:pt modelId="{2F9C94AC-3483-F442-B4E2-A9C585E252CD}" type="sibTrans" cxnId="{9B06584A-AA3A-AC4B-BB32-782F9D5BCBFE}">
      <dgm:prSet/>
      <dgm:spPr/>
      <dgm:t>
        <a:bodyPr/>
        <a:lstStyle/>
        <a:p>
          <a:endParaRPr lang="fr-FR"/>
        </a:p>
      </dgm:t>
    </dgm:pt>
    <dgm:pt modelId="{94334404-4959-5746-94C0-863E399B905D}">
      <dgm:prSet/>
      <dgm:spPr/>
      <dgm:t>
        <a:bodyPr/>
        <a:lstStyle/>
        <a:p>
          <a:r>
            <a:rPr lang="fr-FR" dirty="0"/>
            <a:t>Scénario 1 : </a:t>
          </a:r>
        </a:p>
        <a:p>
          <a:r>
            <a:rPr lang="fr-FR" dirty="0"/>
            <a:t>Optimisation sur le coût</a:t>
          </a:r>
        </a:p>
      </dgm:t>
    </dgm:pt>
    <dgm:pt modelId="{B41E5F4F-8F02-5246-A427-FFF0A403607B}" type="parTrans" cxnId="{43CCCBE1-D4D3-334B-B9E1-D8472C5F4074}">
      <dgm:prSet/>
      <dgm:spPr/>
      <dgm:t>
        <a:bodyPr/>
        <a:lstStyle/>
        <a:p>
          <a:endParaRPr lang="fr-FR"/>
        </a:p>
      </dgm:t>
    </dgm:pt>
    <dgm:pt modelId="{F93AD34D-22DA-5546-98B0-0AC12EC37915}" type="sibTrans" cxnId="{43CCCBE1-D4D3-334B-B9E1-D8472C5F4074}">
      <dgm:prSet/>
      <dgm:spPr/>
      <dgm:t>
        <a:bodyPr/>
        <a:lstStyle/>
        <a:p>
          <a:endParaRPr lang="fr-FR"/>
        </a:p>
      </dgm:t>
    </dgm:pt>
    <dgm:pt modelId="{7A4626AF-54F5-864D-BAEA-ED9A4399E31D}">
      <dgm:prSet/>
      <dgm:spPr/>
      <dgm:t>
        <a:bodyPr/>
        <a:lstStyle/>
        <a:p>
          <a:r>
            <a:rPr lang="fr-FR" dirty="0"/>
            <a:t>Remplacement des 8MW de diesel </a:t>
          </a:r>
        </a:p>
      </dgm:t>
    </dgm:pt>
    <dgm:pt modelId="{75F05EC2-03FE-CC43-8878-F6F236BB2AB9}" type="parTrans" cxnId="{110CE687-5F92-A945-8D92-6943DE7609C4}">
      <dgm:prSet/>
      <dgm:spPr/>
      <dgm:t>
        <a:bodyPr/>
        <a:lstStyle/>
        <a:p>
          <a:endParaRPr lang="fr-FR"/>
        </a:p>
      </dgm:t>
    </dgm:pt>
    <dgm:pt modelId="{37D3EB31-4C65-4742-84AE-68ED0F581E22}" type="sibTrans" cxnId="{110CE687-5F92-A945-8D92-6943DE7609C4}">
      <dgm:prSet/>
      <dgm:spPr/>
      <dgm:t>
        <a:bodyPr/>
        <a:lstStyle/>
        <a:p>
          <a:endParaRPr lang="fr-FR"/>
        </a:p>
      </dgm:t>
    </dgm:pt>
    <dgm:pt modelId="{E60211F9-8ABE-494C-9096-F8E025240355}">
      <dgm:prSet/>
      <dgm:spPr/>
      <dgm:t>
        <a:bodyPr/>
        <a:lstStyle/>
        <a:p>
          <a:r>
            <a:rPr lang="fr-FR" dirty="0"/>
            <a:t>Incorporation de l'éolien, PV et stockage</a:t>
          </a:r>
        </a:p>
      </dgm:t>
    </dgm:pt>
    <dgm:pt modelId="{7BC0BB0D-4D39-AD47-82BD-FB8DD9A0C6C7}" type="parTrans" cxnId="{C5A01D6D-A401-024F-864E-4AB8EBE19141}">
      <dgm:prSet/>
      <dgm:spPr/>
      <dgm:t>
        <a:bodyPr/>
        <a:lstStyle/>
        <a:p>
          <a:endParaRPr lang="fr-FR"/>
        </a:p>
      </dgm:t>
    </dgm:pt>
    <dgm:pt modelId="{232175CD-0D14-874F-B894-7E9ACBA71AF8}" type="sibTrans" cxnId="{C5A01D6D-A401-024F-864E-4AB8EBE19141}">
      <dgm:prSet/>
      <dgm:spPr/>
      <dgm:t>
        <a:bodyPr/>
        <a:lstStyle/>
        <a:p>
          <a:endParaRPr lang="fr-FR"/>
        </a:p>
      </dgm:t>
    </dgm:pt>
    <dgm:pt modelId="{FB4EF08D-5BAD-2943-A744-3C4551EBD6EF}">
      <dgm:prSet/>
      <dgm:spPr/>
      <dgm:t>
        <a:bodyPr/>
        <a:lstStyle/>
        <a:p>
          <a:endParaRPr lang="fr-FR" dirty="0"/>
        </a:p>
      </dgm:t>
    </dgm:pt>
    <dgm:pt modelId="{5EA94A39-0DEE-F04F-A4B5-0D0645F74F5E}" type="parTrans" cxnId="{327F61BC-11BC-9249-A4C1-5D38AF1CB905}">
      <dgm:prSet/>
      <dgm:spPr/>
      <dgm:t>
        <a:bodyPr/>
        <a:lstStyle/>
        <a:p>
          <a:endParaRPr lang="fr-FR"/>
        </a:p>
      </dgm:t>
    </dgm:pt>
    <dgm:pt modelId="{85E0E7B1-7449-1045-9C20-0AE9B8040D1A}" type="sibTrans" cxnId="{327F61BC-11BC-9249-A4C1-5D38AF1CB905}">
      <dgm:prSet/>
      <dgm:spPr/>
      <dgm:t>
        <a:bodyPr/>
        <a:lstStyle/>
        <a:p>
          <a:endParaRPr lang="fr-FR"/>
        </a:p>
      </dgm:t>
    </dgm:pt>
    <dgm:pt modelId="{C1217211-5FFF-FA4D-92ED-5E4BB67C5851}" type="pres">
      <dgm:prSet presAssocID="{DDDBDBDA-E571-614B-85EA-D77479111032}" presName="Name0" presStyleCnt="0">
        <dgm:presLayoutVars>
          <dgm:dir/>
          <dgm:animLvl val="lvl"/>
          <dgm:resizeHandles val="exact"/>
        </dgm:presLayoutVars>
      </dgm:prSet>
      <dgm:spPr/>
    </dgm:pt>
    <dgm:pt modelId="{E203C5DE-E552-8E4D-A271-9712CF68AB6A}" type="pres">
      <dgm:prSet presAssocID="{145D0F48-2ADA-0545-B7F6-092709827707}" presName="composite" presStyleCnt="0"/>
      <dgm:spPr/>
    </dgm:pt>
    <dgm:pt modelId="{D28E3696-B0A4-8F4D-8B72-C607AD438EEC}" type="pres">
      <dgm:prSet presAssocID="{145D0F48-2ADA-0545-B7F6-092709827707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FA93CE4-9A94-D84E-ADCD-9489B357C5FB}" type="pres">
      <dgm:prSet presAssocID="{145D0F48-2ADA-0545-B7F6-092709827707}" presName="desTx" presStyleLbl="alignAccFollowNode1" presStyleIdx="0" presStyleCnt="4" custLinFactNeighborX="-1775">
        <dgm:presLayoutVars>
          <dgm:bulletEnabled val="1"/>
        </dgm:presLayoutVars>
      </dgm:prSet>
      <dgm:spPr/>
    </dgm:pt>
    <dgm:pt modelId="{4769BAFD-5818-EB44-9804-359262F91A0F}" type="pres">
      <dgm:prSet presAssocID="{DAAE9DE4-CEC4-9A4B-8E82-2269DD5E0C5F}" presName="space" presStyleCnt="0"/>
      <dgm:spPr/>
    </dgm:pt>
    <dgm:pt modelId="{0AC27FB7-58AB-B344-AA28-6FA3F8B26534}" type="pres">
      <dgm:prSet presAssocID="{94334404-4959-5746-94C0-863E399B905D}" presName="composite" presStyleCnt="0"/>
      <dgm:spPr/>
    </dgm:pt>
    <dgm:pt modelId="{3ADF4564-5AA7-AE4E-828E-1588317186EF}" type="pres">
      <dgm:prSet presAssocID="{94334404-4959-5746-94C0-863E399B905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8E603D87-2F8D-1D45-906E-298D4E566494}" type="pres">
      <dgm:prSet presAssocID="{94334404-4959-5746-94C0-863E399B905D}" presName="desTx" presStyleLbl="alignAccFollowNode1" presStyleIdx="1" presStyleCnt="4">
        <dgm:presLayoutVars>
          <dgm:bulletEnabled val="1"/>
        </dgm:presLayoutVars>
      </dgm:prSet>
      <dgm:spPr/>
    </dgm:pt>
    <dgm:pt modelId="{A641A555-78E1-8644-A644-B0EC39747082}" type="pres">
      <dgm:prSet presAssocID="{F93AD34D-22DA-5546-98B0-0AC12EC37915}" presName="space" presStyleCnt="0"/>
      <dgm:spPr/>
    </dgm:pt>
    <dgm:pt modelId="{733CE8B3-EE71-394D-9F96-E2D8CF103A99}" type="pres">
      <dgm:prSet presAssocID="{F8E8819B-B7A0-0244-B320-15D547627544}" presName="composite" presStyleCnt="0"/>
      <dgm:spPr/>
    </dgm:pt>
    <dgm:pt modelId="{61018672-8F3C-F54E-AA6A-785D89A717B7}" type="pres">
      <dgm:prSet presAssocID="{F8E8819B-B7A0-0244-B320-15D547627544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88BD0DAF-79DF-1846-92C0-6520794FB2E1}" type="pres">
      <dgm:prSet presAssocID="{F8E8819B-B7A0-0244-B320-15D547627544}" presName="desTx" presStyleLbl="alignAccFollowNode1" presStyleIdx="2" presStyleCnt="4">
        <dgm:presLayoutVars>
          <dgm:bulletEnabled val="1"/>
        </dgm:presLayoutVars>
      </dgm:prSet>
      <dgm:spPr/>
    </dgm:pt>
    <dgm:pt modelId="{C96F93B4-7977-4A47-9419-A39E0B07C59C}" type="pres">
      <dgm:prSet presAssocID="{ADDA49F9-A924-6A4B-98F6-9D90CC342360}" presName="space" presStyleCnt="0"/>
      <dgm:spPr/>
    </dgm:pt>
    <dgm:pt modelId="{782B6A52-BC23-324D-9674-EC3F40305C3A}" type="pres">
      <dgm:prSet presAssocID="{A4A7EC6A-9367-DA4F-9878-0FE98480303E}" presName="composite" presStyleCnt="0"/>
      <dgm:spPr/>
    </dgm:pt>
    <dgm:pt modelId="{57E1324E-8E5F-F340-BE72-439A8D813323}" type="pres">
      <dgm:prSet presAssocID="{A4A7EC6A-9367-DA4F-9878-0FE98480303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081493BB-7F0A-9F42-972B-D6E2A0638FAD}" type="pres">
      <dgm:prSet presAssocID="{A4A7EC6A-9367-DA4F-9878-0FE98480303E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7D7CD801-0C11-9543-A012-E0430C84C721}" type="presOf" srcId="{00B56FBB-66C9-3D4B-931F-3D66BDDCCCEC}" destId="{88BD0DAF-79DF-1846-92C0-6520794FB2E1}" srcOrd="0" destOrd="1" presId="urn:microsoft.com/office/officeart/2005/8/layout/hList1"/>
    <dgm:cxn modelId="{CB250203-8A2D-A44E-8AD2-FDD2881DEC35}" type="presOf" srcId="{E60211F9-8ABE-494C-9096-F8E025240355}" destId="{8E603D87-2F8D-1D45-906E-298D4E566494}" srcOrd="0" destOrd="0" presId="urn:microsoft.com/office/officeart/2005/8/layout/hList1"/>
    <dgm:cxn modelId="{34829405-AB34-4E4E-A4C8-A97F21437A33}" type="presOf" srcId="{537D130C-9084-2B42-B44B-D8FBE1F3F689}" destId="{081493BB-7F0A-9F42-972B-D6E2A0638FAD}" srcOrd="0" destOrd="1" presId="urn:microsoft.com/office/officeart/2005/8/layout/hList1"/>
    <dgm:cxn modelId="{BDBDB714-C879-5A4B-921C-E1B906C783CE}" type="presOf" srcId="{DDDBDBDA-E571-614B-85EA-D77479111032}" destId="{C1217211-5FFF-FA4D-92ED-5E4BB67C5851}" srcOrd="0" destOrd="0" presId="urn:microsoft.com/office/officeart/2005/8/layout/hList1"/>
    <dgm:cxn modelId="{2D7EBA1D-CFBC-5F4C-97CF-21631A7A698B}" srcId="{DDDBDBDA-E571-614B-85EA-D77479111032}" destId="{A4A7EC6A-9367-DA4F-9878-0FE98480303E}" srcOrd="3" destOrd="0" parTransId="{E89307F3-3032-B849-819A-67E33202CEDC}" sibTransId="{6D9C7951-9196-A348-A4D1-E26773858636}"/>
    <dgm:cxn modelId="{47A97633-0F52-8047-AA55-B5A474BDAC91}" srcId="{F8E8819B-B7A0-0244-B320-15D547627544}" destId="{9D3714B1-4C1D-3548-A951-A08579D6A9F1}" srcOrd="0" destOrd="0" parTransId="{6EA2897E-C88F-BD42-8877-0E0D35177BE7}" sibTransId="{8E0EF790-0608-4541-83D1-9FD13F6A0E0F}"/>
    <dgm:cxn modelId="{9B06584A-AA3A-AC4B-BB32-782F9D5BCBFE}" srcId="{F8E8819B-B7A0-0244-B320-15D547627544}" destId="{00B56FBB-66C9-3D4B-931F-3D66BDDCCCEC}" srcOrd="1" destOrd="0" parTransId="{3665C1D7-4708-CE4F-BEC2-EB19A2532F97}" sibTransId="{2F9C94AC-3483-F442-B4E2-A9C585E252CD}"/>
    <dgm:cxn modelId="{6C39C14E-53B0-E748-A28D-F190B7DB021A}" srcId="{DDDBDBDA-E571-614B-85EA-D77479111032}" destId="{F8E8819B-B7A0-0244-B320-15D547627544}" srcOrd="2" destOrd="0" parTransId="{DC3602B7-5A41-5D43-AD58-F298576A6266}" sibTransId="{ADDA49F9-A924-6A4B-98F6-9D90CC342360}"/>
    <dgm:cxn modelId="{92824350-DA10-3C49-BCB2-2791AE4A6606}" srcId="{A4A7EC6A-9367-DA4F-9878-0FE98480303E}" destId="{537D130C-9084-2B42-B44B-D8FBE1F3F689}" srcOrd="1" destOrd="0" parTransId="{F4FF8CA5-4E68-CC43-8CF8-1E0D4BEF36DD}" sibTransId="{BD3D8357-74A6-8F4B-8303-6DB449984183}"/>
    <dgm:cxn modelId="{3F941D60-FD64-4E4E-8BEA-0443F82CB549}" srcId="{DDDBDBDA-E571-614B-85EA-D77479111032}" destId="{145D0F48-2ADA-0545-B7F6-092709827707}" srcOrd="0" destOrd="0" parTransId="{E460C793-D9DC-364B-B9B2-544B0BDAB160}" sibTransId="{DAAE9DE4-CEC4-9A4B-8E82-2269DD5E0C5F}"/>
    <dgm:cxn modelId="{A448BA60-659E-2244-9575-1FF1FD89325A}" srcId="{A4A7EC6A-9367-DA4F-9878-0FE98480303E}" destId="{E2668BC3-C748-4F4A-81B2-24373C396AAC}" srcOrd="0" destOrd="0" parTransId="{C08A15E9-F3B0-9345-950F-F0951F00D9FC}" sibTransId="{B630E7A7-9C6B-7245-B16E-F23748ED99FF}"/>
    <dgm:cxn modelId="{C5A01D6D-A401-024F-864E-4AB8EBE19141}" srcId="{94334404-4959-5746-94C0-863E399B905D}" destId="{E60211F9-8ABE-494C-9096-F8E025240355}" srcOrd="0" destOrd="0" parTransId="{7BC0BB0D-4D39-AD47-82BD-FB8DD9A0C6C7}" sibTransId="{232175CD-0D14-874F-B894-7E9ACBA71AF8}"/>
    <dgm:cxn modelId="{832DB284-7AE9-BB4F-9C38-8ABCEBFAFD1A}" type="presOf" srcId="{FB4EF08D-5BAD-2943-A744-3C4551EBD6EF}" destId="{8E603D87-2F8D-1D45-906E-298D4E566494}" srcOrd="0" destOrd="1" presId="urn:microsoft.com/office/officeart/2005/8/layout/hList1"/>
    <dgm:cxn modelId="{110CE687-5F92-A945-8D92-6943DE7609C4}" srcId="{145D0F48-2ADA-0545-B7F6-092709827707}" destId="{7A4626AF-54F5-864D-BAEA-ED9A4399E31D}" srcOrd="0" destOrd="0" parTransId="{75F05EC2-03FE-CC43-8878-F6F236BB2AB9}" sibTransId="{37D3EB31-4C65-4742-84AE-68ED0F581E22}"/>
    <dgm:cxn modelId="{E1433A8F-1035-064B-8D53-E251D82B9F78}" type="presOf" srcId="{94334404-4959-5746-94C0-863E399B905D}" destId="{3ADF4564-5AA7-AE4E-828E-1588317186EF}" srcOrd="0" destOrd="0" presId="urn:microsoft.com/office/officeart/2005/8/layout/hList1"/>
    <dgm:cxn modelId="{06135D90-A913-5644-9E05-96111CBD645C}" type="presOf" srcId="{145D0F48-2ADA-0545-B7F6-092709827707}" destId="{D28E3696-B0A4-8F4D-8B72-C607AD438EEC}" srcOrd="0" destOrd="0" presId="urn:microsoft.com/office/officeart/2005/8/layout/hList1"/>
    <dgm:cxn modelId="{C0C4129E-B661-5A42-9A5A-C3F71FB8925D}" type="presOf" srcId="{A4A7EC6A-9367-DA4F-9878-0FE98480303E}" destId="{57E1324E-8E5F-F340-BE72-439A8D813323}" srcOrd="0" destOrd="0" presId="urn:microsoft.com/office/officeart/2005/8/layout/hList1"/>
    <dgm:cxn modelId="{327F61BC-11BC-9249-A4C1-5D38AF1CB905}" srcId="{94334404-4959-5746-94C0-863E399B905D}" destId="{FB4EF08D-5BAD-2943-A744-3C4551EBD6EF}" srcOrd="1" destOrd="0" parTransId="{5EA94A39-0DEE-F04F-A4B5-0D0645F74F5E}" sibTransId="{85E0E7B1-7449-1045-9C20-0AE9B8040D1A}"/>
    <dgm:cxn modelId="{9ACE63D6-6D98-BD4A-B077-06569419715E}" type="presOf" srcId="{9D3714B1-4C1D-3548-A951-A08579D6A9F1}" destId="{88BD0DAF-79DF-1846-92C0-6520794FB2E1}" srcOrd="0" destOrd="0" presId="urn:microsoft.com/office/officeart/2005/8/layout/hList1"/>
    <dgm:cxn modelId="{462ECBDF-76AE-0745-8033-7F328EEF3ECE}" type="presOf" srcId="{E2668BC3-C748-4F4A-81B2-24373C396AAC}" destId="{081493BB-7F0A-9F42-972B-D6E2A0638FAD}" srcOrd="0" destOrd="0" presId="urn:microsoft.com/office/officeart/2005/8/layout/hList1"/>
    <dgm:cxn modelId="{43CCCBE1-D4D3-334B-B9E1-D8472C5F4074}" srcId="{DDDBDBDA-E571-614B-85EA-D77479111032}" destId="{94334404-4959-5746-94C0-863E399B905D}" srcOrd="1" destOrd="0" parTransId="{B41E5F4F-8F02-5246-A427-FFF0A403607B}" sibTransId="{F93AD34D-22DA-5546-98B0-0AC12EC37915}"/>
    <dgm:cxn modelId="{F31077EB-ECE0-AB46-A7E1-595E75E6E683}" type="presOf" srcId="{7A4626AF-54F5-864D-BAEA-ED9A4399E31D}" destId="{8FA93CE4-9A94-D84E-ADCD-9489B357C5FB}" srcOrd="0" destOrd="0" presId="urn:microsoft.com/office/officeart/2005/8/layout/hList1"/>
    <dgm:cxn modelId="{24FAF2F3-8F02-6C41-8D43-63E777F1CE0D}" type="presOf" srcId="{F8E8819B-B7A0-0244-B320-15D547627544}" destId="{61018672-8F3C-F54E-AA6A-785D89A717B7}" srcOrd="0" destOrd="0" presId="urn:microsoft.com/office/officeart/2005/8/layout/hList1"/>
    <dgm:cxn modelId="{68701CCC-90F3-0946-A681-159A5A7DD195}" type="presParOf" srcId="{C1217211-5FFF-FA4D-92ED-5E4BB67C5851}" destId="{E203C5DE-E552-8E4D-A271-9712CF68AB6A}" srcOrd="0" destOrd="0" presId="urn:microsoft.com/office/officeart/2005/8/layout/hList1"/>
    <dgm:cxn modelId="{8C3E3E4D-CF95-AD41-8366-E609B66213CA}" type="presParOf" srcId="{E203C5DE-E552-8E4D-A271-9712CF68AB6A}" destId="{D28E3696-B0A4-8F4D-8B72-C607AD438EEC}" srcOrd="0" destOrd="0" presId="urn:microsoft.com/office/officeart/2005/8/layout/hList1"/>
    <dgm:cxn modelId="{214A5C9C-CF54-1140-8A4B-A867FEFCE0B4}" type="presParOf" srcId="{E203C5DE-E552-8E4D-A271-9712CF68AB6A}" destId="{8FA93CE4-9A94-D84E-ADCD-9489B357C5FB}" srcOrd="1" destOrd="0" presId="urn:microsoft.com/office/officeart/2005/8/layout/hList1"/>
    <dgm:cxn modelId="{8B2E7636-9AB5-434D-9A7A-34449FEF6836}" type="presParOf" srcId="{C1217211-5FFF-FA4D-92ED-5E4BB67C5851}" destId="{4769BAFD-5818-EB44-9804-359262F91A0F}" srcOrd="1" destOrd="0" presId="urn:microsoft.com/office/officeart/2005/8/layout/hList1"/>
    <dgm:cxn modelId="{A5A1E1C3-5834-684C-86CC-E21CBC1A207A}" type="presParOf" srcId="{C1217211-5FFF-FA4D-92ED-5E4BB67C5851}" destId="{0AC27FB7-58AB-B344-AA28-6FA3F8B26534}" srcOrd="2" destOrd="0" presId="urn:microsoft.com/office/officeart/2005/8/layout/hList1"/>
    <dgm:cxn modelId="{4EB9A7C9-E4BB-3A41-9BE5-520C68533FF2}" type="presParOf" srcId="{0AC27FB7-58AB-B344-AA28-6FA3F8B26534}" destId="{3ADF4564-5AA7-AE4E-828E-1588317186EF}" srcOrd="0" destOrd="0" presId="urn:microsoft.com/office/officeart/2005/8/layout/hList1"/>
    <dgm:cxn modelId="{788E3A02-8836-DC44-8B19-25C6CDFDE191}" type="presParOf" srcId="{0AC27FB7-58AB-B344-AA28-6FA3F8B26534}" destId="{8E603D87-2F8D-1D45-906E-298D4E566494}" srcOrd="1" destOrd="0" presId="urn:microsoft.com/office/officeart/2005/8/layout/hList1"/>
    <dgm:cxn modelId="{EE0B81E7-D338-7047-B8F5-2E5220B6C000}" type="presParOf" srcId="{C1217211-5FFF-FA4D-92ED-5E4BB67C5851}" destId="{A641A555-78E1-8644-A644-B0EC39747082}" srcOrd="3" destOrd="0" presId="urn:microsoft.com/office/officeart/2005/8/layout/hList1"/>
    <dgm:cxn modelId="{EF3E8708-A75C-214F-8E7B-25DFD1449F38}" type="presParOf" srcId="{C1217211-5FFF-FA4D-92ED-5E4BB67C5851}" destId="{733CE8B3-EE71-394D-9F96-E2D8CF103A99}" srcOrd="4" destOrd="0" presId="urn:microsoft.com/office/officeart/2005/8/layout/hList1"/>
    <dgm:cxn modelId="{DF475C82-5500-1347-9B50-107CA37330C3}" type="presParOf" srcId="{733CE8B3-EE71-394D-9F96-E2D8CF103A99}" destId="{61018672-8F3C-F54E-AA6A-785D89A717B7}" srcOrd="0" destOrd="0" presId="urn:microsoft.com/office/officeart/2005/8/layout/hList1"/>
    <dgm:cxn modelId="{D54CEDC7-C75F-2046-A78E-D226421C749D}" type="presParOf" srcId="{733CE8B3-EE71-394D-9F96-E2D8CF103A99}" destId="{88BD0DAF-79DF-1846-92C0-6520794FB2E1}" srcOrd="1" destOrd="0" presId="urn:microsoft.com/office/officeart/2005/8/layout/hList1"/>
    <dgm:cxn modelId="{ADCE0319-2526-834B-B1F5-A96F56C7A096}" type="presParOf" srcId="{C1217211-5FFF-FA4D-92ED-5E4BB67C5851}" destId="{C96F93B4-7977-4A47-9419-A39E0B07C59C}" srcOrd="5" destOrd="0" presId="urn:microsoft.com/office/officeart/2005/8/layout/hList1"/>
    <dgm:cxn modelId="{F9B06A5C-39FE-2A48-B6FA-AB0FA2C0DF7B}" type="presParOf" srcId="{C1217211-5FFF-FA4D-92ED-5E4BB67C5851}" destId="{782B6A52-BC23-324D-9674-EC3F40305C3A}" srcOrd="6" destOrd="0" presId="urn:microsoft.com/office/officeart/2005/8/layout/hList1"/>
    <dgm:cxn modelId="{58C83527-833C-5741-8764-185D605900BA}" type="presParOf" srcId="{782B6A52-BC23-324D-9674-EC3F40305C3A}" destId="{57E1324E-8E5F-F340-BE72-439A8D813323}" srcOrd="0" destOrd="0" presId="urn:microsoft.com/office/officeart/2005/8/layout/hList1"/>
    <dgm:cxn modelId="{75D639D1-1D43-6144-B788-1674A425D489}" type="presParOf" srcId="{782B6A52-BC23-324D-9674-EC3F40305C3A}" destId="{081493BB-7F0A-9F42-972B-D6E2A0638FA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E3696-B0A4-8F4D-8B72-C607AD438EEC}">
      <dsp:nvSpPr>
        <dsp:cNvPr id="0" name=""/>
        <dsp:cNvSpPr/>
      </dsp:nvSpPr>
      <dsp:spPr>
        <a:xfrm>
          <a:off x="2989" y="1554123"/>
          <a:ext cx="1797395" cy="66645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Scénario de référence :</a:t>
          </a:r>
        </a:p>
      </dsp:txBody>
      <dsp:txXfrm>
        <a:off x="2989" y="1554123"/>
        <a:ext cx="1797395" cy="666454"/>
      </dsp:txXfrm>
    </dsp:sp>
    <dsp:sp modelId="{8FA93CE4-9A94-D84E-ADCD-9489B357C5FB}">
      <dsp:nvSpPr>
        <dsp:cNvPr id="0" name=""/>
        <dsp:cNvSpPr/>
      </dsp:nvSpPr>
      <dsp:spPr>
        <a:xfrm>
          <a:off x="0" y="2220577"/>
          <a:ext cx="1797395" cy="86467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Remplacement des 8MW de diesel </a:t>
          </a:r>
        </a:p>
      </dsp:txBody>
      <dsp:txXfrm>
        <a:off x="0" y="2220577"/>
        <a:ext cx="1797395" cy="864675"/>
      </dsp:txXfrm>
    </dsp:sp>
    <dsp:sp modelId="{3ADF4564-5AA7-AE4E-828E-1588317186EF}">
      <dsp:nvSpPr>
        <dsp:cNvPr id="0" name=""/>
        <dsp:cNvSpPr/>
      </dsp:nvSpPr>
      <dsp:spPr>
        <a:xfrm>
          <a:off x="2052020" y="1554123"/>
          <a:ext cx="1797395" cy="666454"/>
        </a:xfrm>
        <a:prstGeom prst="rect">
          <a:avLst/>
        </a:prstGeom>
        <a:solidFill>
          <a:schemeClr val="accent4">
            <a:hueOff val="2900532"/>
            <a:satOff val="-6286"/>
            <a:lumOff val="-2680"/>
            <a:alphaOff val="0"/>
          </a:schemeClr>
        </a:solidFill>
        <a:ln w="10795" cap="flat" cmpd="sng" algn="ctr">
          <a:solidFill>
            <a:schemeClr val="accent4">
              <a:hueOff val="2900532"/>
              <a:satOff val="-6286"/>
              <a:lumOff val="-26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Scénario 1 :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Optimisation sur le coût</a:t>
          </a:r>
        </a:p>
      </dsp:txBody>
      <dsp:txXfrm>
        <a:off x="2052020" y="1554123"/>
        <a:ext cx="1797395" cy="666454"/>
      </dsp:txXfrm>
    </dsp:sp>
    <dsp:sp modelId="{8E603D87-2F8D-1D45-906E-298D4E566494}">
      <dsp:nvSpPr>
        <dsp:cNvPr id="0" name=""/>
        <dsp:cNvSpPr/>
      </dsp:nvSpPr>
      <dsp:spPr>
        <a:xfrm>
          <a:off x="2052020" y="2220577"/>
          <a:ext cx="1797395" cy="864675"/>
        </a:xfrm>
        <a:prstGeom prst="rect">
          <a:avLst/>
        </a:prstGeom>
        <a:solidFill>
          <a:schemeClr val="accent4">
            <a:tint val="40000"/>
            <a:alpha val="90000"/>
            <a:hueOff val="3081658"/>
            <a:satOff val="-15164"/>
            <a:lumOff val="-1263"/>
            <a:alphaOff val="0"/>
          </a:schemeClr>
        </a:solidFill>
        <a:ln w="10795" cap="flat" cmpd="sng" algn="ctr">
          <a:solidFill>
            <a:schemeClr val="accent4">
              <a:tint val="40000"/>
              <a:alpha val="90000"/>
              <a:hueOff val="3081658"/>
              <a:satOff val="-15164"/>
              <a:lumOff val="-12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Incorporation de l'éolien, PV et stockage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200" kern="1200" dirty="0"/>
        </a:p>
      </dsp:txBody>
      <dsp:txXfrm>
        <a:off x="2052020" y="2220577"/>
        <a:ext cx="1797395" cy="864675"/>
      </dsp:txXfrm>
    </dsp:sp>
    <dsp:sp modelId="{61018672-8F3C-F54E-AA6A-785D89A717B7}">
      <dsp:nvSpPr>
        <dsp:cNvPr id="0" name=""/>
        <dsp:cNvSpPr/>
      </dsp:nvSpPr>
      <dsp:spPr>
        <a:xfrm>
          <a:off x="4101051" y="1554123"/>
          <a:ext cx="1797395" cy="666454"/>
        </a:xfrm>
        <a:prstGeom prst="rect">
          <a:avLst/>
        </a:prstGeom>
        <a:solidFill>
          <a:schemeClr val="accent4">
            <a:hueOff val="5801063"/>
            <a:satOff val="-12571"/>
            <a:lumOff val="-5360"/>
            <a:alphaOff val="0"/>
          </a:schemeClr>
        </a:solidFill>
        <a:ln w="10795" cap="flat" cmpd="sng" algn="ctr">
          <a:solidFill>
            <a:schemeClr val="accent4">
              <a:hueOff val="5801063"/>
              <a:satOff val="-12571"/>
              <a:lumOff val="-53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Scénario 2 :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Optimisation des émissions de CO2</a:t>
          </a:r>
        </a:p>
      </dsp:txBody>
      <dsp:txXfrm>
        <a:off x="4101051" y="1554123"/>
        <a:ext cx="1797395" cy="666454"/>
      </dsp:txXfrm>
    </dsp:sp>
    <dsp:sp modelId="{88BD0DAF-79DF-1846-92C0-6520794FB2E1}">
      <dsp:nvSpPr>
        <dsp:cNvPr id="0" name=""/>
        <dsp:cNvSpPr/>
      </dsp:nvSpPr>
      <dsp:spPr>
        <a:xfrm>
          <a:off x="4101051" y="2220577"/>
          <a:ext cx="1797395" cy="864675"/>
        </a:xfrm>
        <a:prstGeom prst="rect">
          <a:avLst/>
        </a:prstGeom>
        <a:solidFill>
          <a:schemeClr val="accent4">
            <a:tint val="40000"/>
            <a:alpha val="90000"/>
            <a:hueOff val="6163317"/>
            <a:satOff val="-30329"/>
            <a:lumOff val="-2527"/>
            <a:alphaOff val="0"/>
          </a:schemeClr>
        </a:solidFill>
        <a:ln w="10795" cap="flat" cmpd="sng" algn="ctr">
          <a:solidFill>
            <a:schemeClr val="accent4">
              <a:tint val="40000"/>
              <a:alpha val="90000"/>
              <a:hueOff val="6163317"/>
              <a:satOff val="-30329"/>
              <a:lumOff val="-25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Ajout de la taxe carbone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Analyse de sensibilité</a:t>
          </a:r>
        </a:p>
      </dsp:txBody>
      <dsp:txXfrm>
        <a:off x="4101051" y="2220577"/>
        <a:ext cx="1797395" cy="864675"/>
      </dsp:txXfrm>
    </dsp:sp>
    <dsp:sp modelId="{57E1324E-8E5F-F340-BE72-439A8D813323}">
      <dsp:nvSpPr>
        <dsp:cNvPr id="0" name=""/>
        <dsp:cNvSpPr/>
      </dsp:nvSpPr>
      <dsp:spPr>
        <a:xfrm>
          <a:off x="6150082" y="1554123"/>
          <a:ext cx="1797395" cy="666454"/>
        </a:xfrm>
        <a:prstGeom prst="rect">
          <a:avLst/>
        </a:prstGeom>
        <a:solidFill>
          <a:schemeClr val="accent4">
            <a:hueOff val="8701595"/>
            <a:satOff val="-18857"/>
            <a:lumOff val="-8040"/>
            <a:alphaOff val="0"/>
          </a:schemeClr>
        </a:solidFill>
        <a:ln w="10795" cap="flat" cmpd="sng" algn="ctr">
          <a:solidFill>
            <a:schemeClr val="accent4">
              <a:hueOff val="8701595"/>
              <a:satOff val="-18857"/>
              <a:lumOff val="-80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Scénario 3 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Optimisation du foisonnement</a:t>
          </a:r>
        </a:p>
      </dsp:txBody>
      <dsp:txXfrm>
        <a:off x="6150082" y="1554123"/>
        <a:ext cx="1797395" cy="666454"/>
      </dsp:txXfrm>
    </dsp:sp>
    <dsp:sp modelId="{081493BB-7F0A-9F42-972B-D6E2A0638FAD}">
      <dsp:nvSpPr>
        <dsp:cNvPr id="0" name=""/>
        <dsp:cNvSpPr/>
      </dsp:nvSpPr>
      <dsp:spPr>
        <a:xfrm>
          <a:off x="6150082" y="2220577"/>
          <a:ext cx="1797395" cy="864675"/>
        </a:xfrm>
        <a:prstGeom prst="rect">
          <a:avLst/>
        </a:prstGeom>
        <a:solidFill>
          <a:schemeClr val="accent4">
            <a:tint val="40000"/>
            <a:alpha val="90000"/>
            <a:hueOff val="9244975"/>
            <a:satOff val="-45493"/>
            <a:lumOff val="-3790"/>
            <a:alphaOff val="0"/>
          </a:schemeClr>
        </a:solidFill>
        <a:ln w="10795" cap="flat" cmpd="sng" algn="ctr">
          <a:solidFill>
            <a:schemeClr val="accent4">
              <a:tint val="40000"/>
              <a:alpha val="90000"/>
              <a:hueOff val="9244975"/>
              <a:satOff val="-45493"/>
              <a:lumOff val="-37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Ajout solaire toiture et éolien off-shore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Contrainte sur le foisonnement</a:t>
          </a:r>
        </a:p>
      </dsp:txBody>
      <dsp:txXfrm>
        <a:off x="6150082" y="2220577"/>
        <a:ext cx="1797395" cy="864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2EDAE-162A-8A44-A76A-9A94D0C87C5F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68445-89D6-1042-B0C6-9FD639230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54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68445-89D6-1042-B0C6-9FD63923058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408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25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73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685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38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11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95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98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52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86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87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41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0A6E905-B5AB-AC44-9673-03A8CEA14BCA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05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edat/Projet-EA314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istiques.developpement-durable.gouv.fr/edition-numerique/bilan-energetique-2021/synthese-donnees-cl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rigin.iea.org/reports/world-energy-outlook-2023" TargetMode="External"/><Relationship Id="rId2" Type="http://schemas.openxmlformats.org/officeDocument/2006/relationships/hyperlink" Target="https://www.rte-france.com/analyses-tendances-et-prospectives/bilan-previsionnel-2050-futurs-energetiqu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s.dk/sites/ens.dk/files/Analyser/technology_data_catalogue_for_energy_storage.pdf" TargetMode="External"/><Relationship Id="rId4" Type="http://schemas.openxmlformats.org/officeDocument/2006/relationships/hyperlink" Target="https://www.alibaba.com/product-detail/2000KW-2500KVA-power-standby-diesel-generator_1600968427894.html?spm=a2700.galleryofferlist.normal_offer.d_title.2da51fcd6dEigP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0C41FC-7E41-0754-6935-D52ADE405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EA314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DFD477-1CD6-E178-F1BE-A2652228A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Augustin </a:t>
            </a:r>
            <a:r>
              <a:rPr lang="fr-FR" dirty="0" err="1"/>
              <a:t>Clédat</a:t>
            </a:r>
            <a:endParaRPr lang="fr-FR" dirty="0"/>
          </a:p>
          <a:p>
            <a:r>
              <a:rPr lang="fr-FR" dirty="0"/>
              <a:t>Philippe </a:t>
            </a:r>
            <a:r>
              <a:rPr lang="fr-FR" dirty="0" err="1"/>
              <a:t>Ngahbi</a:t>
            </a:r>
            <a:endParaRPr lang="fr-FR" dirty="0"/>
          </a:p>
          <a:p>
            <a:r>
              <a:rPr lang="fr-FR" dirty="0"/>
              <a:t>Simon Pala</a:t>
            </a:r>
          </a:p>
        </p:txBody>
      </p:sp>
      <p:grpSp>
        <p:nvGrpSpPr>
          <p:cNvPr id="4" name="Group 638">
            <a:extLst>
              <a:ext uri="{FF2B5EF4-FFF2-40B4-BE49-F238E27FC236}">
                <a16:creationId xmlns:a16="http://schemas.microsoft.com/office/drawing/2014/main" id="{77AB8044-6443-D929-317E-85F70E6BD9B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937623" y="4541204"/>
            <a:ext cx="916762" cy="916762"/>
            <a:chOff x="4300" y="2260"/>
            <a:chExt cx="340" cy="340"/>
          </a:xfrm>
          <a:solidFill>
            <a:schemeClr val="accent5">
              <a:lumMod val="75000"/>
            </a:schemeClr>
          </a:solidFill>
        </p:grpSpPr>
        <p:sp>
          <p:nvSpPr>
            <p:cNvPr id="5" name="Freeform 639">
              <a:extLst>
                <a:ext uri="{FF2B5EF4-FFF2-40B4-BE49-F238E27FC236}">
                  <a16:creationId xmlns:a16="http://schemas.microsoft.com/office/drawing/2014/main" id="{3AA74923-0EB5-6221-2F9A-280F51C84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" y="2437"/>
              <a:ext cx="14" cy="99"/>
            </a:xfrm>
            <a:custGeom>
              <a:avLst/>
              <a:gdLst>
                <a:gd name="T0" fmla="*/ 11 w 21"/>
                <a:gd name="T1" fmla="*/ 0 h 150"/>
                <a:gd name="T2" fmla="*/ 0 w 21"/>
                <a:gd name="T3" fmla="*/ 11 h 150"/>
                <a:gd name="T4" fmla="*/ 0 w 21"/>
                <a:gd name="T5" fmla="*/ 139 h 150"/>
                <a:gd name="T6" fmla="*/ 11 w 21"/>
                <a:gd name="T7" fmla="*/ 150 h 150"/>
                <a:gd name="T8" fmla="*/ 21 w 21"/>
                <a:gd name="T9" fmla="*/ 139 h 150"/>
                <a:gd name="T10" fmla="*/ 21 w 21"/>
                <a:gd name="T11" fmla="*/ 11 h 150"/>
                <a:gd name="T12" fmla="*/ 11 w 21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50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5"/>
                    <a:pt x="5" y="150"/>
                    <a:pt x="11" y="150"/>
                  </a:cubicBezTo>
                  <a:cubicBezTo>
                    <a:pt x="17" y="150"/>
                    <a:pt x="21" y="145"/>
                    <a:pt x="21" y="13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" name="Freeform 640">
              <a:extLst>
                <a:ext uri="{FF2B5EF4-FFF2-40B4-BE49-F238E27FC236}">
                  <a16:creationId xmlns:a16="http://schemas.microsoft.com/office/drawing/2014/main" id="{6DFB1B44-C5B1-8D19-E5AE-324B871E27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330"/>
              <a:ext cx="132" cy="107"/>
            </a:xfrm>
            <a:custGeom>
              <a:avLst/>
              <a:gdLst>
                <a:gd name="T0" fmla="*/ 192 w 199"/>
                <a:gd name="T1" fmla="*/ 140 h 160"/>
                <a:gd name="T2" fmla="*/ 129 w 199"/>
                <a:gd name="T3" fmla="*/ 105 h 160"/>
                <a:gd name="T4" fmla="*/ 108 w 199"/>
                <a:gd name="T5" fmla="*/ 77 h 160"/>
                <a:gd name="T6" fmla="*/ 108 w 199"/>
                <a:gd name="T7" fmla="*/ 11 h 160"/>
                <a:gd name="T8" fmla="*/ 98 w 199"/>
                <a:gd name="T9" fmla="*/ 0 h 160"/>
                <a:gd name="T10" fmla="*/ 87 w 199"/>
                <a:gd name="T11" fmla="*/ 11 h 160"/>
                <a:gd name="T12" fmla="*/ 87 w 199"/>
                <a:gd name="T13" fmla="*/ 77 h 160"/>
                <a:gd name="T14" fmla="*/ 66 w 199"/>
                <a:gd name="T15" fmla="*/ 107 h 160"/>
                <a:gd name="T16" fmla="*/ 7 w 199"/>
                <a:gd name="T17" fmla="*/ 140 h 160"/>
                <a:gd name="T18" fmla="*/ 3 w 199"/>
                <a:gd name="T19" fmla="*/ 155 h 160"/>
                <a:gd name="T20" fmla="*/ 12 w 199"/>
                <a:gd name="T21" fmla="*/ 160 h 160"/>
                <a:gd name="T22" fmla="*/ 18 w 199"/>
                <a:gd name="T23" fmla="*/ 159 h 160"/>
                <a:gd name="T24" fmla="*/ 73 w 199"/>
                <a:gd name="T25" fmla="*/ 127 h 160"/>
                <a:gd name="T26" fmla="*/ 98 w 199"/>
                <a:gd name="T27" fmla="*/ 139 h 160"/>
                <a:gd name="T28" fmla="*/ 123 w 199"/>
                <a:gd name="T29" fmla="*/ 126 h 160"/>
                <a:gd name="T30" fmla="*/ 181 w 199"/>
                <a:gd name="T31" fmla="*/ 159 h 160"/>
                <a:gd name="T32" fmla="*/ 187 w 199"/>
                <a:gd name="T33" fmla="*/ 160 h 160"/>
                <a:gd name="T34" fmla="*/ 196 w 199"/>
                <a:gd name="T35" fmla="*/ 155 h 160"/>
                <a:gd name="T36" fmla="*/ 192 w 199"/>
                <a:gd name="T37" fmla="*/ 140 h 160"/>
                <a:gd name="T38" fmla="*/ 98 w 199"/>
                <a:gd name="T39" fmla="*/ 118 h 160"/>
                <a:gd name="T40" fmla="*/ 87 w 199"/>
                <a:gd name="T41" fmla="*/ 107 h 160"/>
                <a:gd name="T42" fmla="*/ 98 w 199"/>
                <a:gd name="T43" fmla="*/ 96 h 160"/>
                <a:gd name="T44" fmla="*/ 108 w 199"/>
                <a:gd name="T45" fmla="*/ 107 h 160"/>
                <a:gd name="T46" fmla="*/ 98 w 199"/>
                <a:gd name="T47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9" h="160">
                  <a:moveTo>
                    <a:pt x="192" y="140"/>
                  </a:moveTo>
                  <a:cubicBezTo>
                    <a:pt x="129" y="105"/>
                    <a:pt x="129" y="105"/>
                    <a:pt x="129" y="105"/>
                  </a:cubicBezTo>
                  <a:cubicBezTo>
                    <a:pt x="129" y="92"/>
                    <a:pt x="120" y="81"/>
                    <a:pt x="108" y="77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5"/>
                    <a:pt x="104" y="0"/>
                    <a:pt x="98" y="0"/>
                  </a:cubicBezTo>
                  <a:cubicBezTo>
                    <a:pt x="92" y="0"/>
                    <a:pt x="87" y="5"/>
                    <a:pt x="87" y="1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75" y="81"/>
                    <a:pt x="66" y="93"/>
                    <a:pt x="66" y="107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50"/>
                    <a:pt x="3" y="155"/>
                  </a:cubicBezTo>
                  <a:cubicBezTo>
                    <a:pt x="5" y="158"/>
                    <a:pt x="9" y="160"/>
                    <a:pt x="12" y="160"/>
                  </a:cubicBezTo>
                  <a:cubicBezTo>
                    <a:pt x="14" y="160"/>
                    <a:pt x="16" y="160"/>
                    <a:pt x="18" y="159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9" y="134"/>
                    <a:pt x="88" y="139"/>
                    <a:pt x="98" y="139"/>
                  </a:cubicBezTo>
                  <a:cubicBezTo>
                    <a:pt x="108" y="139"/>
                    <a:pt x="117" y="134"/>
                    <a:pt x="123" y="126"/>
                  </a:cubicBezTo>
                  <a:cubicBezTo>
                    <a:pt x="181" y="159"/>
                    <a:pt x="181" y="159"/>
                    <a:pt x="181" y="159"/>
                  </a:cubicBezTo>
                  <a:cubicBezTo>
                    <a:pt x="183" y="160"/>
                    <a:pt x="185" y="160"/>
                    <a:pt x="187" y="160"/>
                  </a:cubicBezTo>
                  <a:cubicBezTo>
                    <a:pt x="190" y="160"/>
                    <a:pt x="194" y="158"/>
                    <a:pt x="196" y="155"/>
                  </a:cubicBezTo>
                  <a:cubicBezTo>
                    <a:pt x="199" y="150"/>
                    <a:pt x="197" y="143"/>
                    <a:pt x="192" y="140"/>
                  </a:cubicBezTo>
                  <a:close/>
                  <a:moveTo>
                    <a:pt x="98" y="118"/>
                  </a:moveTo>
                  <a:cubicBezTo>
                    <a:pt x="92" y="118"/>
                    <a:pt x="87" y="113"/>
                    <a:pt x="87" y="107"/>
                  </a:cubicBezTo>
                  <a:cubicBezTo>
                    <a:pt x="87" y="101"/>
                    <a:pt x="92" y="96"/>
                    <a:pt x="98" y="96"/>
                  </a:cubicBezTo>
                  <a:cubicBezTo>
                    <a:pt x="104" y="96"/>
                    <a:pt x="108" y="101"/>
                    <a:pt x="108" y="107"/>
                  </a:cubicBezTo>
                  <a:cubicBezTo>
                    <a:pt x="108" y="113"/>
                    <a:pt x="104" y="118"/>
                    <a:pt x="9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" name="Freeform 641">
              <a:extLst>
                <a:ext uri="{FF2B5EF4-FFF2-40B4-BE49-F238E27FC236}">
                  <a16:creationId xmlns:a16="http://schemas.microsoft.com/office/drawing/2014/main" id="{1DCDC356-3A0F-F959-8164-78BDAD55E1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0" y="2260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1" name="Group 447">
            <a:extLst>
              <a:ext uri="{FF2B5EF4-FFF2-40B4-BE49-F238E27FC236}">
                <a16:creationId xmlns:a16="http://schemas.microsoft.com/office/drawing/2014/main" id="{0B03292F-7DEB-AD7A-9D93-5325B269722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377230" y="2190846"/>
            <a:ext cx="916762" cy="916762"/>
            <a:chOff x="3679" y="2685"/>
            <a:chExt cx="340" cy="340"/>
          </a:xfrm>
          <a:solidFill>
            <a:srgbClr val="FF0000"/>
          </a:solidFill>
        </p:grpSpPr>
        <p:sp>
          <p:nvSpPr>
            <p:cNvPr id="12" name="Freeform 448">
              <a:extLst>
                <a:ext uri="{FF2B5EF4-FFF2-40B4-BE49-F238E27FC236}">
                  <a16:creationId xmlns:a16="http://schemas.microsoft.com/office/drawing/2014/main" id="{704A39D2-BEE0-ED04-E049-02AFD09700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9" y="2685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" name="Freeform 449">
              <a:extLst>
                <a:ext uri="{FF2B5EF4-FFF2-40B4-BE49-F238E27FC236}">
                  <a16:creationId xmlns:a16="http://schemas.microsoft.com/office/drawing/2014/main" id="{F53F662F-CDB5-2CC4-C1A4-9AACD8AF43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3" y="2798"/>
              <a:ext cx="212" cy="113"/>
            </a:xfrm>
            <a:custGeom>
              <a:avLst/>
              <a:gdLst>
                <a:gd name="T0" fmla="*/ 309 w 320"/>
                <a:gd name="T1" fmla="*/ 43 h 171"/>
                <a:gd name="T2" fmla="*/ 277 w 320"/>
                <a:gd name="T3" fmla="*/ 43 h 171"/>
                <a:gd name="T4" fmla="*/ 277 w 320"/>
                <a:gd name="T5" fmla="*/ 11 h 171"/>
                <a:gd name="T6" fmla="*/ 266 w 320"/>
                <a:gd name="T7" fmla="*/ 0 h 171"/>
                <a:gd name="T8" fmla="*/ 10 w 320"/>
                <a:gd name="T9" fmla="*/ 0 h 171"/>
                <a:gd name="T10" fmla="*/ 0 w 320"/>
                <a:gd name="T11" fmla="*/ 11 h 171"/>
                <a:gd name="T12" fmla="*/ 0 w 320"/>
                <a:gd name="T13" fmla="*/ 160 h 171"/>
                <a:gd name="T14" fmla="*/ 10 w 320"/>
                <a:gd name="T15" fmla="*/ 171 h 171"/>
                <a:gd name="T16" fmla="*/ 266 w 320"/>
                <a:gd name="T17" fmla="*/ 171 h 171"/>
                <a:gd name="T18" fmla="*/ 277 w 320"/>
                <a:gd name="T19" fmla="*/ 160 h 171"/>
                <a:gd name="T20" fmla="*/ 277 w 320"/>
                <a:gd name="T21" fmla="*/ 128 h 171"/>
                <a:gd name="T22" fmla="*/ 309 w 320"/>
                <a:gd name="T23" fmla="*/ 128 h 171"/>
                <a:gd name="T24" fmla="*/ 320 w 320"/>
                <a:gd name="T25" fmla="*/ 118 h 171"/>
                <a:gd name="T26" fmla="*/ 320 w 320"/>
                <a:gd name="T27" fmla="*/ 54 h 171"/>
                <a:gd name="T28" fmla="*/ 309 w 320"/>
                <a:gd name="T29" fmla="*/ 43 h 171"/>
                <a:gd name="T30" fmla="*/ 256 w 320"/>
                <a:gd name="T31" fmla="*/ 150 h 171"/>
                <a:gd name="T32" fmla="*/ 21 w 320"/>
                <a:gd name="T33" fmla="*/ 150 h 171"/>
                <a:gd name="T34" fmla="*/ 21 w 320"/>
                <a:gd name="T35" fmla="*/ 22 h 171"/>
                <a:gd name="T36" fmla="*/ 256 w 320"/>
                <a:gd name="T37" fmla="*/ 22 h 171"/>
                <a:gd name="T38" fmla="*/ 256 w 320"/>
                <a:gd name="T39" fmla="*/ 150 h 171"/>
                <a:gd name="T40" fmla="*/ 298 w 320"/>
                <a:gd name="T41" fmla="*/ 107 h 171"/>
                <a:gd name="T42" fmla="*/ 277 w 320"/>
                <a:gd name="T43" fmla="*/ 107 h 171"/>
                <a:gd name="T44" fmla="*/ 277 w 320"/>
                <a:gd name="T45" fmla="*/ 64 h 171"/>
                <a:gd name="T46" fmla="*/ 298 w 320"/>
                <a:gd name="T47" fmla="*/ 64 h 171"/>
                <a:gd name="T48" fmla="*/ 298 w 320"/>
                <a:gd name="T49" fmla="*/ 107 h 171"/>
                <a:gd name="T50" fmla="*/ 234 w 320"/>
                <a:gd name="T51" fmla="*/ 86 h 171"/>
                <a:gd name="T52" fmla="*/ 224 w 320"/>
                <a:gd name="T53" fmla="*/ 96 h 171"/>
                <a:gd name="T54" fmla="*/ 202 w 320"/>
                <a:gd name="T55" fmla="*/ 96 h 171"/>
                <a:gd name="T56" fmla="*/ 202 w 320"/>
                <a:gd name="T57" fmla="*/ 118 h 171"/>
                <a:gd name="T58" fmla="*/ 192 w 320"/>
                <a:gd name="T59" fmla="*/ 128 h 171"/>
                <a:gd name="T60" fmla="*/ 181 w 320"/>
                <a:gd name="T61" fmla="*/ 118 h 171"/>
                <a:gd name="T62" fmla="*/ 181 w 320"/>
                <a:gd name="T63" fmla="*/ 96 h 171"/>
                <a:gd name="T64" fmla="*/ 160 w 320"/>
                <a:gd name="T65" fmla="*/ 96 h 171"/>
                <a:gd name="T66" fmla="*/ 149 w 320"/>
                <a:gd name="T67" fmla="*/ 86 h 171"/>
                <a:gd name="T68" fmla="*/ 160 w 320"/>
                <a:gd name="T69" fmla="*/ 75 h 171"/>
                <a:gd name="T70" fmla="*/ 181 w 320"/>
                <a:gd name="T71" fmla="*/ 75 h 171"/>
                <a:gd name="T72" fmla="*/ 181 w 320"/>
                <a:gd name="T73" fmla="*/ 54 h 171"/>
                <a:gd name="T74" fmla="*/ 192 w 320"/>
                <a:gd name="T75" fmla="*/ 43 h 171"/>
                <a:gd name="T76" fmla="*/ 202 w 320"/>
                <a:gd name="T77" fmla="*/ 54 h 171"/>
                <a:gd name="T78" fmla="*/ 202 w 320"/>
                <a:gd name="T79" fmla="*/ 75 h 171"/>
                <a:gd name="T80" fmla="*/ 224 w 320"/>
                <a:gd name="T81" fmla="*/ 75 h 171"/>
                <a:gd name="T82" fmla="*/ 234 w 320"/>
                <a:gd name="T83" fmla="*/ 86 h 171"/>
                <a:gd name="T84" fmla="*/ 128 w 320"/>
                <a:gd name="T85" fmla="*/ 86 h 171"/>
                <a:gd name="T86" fmla="*/ 117 w 320"/>
                <a:gd name="T87" fmla="*/ 96 h 171"/>
                <a:gd name="T88" fmla="*/ 53 w 320"/>
                <a:gd name="T89" fmla="*/ 96 h 171"/>
                <a:gd name="T90" fmla="*/ 42 w 320"/>
                <a:gd name="T91" fmla="*/ 86 h 171"/>
                <a:gd name="T92" fmla="*/ 53 w 320"/>
                <a:gd name="T93" fmla="*/ 75 h 171"/>
                <a:gd name="T94" fmla="*/ 117 w 320"/>
                <a:gd name="T95" fmla="*/ 75 h 171"/>
                <a:gd name="T96" fmla="*/ 128 w 320"/>
                <a:gd name="T97" fmla="*/ 8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0" h="171">
                  <a:moveTo>
                    <a:pt x="309" y="43"/>
                  </a:moveTo>
                  <a:cubicBezTo>
                    <a:pt x="277" y="43"/>
                    <a:pt x="277" y="43"/>
                    <a:pt x="277" y="43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7" y="5"/>
                    <a:pt x="272" y="0"/>
                    <a:pt x="26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6"/>
                    <a:pt x="4" y="171"/>
                    <a:pt x="10" y="171"/>
                  </a:cubicBezTo>
                  <a:cubicBezTo>
                    <a:pt x="266" y="171"/>
                    <a:pt x="266" y="171"/>
                    <a:pt x="266" y="171"/>
                  </a:cubicBezTo>
                  <a:cubicBezTo>
                    <a:pt x="272" y="171"/>
                    <a:pt x="277" y="166"/>
                    <a:pt x="277" y="160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309" y="128"/>
                    <a:pt x="309" y="128"/>
                    <a:pt x="309" y="128"/>
                  </a:cubicBezTo>
                  <a:cubicBezTo>
                    <a:pt x="315" y="128"/>
                    <a:pt x="320" y="124"/>
                    <a:pt x="320" y="118"/>
                  </a:cubicBezTo>
                  <a:cubicBezTo>
                    <a:pt x="320" y="54"/>
                    <a:pt x="320" y="54"/>
                    <a:pt x="320" y="54"/>
                  </a:cubicBezTo>
                  <a:cubicBezTo>
                    <a:pt x="320" y="48"/>
                    <a:pt x="315" y="43"/>
                    <a:pt x="309" y="43"/>
                  </a:cubicBezTo>
                  <a:close/>
                  <a:moveTo>
                    <a:pt x="256" y="150"/>
                  </a:moveTo>
                  <a:cubicBezTo>
                    <a:pt x="21" y="150"/>
                    <a:pt x="21" y="150"/>
                    <a:pt x="21" y="15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56" y="22"/>
                    <a:pt x="256" y="22"/>
                    <a:pt x="256" y="22"/>
                  </a:cubicBezTo>
                  <a:lnTo>
                    <a:pt x="256" y="150"/>
                  </a:lnTo>
                  <a:close/>
                  <a:moveTo>
                    <a:pt x="298" y="107"/>
                  </a:moveTo>
                  <a:cubicBezTo>
                    <a:pt x="277" y="107"/>
                    <a:pt x="277" y="107"/>
                    <a:pt x="277" y="107"/>
                  </a:cubicBezTo>
                  <a:cubicBezTo>
                    <a:pt x="277" y="64"/>
                    <a:pt x="277" y="64"/>
                    <a:pt x="277" y="64"/>
                  </a:cubicBezTo>
                  <a:cubicBezTo>
                    <a:pt x="298" y="64"/>
                    <a:pt x="298" y="64"/>
                    <a:pt x="298" y="64"/>
                  </a:cubicBezTo>
                  <a:lnTo>
                    <a:pt x="298" y="107"/>
                  </a:lnTo>
                  <a:close/>
                  <a:moveTo>
                    <a:pt x="234" y="86"/>
                  </a:moveTo>
                  <a:cubicBezTo>
                    <a:pt x="234" y="92"/>
                    <a:pt x="230" y="96"/>
                    <a:pt x="224" y="96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202" y="118"/>
                    <a:pt x="202" y="118"/>
                    <a:pt x="202" y="118"/>
                  </a:cubicBezTo>
                  <a:cubicBezTo>
                    <a:pt x="202" y="124"/>
                    <a:pt x="198" y="128"/>
                    <a:pt x="192" y="128"/>
                  </a:cubicBezTo>
                  <a:cubicBezTo>
                    <a:pt x="186" y="128"/>
                    <a:pt x="181" y="124"/>
                    <a:pt x="181" y="118"/>
                  </a:cubicBezTo>
                  <a:cubicBezTo>
                    <a:pt x="181" y="96"/>
                    <a:pt x="181" y="96"/>
                    <a:pt x="181" y="96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54" y="96"/>
                    <a:pt x="149" y="92"/>
                    <a:pt x="149" y="86"/>
                  </a:cubicBezTo>
                  <a:cubicBezTo>
                    <a:pt x="149" y="80"/>
                    <a:pt x="154" y="75"/>
                    <a:pt x="160" y="75"/>
                  </a:cubicBezTo>
                  <a:cubicBezTo>
                    <a:pt x="181" y="75"/>
                    <a:pt x="181" y="75"/>
                    <a:pt x="181" y="75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1" y="48"/>
                    <a:pt x="186" y="43"/>
                    <a:pt x="192" y="43"/>
                  </a:cubicBezTo>
                  <a:cubicBezTo>
                    <a:pt x="198" y="43"/>
                    <a:pt x="202" y="48"/>
                    <a:pt x="202" y="54"/>
                  </a:cubicBezTo>
                  <a:cubicBezTo>
                    <a:pt x="202" y="75"/>
                    <a:pt x="202" y="75"/>
                    <a:pt x="202" y="75"/>
                  </a:cubicBezTo>
                  <a:cubicBezTo>
                    <a:pt x="224" y="75"/>
                    <a:pt x="224" y="75"/>
                    <a:pt x="224" y="75"/>
                  </a:cubicBezTo>
                  <a:cubicBezTo>
                    <a:pt x="230" y="75"/>
                    <a:pt x="234" y="80"/>
                    <a:pt x="234" y="86"/>
                  </a:cubicBezTo>
                  <a:close/>
                  <a:moveTo>
                    <a:pt x="128" y="86"/>
                  </a:moveTo>
                  <a:cubicBezTo>
                    <a:pt x="128" y="92"/>
                    <a:pt x="123" y="96"/>
                    <a:pt x="117" y="96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47" y="96"/>
                    <a:pt x="42" y="92"/>
                    <a:pt x="42" y="86"/>
                  </a:cubicBezTo>
                  <a:cubicBezTo>
                    <a:pt x="42" y="80"/>
                    <a:pt x="47" y="75"/>
                    <a:pt x="53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23" y="75"/>
                    <a:pt x="128" y="80"/>
                    <a:pt x="128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4" name="Group 512">
            <a:extLst>
              <a:ext uri="{FF2B5EF4-FFF2-40B4-BE49-F238E27FC236}">
                <a16:creationId xmlns:a16="http://schemas.microsoft.com/office/drawing/2014/main" id="{D25BAD80-F6D1-DABF-8561-3BCFEB05D27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937623" y="3367599"/>
            <a:ext cx="916762" cy="916762"/>
            <a:chOff x="2728" y="2016"/>
            <a:chExt cx="340" cy="340"/>
          </a:xfrm>
          <a:solidFill>
            <a:srgbClr val="FF0000"/>
          </a:solidFill>
        </p:grpSpPr>
        <p:sp>
          <p:nvSpPr>
            <p:cNvPr id="15" name="Freeform 513">
              <a:extLst>
                <a:ext uri="{FF2B5EF4-FFF2-40B4-BE49-F238E27FC236}">
                  <a16:creationId xmlns:a16="http://schemas.microsoft.com/office/drawing/2014/main" id="{E0E65730-119B-AE1D-BFD7-5C79DC418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" y="2080"/>
              <a:ext cx="163" cy="212"/>
            </a:xfrm>
            <a:custGeom>
              <a:avLst/>
              <a:gdLst>
                <a:gd name="T0" fmla="*/ 228 w 246"/>
                <a:gd name="T1" fmla="*/ 280 h 320"/>
                <a:gd name="T2" fmla="*/ 170 w 246"/>
                <a:gd name="T3" fmla="*/ 298 h 320"/>
                <a:gd name="T4" fmla="*/ 56 w 246"/>
                <a:gd name="T5" fmla="*/ 192 h 320"/>
                <a:gd name="T6" fmla="*/ 192 w 246"/>
                <a:gd name="T7" fmla="*/ 192 h 320"/>
                <a:gd name="T8" fmla="*/ 202 w 246"/>
                <a:gd name="T9" fmla="*/ 181 h 320"/>
                <a:gd name="T10" fmla="*/ 192 w 246"/>
                <a:gd name="T11" fmla="*/ 170 h 320"/>
                <a:gd name="T12" fmla="*/ 53 w 246"/>
                <a:gd name="T13" fmla="*/ 170 h 320"/>
                <a:gd name="T14" fmla="*/ 53 w 246"/>
                <a:gd name="T15" fmla="*/ 160 h 320"/>
                <a:gd name="T16" fmla="*/ 53 w 246"/>
                <a:gd name="T17" fmla="*/ 149 h 320"/>
                <a:gd name="T18" fmla="*/ 192 w 246"/>
                <a:gd name="T19" fmla="*/ 149 h 320"/>
                <a:gd name="T20" fmla="*/ 202 w 246"/>
                <a:gd name="T21" fmla="*/ 138 h 320"/>
                <a:gd name="T22" fmla="*/ 192 w 246"/>
                <a:gd name="T23" fmla="*/ 128 h 320"/>
                <a:gd name="T24" fmla="*/ 56 w 246"/>
                <a:gd name="T25" fmla="*/ 128 h 320"/>
                <a:gd name="T26" fmla="*/ 170 w 246"/>
                <a:gd name="T27" fmla="*/ 21 h 320"/>
                <a:gd name="T28" fmla="*/ 228 w 246"/>
                <a:gd name="T29" fmla="*/ 39 h 320"/>
                <a:gd name="T30" fmla="*/ 243 w 246"/>
                <a:gd name="T31" fmla="*/ 36 h 320"/>
                <a:gd name="T32" fmla="*/ 240 w 246"/>
                <a:gd name="T33" fmla="*/ 21 h 320"/>
                <a:gd name="T34" fmla="*/ 170 w 246"/>
                <a:gd name="T35" fmla="*/ 0 h 320"/>
                <a:gd name="T36" fmla="*/ 34 w 246"/>
                <a:gd name="T37" fmla="*/ 128 h 320"/>
                <a:gd name="T38" fmla="*/ 10 w 246"/>
                <a:gd name="T39" fmla="*/ 128 h 320"/>
                <a:gd name="T40" fmla="*/ 0 w 246"/>
                <a:gd name="T41" fmla="*/ 138 h 320"/>
                <a:gd name="T42" fmla="*/ 10 w 246"/>
                <a:gd name="T43" fmla="*/ 149 h 320"/>
                <a:gd name="T44" fmla="*/ 32 w 246"/>
                <a:gd name="T45" fmla="*/ 149 h 320"/>
                <a:gd name="T46" fmla="*/ 32 w 246"/>
                <a:gd name="T47" fmla="*/ 160 h 320"/>
                <a:gd name="T48" fmla="*/ 32 w 246"/>
                <a:gd name="T49" fmla="*/ 170 h 320"/>
                <a:gd name="T50" fmla="*/ 10 w 246"/>
                <a:gd name="T51" fmla="*/ 170 h 320"/>
                <a:gd name="T52" fmla="*/ 0 w 246"/>
                <a:gd name="T53" fmla="*/ 181 h 320"/>
                <a:gd name="T54" fmla="*/ 10 w 246"/>
                <a:gd name="T55" fmla="*/ 192 h 320"/>
                <a:gd name="T56" fmla="*/ 34 w 246"/>
                <a:gd name="T57" fmla="*/ 192 h 320"/>
                <a:gd name="T58" fmla="*/ 170 w 246"/>
                <a:gd name="T59" fmla="*/ 320 h 320"/>
                <a:gd name="T60" fmla="*/ 240 w 246"/>
                <a:gd name="T61" fmla="*/ 298 h 320"/>
                <a:gd name="T62" fmla="*/ 243 w 246"/>
                <a:gd name="T63" fmla="*/ 283 h 320"/>
                <a:gd name="T64" fmla="*/ 228 w 246"/>
                <a:gd name="T65" fmla="*/ 28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6" h="320">
                  <a:moveTo>
                    <a:pt x="228" y="280"/>
                  </a:moveTo>
                  <a:cubicBezTo>
                    <a:pt x="211" y="292"/>
                    <a:pt x="191" y="298"/>
                    <a:pt x="170" y="298"/>
                  </a:cubicBezTo>
                  <a:cubicBezTo>
                    <a:pt x="115" y="298"/>
                    <a:pt x="69" y="253"/>
                    <a:pt x="56" y="192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198" y="192"/>
                    <a:pt x="202" y="187"/>
                    <a:pt x="202" y="181"/>
                  </a:cubicBezTo>
                  <a:cubicBezTo>
                    <a:pt x="202" y="175"/>
                    <a:pt x="198" y="170"/>
                    <a:pt x="192" y="170"/>
                  </a:cubicBezTo>
                  <a:cubicBezTo>
                    <a:pt x="53" y="170"/>
                    <a:pt x="53" y="170"/>
                    <a:pt x="53" y="170"/>
                  </a:cubicBezTo>
                  <a:cubicBezTo>
                    <a:pt x="53" y="167"/>
                    <a:pt x="53" y="163"/>
                    <a:pt x="53" y="160"/>
                  </a:cubicBezTo>
                  <a:cubicBezTo>
                    <a:pt x="53" y="156"/>
                    <a:pt x="53" y="153"/>
                    <a:pt x="53" y="149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8" y="149"/>
                    <a:pt x="202" y="144"/>
                    <a:pt x="202" y="138"/>
                  </a:cubicBezTo>
                  <a:cubicBezTo>
                    <a:pt x="202" y="132"/>
                    <a:pt x="198" y="128"/>
                    <a:pt x="192" y="128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69" y="67"/>
                    <a:pt x="115" y="21"/>
                    <a:pt x="170" y="21"/>
                  </a:cubicBezTo>
                  <a:cubicBezTo>
                    <a:pt x="191" y="21"/>
                    <a:pt x="211" y="27"/>
                    <a:pt x="228" y="39"/>
                  </a:cubicBezTo>
                  <a:cubicBezTo>
                    <a:pt x="233" y="42"/>
                    <a:pt x="240" y="41"/>
                    <a:pt x="243" y="36"/>
                  </a:cubicBezTo>
                  <a:cubicBezTo>
                    <a:pt x="246" y="31"/>
                    <a:pt x="245" y="25"/>
                    <a:pt x="240" y="21"/>
                  </a:cubicBezTo>
                  <a:cubicBezTo>
                    <a:pt x="219" y="7"/>
                    <a:pt x="195" y="0"/>
                    <a:pt x="170" y="0"/>
                  </a:cubicBezTo>
                  <a:cubicBezTo>
                    <a:pt x="103" y="0"/>
                    <a:pt x="47" y="55"/>
                    <a:pt x="34" y="128"/>
                  </a:cubicBezTo>
                  <a:cubicBezTo>
                    <a:pt x="10" y="128"/>
                    <a:pt x="10" y="128"/>
                    <a:pt x="10" y="128"/>
                  </a:cubicBezTo>
                  <a:cubicBezTo>
                    <a:pt x="4" y="128"/>
                    <a:pt x="0" y="132"/>
                    <a:pt x="0" y="138"/>
                  </a:cubicBezTo>
                  <a:cubicBezTo>
                    <a:pt x="0" y="144"/>
                    <a:pt x="4" y="149"/>
                    <a:pt x="10" y="149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32" y="153"/>
                    <a:pt x="32" y="156"/>
                    <a:pt x="32" y="160"/>
                  </a:cubicBezTo>
                  <a:cubicBezTo>
                    <a:pt x="32" y="163"/>
                    <a:pt x="32" y="167"/>
                    <a:pt x="32" y="170"/>
                  </a:cubicBezTo>
                  <a:cubicBezTo>
                    <a:pt x="10" y="170"/>
                    <a:pt x="10" y="170"/>
                    <a:pt x="10" y="170"/>
                  </a:cubicBezTo>
                  <a:cubicBezTo>
                    <a:pt x="4" y="170"/>
                    <a:pt x="0" y="175"/>
                    <a:pt x="0" y="181"/>
                  </a:cubicBezTo>
                  <a:cubicBezTo>
                    <a:pt x="0" y="187"/>
                    <a:pt x="4" y="192"/>
                    <a:pt x="10" y="192"/>
                  </a:cubicBezTo>
                  <a:cubicBezTo>
                    <a:pt x="34" y="192"/>
                    <a:pt x="34" y="192"/>
                    <a:pt x="34" y="192"/>
                  </a:cubicBezTo>
                  <a:cubicBezTo>
                    <a:pt x="47" y="265"/>
                    <a:pt x="103" y="320"/>
                    <a:pt x="170" y="320"/>
                  </a:cubicBezTo>
                  <a:cubicBezTo>
                    <a:pt x="195" y="320"/>
                    <a:pt x="219" y="312"/>
                    <a:pt x="240" y="298"/>
                  </a:cubicBezTo>
                  <a:cubicBezTo>
                    <a:pt x="245" y="295"/>
                    <a:pt x="246" y="288"/>
                    <a:pt x="243" y="283"/>
                  </a:cubicBezTo>
                  <a:cubicBezTo>
                    <a:pt x="240" y="278"/>
                    <a:pt x="233" y="277"/>
                    <a:pt x="228" y="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" name="Freeform 514">
              <a:extLst>
                <a:ext uri="{FF2B5EF4-FFF2-40B4-BE49-F238E27FC236}">
                  <a16:creationId xmlns:a16="http://schemas.microsoft.com/office/drawing/2014/main" id="{3D336B92-0A1D-64CF-E1F5-BE1453AFE2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8" y="201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5" name="Group 477">
            <a:extLst>
              <a:ext uri="{FF2B5EF4-FFF2-40B4-BE49-F238E27FC236}">
                <a16:creationId xmlns:a16="http://schemas.microsoft.com/office/drawing/2014/main" id="{4DC70F3A-B4B2-0358-4A6D-2D9AE0C4FAB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996625" y="2186770"/>
            <a:ext cx="916762" cy="916762"/>
            <a:chOff x="373" y="1548"/>
            <a:chExt cx="340" cy="340"/>
          </a:xfrm>
          <a:solidFill>
            <a:schemeClr val="accent2"/>
          </a:solidFill>
        </p:grpSpPr>
        <p:sp>
          <p:nvSpPr>
            <p:cNvPr id="26" name="Freeform 400">
              <a:extLst>
                <a:ext uri="{FF2B5EF4-FFF2-40B4-BE49-F238E27FC236}">
                  <a16:creationId xmlns:a16="http://schemas.microsoft.com/office/drawing/2014/main" id="{BFB245BD-7C89-65FA-949D-346C3A026C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" y="1548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401">
              <a:extLst>
                <a:ext uri="{FF2B5EF4-FFF2-40B4-BE49-F238E27FC236}">
                  <a16:creationId xmlns:a16="http://schemas.microsoft.com/office/drawing/2014/main" id="{624A92D8-00C1-9BC9-11D5-8D6E95527A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" y="1654"/>
              <a:ext cx="128" cy="128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170 h 192"/>
                <a:gd name="T12" fmla="*/ 21 w 192"/>
                <a:gd name="T13" fmla="*/ 96 h 192"/>
                <a:gd name="T14" fmla="*/ 96 w 192"/>
                <a:gd name="T15" fmla="*/ 21 h 192"/>
                <a:gd name="T16" fmla="*/ 170 w 192"/>
                <a:gd name="T17" fmla="*/ 96 h 192"/>
                <a:gd name="T18" fmla="*/ 96 w 192"/>
                <a:gd name="T19" fmla="*/ 17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170"/>
                  </a:moveTo>
                  <a:cubicBezTo>
                    <a:pt x="54" y="170"/>
                    <a:pt x="21" y="137"/>
                    <a:pt x="21" y="96"/>
                  </a:cubicBezTo>
                  <a:cubicBezTo>
                    <a:pt x="21" y="54"/>
                    <a:pt x="54" y="21"/>
                    <a:pt x="96" y="21"/>
                  </a:cubicBezTo>
                  <a:cubicBezTo>
                    <a:pt x="137" y="21"/>
                    <a:pt x="170" y="54"/>
                    <a:pt x="170" y="96"/>
                  </a:cubicBezTo>
                  <a:cubicBezTo>
                    <a:pt x="170" y="137"/>
                    <a:pt x="137" y="170"/>
                    <a:pt x="9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402">
              <a:extLst>
                <a:ext uri="{FF2B5EF4-FFF2-40B4-BE49-F238E27FC236}">
                  <a16:creationId xmlns:a16="http://schemas.microsoft.com/office/drawing/2014/main" id="{DAF8F47A-EE8E-5AF8-CF96-191CF828C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" y="1711"/>
              <a:ext cx="28" cy="14"/>
            </a:xfrm>
            <a:custGeom>
              <a:avLst/>
              <a:gdLst>
                <a:gd name="T0" fmla="*/ 32 w 43"/>
                <a:gd name="T1" fmla="*/ 0 h 21"/>
                <a:gd name="T2" fmla="*/ 11 w 43"/>
                <a:gd name="T3" fmla="*/ 0 h 21"/>
                <a:gd name="T4" fmla="*/ 0 w 43"/>
                <a:gd name="T5" fmla="*/ 11 h 21"/>
                <a:gd name="T6" fmla="*/ 11 w 43"/>
                <a:gd name="T7" fmla="*/ 21 h 21"/>
                <a:gd name="T8" fmla="*/ 32 w 43"/>
                <a:gd name="T9" fmla="*/ 21 h 21"/>
                <a:gd name="T10" fmla="*/ 43 w 43"/>
                <a:gd name="T11" fmla="*/ 11 h 21"/>
                <a:gd name="T12" fmla="*/ 32 w 4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3" y="17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" name="Freeform 403">
              <a:extLst>
                <a:ext uri="{FF2B5EF4-FFF2-40B4-BE49-F238E27FC236}">
                  <a16:creationId xmlns:a16="http://schemas.microsoft.com/office/drawing/2014/main" id="{8B6E6503-FBE3-21DE-D45B-151DCCE9B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711"/>
              <a:ext cx="28" cy="14"/>
            </a:xfrm>
            <a:custGeom>
              <a:avLst/>
              <a:gdLst>
                <a:gd name="T0" fmla="*/ 32 w 42"/>
                <a:gd name="T1" fmla="*/ 0 h 21"/>
                <a:gd name="T2" fmla="*/ 10 w 42"/>
                <a:gd name="T3" fmla="*/ 0 h 21"/>
                <a:gd name="T4" fmla="*/ 0 w 42"/>
                <a:gd name="T5" fmla="*/ 11 h 21"/>
                <a:gd name="T6" fmla="*/ 10 w 42"/>
                <a:gd name="T7" fmla="*/ 21 h 21"/>
                <a:gd name="T8" fmla="*/ 32 w 42"/>
                <a:gd name="T9" fmla="*/ 21 h 21"/>
                <a:gd name="T10" fmla="*/ 42 w 42"/>
                <a:gd name="T11" fmla="*/ 11 h 21"/>
                <a:gd name="T12" fmla="*/ 32 w 4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1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2" y="17"/>
                    <a:pt x="42" y="11"/>
                  </a:cubicBezTo>
                  <a:cubicBezTo>
                    <a:pt x="42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" name="Freeform 404">
              <a:extLst>
                <a:ext uri="{FF2B5EF4-FFF2-40B4-BE49-F238E27FC236}">
                  <a16:creationId xmlns:a16="http://schemas.microsoft.com/office/drawing/2014/main" id="{D2A43CFA-520F-1534-059C-E9687A3AE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612"/>
              <a:ext cx="14" cy="28"/>
            </a:xfrm>
            <a:custGeom>
              <a:avLst/>
              <a:gdLst>
                <a:gd name="T0" fmla="*/ 11 w 21"/>
                <a:gd name="T1" fmla="*/ 42 h 42"/>
                <a:gd name="T2" fmla="*/ 21 w 21"/>
                <a:gd name="T3" fmla="*/ 32 h 42"/>
                <a:gd name="T4" fmla="*/ 21 w 21"/>
                <a:gd name="T5" fmla="*/ 10 h 42"/>
                <a:gd name="T6" fmla="*/ 11 w 21"/>
                <a:gd name="T7" fmla="*/ 0 h 42"/>
                <a:gd name="T8" fmla="*/ 0 w 21"/>
                <a:gd name="T9" fmla="*/ 10 h 42"/>
                <a:gd name="T10" fmla="*/ 0 w 21"/>
                <a:gd name="T11" fmla="*/ 32 h 42"/>
                <a:gd name="T12" fmla="*/ 11 w 21"/>
                <a:gd name="T1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2">
                  <a:moveTo>
                    <a:pt x="11" y="42"/>
                  </a:moveTo>
                  <a:cubicBezTo>
                    <a:pt x="17" y="42"/>
                    <a:pt x="21" y="38"/>
                    <a:pt x="21" y="32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4"/>
                    <a:pt x="17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2"/>
                    <a:pt x="1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" name="Freeform 405">
              <a:extLst>
                <a:ext uri="{FF2B5EF4-FFF2-40B4-BE49-F238E27FC236}">
                  <a16:creationId xmlns:a16="http://schemas.microsoft.com/office/drawing/2014/main" id="{1DE398E7-0C7F-41EB-26F8-1D32365EA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796"/>
              <a:ext cx="14" cy="28"/>
            </a:xfrm>
            <a:custGeom>
              <a:avLst/>
              <a:gdLst>
                <a:gd name="T0" fmla="*/ 11 w 21"/>
                <a:gd name="T1" fmla="*/ 0 h 43"/>
                <a:gd name="T2" fmla="*/ 0 w 21"/>
                <a:gd name="T3" fmla="*/ 11 h 43"/>
                <a:gd name="T4" fmla="*/ 0 w 21"/>
                <a:gd name="T5" fmla="*/ 32 h 43"/>
                <a:gd name="T6" fmla="*/ 11 w 21"/>
                <a:gd name="T7" fmla="*/ 43 h 43"/>
                <a:gd name="T8" fmla="*/ 21 w 21"/>
                <a:gd name="T9" fmla="*/ 32 h 43"/>
                <a:gd name="T10" fmla="*/ 21 w 21"/>
                <a:gd name="T11" fmla="*/ 11 h 43"/>
                <a:gd name="T12" fmla="*/ 11 w 21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3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3"/>
                    <a:pt x="11" y="43"/>
                  </a:cubicBezTo>
                  <a:cubicBezTo>
                    <a:pt x="17" y="43"/>
                    <a:pt x="21" y="38"/>
                    <a:pt x="21" y="3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" name="Freeform 406">
              <a:extLst>
                <a:ext uri="{FF2B5EF4-FFF2-40B4-BE49-F238E27FC236}">
                  <a16:creationId xmlns:a16="http://schemas.microsoft.com/office/drawing/2014/main" id="{99CCA81B-6184-861C-0705-43A7D4D3E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64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5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407">
              <a:extLst>
                <a:ext uri="{FF2B5EF4-FFF2-40B4-BE49-F238E27FC236}">
                  <a16:creationId xmlns:a16="http://schemas.microsoft.com/office/drawing/2014/main" id="{DEB47EB8-CA9E-4818-7E97-B1B200EA3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6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" name="Freeform 408">
              <a:extLst>
                <a:ext uri="{FF2B5EF4-FFF2-40B4-BE49-F238E27FC236}">
                  <a16:creationId xmlns:a16="http://schemas.microsoft.com/office/drawing/2014/main" id="{6C1F9256-1AC9-9D5E-7B58-69F0E9514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640"/>
              <a:ext cx="26" cy="25"/>
            </a:xfrm>
            <a:custGeom>
              <a:avLst/>
              <a:gdLst>
                <a:gd name="T0" fmla="*/ 20 w 39"/>
                <a:gd name="T1" fmla="*/ 35 h 38"/>
                <a:gd name="T2" fmla="*/ 27 w 39"/>
                <a:gd name="T3" fmla="*/ 38 h 38"/>
                <a:gd name="T4" fmla="*/ 35 w 39"/>
                <a:gd name="T5" fmla="*/ 35 h 38"/>
                <a:gd name="T6" fmla="*/ 35 w 39"/>
                <a:gd name="T7" fmla="*/ 20 h 38"/>
                <a:gd name="T8" fmla="*/ 20 w 39"/>
                <a:gd name="T9" fmla="*/ 5 h 38"/>
                <a:gd name="T10" fmla="*/ 5 w 39"/>
                <a:gd name="T11" fmla="*/ 5 h 38"/>
                <a:gd name="T12" fmla="*/ 5 w 39"/>
                <a:gd name="T13" fmla="*/ 20 h 38"/>
                <a:gd name="T14" fmla="*/ 20 w 39"/>
                <a:gd name="T15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35"/>
                  </a:moveTo>
                  <a:cubicBezTo>
                    <a:pt x="22" y="37"/>
                    <a:pt x="24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5" y="0"/>
                    <a:pt x="9" y="0"/>
                    <a:pt x="5" y="5"/>
                  </a:cubicBezTo>
                  <a:cubicBezTo>
                    <a:pt x="0" y="9"/>
                    <a:pt x="0" y="15"/>
                    <a:pt x="5" y="20"/>
                  </a:cubicBezTo>
                  <a:lnTo>
                    <a:pt x="2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409">
              <a:extLst>
                <a:ext uri="{FF2B5EF4-FFF2-40B4-BE49-F238E27FC236}">
                  <a16:creationId xmlns:a16="http://schemas.microsoft.com/office/drawing/2014/main" id="{3F189ED1-ACBA-F6BA-6097-C7EC5222D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5 h 38"/>
                <a:gd name="T4" fmla="*/ 5 w 39"/>
                <a:gd name="T5" fmla="*/ 20 h 38"/>
                <a:gd name="T6" fmla="*/ 20 w 39"/>
                <a:gd name="T7" fmla="*/ 35 h 38"/>
                <a:gd name="T8" fmla="*/ 27 w 39"/>
                <a:gd name="T9" fmla="*/ 38 h 38"/>
                <a:gd name="T10" fmla="*/ 35 w 39"/>
                <a:gd name="T11" fmla="*/ 35 h 38"/>
                <a:gd name="T12" fmla="*/ 35 w 39"/>
                <a:gd name="T13" fmla="*/ 20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16" y="0"/>
                    <a:pt x="9" y="0"/>
                    <a:pt x="5" y="5"/>
                  </a:cubicBezTo>
                  <a:cubicBezTo>
                    <a:pt x="0" y="9"/>
                    <a:pt x="0" y="16"/>
                    <a:pt x="5" y="20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2" y="37"/>
                    <a:pt x="25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lnTo>
                    <a:pt x="2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36" name="Group 46">
            <a:extLst>
              <a:ext uri="{FF2B5EF4-FFF2-40B4-BE49-F238E27FC236}">
                <a16:creationId xmlns:a16="http://schemas.microsoft.com/office/drawing/2014/main" id="{DE3F56D1-8C1B-80F8-0ED1-AD0E4F9E698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356488" y="3365053"/>
            <a:ext cx="916761" cy="916761"/>
            <a:chOff x="3479" y="-1"/>
            <a:chExt cx="340" cy="34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D6136A1A-7B3F-5001-11EA-1596B7F2CA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9" y="-1"/>
              <a:ext cx="340" cy="340"/>
            </a:xfrm>
            <a:custGeom>
              <a:avLst/>
              <a:gdLst>
                <a:gd name="T0" fmla="*/ 256 w 512"/>
                <a:gd name="T1" fmla="*/ 22 h 512"/>
                <a:gd name="T2" fmla="*/ 491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2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2"/>
                  </a:moveTo>
                  <a:cubicBezTo>
                    <a:pt x="385" y="22"/>
                    <a:pt x="491" y="127"/>
                    <a:pt x="491" y="256"/>
                  </a:cubicBezTo>
                  <a:cubicBezTo>
                    <a:pt x="491" y="386"/>
                    <a:pt x="385" y="491"/>
                    <a:pt x="256" y="491"/>
                  </a:cubicBezTo>
                  <a:cubicBezTo>
                    <a:pt x="127" y="491"/>
                    <a:pt x="21" y="386"/>
                    <a:pt x="21" y="256"/>
                  </a:cubicBezTo>
                  <a:cubicBezTo>
                    <a:pt x="21" y="127"/>
                    <a:pt x="127" y="22"/>
                    <a:pt x="256" y="22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8"/>
                    <a:pt x="115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8" name="Freeform 48">
              <a:extLst>
                <a:ext uri="{FF2B5EF4-FFF2-40B4-BE49-F238E27FC236}">
                  <a16:creationId xmlns:a16="http://schemas.microsoft.com/office/drawing/2014/main" id="{BA2984D6-B4ED-EF70-2B54-6CAA967301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1" y="63"/>
              <a:ext cx="156" cy="212"/>
            </a:xfrm>
            <a:custGeom>
              <a:avLst/>
              <a:gdLst>
                <a:gd name="T0" fmla="*/ 234 w 234"/>
                <a:gd name="T1" fmla="*/ 107 h 320"/>
                <a:gd name="T2" fmla="*/ 224 w 234"/>
                <a:gd name="T3" fmla="*/ 96 h 320"/>
                <a:gd name="T4" fmla="*/ 224 w 234"/>
                <a:gd name="T5" fmla="*/ 22 h 320"/>
                <a:gd name="T6" fmla="*/ 234 w 234"/>
                <a:gd name="T7" fmla="*/ 11 h 320"/>
                <a:gd name="T8" fmla="*/ 224 w 234"/>
                <a:gd name="T9" fmla="*/ 0 h 320"/>
                <a:gd name="T10" fmla="*/ 10 w 234"/>
                <a:gd name="T11" fmla="*/ 0 h 320"/>
                <a:gd name="T12" fmla="*/ 0 w 234"/>
                <a:gd name="T13" fmla="*/ 11 h 320"/>
                <a:gd name="T14" fmla="*/ 10 w 234"/>
                <a:gd name="T15" fmla="*/ 22 h 320"/>
                <a:gd name="T16" fmla="*/ 10 w 234"/>
                <a:gd name="T17" fmla="*/ 96 h 320"/>
                <a:gd name="T18" fmla="*/ 0 w 234"/>
                <a:gd name="T19" fmla="*/ 107 h 320"/>
                <a:gd name="T20" fmla="*/ 10 w 234"/>
                <a:gd name="T21" fmla="*/ 118 h 320"/>
                <a:gd name="T22" fmla="*/ 10 w 234"/>
                <a:gd name="T23" fmla="*/ 192 h 320"/>
                <a:gd name="T24" fmla="*/ 0 w 234"/>
                <a:gd name="T25" fmla="*/ 203 h 320"/>
                <a:gd name="T26" fmla="*/ 10 w 234"/>
                <a:gd name="T27" fmla="*/ 214 h 320"/>
                <a:gd name="T28" fmla="*/ 10 w 234"/>
                <a:gd name="T29" fmla="*/ 299 h 320"/>
                <a:gd name="T30" fmla="*/ 0 w 234"/>
                <a:gd name="T31" fmla="*/ 310 h 320"/>
                <a:gd name="T32" fmla="*/ 10 w 234"/>
                <a:gd name="T33" fmla="*/ 320 h 320"/>
                <a:gd name="T34" fmla="*/ 224 w 234"/>
                <a:gd name="T35" fmla="*/ 320 h 320"/>
                <a:gd name="T36" fmla="*/ 234 w 234"/>
                <a:gd name="T37" fmla="*/ 310 h 320"/>
                <a:gd name="T38" fmla="*/ 224 w 234"/>
                <a:gd name="T39" fmla="*/ 299 h 320"/>
                <a:gd name="T40" fmla="*/ 224 w 234"/>
                <a:gd name="T41" fmla="*/ 214 h 320"/>
                <a:gd name="T42" fmla="*/ 234 w 234"/>
                <a:gd name="T43" fmla="*/ 203 h 320"/>
                <a:gd name="T44" fmla="*/ 224 w 234"/>
                <a:gd name="T45" fmla="*/ 192 h 320"/>
                <a:gd name="T46" fmla="*/ 224 w 234"/>
                <a:gd name="T47" fmla="*/ 118 h 320"/>
                <a:gd name="T48" fmla="*/ 234 w 234"/>
                <a:gd name="T49" fmla="*/ 107 h 320"/>
                <a:gd name="T50" fmla="*/ 32 w 234"/>
                <a:gd name="T51" fmla="*/ 22 h 320"/>
                <a:gd name="T52" fmla="*/ 202 w 234"/>
                <a:gd name="T53" fmla="*/ 22 h 320"/>
                <a:gd name="T54" fmla="*/ 202 w 234"/>
                <a:gd name="T55" fmla="*/ 96 h 320"/>
                <a:gd name="T56" fmla="*/ 32 w 234"/>
                <a:gd name="T57" fmla="*/ 96 h 320"/>
                <a:gd name="T58" fmla="*/ 32 w 234"/>
                <a:gd name="T59" fmla="*/ 22 h 320"/>
                <a:gd name="T60" fmla="*/ 202 w 234"/>
                <a:gd name="T61" fmla="*/ 299 h 320"/>
                <a:gd name="T62" fmla="*/ 32 w 234"/>
                <a:gd name="T63" fmla="*/ 299 h 320"/>
                <a:gd name="T64" fmla="*/ 32 w 234"/>
                <a:gd name="T65" fmla="*/ 214 h 320"/>
                <a:gd name="T66" fmla="*/ 202 w 234"/>
                <a:gd name="T67" fmla="*/ 214 h 320"/>
                <a:gd name="T68" fmla="*/ 202 w 234"/>
                <a:gd name="T69" fmla="*/ 299 h 320"/>
                <a:gd name="T70" fmla="*/ 202 w 234"/>
                <a:gd name="T71" fmla="*/ 192 h 320"/>
                <a:gd name="T72" fmla="*/ 32 w 234"/>
                <a:gd name="T73" fmla="*/ 192 h 320"/>
                <a:gd name="T74" fmla="*/ 32 w 234"/>
                <a:gd name="T75" fmla="*/ 118 h 320"/>
                <a:gd name="T76" fmla="*/ 202 w 234"/>
                <a:gd name="T77" fmla="*/ 118 h 320"/>
                <a:gd name="T78" fmla="*/ 202 w 234"/>
                <a:gd name="T79" fmla="*/ 19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4" h="320">
                  <a:moveTo>
                    <a:pt x="234" y="107"/>
                  </a:moveTo>
                  <a:cubicBezTo>
                    <a:pt x="234" y="101"/>
                    <a:pt x="230" y="96"/>
                    <a:pt x="224" y="96"/>
                  </a:cubicBezTo>
                  <a:cubicBezTo>
                    <a:pt x="224" y="22"/>
                    <a:pt x="224" y="22"/>
                    <a:pt x="224" y="22"/>
                  </a:cubicBezTo>
                  <a:cubicBezTo>
                    <a:pt x="230" y="22"/>
                    <a:pt x="234" y="17"/>
                    <a:pt x="234" y="11"/>
                  </a:cubicBezTo>
                  <a:cubicBezTo>
                    <a:pt x="234" y="5"/>
                    <a:pt x="230" y="0"/>
                    <a:pt x="22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4" y="96"/>
                    <a:pt x="0" y="101"/>
                    <a:pt x="0" y="107"/>
                  </a:cubicBezTo>
                  <a:cubicBezTo>
                    <a:pt x="0" y="113"/>
                    <a:pt x="4" y="118"/>
                    <a:pt x="10" y="118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4" y="192"/>
                    <a:pt x="0" y="197"/>
                    <a:pt x="0" y="203"/>
                  </a:cubicBezTo>
                  <a:cubicBezTo>
                    <a:pt x="0" y="209"/>
                    <a:pt x="4" y="214"/>
                    <a:pt x="10" y="214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4" y="299"/>
                    <a:pt x="0" y="304"/>
                    <a:pt x="0" y="310"/>
                  </a:cubicBezTo>
                  <a:cubicBezTo>
                    <a:pt x="0" y="316"/>
                    <a:pt x="4" y="320"/>
                    <a:pt x="10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4" y="316"/>
                    <a:pt x="234" y="310"/>
                  </a:cubicBezTo>
                  <a:cubicBezTo>
                    <a:pt x="234" y="304"/>
                    <a:pt x="230" y="299"/>
                    <a:pt x="224" y="299"/>
                  </a:cubicBezTo>
                  <a:cubicBezTo>
                    <a:pt x="224" y="214"/>
                    <a:pt x="224" y="214"/>
                    <a:pt x="224" y="214"/>
                  </a:cubicBezTo>
                  <a:cubicBezTo>
                    <a:pt x="230" y="214"/>
                    <a:pt x="234" y="209"/>
                    <a:pt x="234" y="203"/>
                  </a:cubicBezTo>
                  <a:cubicBezTo>
                    <a:pt x="234" y="197"/>
                    <a:pt x="230" y="192"/>
                    <a:pt x="224" y="192"/>
                  </a:cubicBezTo>
                  <a:cubicBezTo>
                    <a:pt x="224" y="118"/>
                    <a:pt x="224" y="118"/>
                    <a:pt x="224" y="118"/>
                  </a:cubicBezTo>
                  <a:cubicBezTo>
                    <a:pt x="230" y="118"/>
                    <a:pt x="234" y="113"/>
                    <a:pt x="234" y="107"/>
                  </a:cubicBezTo>
                  <a:close/>
                  <a:moveTo>
                    <a:pt x="32" y="22"/>
                  </a:moveTo>
                  <a:cubicBezTo>
                    <a:pt x="202" y="22"/>
                    <a:pt x="202" y="22"/>
                    <a:pt x="202" y="22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32" y="96"/>
                    <a:pt x="32" y="96"/>
                    <a:pt x="32" y="96"/>
                  </a:cubicBezTo>
                  <a:lnTo>
                    <a:pt x="32" y="22"/>
                  </a:lnTo>
                  <a:close/>
                  <a:moveTo>
                    <a:pt x="202" y="299"/>
                  </a:moveTo>
                  <a:cubicBezTo>
                    <a:pt x="32" y="299"/>
                    <a:pt x="32" y="299"/>
                    <a:pt x="32" y="299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202" y="214"/>
                    <a:pt x="202" y="214"/>
                    <a:pt x="202" y="214"/>
                  </a:cubicBezTo>
                  <a:lnTo>
                    <a:pt x="202" y="299"/>
                  </a:lnTo>
                  <a:close/>
                  <a:moveTo>
                    <a:pt x="202" y="192"/>
                  </a:moveTo>
                  <a:cubicBezTo>
                    <a:pt x="32" y="192"/>
                    <a:pt x="32" y="192"/>
                    <a:pt x="32" y="192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202" y="118"/>
                    <a:pt x="202" y="118"/>
                    <a:pt x="202" y="118"/>
                  </a:cubicBezTo>
                  <a:lnTo>
                    <a:pt x="20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5D841A3C-2877-8AF4-8903-C7F50599F19D}"/>
              </a:ext>
            </a:extLst>
          </p:cNvPr>
          <p:cNvGrpSpPr/>
          <p:nvPr/>
        </p:nvGrpSpPr>
        <p:grpSpPr>
          <a:xfrm>
            <a:off x="9358356" y="995463"/>
            <a:ext cx="916762" cy="916762"/>
            <a:chOff x="4634987" y="709649"/>
            <a:chExt cx="916762" cy="916762"/>
          </a:xfrm>
        </p:grpSpPr>
        <p:grpSp>
          <p:nvGrpSpPr>
            <p:cNvPr id="39" name="Group 638">
              <a:extLst>
                <a:ext uri="{FF2B5EF4-FFF2-40B4-BE49-F238E27FC236}">
                  <a16:creationId xmlns:a16="http://schemas.microsoft.com/office/drawing/2014/main" id="{547F0986-491D-A307-3B8C-F02924F3AB4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34987" y="709649"/>
              <a:ext cx="916762" cy="916762"/>
              <a:chOff x="4300" y="2260"/>
              <a:chExt cx="340" cy="340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40" name="Freeform 639">
                <a:extLst>
                  <a:ext uri="{FF2B5EF4-FFF2-40B4-BE49-F238E27FC236}">
                    <a16:creationId xmlns:a16="http://schemas.microsoft.com/office/drawing/2014/main" id="{DB39DBB6-C3EF-C25B-AEEC-FAC4C56470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3" y="2415"/>
                <a:ext cx="14" cy="99"/>
              </a:xfrm>
              <a:custGeom>
                <a:avLst/>
                <a:gdLst>
                  <a:gd name="T0" fmla="*/ 11 w 21"/>
                  <a:gd name="T1" fmla="*/ 0 h 150"/>
                  <a:gd name="T2" fmla="*/ 0 w 21"/>
                  <a:gd name="T3" fmla="*/ 11 h 150"/>
                  <a:gd name="T4" fmla="*/ 0 w 21"/>
                  <a:gd name="T5" fmla="*/ 139 h 150"/>
                  <a:gd name="T6" fmla="*/ 11 w 21"/>
                  <a:gd name="T7" fmla="*/ 150 h 150"/>
                  <a:gd name="T8" fmla="*/ 21 w 21"/>
                  <a:gd name="T9" fmla="*/ 139 h 150"/>
                  <a:gd name="T10" fmla="*/ 21 w 21"/>
                  <a:gd name="T11" fmla="*/ 11 h 150"/>
                  <a:gd name="T12" fmla="*/ 11 w 21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5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5"/>
                      <a:pt x="5" y="150"/>
                      <a:pt x="11" y="150"/>
                    </a:cubicBezTo>
                    <a:cubicBezTo>
                      <a:pt x="17" y="150"/>
                      <a:pt x="21" y="145"/>
                      <a:pt x="21" y="139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1" name="Freeform 640">
                <a:extLst>
                  <a:ext uri="{FF2B5EF4-FFF2-40B4-BE49-F238E27FC236}">
                    <a16:creationId xmlns:a16="http://schemas.microsoft.com/office/drawing/2014/main" id="{BF7B2D92-B7AF-D5FF-24E5-0552A480B4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05" y="2308"/>
                <a:ext cx="132" cy="107"/>
              </a:xfrm>
              <a:custGeom>
                <a:avLst/>
                <a:gdLst>
                  <a:gd name="T0" fmla="*/ 192 w 199"/>
                  <a:gd name="T1" fmla="*/ 140 h 160"/>
                  <a:gd name="T2" fmla="*/ 129 w 199"/>
                  <a:gd name="T3" fmla="*/ 105 h 160"/>
                  <a:gd name="T4" fmla="*/ 108 w 199"/>
                  <a:gd name="T5" fmla="*/ 77 h 160"/>
                  <a:gd name="T6" fmla="*/ 108 w 199"/>
                  <a:gd name="T7" fmla="*/ 11 h 160"/>
                  <a:gd name="T8" fmla="*/ 98 w 199"/>
                  <a:gd name="T9" fmla="*/ 0 h 160"/>
                  <a:gd name="T10" fmla="*/ 87 w 199"/>
                  <a:gd name="T11" fmla="*/ 11 h 160"/>
                  <a:gd name="T12" fmla="*/ 87 w 199"/>
                  <a:gd name="T13" fmla="*/ 77 h 160"/>
                  <a:gd name="T14" fmla="*/ 66 w 199"/>
                  <a:gd name="T15" fmla="*/ 107 h 160"/>
                  <a:gd name="T16" fmla="*/ 7 w 199"/>
                  <a:gd name="T17" fmla="*/ 140 h 160"/>
                  <a:gd name="T18" fmla="*/ 3 w 199"/>
                  <a:gd name="T19" fmla="*/ 155 h 160"/>
                  <a:gd name="T20" fmla="*/ 12 w 199"/>
                  <a:gd name="T21" fmla="*/ 160 h 160"/>
                  <a:gd name="T22" fmla="*/ 18 w 199"/>
                  <a:gd name="T23" fmla="*/ 159 h 160"/>
                  <a:gd name="T24" fmla="*/ 73 w 199"/>
                  <a:gd name="T25" fmla="*/ 127 h 160"/>
                  <a:gd name="T26" fmla="*/ 98 w 199"/>
                  <a:gd name="T27" fmla="*/ 139 h 160"/>
                  <a:gd name="T28" fmla="*/ 123 w 199"/>
                  <a:gd name="T29" fmla="*/ 126 h 160"/>
                  <a:gd name="T30" fmla="*/ 181 w 199"/>
                  <a:gd name="T31" fmla="*/ 159 h 160"/>
                  <a:gd name="T32" fmla="*/ 187 w 199"/>
                  <a:gd name="T33" fmla="*/ 160 h 160"/>
                  <a:gd name="T34" fmla="*/ 196 w 199"/>
                  <a:gd name="T35" fmla="*/ 155 h 160"/>
                  <a:gd name="T36" fmla="*/ 192 w 199"/>
                  <a:gd name="T37" fmla="*/ 140 h 160"/>
                  <a:gd name="T38" fmla="*/ 98 w 199"/>
                  <a:gd name="T39" fmla="*/ 118 h 160"/>
                  <a:gd name="T40" fmla="*/ 87 w 199"/>
                  <a:gd name="T41" fmla="*/ 107 h 160"/>
                  <a:gd name="T42" fmla="*/ 98 w 199"/>
                  <a:gd name="T43" fmla="*/ 96 h 160"/>
                  <a:gd name="T44" fmla="*/ 108 w 199"/>
                  <a:gd name="T45" fmla="*/ 107 h 160"/>
                  <a:gd name="T46" fmla="*/ 98 w 199"/>
                  <a:gd name="T47" fmla="*/ 118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9" h="160">
                    <a:moveTo>
                      <a:pt x="192" y="140"/>
                    </a:moveTo>
                    <a:cubicBezTo>
                      <a:pt x="129" y="105"/>
                      <a:pt x="129" y="105"/>
                      <a:pt x="129" y="105"/>
                    </a:cubicBezTo>
                    <a:cubicBezTo>
                      <a:pt x="129" y="92"/>
                      <a:pt x="120" y="81"/>
                      <a:pt x="108" y="77"/>
                    </a:cubicBezTo>
                    <a:cubicBezTo>
                      <a:pt x="108" y="11"/>
                      <a:pt x="108" y="11"/>
                      <a:pt x="108" y="11"/>
                    </a:cubicBezTo>
                    <a:cubicBezTo>
                      <a:pt x="108" y="5"/>
                      <a:pt x="104" y="0"/>
                      <a:pt x="98" y="0"/>
                    </a:cubicBezTo>
                    <a:cubicBezTo>
                      <a:pt x="92" y="0"/>
                      <a:pt x="87" y="5"/>
                      <a:pt x="87" y="11"/>
                    </a:cubicBezTo>
                    <a:cubicBezTo>
                      <a:pt x="87" y="77"/>
                      <a:pt x="87" y="77"/>
                      <a:pt x="87" y="77"/>
                    </a:cubicBezTo>
                    <a:cubicBezTo>
                      <a:pt x="75" y="81"/>
                      <a:pt x="66" y="93"/>
                      <a:pt x="66" y="107"/>
                    </a:cubicBezTo>
                    <a:cubicBezTo>
                      <a:pt x="7" y="140"/>
                      <a:pt x="7" y="140"/>
                      <a:pt x="7" y="140"/>
                    </a:cubicBezTo>
                    <a:cubicBezTo>
                      <a:pt x="2" y="143"/>
                      <a:pt x="0" y="150"/>
                      <a:pt x="3" y="155"/>
                    </a:cubicBezTo>
                    <a:cubicBezTo>
                      <a:pt x="5" y="158"/>
                      <a:pt x="9" y="160"/>
                      <a:pt x="12" y="160"/>
                    </a:cubicBezTo>
                    <a:cubicBezTo>
                      <a:pt x="14" y="160"/>
                      <a:pt x="16" y="160"/>
                      <a:pt x="18" y="159"/>
                    </a:cubicBezTo>
                    <a:cubicBezTo>
                      <a:pt x="73" y="127"/>
                      <a:pt x="73" y="127"/>
                      <a:pt x="73" y="127"/>
                    </a:cubicBezTo>
                    <a:cubicBezTo>
                      <a:pt x="79" y="134"/>
                      <a:pt x="88" y="139"/>
                      <a:pt x="98" y="139"/>
                    </a:cubicBezTo>
                    <a:cubicBezTo>
                      <a:pt x="108" y="139"/>
                      <a:pt x="117" y="134"/>
                      <a:pt x="123" y="126"/>
                    </a:cubicBezTo>
                    <a:cubicBezTo>
                      <a:pt x="181" y="159"/>
                      <a:pt x="181" y="159"/>
                      <a:pt x="181" y="159"/>
                    </a:cubicBezTo>
                    <a:cubicBezTo>
                      <a:pt x="183" y="160"/>
                      <a:pt x="185" y="160"/>
                      <a:pt x="187" y="160"/>
                    </a:cubicBezTo>
                    <a:cubicBezTo>
                      <a:pt x="190" y="160"/>
                      <a:pt x="194" y="158"/>
                      <a:pt x="196" y="155"/>
                    </a:cubicBezTo>
                    <a:cubicBezTo>
                      <a:pt x="199" y="150"/>
                      <a:pt x="197" y="143"/>
                      <a:pt x="192" y="140"/>
                    </a:cubicBezTo>
                    <a:close/>
                    <a:moveTo>
                      <a:pt x="98" y="118"/>
                    </a:moveTo>
                    <a:cubicBezTo>
                      <a:pt x="92" y="118"/>
                      <a:pt x="87" y="113"/>
                      <a:pt x="87" y="107"/>
                    </a:cubicBezTo>
                    <a:cubicBezTo>
                      <a:pt x="87" y="101"/>
                      <a:pt x="92" y="96"/>
                      <a:pt x="98" y="96"/>
                    </a:cubicBezTo>
                    <a:cubicBezTo>
                      <a:pt x="104" y="96"/>
                      <a:pt x="108" y="101"/>
                      <a:pt x="108" y="107"/>
                    </a:cubicBezTo>
                    <a:cubicBezTo>
                      <a:pt x="108" y="113"/>
                      <a:pt x="104" y="118"/>
                      <a:pt x="98" y="118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2" name="Freeform 641">
                <a:extLst>
                  <a:ext uri="{FF2B5EF4-FFF2-40B4-BE49-F238E27FC236}">
                    <a16:creationId xmlns:a16="http://schemas.microsoft.com/office/drawing/2014/main" id="{8918DE84-A160-0C19-A52A-7EB0ADDA6A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00" y="2260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sp>
          <p:nvSpPr>
            <p:cNvPr id="50" name="Freeform 639">
              <a:extLst>
                <a:ext uri="{FF2B5EF4-FFF2-40B4-BE49-F238E27FC236}">
                  <a16:creationId xmlns:a16="http://schemas.microsoft.com/office/drawing/2014/main" id="{4D869C81-6185-5CB9-0FB3-9CF701197EC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074492" y="1307093"/>
              <a:ext cx="37749" cy="266940"/>
            </a:xfrm>
            <a:custGeom>
              <a:avLst/>
              <a:gdLst>
                <a:gd name="T0" fmla="*/ 11 w 21"/>
                <a:gd name="T1" fmla="*/ 0 h 150"/>
                <a:gd name="T2" fmla="*/ 0 w 21"/>
                <a:gd name="T3" fmla="*/ 11 h 150"/>
                <a:gd name="T4" fmla="*/ 0 w 21"/>
                <a:gd name="T5" fmla="*/ 139 h 150"/>
                <a:gd name="T6" fmla="*/ 11 w 21"/>
                <a:gd name="T7" fmla="*/ 150 h 150"/>
                <a:gd name="T8" fmla="*/ 21 w 21"/>
                <a:gd name="T9" fmla="*/ 139 h 150"/>
                <a:gd name="T10" fmla="*/ 21 w 21"/>
                <a:gd name="T11" fmla="*/ 11 h 150"/>
                <a:gd name="T12" fmla="*/ 11 w 21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50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5"/>
                    <a:pt x="5" y="150"/>
                    <a:pt x="11" y="150"/>
                  </a:cubicBezTo>
                  <a:cubicBezTo>
                    <a:pt x="17" y="150"/>
                    <a:pt x="21" y="145"/>
                    <a:pt x="21" y="13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FF8304C5-E57A-4621-3C75-A8A68005DE98}"/>
              </a:ext>
            </a:extLst>
          </p:cNvPr>
          <p:cNvGrpSpPr/>
          <p:nvPr/>
        </p:nvGrpSpPr>
        <p:grpSpPr>
          <a:xfrm>
            <a:off x="9402047" y="4560436"/>
            <a:ext cx="916762" cy="916762"/>
            <a:chOff x="3669121" y="3491088"/>
            <a:chExt cx="916762" cy="916762"/>
          </a:xfrm>
          <a:solidFill>
            <a:schemeClr val="accent2">
              <a:lumMod val="75000"/>
            </a:schemeClr>
          </a:solidFill>
        </p:grpSpPr>
        <p:sp>
          <p:nvSpPr>
            <p:cNvPr id="53" name="Freeform 400">
              <a:extLst>
                <a:ext uri="{FF2B5EF4-FFF2-40B4-BE49-F238E27FC236}">
                  <a16:creationId xmlns:a16="http://schemas.microsoft.com/office/drawing/2014/main" id="{31C513BD-5E18-1E32-64A2-BC9620E56E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9121" y="3491088"/>
              <a:ext cx="916762" cy="916762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23ADAB3F-4A44-1D31-4F46-E3B8D8AA8CF6}"/>
                </a:ext>
              </a:extLst>
            </p:cNvPr>
            <p:cNvGrpSpPr/>
            <p:nvPr/>
          </p:nvGrpSpPr>
          <p:grpSpPr>
            <a:xfrm>
              <a:off x="3887988" y="3598118"/>
              <a:ext cx="479027" cy="479027"/>
              <a:chOff x="3841688" y="3582764"/>
              <a:chExt cx="571628" cy="571628"/>
            </a:xfrm>
            <a:grpFill/>
          </p:grpSpPr>
          <p:sp>
            <p:nvSpPr>
              <p:cNvPr id="54" name="Freeform 401">
                <a:extLst>
                  <a:ext uri="{FF2B5EF4-FFF2-40B4-BE49-F238E27FC236}">
                    <a16:creationId xmlns:a16="http://schemas.microsoft.com/office/drawing/2014/main" id="{639EF2DF-2665-20FA-988B-F29C7A90A5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54935" y="3696011"/>
                <a:ext cx="345134" cy="345134"/>
              </a:xfrm>
              <a:custGeom>
                <a:avLst/>
                <a:gdLst>
                  <a:gd name="T0" fmla="*/ 96 w 192"/>
                  <a:gd name="T1" fmla="*/ 0 h 192"/>
                  <a:gd name="T2" fmla="*/ 0 w 192"/>
                  <a:gd name="T3" fmla="*/ 96 h 192"/>
                  <a:gd name="T4" fmla="*/ 96 w 192"/>
                  <a:gd name="T5" fmla="*/ 192 h 192"/>
                  <a:gd name="T6" fmla="*/ 192 w 192"/>
                  <a:gd name="T7" fmla="*/ 96 h 192"/>
                  <a:gd name="T8" fmla="*/ 96 w 192"/>
                  <a:gd name="T9" fmla="*/ 0 h 192"/>
                  <a:gd name="T10" fmla="*/ 96 w 192"/>
                  <a:gd name="T11" fmla="*/ 170 h 192"/>
                  <a:gd name="T12" fmla="*/ 21 w 192"/>
                  <a:gd name="T13" fmla="*/ 96 h 192"/>
                  <a:gd name="T14" fmla="*/ 96 w 192"/>
                  <a:gd name="T15" fmla="*/ 21 h 192"/>
                  <a:gd name="T16" fmla="*/ 170 w 192"/>
                  <a:gd name="T17" fmla="*/ 96 h 192"/>
                  <a:gd name="T18" fmla="*/ 96 w 192"/>
                  <a:gd name="T19" fmla="*/ 17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2" h="192">
                    <a:moveTo>
                      <a:pt x="96" y="0"/>
                    </a:moveTo>
                    <a:cubicBezTo>
                      <a:pt x="43" y="0"/>
                      <a:pt x="0" y="43"/>
                      <a:pt x="0" y="96"/>
                    </a:cubicBezTo>
                    <a:cubicBezTo>
                      <a:pt x="0" y="149"/>
                      <a:pt x="43" y="192"/>
                      <a:pt x="96" y="192"/>
                    </a:cubicBezTo>
                    <a:cubicBezTo>
                      <a:pt x="149" y="192"/>
                      <a:pt x="192" y="149"/>
                      <a:pt x="192" y="96"/>
                    </a:cubicBezTo>
                    <a:cubicBezTo>
                      <a:pt x="192" y="43"/>
                      <a:pt x="149" y="0"/>
                      <a:pt x="96" y="0"/>
                    </a:cubicBezTo>
                    <a:close/>
                    <a:moveTo>
                      <a:pt x="96" y="170"/>
                    </a:moveTo>
                    <a:cubicBezTo>
                      <a:pt x="54" y="170"/>
                      <a:pt x="21" y="137"/>
                      <a:pt x="21" y="96"/>
                    </a:cubicBezTo>
                    <a:cubicBezTo>
                      <a:pt x="21" y="54"/>
                      <a:pt x="54" y="21"/>
                      <a:pt x="96" y="21"/>
                    </a:cubicBezTo>
                    <a:cubicBezTo>
                      <a:pt x="137" y="21"/>
                      <a:pt x="170" y="54"/>
                      <a:pt x="170" y="96"/>
                    </a:cubicBezTo>
                    <a:cubicBezTo>
                      <a:pt x="170" y="137"/>
                      <a:pt x="137" y="170"/>
                      <a:pt x="96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5" name="Freeform 402">
                <a:extLst>
                  <a:ext uri="{FF2B5EF4-FFF2-40B4-BE49-F238E27FC236}">
                    <a16:creationId xmlns:a16="http://schemas.microsoft.com/office/drawing/2014/main" id="{CF281989-D03F-DCA0-2300-7E8A874A3F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7818" y="3849704"/>
                <a:ext cx="75498" cy="37749"/>
              </a:xfrm>
              <a:custGeom>
                <a:avLst/>
                <a:gdLst>
                  <a:gd name="T0" fmla="*/ 32 w 43"/>
                  <a:gd name="T1" fmla="*/ 0 h 21"/>
                  <a:gd name="T2" fmla="*/ 11 w 43"/>
                  <a:gd name="T3" fmla="*/ 0 h 21"/>
                  <a:gd name="T4" fmla="*/ 0 w 43"/>
                  <a:gd name="T5" fmla="*/ 11 h 21"/>
                  <a:gd name="T6" fmla="*/ 11 w 43"/>
                  <a:gd name="T7" fmla="*/ 21 h 21"/>
                  <a:gd name="T8" fmla="*/ 32 w 43"/>
                  <a:gd name="T9" fmla="*/ 21 h 21"/>
                  <a:gd name="T10" fmla="*/ 43 w 43"/>
                  <a:gd name="T11" fmla="*/ 11 h 21"/>
                  <a:gd name="T12" fmla="*/ 32 w 43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21">
                    <a:moveTo>
                      <a:pt x="3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3" y="17"/>
                      <a:pt x="43" y="11"/>
                    </a:cubicBezTo>
                    <a:cubicBezTo>
                      <a:pt x="43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6" name="Freeform 403">
                <a:extLst>
                  <a:ext uri="{FF2B5EF4-FFF2-40B4-BE49-F238E27FC236}">
                    <a16:creationId xmlns:a16="http://schemas.microsoft.com/office/drawing/2014/main" id="{CB7B5A72-4BBD-B6D7-4B38-2C86B422A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1688" y="3849704"/>
                <a:ext cx="75498" cy="37749"/>
              </a:xfrm>
              <a:custGeom>
                <a:avLst/>
                <a:gdLst>
                  <a:gd name="T0" fmla="*/ 32 w 42"/>
                  <a:gd name="T1" fmla="*/ 0 h 21"/>
                  <a:gd name="T2" fmla="*/ 10 w 42"/>
                  <a:gd name="T3" fmla="*/ 0 h 21"/>
                  <a:gd name="T4" fmla="*/ 0 w 42"/>
                  <a:gd name="T5" fmla="*/ 11 h 21"/>
                  <a:gd name="T6" fmla="*/ 10 w 42"/>
                  <a:gd name="T7" fmla="*/ 21 h 21"/>
                  <a:gd name="T8" fmla="*/ 32 w 42"/>
                  <a:gd name="T9" fmla="*/ 21 h 21"/>
                  <a:gd name="T10" fmla="*/ 42 w 42"/>
                  <a:gd name="T11" fmla="*/ 11 h 21"/>
                  <a:gd name="T12" fmla="*/ 32 w 42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21">
                    <a:moveTo>
                      <a:pt x="32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1"/>
                      <a:pt x="10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2" y="17"/>
                      <a:pt x="42" y="11"/>
                    </a:cubicBezTo>
                    <a:cubicBezTo>
                      <a:pt x="42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7" name="Freeform 404">
                <a:extLst>
                  <a:ext uri="{FF2B5EF4-FFF2-40B4-BE49-F238E27FC236}">
                    <a16:creationId xmlns:a16="http://schemas.microsoft.com/office/drawing/2014/main" id="{4D6BD72D-1CAB-6799-571B-C0B1757ABF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627" y="3582764"/>
                <a:ext cx="37749" cy="75498"/>
              </a:xfrm>
              <a:custGeom>
                <a:avLst/>
                <a:gdLst>
                  <a:gd name="T0" fmla="*/ 11 w 21"/>
                  <a:gd name="T1" fmla="*/ 42 h 42"/>
                  <a:gd name="T2" fmla="*/ 21 w 21"/>
                  <a:gd name="T3" fmla="*/ 32 h 42"/>
                  <a:gd name="T4" fmla="*/ 21 w 21"/>
                  <a:gd name="T5" fmla="*/ 10 h 42"/>
                  <a:gd name="T6" fmla="*/ 11 w 21"/>
                  <a:gd name="T7" fmla="*/ 0 h 42"/>
                  <a:gd name="T8" fmla="*/ 0 w 21"/>
                  <a:gd name="T9" fmla="*/ 10 h 42"/>
                  <a:gd name="T10" fmla="*/ 0 w 21"/>
                  <a:gd name="T11" fmla="*/ 32 h 42"/>
                  <a:gd name="T12" fmla="*/ 11 w 21"/>
                  <a:gd name="T1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42">
                    <a:moveTo>
                      <a:pt x="11" y="42"/>
                    </a:moveTo>
                    <a:cubicBezTo>
                      <a:pt x="17" y="42"/>
                      <a:pt x="21" y="38"/>
                      <a:pt x="21" y="32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7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8"/>
                      <a:pt x="5" y="42"/>
                      <a:pt x="1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8" name="Freeform 405">
                <a:extLst>
                  <a:ext uri="{FF2B5EF4-FFF2-40B4-BE49-F238E27FC236}">
                    <a16:creationId xmlns:a16="http://schemas.microsoft.com/office/drawing/2014/main" id="{98893CEF-B1A9-91A1-2002-885E5F40A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627" y="4078894"/>
                <a:ext cx="37749" cy="75498"/>
              </a:xfrm>
              <a:custGeom>
                <a:avLst/>
                <a:gdLst>
                  <a:gd name="T0" fmla="*/ 11 w 21"/>
                  <a:gd name="T1" fmla="*/ 0 h 43"/>
                  <a:gd name="T2" fmla="*/ 0 w 21"/>
                  <a:gd name="T3" fmla="*/ 11 h 43"/>
                  <a:gd name="T4" fmla="*/ 0 w 21"/>
                  <a:gd name="T5" fmla="*/ 32 h 43"/>
                  <a:gd name="T6" fmla="*/ 11 w 21"/>
                  <a:gd name="T7" fmla="*/ 43 h 43"/>
                  <a:gd name="T8" fmla="*/ 21 w 21"/>
                  <a:gd name="T9" fmla="*/ 32 h 43"/>
                  <a:gd name="T10" fmla="*/ 21 w 21"/>
                  <a:gd name="T11" fmla="*/ 11 h 43"/>
                  <a:gd name="T12" fmla="*/ 11 w 21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43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8"/>
                      <a:pt x="5" y="43"/>
                      <a:pt x="11" y="43"/>
                    </a:cubicBezTo>
                    <a:cubicBezTo>
                      <a:pt x="17" y="43"/>
                      <a:pt x="21" y="38"/>
                      <a:pt x="21" y="3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9" name="Freeform 406">
                <a:extLst>
                  <a:ext uri="{FF2B5EF4-FFF2-40B4-BE49-F238E27FC236}">
                    <a16:creationId xmlns:a16="http://schemas.microsoft.com/office/drawing/2014/main" id="{7B93E34C-46D1-BBD5-A1E6-5D5F34F162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713" y="3658262"/>
                <a:ext cx="70105" cy="67409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20 h 38"/>
                  <a:gd name="T4" fmla="*/ 5 w 39"/>
                  <a:gd name="T5" fmla="*/ 35 h 38"/>
                  <a:gd name="T6" fmla="*/ 12 w 39"/>
                  <a:gd name="T7" fmla="*/ 38 h 38"/>
                  <a:gd name="T8" fmla="*/ 20 w 39"/>
                  <a:gd name="T9" fmla="*/ 35 h 38"/>
                  <a:gd name="T10" fmla="*/ 35 w 39"/>
                  <a:gd name="T11" fmla="*/ 20 h 38"/>
                  <a:gd name="T12" fmla="*/ 35 w 39"/>
                  <a:gd name="T13" fmla="*/ 5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0" y="24"/>
                      <a:pt x="0" y="31"/>
                      <a:pt x="5" y="35"/>
                    </a:cubicBezTo>
                    <a:cubicBezTo>
                      <a:pt x="7" y="37"/>
                      <a:pt x="9" y="38"/>
                      <a:pt x="12" y="38"/>
                    </a:cubicBezTo>
                    <a:cubicBezTo>
                      <a:pt x="15" y="38"/>
                      <a:pt x="18" y="37"/>
                      <a:pt x="20" y="3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5"/>
                      <a:pt x="39" y="9"/>
                      <a:pt x="35" y="5"/>
                    </a:cubicBezTo>
                    <a:cubicBezTo>
                      <a:pt x="31" y="0"/>
                      <a:pt x="24" y="0"/>
                      <a:pt x="2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0" name="Freeform 407">
                <a:extLst>
                  <a:ext uri="{FF2B5EF4-FFF2-40B4-BE49-F238E27FC236}">
                    <a16:creationId xmlns:a16="http://schemas.microsoft.com/office/drawing/2014/main" id="{D18900BF-21B7-7644-347F-9F13DF5C6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7186" y="4008789"/>
                <a:ext cx="70105" cy="67409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20 h 38"/>
                  <a:gd name="T4" fmla="*/ 5 w 39"/>
                  <a:gd name="T5" fmla="*/ 35 h 38"/>
                  <a:gd name="T6" fmla="*/ 12 w 39"/>
                  <a:gd name="T7" fmla="*/ 38 h 38"/>
                  <a:gd name="T8" fmla="*/ 20 w 39"/>
                  <a:gd name="T9" fmla="*/ 35 h 38"/>
                  <a:gd name="T10" fmla="*/ 35 w 39"/>
                  <a:gd name="T11" fmla="*/ 20 h 38"/>
                  <a:gd name="T12" fmla="*/ 35 w 39"/>
                  <a:gd name="T13" fmla="*/ 5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0" y="24"/>
                      <a:pt x="0" y="31"/>
                      <a:pt x="5" y="35"/>
                    </a:cubicBezTo>
                    <a:cubicBezTo>
                      <a:pt x="7" y="37"/>
                      <a:pt x="9" y="38"/>
                      <a:pt x="12" y="38"/>
                    </a:cubicBezTo>
                    <a:cubicBezTo>
                      <a:pt x="15" y="38"/>
                      <a:pt x="18" y="37"/>
                      <a:pt x="20" y="3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6"/>
                      <a:pt x="39" y="9"/>
                      <a:pt x="35" y="5"/>
                    </a:cubicBezTo>
                    <a:cubicBezTo>
                      <a:pt x="31" y="0"/>
                      <a:pt x="24" y="0"/>
                      <a:pt x="2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1" name="Freeform 408">
                <a:extLst>
                  <a:ext uri="{FF2B5EF4-FFF2-40B4-BE49-F238E27FC236}">
                    <a16:creationId xmlns:a16="http://schemas.microsoft.com/office/drawing/2014/main" id="{623CB47F-3E54-2F65-1FDD-F140F5363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7186" y="3658262"/>
                <a:ext cx="70105" cy="67409"/>
              </a:xfrm>
              <a:custGeom>
                <a:avLst/>
                <a:gdLst>
                  <a:gd name="T0" fmla="*/ 20 w 39"/>
                  <a:gd name="T1" fmla="*/ 35 h 38"/>
                  <a:gd name="T2" fmla="*/ 27 w 39"/>
                  <a:gd name="T3" fmla="*/ 38 h 38"/>
                  <a:gd name="T4" fmla="*/ 35 w 39"/>
                  <a:gd name="T5" fmla="*/ 35 h 38"/>
                  <a:gd name="T6" fmla="*/ 35 w 39"/>
                  <a:gd name="T7" fmla="*/ 20 h 38"/>
                  <a:gd name="T8" fmla="*/ 20 w 39"/>
                  <a:gd name="T9" fmla="*/ 5 h 38"/>
                  <a:gd name="T10" fmla="*/ 5 w 39"/>
                  <a:gd name="T11" fmla="*/ 5 h 38"/>
                  <a:gd name="T12" fmla="*/ 5 w 39"/>
                  <a:gd name="T13" fmla="*/ 20 h 38"/>
                  <a:gd name="T14" fmla="*/ 20 w 39"/>
                  <a:gd name="T15" fmla="*/ 3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35"/>
                    </a:moveTo>
                    <a:cubicBezTo>
                      <a:pt x="22" y="37"/>
                      <a:pt x="24" y="38"/>
                      <a:pt x="27" y="38"/>
                    </a:cubicBezTo>
                    <a:cubicBezTo>
                      <a:pt x="30" y="38"/>
                      <a:pt x="33" y="37"/>
                      <a:pt x="35" y="35"/>
                    </a:cubicBezTo>
                    <a:cubicBezTo>
                      <a:pt x="39" y="31"/>
                      <a:pt x="39" y="24"/>
                      <a:pt x="35" y="2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5" y="0"/>
                      <a:pt x="9" y="0"/>
                      <a:pt x="5" y="5"/>
                    </a:cubicBezTo>
                    <a:cubicBezTo>
                      <a:pt x="0" y="9"/>
                      <a:pt x="0" y="15"/>
                      <a:pt x="5" y="20"/>
                    </a:cubicBezTo>
                    <a:lnTo>
                      <a:pt x="20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2" name="Freeform 409">
                <a:extLst>
                  <a:ext uri="{FF2B5EF4-FFF2-40B4-BE49-F238E27FC236}">
                    <a16:creationId xmlns:a16="http://schemas.microsoft.com/office/drawing/2014/main" id="{977ACA78-F2D0-18B0-4DB5-2F6033FB3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713" y="4008789"/>
                <a:ext cx="70105" cy="67409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5 h 38"/>
                  <a:gd name="T4" fmla="*/ 5 w 39"/>
                  <a:gd name="T5" fmla="*/ 20 h 38"/>
                  <a:gd name="T6" fmla="*/ 20 w 39"/>
                  <a:gd name="T7" fmla="*/ 35 h 38"/>
                  <a:gd name="T8" fmla="*/ 27 w 39"/>
                  <a:gd name="T9" fmla="*/ 38 h 38"/>
                  <a:gd name="T10" fmla="*/ 35 w 39"/>
                  <a:gd name="T11" fmla="*/ 35 h 38"/>
                  <a:gd name="T12" fmla="*/ 35 w 39"/>
                  <a:gd name="T13" fmla="*/ 20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16" y="0"/>
                      <a:pt x="9" y="0"/>
                      <a:pt x="5" y="5"/>
                    </a:cubicBezTo>
                    <a:cubicBezTo>
                      <a:pt x="0" y="9"/>
                      <a:pt x="0" y="16"/>
                      <a:pt x="5" y="20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2" y="37"/>
                      <a:pt x="25" y="38"/>
                      <a:pt x="27" y="38"/>
                    </a:cubicBezTo>
                    <a:cubicBezTo>
                      <a:pt x="30" y="38"/>
                      <a:pt x="33" y="37"/>
                      <a:pt x="35" y="35"/>
                    </a:cubicBezTo>
                    <a:cubicBezTo>
                      <a:pt x="39" y="31"/>
                      <a:pt x="39" y="24"/>
                      <a:pt x="35" y="20"/>
                    </a:cubicBezTo>
                    <a:lnTo>
                      <a:pt x="2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sp>
          <p:nvSpPr>
            <p:cNvPr id="64" name="Freeform 403">
              <a:extLst>
                <a:ext uri="{FF2B5EF4-FFF2-40B4-BE49-F238E27FC236}">
                  <a16:creationId xmlns:a16="http://schemas.microsoft.com/office/drawing/2014/main" id="{E2868ED8-049C-2215-9588-76530E842A2D}"/>
                </a:ext>
              </a:extLst>
            </p:cNvPr>
            <p:cNvSpPr>
              <a:spLocks/>
            </p:cNvSpPr>
            <p:nvPr/>
          </p:nvSpPr>
          <p:spPr bwMode="auto">
            <a:xfrm rot="19662329">
              <a:off x="3954904" y="4178018"/>
              <a:ext cx="208757" cy="45719"/>
            </a:xfrm>
            <a:custGeom>
              <a:avLst/>
              <a:gdLst>
                <a:gd name="T0" fmla="*/ 32 w 42"/>
                <a:gd name="T1" fmla="*/ 0 h 21"/>
                <a:gd name="T2" fmla="*/ 10 w 42"/>
                <a:gd name="T3" fmla="*/ 0 h 21"/>
                <a:gd name="T4" fmla="*/ 0 w 42"/>
                <a:gd name="T5" fmla="*/ 11 h 21"/>
                <a:gd name="T6" fmla="*/ 10 w 42"/>
                <a:gd name="T7" fmla="*/ 21 h 21"/>
                <a:gd name="T8" fmla="*/ 32 w 42"/>
                <a:gd name="T9" fmla="*/ 21 h 21"/>
                <a:gd name="T10" fmla="*/ 42 w 42"/>
                <a:gd name="T11" fmla="*/ 11 h 21"/>
                <a:gd name="T12" fmla="*/ 32 w 4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1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2" y="17"/>
                    <a:pt x="42" y="11"/>
                  </a:cubicBezTo>
                  <a:cubicBezTo>
                    <a:pt x="42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5" name="Freeform 403">
              <a:extLst>
                <a:ext uri="{FF2B5EF4-FFF2-40B4-BE49-F238E27FC236}">
                  <a16:creationId xmlns:a16="http://schemas.microsoft.com/office/drawing/2014/main" id="{C1664272-1133-A717-13AB-A1ADB8CA9A1F}"/>
                </a:ext>
              </a:extLst>
            </p:cNvPr>
            <p:cNvSpPr>
              <a:spLocks/>
            </p:cNvSpPr>
            <p:nvPr/>
          </p:nvSpPr>
          <p:spPr bwMode="auto">
            <a:xfrm rot="1937671" flipH="1">
              <a:off x="4098941" y="4178019"/>
              <a:ext cx="208757" cy="45719"/>
            </a:xfrm>
            <a:custGeom>
              <a:avLst/>
              <a:gdLst>
                <a:gd name="T0" fmla="*/ 32 w 42"/>
                <a:gd name="T1" fmla="*/ 0 h 21"/>
                <a:gd name="T2" fmla="*/ 10 w 42"/>
                <a:gd name="T3" fmla="*/ 0 h 21"/>
                <a:gd name="T4" fmla="*/ 0 w 42"/>
                <a:gd name="T5" fmla="*/ 11 h 21"/>
                <a:gd name="T6" fmla="*/ 10 w 42"/>
                <a:gd name="T7" fmla="*/ 21 h 21"/>
                <a:gd name="T8" fmla="*/ 32 w 42"/>
                <a:gd name="T9" fmla="*/ 21 h 21"/>
                <a:gd name="T10" fmla="*/ 42 w 42"/>
                <a:gd name="T11" fmla="*/ 11 h 21"/>
                <a:gd name="T12" fmla="*/ 32 w 4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1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2" y="17"/>
                    <a:pt x="42" y="11"/>
                  </a:cubicBezTo>
                  <a:cubicBezTo>
                    <a:pt x="42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5A667462-AC66-E082-5801-F464BB338938}"/>
              </a:ext>
            </a:extLst>
          </p:cNvPr>
          <p:cNvGrpSpPr/>
          <p:nvPr/>
        </p:nvGrpSpPr>
        <p:grpSpPr>
          <a:xfrm>
            <a:off x="10937623" y="995463"/>
            <a:ext cx="916762" cy="916762"/>
            <a:chOff x="3669121" y="3491088"/>
            <a:chExt cx="916762" cy="916762"/>
          </a:xfrm>
          <a:solidFill>
            <a:schemeClr val="accent2">
              <a:lumMod val="75000"/>
            </a:schemeClr>
          </a:solidFill>
        </p:grpSpPr>
        <p:sp>
          <p:nvSpPr>
            <p:cNvPr id="9" name="Freeform 400">
              <a:extLst>
                <a:ext uri="{FF2B5EF4-FFF2-40B4-BE49-F238E27FC236}">
                  <a16:creationId xmlns:a16="http://schemas.microsoft.com/office/drawing/2014/main" id="{04FBD157-6F24-654D-94C4-2EDE39C152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9121" y="3491088"/>
              <a:ext cx="916762" cy="916762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DF8DCFCE-1AAA-21DE-24F9-BD24FC21659D}"/>
                </a:ext>
              </a:extLst>
            </p:cNvPr>
            <p:cNvGrpSpPr/>
            <p:nvPr/>
          </p:nvGrpSpPr>
          <p:grpSpPr>
            <a:xfrm>
              <a:off x="3887988" y="3598118"/>
              <a:ext cx="479027" cy="479027"/>
              <a:chOff x="3841688" y="3582764"/>
              <a:chExt cx="571628" cy="571628"/>
            </a:xfrm>
            <a:grpFill/>
          </p:grpSpPr>
          <p:sp>
            <p:nvSpPr>
              <p:cNvPr id="19" name="Freeform 401">
                <a:extLst>
                  <a:ext uri="{FF2B5EF4-FFF2-40B4-BE49-F238E27FC236}">
                    <a16:creationId xmlns:a16="http://schemas.microsoft.com/office/drawing/2014/main" id="{713642F8-9FD7-8CD8-F5CB-5740817C45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54935" y="3696011"/>
                <a:ext cx="345134" cy="345134"/>
              </a:xfrm>
              <a:custGeom>
                <a:avLst/>
                <a:gdLst>
                  <a:gd name="T0" fmla="*/ 96 w 192"/>
                  <a:gd name="T1" fmla="*/ 0 h 192"/>
                  <a:gd name="T2" fmla="*/ 0 w 192"/>
                  <a:gd name="T3" fmla="*/ 96 h 192"/>
                  <a:gd name="T4" fmla="*/ 96 w 192"/>
                  <a:gd name="T5" fmla="*/ 192 h 192"/>
                  <a:gd name="T6" fmla="*/ 192 w 192"/>
                  <a:gd name="T7" fmla="*/ 96 h 192"/>
                  <a:gd name="T8" fmla="*/ 96 w 192"/>
                  <a:gd name="T9" fmla="*/ 0 h 192"/>
                  <a:gd name="T10" fmla="*/ 96 w 192"/>
                  <a:gd name="T11" fmla="*/ 170 h 192"/>
                  <a:gd name="T12" fmla="*/ 21 w 192"/>
                  <a:gd name="T13" fmla="*/ 96 h 192"/>
                  <a:gd name="T14" fmla="*/ 96 w 192"/>
                  <a:gd name="T15" fmla="*/ 21 h 192"/>
                  <a:gd name="T16" fmla="*/ 170 w 192"/>
                  <a:gd name="T17" fmla="*/ 96 h 192"/>
                  <a:gd name="T18" fmla="*/ 96 w 192"/>
                  <a:gd name="T19" fmla="*/ 17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2" h="192">
                    <a:moveTo>
                      <a:pt x="96" y="0"/>
                    </a:moveTo>
                    <a:cubicBezTo>
                      <a:pt x="43" y="0"/>
                      <a:pt x="0" y="43"/>
                      <a:pt x="0" y="96"/>
                    </a:cubicBezTo>
                    <a:cubicBezTo>
                      <a:pt x="0" y="149"/>
                      <a:pt x="43" y="192"/>
                      <a:pt x="96" y="192"/>
                    </a:cubicBezTo>
                    <a:cubicBezTo>
                      <a:pt x="149" y="192"/>
                      <a:pt x="192" y="149"/>
                      <a:pt x="192" y="96"/>
                    </a:cubicBezTo>
                    <a:cubicBezTo>
                      <a:pt x="192" y="43"/>
                      <a:pt x="149" y="0"/>
                      <a:pt x="96" y="0"/>
                    </a:cubicBezTo>
                    <a:close/>
                    <a:moveTo>
                      <a:pt x="96" y="170"/>
                    </a:moveTo>
                    <a:cubicBezTo>
                      <a:pt x="54" y="170"/>
                      <a:pt x="21" y="137"/>
                      <a:pt x="21" y="96"/>
                    </a:cubicBezTo>
                    <a:cubicBezTo>
                      <a:pt x="21" y="54"/>
                      <a:pt x="54" y="21"/>
                      <a:pt x="96" y="21"/>
                    </a:cubicBezTo>
                    <a:cubicBezTo>
                      <a:pt x="137" y="21"/>
                      <a:pt x="170" y="54"/>
                      <a:pt x="170" y="96"/>
                    </a:cubicBezTo>
                    <a:cubicBezTo>
                      <a:pt x="170" y="137"/>
                      <a:pt x="137" y="170"/>
                      <a:pt x="96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0" name="Freeform 402">
                <a:extLst>
                  <a:ext uri="{FF2B5EF4-FFF2-40B4-BE49-F238E27FC236}">
                    <a16:creationId xmlns:a16="http://schemas.microsoft.com/office/drawing/2014/main" id="{CAF8B0ED-F9B0-52C8-CA50-908E4F2EB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7818" y="3849704"/>
                <a:ext cx="75498" cy="37749"/>
              </a:xfrm>
              <a:custGeom>
                <a:avLst/>
                <a:gdLst>
                  <a:gd name="T0" fmla="*/ 32 w 43"/>
                  <a:gd name="T1" fmla="*/ 0 h 21"/>
                  <a:gd name="T2" fmla="*/ 11 w 43"/>
                  <a:gd name="T3" fmla="*/ 0 h 21"/>
                  <a:gd name="T4" fmla="*/ 0 w 43"/>
                  <a:gd name="T5" fmla="*/ 11 h 21"/>
                  <a:gd name="T6" fmla="*/ 11 w 43"/>
                  <a:gd name="T7" fmla="*/ 21 h 21"/>
                  <a:gd name="T8" fmla="*/ 32 w 43"/>
                  <a:gd name="T9" fmla="*/ 21 h 21"/>
                  <a:gd name="T10" fmla="*/ 43 w 43"/>
                  <a:gd name="T11" fmla="*/ 11 h 21"/>
                  <a:gd name="T12" fmla="*/ 32 w 43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21">
                    <a:moveTo>
                      <a:pt x="3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3" y="17"/>
                      <a:pt x="43" y="11"/>
                    </a:cubicBezTo>
                    <a:cubicBezTo>
                      <a:pt x="43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1" name="Freeform 403">
                <a:extLst>
                  <a:ext uri="{FF2B5EF4-FFF2-40B4-BE49-F238E27FC236}">
                    <a16:creationId xmlns:a16="http://schemas.microsoft.com/office/drawing/2014/main" id="{6118B651-9182-62CA-1BF1-3DDA11034C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1688" y="3849704"/>
                <a:ext cx="75498" cy="37749"/>
              </a:xfrm>
              <a:custGeom>
                <a:avLst/>
                <a:gdLst>
                  <a:gd name="T0" fmla="*/ 32 w 42"/>
                  <a:gd name="T1" fmla="*/ 0 h 21"/>
                  <a:gd name="T2" fmla="*/ 10 w 42"/>
                  <a:gd name="T3" fmla="*/ 0 h 21"/>
                  <a:gd name="T4" fmla="*/ 0 w 42"/>
                  <a:gd name="T5" fmla="*/ 11 h 21"/>
                  <a:gd name="T6" fmla="*/ 10 w 42"/>
                  <a:gd name="T7" fmla="*/ 21 h 21"/>
                  <a:gd name="T8" fmla="*/ 32 w 42"/>
                  <a:gd name="T9" fmla="*/ 21 h 21"/>
                  <a:gd name="T10" fmla="*/ 42 w 42"/>
                  <a:gd name="T11" fmla="*/ 11 h 21"/>
                  <a:gd name="T12" fmla="*/ 32 w 42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21">
                    <a:moveTo>
                      <a:pt x="32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1"/>
                      <a:pt x="10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2" y="17"/>
                      <a:pt x="42" y="11"/>
                    </a:cubicBezTo>
                    <a:cubicBezTo>
                      <a:pt x="42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2" name="Freeform 404">
                <a:extLst>
                  <a:ext uri="{FF2B5EF4-FFF2-40B4-BE49-F238E27FC236}">
                    <a16:creationId xmlns:a16="http://schemas.microsoft.com/office/drawing/2014/main" id="{CE0E1500-10DA-4E03-7BEB-226060D206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627" y="3582764"/>
                <a:ext cx="37749" cy="75498"/>
              </a:xfrm>
              <a:custGeom>
                <a:avLst/>
                <a:gdLst>
                  <a:gd name="T0" fmla="*/ 11 w 21"/>
                  <a:gd name="T1" fmla="*/ 42 h 42"/>
                  <a:gd name="T2" fmla="*/ 21 w 21"/>
                  <a:gd name="T3" fmla="*/ 32 h 42"/>
                  <a:gd name="T4" fmla="*/ 21 w 21"/>
                  <a:gd name="T5" fmla="*/ 10 h 42"/>
                  <a:gd name="T6" fmla="*/ 11 w 21"/>
                  <a:gd name="T7" fmla="*/ 0 h 42"/>
                  <a:gd name="T8" fmla="*/ 0 w 21"/>
                  <a:gd name="T9" fmla="*/ 10 h 42"/>
                  <a:gd name="T10" fmla="*/ 0 w 21"/>
                  <a:gd name="T11" fmla="*/ 32 h 42"/>
                  <a:gd name="T12" fmla="*/ 11 w 21"/>
                  <a:gd name="T1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42">
                    <a:moveTo>
                      <a:pt x="11" y="42"/>
                    </a:moveTo>
                    <a:cubicBezTo>
                      <a:pt x="17" y="42"/>
                      <a:pt x="21" y="38"/>
                      <a:pt x="21" y="32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7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8"/>
                      <a:pt x="5" y="42"/>
                      <a:pt x="1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3" name="Freeform 405">
                <a:extLst>
                  <a:ext uri="{FF2B5EF4-FFF2-40B4-BE49-F238E27FC236}">
                    <a16:creationId xmlns:a16="http://schemas.microsoft.com/office/drawing/2014/main" id="{38C741C2-89B9-F32D-76DF-16B29BB506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627" y="4078894"/>
                <a:ext cx="37749" cy="75498"/>
              </a:xfrm>
              <a:custGeom>
                <a:avLst/>
                <a:gdLst>
                  <a:gd name="T0" fmla="*/ 11 w 21"/>
                  <a:gd name="T1" fmla="*/ 0 h 43"/>
                  <a:gd name="T2" fmla="*/ 0 w 21"/>
                  <a:gd name="T3" fmla="*/ 11 h 43"/>
                  <a:gd name="T4" fmla="*/ 0 w 21"/>
                  <a:gd name="T5" fmla="*/ 32 h 43"/>
                  <a:gd name="T6" fmla="*/ 11 w 21"/>
                  <a:gd name="T7" fmla="*/ 43 h 43"/>
                  <a:gd name="T8" fmla="*/ 21 w 21"/>
                  <a:gd name="T9" fmla="*/ 32 h 43"/>
                  <a:gd name="T10" fmla="*/ 21 w 21"/>
                  <a:gd name="T11" fmla="*/ 11 h 43"/>
                  <a:gd name="T12" fmla="*/ 11 w 21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43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8"/>
                      <a:pt x="5" y="43"/>
                      <a:pt x="11" y="43"/>
                    </a:cubicBezTo>
                    <a:cubicBezTo>
                      <a:pt x="17" y="43"/>
                      <a:pt x="21" y="38"/>
                      <a:pt x="21" y="3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4" name="Freeform 406">
                <a:extLst>
                  <a:ext uri="{FF2B5EF4-FFF2-40B4-BE49-F238E27FC236}">
                    <a16:creationId xmlns:a16="http://schemas.microsoft.com/office/drawing/2014/main" id="{77F825EA-749B-F896-1411-1CC0C5A4B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713" y="3658262"/>
                <a:ext cx="70105" cy="67409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20 h 38"/>
                  <a:gd name="T4" fmla="*/ 5 w 39"/>
                  <a:gd name="T5" fmla="*/ 35 h 38"/>
                  <a:gd name="T6" fmla="*/ 12 w 39"/>
                  <a:gd name="T7" fmla="*/ 38 h 38"/>
                  <a:gd name="T8" fmla="*/ 20 w 39"/>
                  <a:gd name="T9" fmla="*/ 35 h 38"/>
                  <a:gd name="T10" fmla="*/ 35 w 39"/>
                  <a:gd name="T11" fmla="*/ 20 h 38"/>
                  <a:gd name="T12" fmla="*/ 35 w 39"/>
                  <a:gd name="T13" fmla="*/ 5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0" y="24"/>
                      <a:pt x="0" y="31"/>
                      <a:pt x="5" y="35"/>
                    </a:cubicBezTo>
                    <a:cubicBezTo>
                      <a:pt x="7" y="37"/>
                      <a:pt x="9" y="38"/>
                      <a:pt x="12" y="38"/>
                    </a:cubicBezTo>
                    <a:cubicBezTo>
                      <a:pt x="15" y="38"/>
                      <a:pt x="18" y="37"/>
                      <a:pt x="20" y="3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5"/>
                      <a:pt x="39" y="9"/>
                      <a:pt x="35" y="5"/>
                    </a:cubicBezTo>
                    <a:cubicBezTo>
                      <a:pt x="31" y="0"/>
                      <a:pt x="24" y="0"/>
                      <a:pt x="2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3" name="Freeform 407">
                <a:extLst>
                  <a:ext uri="{FF2B5EF4-FFF2-40B4-BE49-F238E27FC236}">
                    <a16:creationId xmlns:a16="http://schemas.microsoft.com/office/drawing/2014/main" id="{0417DBA5-B3A3-C4DD-61D2-4483939BBA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7186" y="4008789"/>
                <a:ext cx="70105" cy="67409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20 h 38"/>
                  <a:gd name="T4" fmla="*/ 5 w 39"/>
                  <a:gd name="T5" fmla="*/ 35 h 38"/>
                  <a:gd name="T6" fmla="*/ 12 w 39"/>
                  <a:gd name="T7" fmla="*/ 38 h 38"/>
                  <a:gd name="T8" fmla="*/ 20 w 39"/>
                  <a:gd name="T9" fmla="*/ 35 h 38"/>
                  <a:gd name="T10" fmla="*/ 35 w 39"/>
                  <a:gd name="T11" fmla="*/ 20 h 38"/>
                  <a:gd name="T12" fmla="*/ 35 w 39"/>
                  <a:gd name="T13" fmla="*/ 5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0" y="24"/>
                      <a:pt x="0" y="31"/>
                      <a:pt x="5" y="35"/>
                    </a:cubicBezTo>
                    <a:cubicBezTo>
                      <a:pt x="7" y="37"/>
                      <a:pt x="9" y="38"/>
                      <a:pt x="12" y="38"/>
                    </a:cubicBezTo>
                    <a:cubicBezTo>
                      <a:pt x="15" y="38"/>
                      <a:pt x="18" y="37"/>
                      <a:pt x="20" y="3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6"/>
                      <a:pt x="39" y="9"/>
                      <a:pt x="35" y="5"/>
                    </a:cubicBezTo>
                    <a:cubicBezTo>
                      <a:pt x="31" y="0"/>
                      <a:pt x="24" y="0"/>
                      <a:pt x="2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4" name="Freeform 408">
                <a:extLst>
                  <a:ext uri="{FF2B5EF4-FFF2-40B4-BE49-F238E27FC236}">
                    <a16:creationId xmlns:a16="http://schemas.microsoft.com/office/drawing/2014/main" id="{E41DA06A-87B7-71B0-1C07-EF443A3577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7186" y="3658262"/>
                <a:ext cx="70105" cy="67409"/>
              </a:xfrm>
              <a:custGeom>
                <a:avLst/>
                <a:gdLst>
                  <a:gd name="T0" fmla="*/ 20 w 39"/>
                  <a:gd name="T1" fmla="*/ 35 h 38"/>
                  <a:gd name="T2" fmla="*/ 27 w 39"/>
                  <a:gd name="T3" fmla="*/ 38 h 38"/>
                  <a:gd name="T4" fmla="*/ 35 w 39"/>
                  <a:gd name="T5" fmla="*/ 35 h 38"/>
                  <a:gd name="T6" fmla="*/ 35 w 39"/>
                  <a:gd name="T7" fmla="*/ 20 h 38"/>
                  <a:gd name="T8" fmla="*/ 20 w 39"/>
                  <a:gd name="T9" fmla="*/ 5 h 38"/>
                  <a:gd name="T10" fmla="*/ 5 w 39"/>
                  <a:gd name="T11" fmla="*/ 5 h 38"/>
                  <a:gd name="T12" fmla="*/ 5 w 39"/>
                  <a:gd name="T13" fmla="*/ 20 h 38"/>
                  <a:gd name="T14" fmla="*/ 20 w 39"/>
                  <a:gd name="T15" fmla="*/ 3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35"/>
                    </a:moveTo>
                    <a:cubicBezTo>
                      <a:pt x="22" y="37"/>
                      <a:pt x="24" y="38"/>
                      <a:pt x="27" y="38"/>
                    </a:cubicBezTo>
                    <a:cubicBezTo>
                      <a:pt x="30" y="38"/>
                      <a:pt x="33" y="37"/>
                      <a:pt x="35" y="35"/>
                    </a:cubicBezTo>
                    <a:cubicBezTo>
                      <a:pt x="39" y="31"/>
                      <a:pt x="39" y="24"/>
                      <a:pt x="35" y="2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5" y="0"/>
                      <a:pt x="9" y="0"/>
                      <a:pt x="5" y="5"/>
                    </a:cubicBezTo>
                    <a:cubicBezTo>
                      <a:pt x="0" y="9"/>
                      <a:pt x="0" y="15"/>
                      <a:pt x="5" y="20"/>
                    </a:cubicBezTo>
                    <a:lnTo>
                      <a:pt x="20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5" name="Freeform 409">
                <a:extLst>
                  <a:ext uri="{FF2B5EF4-FFF2-40B4-BE49-F238E27FC236}">
                    <a16:creationId xmlns:a16="http://schemas.microsoft.com/office/drawing/2014/main" id="{9EBE08BF-F727-4AE8-8693-5A8B29106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713" y="4008789"/>
                <a:ext cx="70105" cy="67409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5 h 38"/>
                  <a:gd name="T4" fmla="*/ 5 w 39"/>
                  <a:gd name="T5" fmla="*/ 20 h 38"/>
                  <a:gd name="T6" fmla="*/ 20 w 39"/>
                  <a:gd name="T7" fmla="*/ 35 h 38"/>
                  <a:gd name="T8" fmla="*/ 27 w 39"/>
                  <a:gd name="T9" fmla="*/ 38 h 38"/>
                  <a:gd name="T10" fmla="*/ 35 w 39"/>
                  <a:gd name="T11" fmla="*/ 35 h 38"/>
                  <a:gd name="T12" fmla="*/ 35 w 39"/>
                  <a:gd name="T13" fmla="*/ 20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16" y="0"/>
                      <a:pt x="9" y="0"/>
                      <a:pt x="5" y="5"/>
                    </a:cubicBezTo>
                    <a:cubicBezTo>
                      <a:pt x="0" y="9"/>
                      <a:pt x="0" y="16"/>
                      <a:pt x="5" y="20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2" y="37"/>
                      <a:pt x="25" y="38"/>
                      <a:pt x="27" y="38"/>
                    </a:cubicBezTo>
                    <a:cubicBezTo>
                      <a:pt x="30" y="38"/>
                      <a:pt x="33" y="37"/>
                      <a:pt x="35" y="35"/>
                    </a:cubicBezTo>
                    <a:cubicBezTo>
                      <a:pt x="39" y="31"/>
                      <a:pt x="39" y="24"/>
                      <a:pt x="35" y="20"/>
                    </a:cubicBezTo>
                    <a:lnTo>
                      <a:pt x="2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sp>
          <p:nvSpPr>
            <p:cNvPr id="17" name="Freeform 403">
              <a:extLst>
                <a:ext uri="{FF2B5EF4-FFF2-40B4-BE49-F238E27FC236}">
                  <a16:creationId xmlns:a16="http://schemas.microsoft.com/office/drawing/2014/main" id="{8F6AE39A-D1F5-1D9E-6DB5-BBFCF856F7E5}"/>
                </a:ext>
              </a:extLst>
            </p:cNvPr>
            <p:cNvSpPr>
              <a:spLocks/>
            </p:cNvSpPr>
            <p:nvPr/>
          </p:nvSpPr>
          <p:spPr bwMode="auto">
            <a:xfrm rot="19662329">
              <a:off x="3954904" y="4178018"/>
              <a:ext cx="208757" cy="45719"/>
            </a:xfrm>
            <a:custGeom>
              <a:avLst/>
              <a:gdLst>
                <a:gd name="T0" fmla="*/ 32 w 42"/>
                <a:gd name="T1" fmla="*/ 0 h 21"/>
                <a:gd name="T2" fmla="*/ 10 w 42"/>
                <a:gd name="T3" fmla="*/ 0 h 21"/>
                <a:gd name="T4" fmla="*/ 0 w 42"/>
                <a:gd name="T5" fmla="*/ 11 h 21"/>
                <a:gd name="T6" fmla="*/ 10 w 42"/>
                <a:gd name="T7" fmla="*/ 21 h 21"/>
                <a:gd name="T8" fmla="*/ 32 w 42"/>
                <a:gd name="T9" fmla="*/ 21 h 21"/>
                <a:gd name="T10" fmla="*/ 42 w 42"/>
                <a:gd name="T11" fmla="*/ 11 h 21"/>
                <a:gd name="T12" fmla="*/ 32 w 4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1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2" y="17"/>
                    <a:pt x="42" y="11"/>
                  </a:cubicBezTo>
                  <a:cubicBezTo>
                    <a:pt x="42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403">
              <a:extLst>
                <a:ext uri="{FF2B5EF4-FFF2-40B4-BE49-F238E27FC236}">
                  <a16:creationId xmlns:a16="http://schemas.microsoft.com/office/drawing/2014/main" id="{F35026EC-B0D0-77D9-DC85-4E7DEAB9F3EC}"/>
                </a:ext>
              </a:extLst>
            </p:cNvPr>
            <p:cNvSpPr>
              <a:spLocks/>
            </p:cNvSpPr>
            <p:nvPr/>
          </p:nvSpPr>
          <p:spPr bwMode="auto">
            <a:xfrm rot="1937671" flipH="1">
              <a:off x="4098941" y="4178019"/>
              <a:ext cx="208757" cy="45719"/>
            </a:xfrm>
            <a:custGeom>
              <a:avLst/>
              <a:gdLst>
                <a:gd name="T0" fmla="*/ 32 w 42"/>
                <a:gd name="T1" fmla="*/ 0 h 21"/>
                <a:gd name="T2" fmla="*/ 10 w 42"/>
                <a:gd name="T3" fmla="*/ 0 h 21"/>
                <a:gd name="T4" fmla="*/ 0 w 42"/>
                <a:gd name="T5" fmla="*/ 11 h 21"/>
                <a:gd name="T6" fmla="*/ 10 w 42"/>
                <a:gd name="T7" fmla="*/ 21 h 21"/>
                <a:gd name="T8" fmla="*/ 32 w 42"/>
                <a:gd name="T9" fmla="*/ 21 h 21"/>
                <a:gd name="T10" fmla="*/ 42 w 42"/>
                <a:gd name="T11" fmla="*/ 11 h 21"/>
                <a:gd name="T12" fmla="*/ 32 w 4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1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2" y="17"/>
                    <a:pt x="42" y="11"/>
                  </a:cubicBezTo>
                  <a:cubicBezTo>
                    <a:pt x="42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76332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50966-81CA-BE11-C2C1-277B52EC0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Annexes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320EF4-61AF-45E5-F2F4-358DE05ADC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>
                <a:hlinkClick r:id="rId2"/>
              </a:rPr>
              <a:t>Github</a:t>
            </a:r>
            <a:r>
              <a:rPr lang="fr-FR" dirty="0">
                <a:hlinkClick r:id="rId2"/>
              </a:rPr>
              <a:t> 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3872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E65A6-0C7D-D77F-BD84-ABFC4A7D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Hypothèses des coûts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C6F1049-A7CA-EA9E-4239-006FAFC5D2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793071"/>
              </p:ext>
            </p:extLst>
          </p:nvPr>
        </p:nvGraphicFramePr>
        <p:xfrm>
          <a:off x="4775377" y="1415937"/>
          <a:ext cx="5583026" cy="2494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7162">
                  <a:extLst>
                    <a:ext uri="{9D8B030D-6E8A-4147-A177-3AD203B41FA5}">
                      <a16:colId xmlns:a16="http://schemas.microsoft.com/office/drawing/2014/main" val="315530076"/>
                    </a:ext>
                  </a:extLst>
                </a:gridCol>
                <a:gridCol w="1715820">
                  <a:extLst>
                    <a:ext uri="{9D8B030D-6E8A-4147-A177-3AD203B41FA5}">
                      <a16:colId xmlns:a16="http://schemas.microsoft.com/office/drawing/2014/main" val="3572474061"/>
                    </a:ext>
                  </a:extLst>
                </a:gridCol>
                <a:gridCol w="1600044">
                  <a:extLst>
                    <a:ext uri="{9D8B030D-6E8A-4147-A177-3AD203B41FA5}">
                      <a16:colId xmlns:a16="http://schemas.microsoft.com/office/drawing/2014/main" val="2628995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CAPEX </a:t>
                      </a:r>
                    </a:p>
                    <a:p>
                      <a:pPr algn="ctr"/>
                      <a:r>
                        <a:rPr lang="fr-FR" dirty="0"/>
                        <a:t>(€/MW)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O&amp;M (€/</a:t>
                      </a:r>
                      <a:r>
                        <a:rPr lang="fr-FR" dirty="0" err="1"/>
                        <a:t>MW.an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2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Diesel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1 050 505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101 000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59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Solaire au 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747 000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4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Solaire sur toiture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1 067 000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9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Éolien terrestre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1 300 000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6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Éolien off-shore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2 600 000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350444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5BEB317C-86FF-A9A7-C664-C8B178CEE3A2}"/>
              </a:ext>
            </a:extLst>
          </p:cNvPr>
          <p:cNvSpPr txBox="1"/>
          <p:nvPr/>
        </p:nvSpPr>
        <p:spPr>
          <a:xfrm>
            <a:off x="4775377" y="4252102"/>
            <a:ext cx="4666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Stockage : 1 167 144 €/MWh</a:t>
            </a:r>
          </a:p>
          <a:p>
            <a:r>
              <a:rPr lang="fr-FR" dirty="0"/>
              <a:t>Émission diesel : 0,769 tCO2/MWh</a:t>
            </a:r>
          </a:p>
          <a:p>
            <a:r>
              <a:rPr lang="fr-FR" dirty="0"/>
              <a:t>Prix diesel : 1,79€/l</a:t>
            </a:r>
          </a:p>
        </p:txBody>
      </p:sp>
      <p:grpSp>
        <p:nvGrpSpPr>
          <p:cNvPr id="5" name="Group 512">
            <a:extLst>
              <a:ext uri="{FF2B5EF4-FFF2-40B4-BE49-F238E27FC236}">
                <a16:creationId xmlns:a16="http://schemas.microsoft.com/office/drawing/2014/main" id="{58FD9B25-DA4E-769C-7AA6-BCF6CA80485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5252" y="4923521"/>
            <a:ext cx="916762" cy="916762"/>
            <a:chOff x="2728" y="2016"/>
            <a:chExt cx="340" cy="340"/>
          </a:xfrm>
          <a:solidFill>
            <a:schemeClr val="bg1"/>
          </a:solidFill>
        </p:grpSpPr>
        <p:sp>
          <p:nvSpPr>
            <p:cNvPr id="6" name="Freeform 513">
              <a:extLst>
                <a:ext uri="{FF2B5EF4-FFF2-40B4-BE49-F238E27FC236}">
                  <a16:creationId xmlns:a16="http://schemas.microsoft.com/office/drawing/2014/main" id="{9B194C34-E855-6D0E-5149-969693A73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" y="2080"/>
              <a:ext cx="163" cy="212"/>
            </a:xfrm>
            <a:custGeom>
              <a:avLst/>
              <a:gdLst>
                <a:gd name="T0" fmla="*/ 228 w 246"/>
                <a:gd name="T1" fmla="*/ 280 h 320"/>
                <a:gd name="T2" fmla="*/ 170 w 246"/>
                <a:gd name="T3" fmla="*/ 298 h 320"/>
                <a:gd name="T4" fmla="*/ 56 w 246"/>
                <a:gd name="T5" fmla="*/ 192 h 320"/>
                <a:gd name="T6" fmla="*/ 192 w 246"/>
                <a:gd name="T7" fmla="*/ 192 h 320"/>
                <a:gd name="T8" fmla="*/ 202 w 246"/>
                <a:gd name="T9" fmla="*/ 181 h 320"/>
                <a:gd name="T10" fmla="*/ 192 w 246"/>
                <a:gd name="T11" fmla="*/ 170 h 320"/>
                <a:gd name="T12" fmla="*/ 53 w 246"/>
                <a:gd name="T13" fmla="*/ 170 h 320"/>
                <a:gd name="T14" fmla="*/ 53 w 246"/>
                <a:gd name="T15" fmla="*/ 160 h 320"/>
                <a:gd name="T16" fmla="*/ 53 w 246"/>
                <a:gd name="T17" fmla="*/ 149 h 320"/>
                <a:gd name="T18" fmla="*/ 192 w 246"/>
                <a:gd name="T19" fmla="*/ 149 h 320"/>
                <a:gd name="T20" fmla="*/ 202 w 246"/>
                <a:gd name="T21" fmla="*/ 138 h 320"/>
                <a:gd name="T22" fmla="*/ 192 w 246"/>
                <a:gd name="T23" fmla="*/ 128 h 320"/>
                <a:gd name="T24" fmla="*/ 56 w 246"/>
                <a:gd name="T25" fmla="*/ 128 h 320"/>
                <a:gd name="T26" fmla="*/ 170 w 246"/>
                <a:gd name="T27" fmla="*/ 21 h 320"/>
                <a:gd name="T28" fmla="*/ 228 w 246"/>
                <a:gd name="T29" fmla="*/ 39 h 320"/>
                <a:gd name="T30" fmla="*/ 243 w 246"/>
                <a:gd name="T31" fmla="*/ 36 h 320"/>
                <a:gd name="T32" fmla="*/ 240 w 246"/>
                <a:gd name="T33" fmla="*/ 21 h 320"/>
                <a:gd name="T34" fmla="*/ 170 w 246"/>
                <a:gd name="T35" fmla="*/ 0 h 320"/>
                <a:gd name="T36" fmla="*/ 34 w 246"/>
                <a:gd name="T37" fmla="*/ 128 h 320"/>
                <a:gd name="T38" fmla="*/ 10 w 246"/>
                <a:gd name="T39" fmla="*/ 128 h 320"/>
                <a:gd name="T40" fmla="*/ 0 w 246"/>
                <a:gd name="T41" fmla="*/ 138 h 320"/>
                <a:gd name="T42" fmla="*/ 10 w 246"/>
                <a:gd name="T43" fmla="*/ 149 h 320"/>
                <a:gd name="T44" fmla="*/ 32 w 246"/>
                <a:gd name="T45" fmla="*/ 149 h 320"/>
                <a:gd name="T46" fmla="*/ 32 w 246"/>
                <a:gd name="T47" fmla="*/ 160 h 320"/>
                <a:gd name="T48" fmla="*/ 32 w 246"/>
                <a:gd name="T49" fmla="*/ 170 h 320"/>
                <a:gd name="T50" fmla="*/ 10 w 246"/>
                <a:gd name="T51" fmla="*/ 170 h 320"/>
                <a:gd name="T52" fmla="*/ 0 w 246"/>
                <a:gd name="T53" fmla="*/ 181 h 320"/>
                <a:gd name="T54" fmla="*/ 10 w 246"/>
                <a:gd name="T55" fmla="*/ 192 h 320"/>
                <a:gd name="T56" fmla="*/ 34 w 246"/>
                <a:gd name="T57" fmla="*/ 192 h 320"/>
                <a:gd name="T58" fmla="*/ 170 w 246"/>
                <a:gd name="T59" fmla="*/ 320 h 320"/>
                <a:gd name="T60" fmla="*/ 240 w 246"/>
                <a:gd name="T61" fmla="*/ 298 h 320"/>
                <a:gd name="T62" fmla="*/ 243 w 246"/>
                <a:gd name="T63" fmla="*/ 283 h 320"/>
                <a:gd name="T64" fmla="*/ 228 w 246"/>
                <a:gd name="T65" fmla="*/ 28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6" h="320">
                  <a:moveTo>
                    <a:pt x="228" y="280"/>
                  </a:moveTo>
                  <a:cubicBezTo>
                    <a:pt x="211" y="292"/>
                    <a:pt x="191" y="298"/>
                    <a:pt x="170" y="298"/>
                  </a:cubicBezTo>
                  <a:cubicBezTo>
                    <a:pt x="115" y="298"/>
                    <a:pt x="69" y="253"/>
                    <a:pt x="56" y="192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198" y="192"/>
                    <a:pt x="202" y="187"/>
                    <a:pt x="202" y="181"/>
                  </a:cubicBezTo>
                  <a:cubicBezTo>
                    <a:pt x="202" y="175"/>
                    <a:pt x="198" y="170"/>
                    <a:pt x="192" y="170"/>
                  </a:cubicBezTo>
                  <a:cubicBezTo>
                    <a:pt x="53" y="170"/>
                    <a:pt x="53" y="170"/>
                    <a:pt x="53" y="170"/>
                  </a:cubicBezTo>
                  <a:cubicBezTo>
                    <a:pt x="53" y="167"/>
                    <a:pt x="53" y="163"/>
                    <a:pt x="53" y="160"/>
                  </a:cubicBezTo>
                  <a:cubicBezTo>
                    <a:pt x="53" y="156"/>
                    <a:pt x="53" y="153"/>
                    <a:pt x="53" y="149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8" y="149"/>
                    <a:pt x="202" y="144"/>
                    <a:pt x="202" y="138"/>
                  </a:cubicBezTo>
                  <a:cubicBezTo>
                    <a:pt x="202" y="132"/>
                    <a:pt x="198" y="128"/>
                    <a:pt x="192" y="128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69" y="67"/>
                    <a:pt x="115" y="21"/>
                    <a:pt x="170" y="21"/>
                  </a:cubicBezTo>
                  <a:cubicBezTo>
                    <a:pt x="191" y="21"/>
                    <a:pt x="211" y="27"/>
                    <a:pt x="228" y="39"/>
                  </a:cubicBezTo>
                  <a:cubicBezTo>
                    <a:pt x="233" y="42"/>
                    <a:pt x="240" y="41"/>
                    <a:pt x="243" y="36"/>
                  </a:cubicBezTo>
                  <a:cubicBezTo>
                    <a:pt x="246" y="31"/>
                    <a:pt x="245" y="25"/>
                    <a:pt x="240" y="21"/>
                  </a:cubicBezTo>
                  <a:cubicBezTo>
                    <a:pt x="219" y="7"/>
                    <a:pt x="195" y="0"/>
                    <a:pt x="170" y="0"/>
                  </a:cubicBezTo>
                  <a:cubicBezTo>
                    <a:pt x="103" y="0"/>
                    <a:pt x="47" y="55"/>
                    <a:pt x="34" y="128"/>
                  </a:cubicBezTo>
                  <a:cubicBezTo>
                    <a:pt x="10" y="128"/>
                    <a:pt x="10" y="128"/>
                    <a:pt x="10" y="128"/>
                  </a:cubicBezTo>
                  <a:cubicBezTo>
                    <a:pt x="4" y="128"/>
                    <a:pt x="0" y="132"/>
                    <a:pt x="0" y="138"/>
                  </a:cubicBezTo>
                  <a:cubicBezTo>
                    <a:pt x="0" y="144"/>
                    <a:pt x="4" y="149"/>
                    <a:pt x="10" y="149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32" y="153"/>
                    <a:pt x="32" y="156"/>
                    <a:pt x="32" y="160"/>
                  </a:cubicBezTo>
                  <a:cubicBezTo>
                    <a:pt x="32" y="163"/>
                    <a:pt x="32" y="167"/>
                    <a:pt x="32" y="170"/>
                  </a:cubicBezTo>
                  <a:cubicBezTo>
                    <a:pt x="10" y="170"/>
                    <a:pt x="10" y="170"/>
                    <a:pt x="10" y="170"/>
                  </a:cubicBezTo>
                  <a:cubicBezTo>
                    <a:pt x="4" y="170"/>
                    <a:pt x="0" y="175"/>
                    <a:pt x="0" y="181"/>
                  </a:cubicBezTo>
                  <a:cubicBezTo>
                    <a:pt x="0" y="187"/>
                    <a:pt x="4" y="192"/>
                    <a:pt x="10" y="192"/>
                  </a:cubicBezTo>
                  <a:cubicBezTo>
                    <a:pt x="34" y="192"/>
                    <a:pt x="34" y="192"/>
                    <a:pt x="34" y="192"/>
                  </a:cubicBezTo>
                  <a:cubicBezTo>
                    <a:pt x="47" y="265"/>
                    <a:pt x="103" y="320"/>
                    <a:pt x="170" y="320"/>
                  </a:cubicBezTo>
                  <a:cubicBezTo>
                    <a:pt x="195" y="320"/>
                    <a:pt x="219" y="312"/>
                    <a:pt x="240" y="298"/>
                  </a:cubicBezTo>
                  <a:cubicBezTo>
                    <a:pt x="245" y="295"/>
                    <a:pt x="246" y="288"/>
                    <a:pt x="243" y="283"/>
                  </a:cubicBezTo>
                  <a:cubicBezTo>
                    <a:pt x="240" y="278"/>
                    <a:pt x="233" y="277"/>
                    <a:pt x="228" y="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" name="Freeform 514">
              <a:extLst>
                <a:ext uri="{FF2B5EF4-FFF2-40B4-BE49-F238E27FC236}">
                  <a16:creationId xmlns:a16="http://schemas.microsoft.com/office/drawing/2014/main" id="{5BFD578F-70CB-7665-4E51-168FAD5905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8" y="201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61975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90B551-AE91-6A5B-72B5-27154170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coûts annuels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D0566E1-59D2-78E8-9C3A-9626CA2D98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5814548"/>
              </p:ext>
            </p:extLst>
          </p:nvPr>
        </p:nvGraphicFramePr>
        <p:xfrm>
          <a:off x="4164417" y="1613341"/>
          <a:ext cx="580376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oup 512">
            <a:extLst>
              <a:ext uri="{FF2B5EF4-FFF2-40B4-BE49-F238E27FC236}">
                <a16:creationId xmlns:a16="http://schemas.microsoft.com/office/drawing/2014/main" id="{203412AD-70DC-98EE-F2E0-2DAB4D93573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5252" y="4923521"/>
            <a:ext cx="916762" cy="916762"/>
            <a:chOff x="2728" y="2016"/>
            <a:chExt cx="340" cy="340"/>
          </a:xfrm>
          <a:solidFill>
            <a:schemeClr val="bg1"/>
          </a:solidFill>
        </p:grpSpPr>
        <p:sp>
          <p:nvSpPr>
            <p:cNvPr id="5" name="Freeform 513">
              <a:extLst>
                <a:ext uri="{FF2B5EF4-FFF2-40B4-BE49-F238E27FC236}">
                  <a16:creationId xmlns:a16="http://schemas.microsoft.com/office/drawing/2014/main" id="{0A551F4E-6A76-3D74-9CE7-F7E6ED99D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" y="2080"/>
              <a:ext cx="163" cy="212"/>
            </a:xfrm>
            <a:custGeom>
              <a:avLst/>
              <a:gdLst>
                <a:gd name="T0" fmla="*/ 228 w 246"/>
                <a:gd name="T1" fmla="*/ 280 h 320"/>
                <a:gd name="T2" fmla="*/ 170 w 246"/>
                <a:gd name="T3" fmla="*/ 298 h 320"/>
                <a:gd name="T4" fmla="*/ 56 w 246"/>
                <a:gd name="T5" fmla="*/ 192 h 320"/>
                <a:gd name="T6" fmla="*/ 192 w 246"/>
                <a:gd name="T7" fmla="*/ 192 h 320"/>
                <a:gd name="T8" fmla="*/ 202 w 246"/>
                <a:gd name="T9" fmla="*/ 181 h 320"/>
                <a:gd name="T10" fmla="*/ 192 w 246"/>
                <a:gd name="T11" fmla="*/ 170 h 320"/>
                <a:gd name="T12" fmla="*/ 53 w 246"/>
                <a:gd name="T13" fmla="*/ 170 h 320"/>
                <a:gd name="T14" fmla="*/ 53 w 246"/>
                <a:gd name="T15" fmla="*/ 160 h 320"/>
                <a:gd name="T16" fmla="*/ 53 w 246"/>
                <a:gd name="T17" fmla="*/ 149 h 320"/>
                <a:gd name="T18" fmla="*/ 192 w 246"/>
                <a:gd name="T19" fmla="*/ 149 h 320"/>
                <a:gd name="T20" fmla="*/ 202 w 246"/>
                <a:gd name="T21" fmla="*/ 138 h 320"/>
                <a:gd name="T22" fmla="*/ 192 w 246"/>
                <a:gd name="T23" fmla="*/ 128 h 320"/>
                <a:gd name="T24" fmla="*/ 56 w 246"/>
                <a:gd name="T25" fmla="*/ 128 h 320"/>
                <a:gd name="T26" fmla="*/ 170 w 246"/>
                <a:gd name="T27" fmla="*/ 21 h 320"/>
                <a:gd name="T28" fmla="*/ 228 w 246"/>
                <a:gd name="T29" fmla="*/ 39 h 320"/>
                <a:gd name="T30" fmla="*/ 243 w 246"/>
                <a:gd name="T31" fmla="*/ 36 h 320"/>
                <a:gd name="T32" fmla="*/ 240 w 246"/>
                <a:gd name="T33" fmla="*/ 21 h 320"/>
                <a:gd name="T34" fmla="*/ 170 w 246"/>
                <a:gd name="T35" fmla="*/ 0 h 320"/>
                <a:gd name="T36" fmla="*/ 34 w 246"/>
                <a:gd name="T37" fmla="*/ 128 h 320"/>
                <a:gd name="T38" fmla="*/ 10 w 246"/>
                <a:gd name="T39" fmla="*/ 128 h 320"/>
                <a:gd name="T40" fmla="*/ 0 w 246"/>
                <a:gd name="T41" fmla="*/ 138 h 320"/>
                <a:gd name="T42" fmla="*/ 10 w 246"/>
                <a:gd name="T43" fmla="*/ 149 h 320"/>
                <a:gd name="T44" fmla="*/ 32 w 246"/>
                <a:gd name="T45" fmla="*/ 149 h 320"/>
                <a:gd name="T46" fmla="*/ 32 w 246"/>
                <a:gd name="T47" fmla="*/ 160 h 320"/>
                <a:gd name="T48" fmla="*/ 32 w 246"/>
                <a:gd name="T49" fmla="*/ 170 h 320"/>
                <a:gd name="T50" fmla="*/ 10 w 246"/>
                <a:gd name="T51" fmla="*/ 170 h 320"/>
                <a:gd name="T52" fmla="*/ 0 w 246"/>
                <a:gd name="T53" fmla="*/ 181 h 320"/>
                <a:gd name="T54" fmla="*/ 10 w 246"/>
                <a:gd name="T55" fmla="*/ 192 h 320"/>
                <a:gd name="T56" fmla="*/ 34 w 246"/>
                <a:gd name="T57" fmla="*/ 192 h 320"/>
                <a:gd name="T58" fmla="*/ 170 w 246"/>
                <a:gd name="T59" fmla="*/ 320 h 320"/>
                <a:gd name="T60" fmla="*/ 240 w 246"/>
                <a:gd name="T61" fmla="*/ 298 h 320"/>
                <a:gd name="T62" fmla="*/ 243 w 246"/>
                <a:gd name="T63" fmla="*/ 283 h 320"/>
                <a:gd name="T64" fmla="*/ 228 w 246"/>
                <a:gd name="T65" fmla="*/ 28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6" h="320">
                  <a:moveTo>
                    <a:pt x="228" y="280"/>
                  </a:moveTo>
                  <a:cubicBezTo>
                    <a:pt x="211" y="292"/>
                    <a:pt x="191" y="298"/>
                    <a:pt x="170" y="298"/>
                  </a:cubicBezTo>
                  <a:cubicBezTo>
                    <a:pt x="115" y="298"/>
                    <a:pt x="69" y="253"/>
                    <a:pt x="56" y="192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198" y="192"/>
                    <a:pt x="202" y="187"/>
                    <a:pt x="202" y="181"/>
                  </a:cubicBezTo>
                  <a:cubicBezTo>
                    <a:pt x="202" y="175"/>
                    <a:pt x="198" y="170"/>
                    <a:pt x="192" y="170"/>
                  </a:cubicBezTo>
                  <a:cubicBezTo>
                    <a:pt x="53" y="170"/>
                    <a:pt x="53" y="170"/>
                    <a:pt x="53" y="170"/>
                  </a:cubicBezTo>
                  <a:cubicBezTo>
                    <a:pt x="53" y="167"/>
                    <a:pt x="53" y="163"/>
                    <a:pt x="53" y="160"/>
                  </a:cubicBezTo>
                  <a:cubicBezTo>
                    <a:pt x="53" y="156"/>
                    <a:pt x="53" y="153"/>
                    <a:pt x="53" y="149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8" y="149"/>
                    <a:pt x="202" y="144"/>
                    <a:pt x="202" y="138"/>
                  </a:cubicBezTo>
                  <a:cubicBezTo>
                    <a:pt x="202" y="132"/>
                    <a:pt x="198" y="128"/>
                    <a:pt x="192" y="128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69" y="67"/>
                    <a:pt x="115" y="21"/>
                    <a:pt x="170" y="21"/>
                  </a:cubicBezTo>
                  <a:cubicBezTo>
                    <a:pt x="191" y="21"/>
                    <a:pt x="211" y="27"/>
                    <a:pt x="228" y="39"/>
                  </a:cubicBezTo>
                  <a:cubicBezTo>
                    <a:pt x="233" y="42"/>
                    <a:pt x="240" y="41"/>
                    <a:pt x="243" y="36"/>
                  </a:cubicBezTo>
                  <a:cubicBezTo>
                    <a:pt x="246" y="31"/>
                    <a:pt x="245" y="25"/>
                    <a:pt x="240" y="21"/>
                  </a:cubicBezTo>
                  <a:cubicBezTo>
                    <a:pt x="219" y="7"/>
                    <a:pt x="195" y="0"/>
                    <a:pt x="170" y="0"/>
                  </a:cubicBezTo>
                  <a:cubicBezTo>
                    <a:pt x="103" y="0"/>
                    <a:pt x="47" y="55"/>
                    <a:pt x="34" y="128"/>
                  </a:cubicBezTo>
                  <a:cubicBezTo>
                    <a:pt x="10" y="128"/>
                    <a:pt x="10" y="128"/>
                    <a:pt x="10" y="128"/>
                  </a:cubicBezTo>
                  <a:cubicBezTo>
                    <a:pt x="4" y="128"/>
                    <a:pt x="0" y="132"/>
                    <a:pt x="0" y="138"/>
                  </a:cubicBezTo>
                  <a:cubicBezTo>
                    <a:pt x="0" y="144"/>
                    <a:pt x="4" y="149"/>
                    <a:pt x="10" y="149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32" y="153"/>
                    <a:pt x="32" y="156"/>
                    <a:pt x="32" y="160"/>
                  </a:cubicBezTo>
                  <a:cubicBezTo>
                    <a:pt x="32" y="163"/>
                    <a:pt x="32" y="167"/>
                    <a:pt x="32" y="170"/>
                  </a:cubicBezTo>
                  <a:cubicBezTo>
                    <a:pt x="10" y="170"/>
                    <a:pt x="10" y="170"/>
                    <a:pt x="10" y="170"/>
                  </a:cubicBezTo>
                  <a:cubicBezTo>
                    <a:pt x="4" y="170"/>
                    <a:pt x="0" y="175"/>
                    <a:pt x="0" y="181"/>
                  </a:cubicBezTo>
                  <a:cubicBezTo>
                    <a:pt x="0" y="187"/>
                    <a:pt x="4" y="192"/>
                    <a:pt x="10" y="192"/>
                  </a:cubicBezTo>
                  <a:cubicBezTo>
                    <a:pt x="34" y="192"/>
                    <a:pt x="34" y="192"/>
                    <a:pt x="34" y="192"/>
                  </a:cubicBezTo>
                  <a:cubicBezTo>
                    <a:pt x="47" y="265"/>
                    <a:pt x="103" y="320"/>
                    <a:pt x="170" y="320"/>
                  </a:cubicBezTo>
                  <a:cubicBezTo>
                    <a:pt x="195" y="320"/>
                    <a:pt x="219" y="312"/>
                    <a:pt x="240" y="298"/>
                  </a:cubicBezTo>
                  <a:cubicBezTo>
                    <a:pt x="245" y="295"/>
                    <a:pt x="246" y="288"/>
                    <a:pt x="243" y="283"/>
                  </a:cubicBezTo>
                  <a:cubicBezTo>
                    <a:pt x="240" y="278"/>
                    <a:pt x="233" y="277"/>
                    <a:pt x="228" y="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" name="Freeform 514">
              <a:extLst>
                <a:ext uri="{FF2B5EF4-FFF2-40B4-BE49-F238E27FC236}">
                  <a16:creationId xmlns:a16="http://schemas.microsoft.com/office/drawing/2014/main" id="{296362A0-FF39-938D-DCF5-DB9FEA8A8B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8" y="201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46873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5AF664-D200-A9F2-FCC6-A2DA2528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île : l’île </a:t>
            </a:r>
            <a:r>
              <a:rPr lang="fr-FR" dirty="0" err="1"/>
              <a:t>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BC6D10-04BF-00CC-0E27-C9D8DC0E0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Population : 4990 habitants (proportionnalité avec la consommation annuelle française pour l’année 2021 (</a:t>
            </a:r>
            <a:r>
              <a:rPr lang="fr-FR" dirty="0">
                <a:hlinkClick r:id="rId2"/>
              </a:rPr>
              <a:t>Ministère de la transition énergétique</a:t>
            </a:r>
            <a:r>
              <a:rPr lang="fr-FR" dirty="0"/>
              <a:t>))</a:t>
            </a:r>
          </a:p>
          <a:p>
            <a:r>
              <a:rPr lang="fr-FR" dirty="0"/>
              <a:t>Superficie : 8,83 km</a:t>
            </a:r>
            <a:r>
              <a:rPr lang="fr-FR" baseline="30000" dirty="0"/>
              <a:t>2 </a:t>
            </a:r>
            <a:r>
              <a:rPr lang="fr-FR" dirty="0"/>
              <a:t>(Presqu'ile de Quiberon)</a:t>
            </a:r>
          </a:p>
          <a:p>
            <a:r>
              <a:rPr lang="fr-FR" dirty="0"/>
              <a:t>Nombre de foyers : 2300 (2,17 habitants/foyer (INSEE))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grpSp>
        <p:nvGrpSpPr>
          <p:cNvPr id="4" name="Group 340">
            <a:extLst>
              <a:ext uri="{FF2B5EF4-FFF2-40B4-BE49-F238E27FC236}">
                <a16:creationId xmlns:a16="http://schemas.microsoft.com/office/drawing/2014/main" id="{3CA74220-3FD3-C5E1-8592-6680FDE8995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2045" y="4965196"/>
            <a:ext cx="916762" cy="916762"/>
            <a:chOff x="4436" y="1680"/>
            <a:chExt cx="340" cy="340"/>
          </a:xfrm>
          <a:solidFill>
            <a:schemeClr val="bg1"/>
          </a:solidFill>
        </p:grpSpPr>
        <p:sp>
          <p:nvSpPr>
            <p:cNvPr id="5" name="Freeform 341">
              <a:extLst>
                <a:ext uri="{FF2B5EF4-FFF2-40B4-BE49-F238E27FC236}">
                  <a16:creationId xmlns:a16="http://schemas.microsoft.com/office/drawing/2014/main" id="{53D97D8B-E6D8-F9D3-C3BC-AAE9DBE72B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9" y="1743"/>
              <a:ext cx="214" cy="199"/>
            </a:xfrm>
            <a:custGeom>
              <a:avLst/>
              <a:gdLst>
                <a:gd name="T0" fmla="*/ 278 w 322"/>
                <a:gd name="T1" fmla="*/ 299 h 299"/>
                <a:gd name="T2" fmla="*/ 182 w 322"/>
                <a:gd name="T3" fmla="*/ 299 h 299"/>
                <a:gd name="T4" fmla="*/ 171 w 322"/>
                <a:gd name="T5" fmla="*/ 289 h 299"/>
                <a:gd name="T6" fmla="*/ 171 w 322"/>
                <a:gd name="T7" fmla="*/ 235 h 299"/>
                <a:gd name="T8" fmla="*/ 150 w 322"/>
                <a:gd name="T9" fmla="*/ 235 h 299"/>
                <a:gd name="T10" fmla="*/ 150 w 322"/>
                <a:gd name="T11" fmla="*/ 289 h 299"/>
                <a:gd name="T12" fmla="*/ 139 w 322"/>
                <a:gd name="T13" fmla="*/ 299 h 299"/>
                <a:gd name="T14" fmla="*/ 43 w 322"/>
                <a:gd name="T15" fmla="*/ 299 h 299"/>
                <a:gd name="T16" fmla="*/ 33 w 322"/>
                <a:gd name="T17" fmla="*/ 289 h 299"/>
                <a:gd name="T18" fmla="*/ 33 w 322"/>
                <a:gd name="T19" fmla="*/ 150 h 299"/>
                <a:gd name="T20" fmla="*/ 11 w 322"/>
                <a:gd name="T21" fmla="*/ 150 h 299"/>
                <a:gd name="T22" fmla="*/ 1 w 322"/>
                <a:gd name="T23" fmla="*/ 143 h 299"/>
                <a:gd name="T24" fmla="*/ 4 w 322"/>
                <a:gd name="T25" fmla="*/ 131 h 299"/>
                <a:gd name="T26" fmla="*/ 154 w 322"/>
                <a:gd name="T27" fmla="*/ 3 h 299"/>
                <a:gd name="T28" fmla="*/ 168 w 322"/>
                <a:gd name="T29" fmla="*/ 3 h 299"/>
                <a:gd name="T30" fmla="*/ 317 w 322"/>
                <a:gd name="T31" fmla="*/ 131 h 299"/>
                <a:gd name="T32" fmla="*/ 320 w 322"/>
                <a:gd name="T33" fmla="*/ 143 h 299"/>
                <a:gd name="T34" fmla="*/ 310 w 322"/>
                <a:gd name="T35" fmla="*/ 150 h 299"/>
                <a:gd name="T36" fmla="*/ 289 w 322"/>
                <a:gd name="T37" fmla="*/ 150 h 299"/>
                <a:gd name="T38" fmla="*/ 289 w 322"/>
                <a:gd name="T39" fmla="*/ 289 h 299"/>
                <a:gd name="T40" fmla="*/ 278 w 322"/>
                <a:gd name="T41" fmla="*/ 299 h 299"/>
                <a:gd name="T42" fmla="*/ 193 w 322"/>
                <a:gd name="T43" fmla="*/ 278 h 299"/>
                <a:gd name="T44" fmla="*/ 267 w 322"/>
                <a:gd name="T45" fmla="*/ 278 h 299"/>
                <a:gd name="T46" fmla="*/ 267 w 322"/>
                <a:gd name="T47" fmla="*/ 139 h 299"/>
                <a:gd name="T48" fmla="*/ 278 w 322"/>
                <a:gd name="T49" fmla="*/ 129 h 299"/>
                <a:gd name="T50" fmla="*/ 281 w 322"/>
                <a:gd name="T51" fmla="*/ 129 h 299"/>
                <a:gd name="T52" fmla="*/ 161 w 322"/>
                <a:gd name="T53" fmla="*/ 25 h 299"/>
                <a:gd name="T54" fmla="*/ 40 w 322"/>
                <a:gd name="T55" fmla="*/ 129 h 299"/>
                <a:gd name="T56" fmla="*/ 43 w 322"/>
                <a:gd name="T57" fmla="*/ 129 h 299"/>
                <a:gd name="T58" fmla="*/ 54 w 322"/>
                <a:gd name="T59" fmla="*/ 139 h 299"/>
                <a:gd name="T60" fmla="*/ 54 w 322"/>
                <a:gd name="T61" fmla="*/ 278 h 299"/>
                <a:gd name="T62" fmla="*/ 129 w 322"/>
                <a:gd name="T63" fmla="*/ 278 h 299"/>
                <a:gd name="T64" fmla="*/ 129 w 322"/>
                <a:gd name="T65" fmla="*/ 225 h 299"/>
                <a:gd name="T66" fmla="*/ 139 w 322"/>
                <a:gd name="T67" fmla="*/ 214 h 299"/>
                <a:gd name="T68" fmla="*/ 182 w 322"/>
                <a:gd name="T69" fmla="*/ 214 h 299"/>
                <a:gd name="T70" fmla="*/ 193 w 322"/>
                <a:gd name="T71" fmla="*/ 225 h 299"/>
                <a:gd name="T72" fmla="*/ 193 w 322"/>
                <a:gd name="T73" fmla="*/ 27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2" h="299">
                  <a:moveTo>
                    <a:pt x="278" y="299"/>
                  </a:moveTo>
                  <a:cubicBezTo>
                    <a:pt x="182" y="299"/>
                    <a:pt x="182" y="299"/>
                    <a:pt x="182" y="299"/>
                  </a:cubicBezTo>
                  <a:cubicBezTo>
                    <a:pt x="176" y="299"/>
                    <a:pt x="171" y="295"/>
                    <a:pt x="171" y="289"/>
                  </a:cubicBezTo>
                  <a:cubicBezTo>
                    <a:pt x="171" y="235"/>
                    <a:pt x="171" y="235"/>
                    <a:pt x="171" y="235"/>
                  </a:cubicBezTo>
                  <a:cubicBezTo>
                    <a:pt x="150" y="235"/>
                    <a:pt x="150" y="235"/>
                    <a:pt x="150" y="235"/>
                  </a:cubicBezTo>
                  <a:cubicBezTo>
                    <a:pt x="150" y="289"/>
                    <a:pt x="150" y="289"/>
                    <a:pt x="150" y="289"/>
                  </a:cubicBezTo>
                  <a:cubicBezTo>
                    <a:pt x="150" y="295"/>
                    <a:pt x="145" y="299"/>
                    <a:pt x="139" y="299"/>
                  </a:cubicBezTo>
                  <a:cubicBezTo>
                    <a:pt x="43" y="299"/>
                    <a:pt x="43" y="299"/>
                    <a:pt x="43" y="299"/>
                  </a:cubicBezTo>
                  <a:cubicBezTo>
                    <a:pt x="37" y="299"/>
                    <a:pt x="33" y="295"/>
                    <a:pt x="33" y="289"/>
                  </a:cubicBezTo>
                  <a:cubicBezTo>
                    <a:pt x="33" y="150"/>
                    <a:pt x="33" y="150"/>
                    <a:pt x="33" y="150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7" y="150"/>
                    <a:pt x="3" y="147"/>
                    <a:pt x="1" y="143"/>
                  </a:cubicBezTo>
                  <a:cubicBezTo>
                    <a:pt x="0" y="139"/>
                    <a:pt x="1" y="134"/>
                    <a:pt x="4" y="131"/>
                  </a:cubicBezTo>
                  <a:cubicBezTo>
                    <a:pt x="154" y="3"/>
                    <a:pt x="154" y="3"/>
                    <a:pt x="154" y="3"/>
                  </a:cubicBezTo>
                  <a:cubicBezTo>
                    <a:pt x="158" y="0"/>
                    <a:pt x="164" y="0"/>
                    <a:pt x="168" y="3"/>
                  </a:cubicBezTo>
                  <a:cubicBezTo>
                    <a:pt x="317" y="131"/>
                    <a:pt x="317" y="131"/>
                    <a:pt x="317" y="131"/>
                  </a:cubicBezTo>
                  <a:cubicBezTo>
                    <a:pt x="320" y="134"/>
                    <a:pt x="322" y="139"/>
                    <a:pt x="320" y="143"/>
                  </a:cubicBezTo>
                  <a:cubicBezTo>
                    <a:pt x="318" y="147"/>
                    <a:pt x="314" y="150"/>
                    <a:pt x="310" y="150"/>
                  </a:cubicBezTo>
                  <a:cubicBezTo>
                    <a:pt x="289" y="150"/>
                    <a:pt x="289" y="150"/>
                    <a:pt x="289" y="150"/>
                  </a:cubicBezTo>
                  <a:cubicBezTo>
                    <a:pt x="289" y="289"/>
                    <a:pt x="289" y="289"/>
                    <a:pt x="289" y="289"/>
                  </a:cubicBezTo>
                  <a:cubicBezTo>
                    <a:pt x="289" y="295"/>
                    <a:pt x="284" y="299"/>
                    <a:pt x="278" y="299"/>
                  </a:cubicBezTo>
                  <a:close/>
                  <a:moveTo>
                    <a:pt x="193" y="278"/>
                  </a:moveTo>
                  <a:cubicBezTo>
                    <a:pt x="267" y="278"/>
                    <a:pt x="267" y="278"/>
                    <a:pt x="267" y="278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267" y="133"/>
                    <a:pt x="272" y="129"/>
                    <a:pt x="278" y="129"/>
                  </a:cubicBezTo>
                  <a:cubicBezTo>
                    <a:pt x="281" y="129"/>
                    <a:pt x="281" y="129"/>
                    <a:pt x="281" y="129"/>
                  </a:cubicBezTo>
                  <a:cubicBezTo>
                    <a:pt x="161" y="25"/>
                    <a:pt x="161" y="25"/>
                    <a:pt x="161" y="25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49" y="129"/>
                    <a:pt x="54" y="133"/>
                    <a:pt x="54" y="139"/>
                  </a:cubicBezTo>
                  <a:cubicBezTo>
                    <a:pt x="54" y="278"/>
                    <a:pt x="54" y="278"/>
                    <a:pt x="54" y="278"/>
                  </a:cubicBezTo>
                  <a:cubicBezTo>
                    <a:pt x="129" y="278"/>
                    <a:pt x="129" y="278"/>
                    <a:pt x="129" y="278"/>
                  </a:cubicBezTo>
                  <a:cubicBezTo>
                    <a:pt x="129" y="225"/>
                    <a:pt x="129" y="225"/>
                    <a:pt x="129" y="225"/>
                  </a:cubicBezTo>
                  <a:cubicBezTo>
                    <a:pt x="129" y="219"/>
                    <a:pt x="133" y="214"/>
                    <a:pt x="139" y="214"/>
                  </a:cubicBezTo>
                  <a:cubicBezTo>
                    <a:pt x="182" y="214"/>
                    <a:pt x="182" y="214"/>
                    <a:pt x="182" y="214"/>
                  </a:cubicBezTo>
                  <a:cubicBezTo>
                    <a:pt x="188" y="214"/>
                    <a:pt x="193" y="219"/>
                    <a:pt x="193" y="225"/>
                  </a:cubicBezTo>
                  <a:lnTo>
                    <a:pt x="193" y="2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" name="Freeform 342">
              <a:extLst>
                <a:ext uri="{FF2B5EF4-FFF2-40B4-BE49-F238E27FC236}">
                  <a16:creationId xmlns:a16="http://schemas.microsoft.com/office/drawing/2014/main" id="{8BB388DF-B64B-1B37-C0F1-08011AB7A8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36" y="1680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38891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0D6D7-D7F4-ACD9-62E1-F7037675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C91AD9-232E-BFEA-4F6D-F9DFDEAB0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Futurs énergétiques 2050 - </a:t>
            </a:r>
            <a:r>
              <a:rPr lang="fr-FR" dirty="0">
                <a:hlinkClick r:id="rId2"/>
              </a:rPr>
              <a:t>RTE</a:t>
            </a:r>
            <a:endParaRPr lang="fr-FR" dirty="0"/>
          </a:p>
          <a:p>
            <a:r>
              <a:rPr lang="fr-FR" dirty="0"/>
              <a:t>World Energy Outlook 2020 – </a:t>
            </a:r>
            <a:r>
              <a:rPr lang="fr-FR" dirty="0">
                <a:hlinkClick r:id="rId3"/>
              </a:rPr>
              <a:t>IAE</a:t>
            </a:r>
            <a:endParaRPr lang="fr-FR" dirty="0"/>
          </a:p>
          <a:p>
            <a:r>
              <a:rPr lang="fr-FR" dirty="0"/>
              <a:t>Prix du diesel – 10 décembre 2023</a:t>
            </a:r>
          </a:p>
          <a:p>
            <a:r>
              <a:rPr lang="fr-FR" dirty="0"/>
              <a:t>CAPEX diesel – prix groupe électrogène </a:t>
            </a:r>
            <a:r>
              <a:rPr lang="fr-FR" dirty="0">
                <a:hlinkClick r:id="rId4"/>
              </a:rPr>
              <a:t>Alibaba</a:t>
            </a:r>
            <a:endParaRPr lang="fr-FR" dirty="0"/>
          </a:p>
          <a:p>
            <a:r>
              <a:rPr lang="fr-FR" dirty="0"/>
              <a:t>Cours – cout LOLE</a:t>
            </a:r>
          </a:p>
          <a:p>
            <a:r>
              <a:rPr lang="fr-FR" dirty="0"/>
              <a:t>Prix batterie – </a:t>
            </a:r>
            <a:r>
              <a:rPr lang="fr-FR" dirty="0">
                <a:hlinkClick r:id="rId5"/>
              </a:rPr>
              <a:t>ENS Danemark</a:t>
            </a:r>
            <a:endParaRPr lang="fr-FR" dirty="0"/>
          </a:p>
          <a:p>
            <a:endParaRPr lang="fr-FR" dirty="0"/>
          </a:p>
        </p:txBody>
      </p:sp>
      <p:grpSp>
        <p:nvGrpSpPr>
          <p:cNvPr id="14" name="Group 336">
            <a:extLst>
              <a:ext uri="{FF2B5EF4-FFF2-40B4-BE49-F238E27FC236}">
                <a16:creationId xmlns:a16="http://schemas.microsoft.com/office/drawing/2014/main" id="{F67A1102-27DC-8C22-DCFB-D781B76EEAC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9887" y="4965197"/>
            <a:ext cx="916762" cy="916762"/>
            <a:chOff x="4220" y="1197"/>
            <a:chExt cx="340" cy="340"/>
          </a:xfrm>
          <a:solidFill>
            <a:schemeClr val="bg1"/>
          </a:solidFill>
        </p:grpSpPr>
        <p:sp>
          <p:nvSpPr>
            <p:cNvPr id="15" name="Freeform 337">
              <a:extLst>
                <a:ext uri="{FF2B5EF4-FFF2-40B4-BE49-F238E27FC236}">
                  <a16:creationId xmlns:a16="http://schemas.microsoft.com/office/drawing/2014/main" id="{0C200594-C9FF-43A5-A41E-856B10E36F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20" y="1197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" name="Freeform 338">
              <a:extLst>
                <a:ext uri="{FF2B5EF4-FFF2-40B4-BE49-F238E27FC236}">
                  <a16:creationId xmlns:a16="http://schemas.microsoft.com/office/drawing/2014/main" id="{24CA85DE-EF43-FC56-02B0-6F0F15069B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2" y="1261"/>
              <a:ext cx="156" cy="212"/>
            </a:xfrm>
            <a:custGeom>
              <a:avLst/>
              <a:gdLst>
                <a:gd name="T0" fmla="*/ 234 w 235"/>
                <a:gd name="T1" fmla="*/ 81 h 320"/>
                <a:gd name="T2" fmla="*/ 232 w 235"/>
                <a:gd name="T3" fmla="*/ 77 h 320"/>
                <a:gd name="T4" fmla="*/ 157 w 235"/>
                <a:gd name="T5" fmla="*/ 3 h 320"/>
                <a:gd name="T6" fmla="*/ 154 w 235"/>
                <a:gd name="T7" fmla="*/ 0 h 320"/>
                <a:gd name="T8" fmla="*/ 150 w 235"/>
                <a:gd name="T9" fmla="*/ 0 h 320"/>
                <a:gd name="T10" fmla="*/ 11 w 235"/>
                <a:gd name="T11" fmla="*/ 0 h 320"/>
                <a:gd name="T12" fmla="*/ 0 w 235"/>
                <a:gd name="T13" fmla="*/ 10 h 320"/>
                <a:gd name="T14" fmla="*/ 0 w 235"/>
                <a:gd name="T15" fmla="*/ 309 h 320"/>
                <a:gd name="T16" fmla="*/ 11 w 235"/>
                <a:gd name="T17" fmla="*/ 320 h 320"/>
                <a:gd name="T18" fmla="*/ 224 w 235"/>
                <a:gd name="T19" fmla="*/ 320 h 320"/>
                <a:gd name="T20" fmla="*/ 235 w 235"/>
                <a:gd name="T21" fmla="*/ 309 h 320"/>
                <a:gd name="T22" fmla="*/ 235 w 235"/>
                <a:gd name="T23" fmla="*/ 85 h 320"/>
                <a:gd name="T24" fmla="*/ 234 w 235"/>
                <a:gd name="T25" fmla="*/ 81 h 320"/>
                <a:gd name="T26" fmla="*/ 160 w 235"/>
                <a:gd name="T27" fmla="*/ 36 h 320"/>
                <a:gd name="T28" fmla="*/ 199 w 235"/>
                <a:gd name="T29" fmla="*/ 74 h 320"/>
                <a:gd name="T30" fmla="*/ 160 w 235"/>
                <a:gd name="T31" fmla="*/ 74 h 320"/>
                <a:gd name="T32" fmla="*/ 160 w 235"/>
                <a:gd name="T33" fmla="*/ 36 h 320"/>
                <a:gd name="T34" fmla="*/ 22 w 235"/>
                <a:gd name="T35" fmla="*/ 298 h 320"/>
                <a:gd name="T36" fmla="*/ 22 w 235"/>
                <a:gd name="T37" fmla="*/ 21 h 320"/>
                <a:gd name="T38" fmla="*/ 139 w 235"/>
                <a:gd name="T39" fmla="*/ 21 h 320"/>
                <a:gd name="T40" fmla="*/ 139 w 235"/>
                <a:gd name="T41" fmla="*/ 85 h 320"/>
                <a:gd name="T42" fmla="*/ 150 w 235"/>
                <a:gd name="T43" fmla="*/ 96 h 320"/>
                <a:gd name="T44" fmla="*/ 214 w 235"/>
                <a:gd name="T45" fmla="*/ 96 h 320"/>
                <a:gd name="T46" fmla="*/ 214 w 235"/>
                <a:gd name="T47" fmla="*/ 298 h 320"/>
                <a:gd name="T48" fmla="*/ 22 w 235"/>
                <a:gd name="T49" fmla="*/ 298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5" h="320">
                  <a:moveTo>
                    <a:pt x="234" y="81"/>
                  </a:moveTo>
                  <a:cubicBezTo>
                    <a:pt x="234" y="80"/>
                    <a:pt x="233" y="78"/>
                    <a:pt x="232" y="77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6" y="2"/>
                    <a:pt x="155" y="1"/>
                    <a:pt x="154" y="0"/>
                  </a:cubicBezTo>
                  <a:cubicBezTo>
                    <a:pt x="152" y="0"/>
                    <a:pt x="151" y="0"/>
                    <a:pt x="15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15"/>
                    <a:pt x="5" y="320"/>
                    <a:pt x="11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5" y="315"/>
                    <a:pt x="235" y="309"/>
                  </a:cubicBezTo>
                  <a:cubicBezTo>
                    <a:pt x="235" y="85"/>
                    <a:pt x="235" y="85"/>
                    <a:pt x="235" y="85"/>
                  </a:cubicBezTo>
                  <a:cubicBezTo>
                    <a:pt x="235" y="84"/>
                    <a:pt x="235" y="82"/>
                    <a:pt x="234" y="81"/>
                  </a:cubicBezTo>
                  <a:close/>
                  <a:moveTo>
                    <a:pt x="160" y="36"/>
                  </a:moveTo>
                  <a:cubicBezTo>
                    <a:pt x="199" y="74"/>
                    <a:pt x="199" y="74"/>
                    <a:pt x="199" y="74"/>
                  </a:cubicBezTo>
                  <a:cubicBezTo>
                    <a:pt x="160" y="74"/>
                    <a:pt x="160" y="74"/>
                    <a:pt x="160" y="74"/>
                  </a:cubicBezTo>
                  <a:lnTo>
                    <a:pt x="160" y="36"/>
                  </a:lnTo>
                  <a:close/>
                  <a:moveTo>
                    <a:pt x="22" y="298"/>
                  </a:moveTo>
                  <a:cubicBezTo>
                    <a:pt x="22" y="21"/>
                    <a:pt x="22" y="21"/>
                    <a:pt x="22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39" y="85"/>
                    <a:pt x="139" y="85"/>
                    <a:pt x="139" y="85"/>
                  </a:cubicBezTo>
                  <a:cubicBezTo>
                    <a:pt x="139" y="91"/>
                    <a:pt x="144" y="96"/>
                    <a:pt x="150" y="96"/>
                  </a:cubicBezTo>
                  <a:cubicBezTo>
                    <a:pt x="214" y="96"/>
                    <a:pt x="214" y="96"/>
                    <a:pt x="214" y="96"/>
                  </a:cubicBezTo>
                  <a:cubicBezTo>
                    <a:pt x="214" y="298"/>
                    <a:pt x="214" y="298"/>
                    <a:pt x="214" y="298"/>
                  </a:cubicBezTo>
                  <a:lnTo>
                    <a:pt x="22" y="2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339">
              <a:extLst>
                <a:ext uri="{FF2B5EF4-FFF2-40B4-BE49-F238E27FC236}">
                  <a16:creationId xmlns:a16="http://schemas.microsoft.com/office/drawing/2014/main" id="{104DE2D8-5740-0CF1-6774-A39ECE76E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" y="1431"/>
              <a:ext cx="99" cy="14"/>
            </a:xfrm>
            <a:custGeom>
              <a:avLst/>
              <a:gdLst>
                <a:gd name="T0" fmla="*/ 139 w 149"/>
                <a:gd name="T1" fmla="*/ 0 h 21"/>
                <a:gd name="T2" fmla="*/ 11 w 149"/>
                <a:gd name="T3" fmla="*/ 0 h 21"/>
                <a:gd name="T4" fmla="*/ 0 w 149"/>
                <a:gd name="T5" fmla="*/ 10 h 21"/>
                <a:gd name="T6" fmla="*/ 11 w 149"/>
                <a:gd name="T7" fmla="*/ 21 h 21"/>
                <a:gd name="T8" fmla="*/ 139 w 149"/>
                <a:gd name="T9" fmla="*/ 21 h 21"/>
                <a:gd name="T10" fmla="*/ 149 w 149"/>
                <a:gd name="T11" fmla="*/ 10 h 21"/>
                <a:gd name="T12" fmla="*/ 139 w 14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1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45" y="21"/>
                    <a:pt x="149" y="16"/>
                    <a:pt x="149" y="10"/>
                  </a:cubicBezTo>
                  <a:cubicBezTo>
                    <a:pt x="149" y="4"/>
                    <a:pt x="145" y="0"/>
                    <a:pt x="1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340">
              <a:extLst>
                <a:ext uri="{FF2B5EF4-FFF2-40B4-BE49-F238E27FC236}">
                  <a16:creationId xmlns:a16="http://schemas.microsoft.com/office/drawing/2014/main" id="{CD54E1C8-1AD7-F4A7-FDCC-F51DC40B7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" y="1402"/>
              <a:ext cx="99" cy="14"/>
            </a:xfrm>
            <a:custGeom>
              <a:avLst/>
              <a:gdLst>
                <a:gd name="T0" fmla="*/ 139 w 149"/>
                <a:gd name="T1" fmla="*/ 0 h 21"/>
                <a:gd name="T2" fmla="*/ 11 w 149"/>
                <a:gd name="T3" fmla="*/ 0 h 21"/>
                <a:gd name="T4" fmla="*/ 0 w 149"/>
                <a:gd name="T5" fmla="*/ 11 h 21"/>
                <a:gd name="T6" fmla="*/ 11 w 149"/>
                <a:gd name="T7" fmla="*/ 21 h 21"/>
                <a:gd name="T8" fmla="*/ 139 w 149"/>
                <a:gd name="T9" fmla="*/ 21 h 21"/>
                <a:gd name="T10" fmla="*/ 149 w 149"/>
                <a:gd name="T11" fmla="*/ 11 h 21"/>
                <a:gd name="T12" fmla="*/ 139 w 14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1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45" y="21"/>
                    <a:pt x="149" y="17"/>
                    <a:pt x="149" y="11"/>
                  </a:cubicBezTo>
                  <a:cubicBezTo>
                    <a:pt x="149" y="5"/>
                    <a:pt x="145" y="0"/>
                    <a:pt x="1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341">
              <a:extLst>
                <a:ext uri="{FF2B5EF4-FFF2-40B4-BE49-F238E27FC236}">
                  <a16:creationId xmlns:a16="http://schemas.microsoft.com/office/drawing/2014/main" id="{6311F167-0903-46A7-EEBE-111B3F387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" y="1374"/>
              <a:ext cx="99" cy="14"/>
            </a:xfrm>
            <a:custGeom>
              <a:avLst/>
              <a:gdLst>
                <a:gd name="T0" fmla="*/ 139 w 149"/>
                <a:gd name="T1" fmla="*/ 0 h 22"/>
                <a:gd name="T2" fmla="*/ 11 w 149"/>
                <a:gd name="T3" fmla="*/ 0 h 22"/>
                <a:gd name="T4" fmla="*/ 0 w 149"/>
                <a:gd name="T5" fmla="*/ 11 h 22"/>
                <a:gd name="T6" fmla="*/ 11 w 149"/>
                <a:gd name="T7" fmla="*/ 22 h 22"/>
                <a:gd name="T8" fmla="*/ 139 w 149"/>
                <a:gd name="T9" fmla="*/ 22 h 22"/>
                <a:gd name="T10" fmla="*/ 149 w 149"/>
                <a:gd name="T11" fmla="*/ 11 h 22"/>
                <a:gd name="T12" fmla="*/ 139 w 149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2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39" y="22"/>
                    <a:pt x="139" y="22"/>
                    <a:pt x="139" y="22"/>
                  </a:cubicBezTo>
                  <a:cubicBezTo>
                    <a:pt x="145" y="22"/>
                    <a:pt x="149" y="17"/>
                    <a:pt x="149" y="11"/>
                  </a:cubicBezTo>
                  <a:cubicBezTo>
                    <a:pt x="149" y="5"/>
                    <a:pt x="145" y="0"/>
                    <a:pt x="1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Freeform 342">
              <a:extLst>
                <a:ext uri="{FF2B5EF4-FFF2-40B4-BE49-F238E27FC236}">
                  <a16:creationId xmlns:a16="http://schemas.microsoft.com/office/drawing/2014/main" id="{7221F59F-94C7-DFDC-ADD4-74D422516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" y="1346"/>
              <a:ext cx="99" cy="14"/>
            </a:xfrm>
            <a:custGeom>
              <a:avLst/>
              <a:gdLst>
                <a:gd name="T0" fmla="*/ 139 w 149"/>
                <a:gd name="T1" fmla="*/ 0 h 21"/>
                <a:gd name="T2" fmla="*/ 11 w 149"/>
                <a:gd name="T3" fmla="*/ 0 h 21"/>
                <a:gd name="T4" fmla="*/ 0 w 149"/>
                <a:gd name="T5" fmla="*/ 10 h 21"/>
                <a:gd name="T6" fmla="*/ 11 w 149"/>
                <a:gd name="T7" fmla="*/ 21 h 21"/>
                <a:gd name="T8" fmla="*/ 139 w 149"/>
                <a:gd name="T9" fmla="*/ 21 h 21"/>
                <a:gd name="T10" fmla="*/ 149 w 149"/>
                <a:gd name="T11" fmla="*/ 10 h 21"/>
                <a:gd name="T12" fmla="*/ 139 w 14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1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45" y="21"/>
                    <a:pt x="149" y="16"/>
                    <a:pt x="149" y="10"/>
                  </a:cubicBezTo>
                  <a:cubicBezTo>
                    <a:pt x="149" y="4"/>
                    <a:pt x="145" y="0"/>
                    <a:pt x="1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88369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72CCCD-D648-C3BF-DF8E-BD48DD3A9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Bornes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6270A7-691F-E9BB-8211-53A9AC99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166" y="1123837"/>
            <a:ext cx="6900512" cy="3426859"/>
          </a:xfrm>
        </p:spPr>
        <p:txBody>
          <a:bodyPr>
            <a:normAutofit/>
          </a:bodyPr>
          <a:lstStyle/>
          <a:p>
            <a:r>
              <a:rPr lang="fr-FR" dirty="0"/>
              <a:t>Limitation du photovoltaïque et de l’éolien terrestre</a:t>
            </a:r>
          </a:p>
          <a:p>
            <a:r>
              <a:rPr lang="fr-FR" dirty="0"/>
              <a:t>On considère que chaque foyer occupe 200m</a:t>
            </a:r>
            <a:r>
              <a:rPr lang="fr-FR" baseline="30000" dirty="0"/>
              <a:t>2</a:t>
            </a:r>
            <a:endParaRPr lang="fr-FR" dirty="0"/>
          </a:p>
          <a:p>
            <a:r>
              <a:rPr lang="fr-FR" dirty="0"/>
              <a:t>On considère une utilisation de la surface disponible à 60% pour l’énergie</a:t>
            </a:r>
          </a:p>
          <a:p>
            <a:r>
              <a:rPr lang="fr-FR" dirty="0"/>
              <a:t>On considère que la puissance installée en éolien et 2,5 fois la puissance installée en PV au sol (source : empirique par rapport à nos résultats précédents)</a:t>
            </a:r>
          </a:p>
          <a:p>
            <a:r>
              <a:rPr lang="fr-FR" dirty="0"/>
              <a:t>60m</a:t>
            </a:r>
            <a:r>
              <a:rPr lang="fr-FR" baseline="30000" dirty="0"/>
              <a:t>2</a:t>
            </a:r>
            <a:r>
              <a:rPr lang="fr-FR" dirty="0"/>
              <a:t> de panneaux PV par foyer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89193D47-A744-10F9-5B15-4AA8F9F3F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684139"/>
              </p:ext>
            </p:extLst>
          </p:nvPr>
        </p:nvGraphicFramePr>
        <p:xfrm>
          <a:off x="3940069" y="4454003"/>
          <a:ext cx="7376705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1403">
                  <a:extLst>
                    <a:ext uri="{9D8B030D-6E8A-4147-A177-3AD203B41FA5}">
                      <a16:colId xmlns:a16="http://schemas.microsoft.com/office/drawing/2014/main" val="1888849884"/>
                    </a:ext>
                  </a:extLst>
                </a:gridCol>
                <a:gridCol w="1688708">
                  <a:extLst>
                    <a:ext uri="{9D8B030D-6E8A-4147-A177-3AD203B41FA5}">
                      <a16:colId xmlns:a16="http://schemas.microsoft.com/office/drawing/2014/main" val="1044970701"/>
                    </a:ext>
                  </a:extLst>
                </a:gridCol>
                <a:gridCol w="1370266">
                  <a:extLst>
                    <a:ext uri="{9D8B030D-6E8A-4147-A177-3AD203B41FA5}">
                      <a16:colId xmlns:a16="http://schemas.microsoft.com/office/drawing/2014/main" val="726207373"/>
                    </a:ext>
                  </a:extLst>
                </a:gridCol>
                <a:gridCol w="1356328">
                  <a:extLst>
                    <a:ext uri="{9D8B030D-6E8A-4147-A177-3AD203B41FA5}">
                      <a16:colId xmlns:a16="http://schemas.microsoft.com/office/drawing/2014/main" val="107088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Éolien terrestre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PV au 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PV toiture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937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Puissance installée maximale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9,6 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3,8 </a:t>
                      </a:r>
                      <a:r>
                        <a:rPr lang="fr-FR" dirty="0" err="1"/>
                        <a:t>MWc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6,5 </a:t>
                      </a:r>
                      <a:r>
                        <a:rPr lang="fr-FR" dirty="0" err="1"/>
                        <a:t>MWc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65614"/>
                  </a:ext>
                </a:extLst>
              </a:tr>
            </a:tbl>
          </a:graphicData>
        </a:graphic>
      </p:graphicFrame>
      <p:grpSp>
        <p:nvGrpSpPr>
          <p:cNvPr id="4" name="Group 726">
            <a:extLst>
              <a:ext uri="{FF2B5EF4-FFF2-40B4-BE49-F238E27FC236}">
                <a16:creationId xmlns:a16="http://schemas.microsoft.com/office/drawing/2014/main" id="{F063BC1E-A880-9785-F041-81658FC22EC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4863" y="4948733"/>
            <a:ext cx="916762" cy="916762"/>
            <a:chOff x="5022" y="3403"/>
            <a:chExt cx="340" cy="340"/>
          </a:xfrm>
          <a:solidFill>
            <a:schemeClr val="bg1"/>
          </a:solidFill>
        </p:grpSpPr>
        <p:sp>
          <p:nvSpPr>
            <p:cNvPr id="5" name="Freeform 727">
              <a:extLst>
                <a:ext uri="{FF2B5EF4-FFF2-40B4-BE49-F238E27FC236}">
                  <a16:creationId xmlns:a16="http://schemas.microsoft.com/office/drawing/2014/main" id="{EF82360D-5AD3-8D71-CE9A-DF078340B1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22" y="3403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" name="Freeform 728">
              <a:extLst>
                <a:ext uri="{FF2B5EF4-FFF2-40B4-BE49-F238E27FC236}">
                  <a16:creationId xmlns:a16="http://schemas.microsoft.com/office/drawing/2014/main" id="{71ADD4BC-555C-A781-C3FC-BA7F5D9410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0" y="3473"/>
              <a:ext cx="191" cy="192"/>
            </a:xfrm>
            <a:custGeom>
              <a:avLst/>
              <a:gdLst>
                <a:gd name="T0" fmla="*/ 256 w 288"/>
                <a:gd name="T1" fmla="*/ 32 h 288"/>
                <a:gd name="T2" fmla="*/ 245 w 288"/>
                <a:gd name="T3" fmla="*/ 0 h 288"/>
                <a:gd name="T4" fmla="*/ 235 w 288"/>
                <a:gd name="T5" fmla="*/ 39 h 288"/>
                <a:gd name="T6" fmla="*/ 139 w 288"/>
                <a:gd name="T7" fmla="*/ 11 h 288"/>
                <a:gd name="T8" fmla="*/ 44 w 288"/>
                <a:gd name="T9" fmla="*/ 251 h 288"/>
                <a:gd name="T10" fmla="*/ 24 w 288"/>
                <a:gd name="T11" fmla="*/ 285 h 288"/>
                <a:gd name="T12" fmla="*/ 40 w 288"/>
                <a:gd name="T13" fmla="*/ 285 h 288"/>
                <a:gd name="T14" fmla="*/ 139 w 288"/>
                <a:gd name="T15" fmla="*/ 288 h 288"/>
                <a:gd name="T16" fmla="*/ 238 w 288"/>
                <a:gd name="T17" fmla="*/ 285 h 288"/>
                <a:gd name="T18" fmla="*/ 253 w 288"/>
                <a:gd name="T19" fmla="*/ 285 h 288"/>
                <a:gd name="T20" fmla="*/ 233 w 288"/>
                <a:gd name="T21" fmla="*/ 251 h 288"/>
                <a:gd name="T22" fmla="*/ 244 w 288"/>
                <a:gd name="T23" fmla="*/ 60 h 288"/>
                <a:gd name="T24" fmla="*/ 277 w 288"/>
                <a:gd name="T25" fmla="*/ 54 h 288"/>
                <a:gd name="T26" fmla="*/ 277 w 288"/>
                <a:gd name="T27" fmla="*/ 32 h 288"/>
                <a:gd name="T28" fmla="*/ 139 w 288"/>
                <a:gd name="T29" fmla="*/ 267 h 288"/>
                <a:gd name="T30" fmla="*/ 139 w 288"/>
                <a:gd name="T31" fmla="*/ 32 h 288"/>
                <a:gd name="T32" fmla="*/ 199 w 288"/>
                <a:gd name="T33" fmla="*/ 75 h 288"/>
                <a:gd name="T34" fmla="*/ 43 w 288"/>
                <a:gd name="T35" fmla="*/ 150 h 288"/>
                <a:gd name="T36" fmla="*/ 235 w 288"/>
                <a:gd name="T37" fmla="*/ 150 h 288"/>
                <a:gd name="T38" fmla="*/ 229 w 288"/>
                <a:gd name="T39" fmla="*/ 75 h 288"/>
                <a:gd name="T40" fmla="*/ 213 w 288"/>
                <a:gd name="T41" fmla="*/ 150 h 288"/>
                <a:gd name="T42" fmla="*/ 64 w 288"/>
                <a:gd name="T43" fmla="*/ 150 h 288"/>
                <a:gd name="T44" fmla="*/ 183 w 288"/>
                <a:gd name="T45" fmla="*/ 90 h 288"/>
                <a:gd name="T46" fmla="*/ 139 w 288"/>
                <a:gd name="T47" fmla="*/ 96 h 288"/>
                <a:gd name="T48" fmla="*/ 139 w 288"/>
                <a:gd name="T49" fmla="*/ 203 h 288"/>
                <a:gd name="T50" fmla="*/ 183 w 288"/>
                <a:gd name="T51" fmla="*/ 120 h 288"/>
                <a:gd name="T52" fmla="*/ 213 w 288"/>
                <a:gd name="T53" fmla="*/ 150 h 288"/>
                <a:gd name="T54" fmla="*/ 139 w 288"/>
                <a:gd name="T55" fmla="*/ 182 h 288"/>
                <a:gd name="T56" fmla="*/ 139 w 288"/>
                <a:gd name="T57" fmla="*/ 118 h 288"/>
                <a:gd name="T58" fmla="*/ 131 w 288"/>
                <a:gd name="T59" fmla="*/ 142 h 288"/>
                <a:gd name="T60" fmla="*/ 139 w 288"/>
                <a:gd name="T61" fmla="*/ 160 h 288"/>
                <a:gd name="T62" fmla="*/ 167 w 288"/>
                <a:gd name="T63" fmla="*/ 13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288">
                  <a:moveTo>
                    <a:pt x="277" y="32"/>
                  </a:moveTo>
                  <a:cubicBezTo>
                    <a:pt x="256" y="32"/>
                    <a:pt x="256" y="32"/>
                    <a:pt x="256" y="32"/>
                  </a:cubicBezTo>
                  <a:cubicBezTo>
                    <a:pt x="256" y="11"/>
                    <a:pt x="256" y="11"/>
                    <a:pt x="256" y="11"/>
                  </a:cubicBezTo>
                  <a:cubicBezTo>
                    <a:pt x="256" y="5"/>
                    <a:pt x="251" y="0"/>
                    <a:pt x="245" y="0"/>
                  </a:cubicBezTo>
                  <a:cubicBezTo>
                    <a:pt x="239" y="0"/>
                    <a:pt x="235" y="5"/>
                    <a:pt x="235" y="11"/>
                  </a:cubicBezTo>
                  <a:cubicBezTo>
                    <a:pt x="235" y="39"/>
                    <a:pt x="235" y="39"/>
                    <a:pt x="235" y="39"/>
                  </a:cubicBezTo>
                  <a:cubicBezTo>
                    <a:pt x="229" y="44"/>
                    <a:pt x="229" y="44"/>
                    <a:pt x="229" y="44"/>
                  </a:cubicBezTo>
                  <a:cubicBezTo>
                    <a:pt x="205" y="24"/>
                    <a:pt x="173" y="11"/>
                    <a:pt x="139" y="11"/>
                  </a:cubicBezTo>
                  <a:cubicBezTo>
                    <a:pt x="62" y="11"/>
                    <a:pt x="0" y="73"/>
                    <a:pt x="0" y="150"/>
                  </a:cubicBezTo>
                  <a:cubicBezTo>
                    <a:pt x="0" y="189"/>
                    <a:pt x="17" y="225"/>
                    <a:pt x="44" y="251"/>
                  </a:cubicBezTo>
                  <a:cubicBezTo>
                    <a:pt x="24" y="270"/>
                    <a:pt x="24" y="270"/>
                    <a:pt x="24" y="270"/>
                  </a:cubicBezTo>
                  <a:cubicBezTo>
                    <a:pt x="20" y="274"/>
                    <a:pt x="20" y="281"/>
                    <a:pt x="24" y="285"/>
                  </a:cubicBezTo>
                  <a:cubicBezTo>
                    <a:pt x="27" y="287"/>
                    <a:pt x="29" y="288"/>
                    <a:pt x="32" y="288"/>
                  </a:cubicBezTo>
                  <a:cubicBezTo>
                    <a:pt x="35" y="288"/>
                    <a:pt x="37" y="287"/>
                    <a:pt x="40" y="285"/>
                  </a:cubicBezTo>
                  <a:cubicBezTo>
                    <a:pt x="61" y="264"/>
                    <a:pt x="61" y="264"/>
                    <a:pt x="61" y="264"/>
                  </a:cubicBezTo>
                  <a:cubicBezTo>
                    <a:pt x="83" y="279"/>
                    <a:pt x="110" y="288"/>
                    <a:pt x="139" y="288"/>
                  </a:cubicBezTo>
                  <a:cubicBezTo>
                    <a:pt x="168" y="288"/>
                    <a:pt x="194" y="279"/>
                    <a:pt x="217" y="264"/>
                  </a:cubicBezTo>
                  <a:cubicBezTo>
                    <a:pt x="238" y="285"/>
                    <a:pt x="238" y="285"/>
                    <a:pt x="238" y="285"/>
                  </a:cubicBezTo>
                  <a:cubicBezTo>
                    <a:pt x="240" y="287"/>
                    <a:pt x="243" y="288"/>
                    <a:pt x="245" y="288"/>
                  </a:cubicBezTo>
                  <a:cubicBezTo>
                    <a:pt x="248" y="288"/>
                    <a:pt x="251" y="287"/>
                    <a:pt x="253" y="285"/>
                  </a:cubicBezTo>
                  <a:cubicBezTo>
                    <a:pt x="257" y="281"/>
                    <a:pt x="257" y="274"/>
                    <a:pt x="253" y="270"/>
                  </a:cubicBezTo>
                  <a:cubicBezTo>
                    <a:pt x="233" y="251"/>
                    <a:pt x="233" y="251"/>
                    <a:pt x="233" y="251"/>
                  </a:cubicBezTo>
                  <a:cubicBezTo>
                    <a:pt x="260" y="225"/>
                    <a:pt x="277" y="189"/>
                    <a:pt x="277" y="150"/>
                  </a:cubicBezTo>
                  <a:cubicBezTo>
                    <a:pt x="277" y="115"/>
                    <a:pt x="265" y="84"/>
                    <a:pt x="244" y="60"/>
                  </a:cubicBezTo>
                  <a:cubicBezTo>
                    <a:pt x="250" y="54"/>
                    <a:pt x="250" y="54"/>
                    <a:pt x="250" y="54"/>
                  </a:cubicBezTo>
                  <a:cubicBezTo>
                    <a:pt x="277" y="54"/>
                    <a:pt x="277" y="54"/>
                    <a:pt x="277" y="54"/>
                  </a:cubicBezTo>
                  <a:cubicBezTo>
                    <a:pt x="283" y="54"/>
                    <a:pt x="288" y="49"/>
                    <a:pt x="288" y="43"/>
                  </a:cubicBezTo>
                  <a:cubicBezTo>
                    <a:pt x="288" y="37"/>
                    <a:pt x="283" y="32"/>
                    <a:pt x="277" y="32"/>
                  </a:cubicBezTo>
                  <a:close/>
                  <a:moveTo>
                    <a:pt x="256" y="150"/>
                  </a:moveTo>
                  <a:cubicBezTo>
                    <a:pt x="256" y="214"/>
                    <a:pt x="203" y="267"/>
                    <a:pt x="139" y="267"/>
                  </a:cubicBezTo>
                  <a:cubicBezTo>
                    <a:pt x="74" y="267"/>
                    <a:pt x="21" y="214"/>
                    <a:pt x="21" y="150"/>
                  </a:cubicBezTo>
                  <a:cubicBezTo>
                    <a:pt x="21" y="85"/>
                    <a:pt x="74" y="32"/>
                    <a:pt x="139" y="32"/>
                  </a:cubicBezTo>
                  <a:cubicBezTo>
                    <a:pt x="167" y="32"/>
                    <a:pt x="193" y="43"/>
                    <a:pt x="214" y="60"/>
                  </a:cubicBezTo>
                  <a:cubicBezTo>
                    <a:pt x="199" y="75"/>
                    <a:pt x="199" y="75"/>
                    <a:pt x="199" y="75"/>
                  </a:cubicBezTo>
                  <a:cubicBezTo>
                    <a:pt x="182" y="62"/>
                    <a:pt x="161" y="54"/>
                    <a:pt x="139" y="54"/>
                  </a:cubicBezTo>
                  <a:cubicBezTo>
                    <a:pt x="86" y="54"/>
                    <a:pt x="43" y="97"/>
                    <a:pt x="43" y="150"/>
                  </a:cubicBezTo>
                  <a:cubicBezTo>
                    <a:pt x="43" y="203"/>
                    <a:pt x="86" y="246"/>
                    <a:pt x="139" y="246"/>
                  </a:cubicBezTo>
                  <a:cubicBezTo>
                    <a:pt x="192" y="246"/>
                    <a:pt x="235" y="203"/>
                    <a:pt x="235" y="150"/>
                  </a:cubicBezTo>
                  <a:cubicBezTo>
                    <a:pt x="235" y="127"/>
                    <a:pt x="227" y="106"/>
                    <a:pt x="214" y="90"/>
                  </a:cubicBezTo>
                  <a:cubicBezTo>
                    <a:pt x="229" y="75"/>
                    <a:pt x="229" y="75"/>
                    <a:pt x="229" y="75"/>
                  </a:cubicBezTo>
                  <a:cubicBezTo>
                    <a:pt x="246" y="95"/>
                    <a:pt x="256" y="121"/>
                    <a:pt x="256" y="150"/>
                  </a:cubicBezTo>
                  <a:close/>
                  <a:moveTo>
                    <a:pt x="213" y="150"/>
                  </a:moveTo>
                  <a:cubicBezTo>
                    <a:pt x="213" y="191"/>
                    <a:pt x="180" y="224"/>
                    <a:pt x="139" y="224"/>
                  </a:cubicBezTo>
                  <a:cubicBezTo>
                    <a:pt x="97" y="224"/>
                    <a:pt x="64" y="191"/>
                    <a:pt x="64" y="150"/>
                  </a:cubicBezTo>
                  <a:cubicBezTo>
                    <a:pt x="64" y="108"/>
                    <a:pt x="97" y="75"/>
                    <a:pt x="139" y="75"/>
                  </a:cubicBezTo>
                  <a:cubicBezTo>
                    <a:pt x="155" y="75"/>
                    <a:pt x="171" y="81"/>
                    <a:pt x="183" y="90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60" y="100"/>
                    <a:pt x="150" y="96"/>
                    <a:pt x="139" y="96"/>
                  </a:cubicBezTo>
                  <a:cubicBezTo>
                    <a:pt x="109" y="96"/>
                    <a:pt x="85" y="120"/>
                    <a:pt x="85" y="150"/>
                  </a:cubicBezTo>
                  <a:cubicBezTo>
                    <a:pt x="85" y="179"/>
                    <a:pt x="109" y="203"/>
                    <a:pt x="139" y="203"/>
                  </a:cubicBezTo>
                  <a:cubicBezTo>
                    <a:pt x="168" y="203"/>
                    <a:pt x="192" y="179"/>
                    <a:pt x="192" y="150"/>
                  </a:cubicBezTo>
                  <a:cubicBezTo>
                    <a:pt x="192" y="139"/>
                    <a:pt x="189" y="129"/>
                    <a:pt x="183" y="120"/>
                  </a:cubicBezTo>
                  <a:cubicBezTo>
                    <a:pt x="198" y="105"/>
                    <a:pt x="198" y="105"/>
                    <a:pt x="198" y="105"/>
                  </a:cubicBezTo>
                  <a:cubicBezTo>
                    <a:pt x="208" y="118"/>
                    <a:pt x="213" y="133"/>
                    <a:pt x="213" y="150"/>
                  </a:cubicBezTo>
                  <a:close/>
                  <a:moveTo>
                    <a:pt x="171" y="150"/>
                  </a:moveTo>
                  <a:cubicBezTo>
                    <a:pt x="171" y="167"/>
                    <a:pt x="156" y="182"/>
                    <a:pt x="139" y="182"/>
                  </a:cubicBezTo>
                  <a:cubicBezTo>
                    <a:pt x="121" y="182"/>
                    <a:pt x="107" y="167"/>
                    <a:pt x="107" y="150"/>
                  </a:cubicBezTo>
                  <a:cubicBezTo>
                    <a:pt x="107" y="132"/>
                    <a:pt x="121" y="118"/>
                    <a:pt x="139" y="118"/>
                  </a:cubicBezTo>
                  <a:cubicBezTo>
                    <a:pt x="144" y="118"/>
                    <a:pt x="148" y="119"/>
                    <a:pt x="152" y="121"/>
                  </a:cubicBezTo>
                  <a:cubicBezTo>
                    <a:pt x="131" y="142"/>
                    <a:pt x="131" y="142"/>
                    <a:pt x="131" y="142"/>
                  </a:cubicBezTo>
                  <a:cubicBezTo>
                    <a:pt x="127" y="146"/>
                    <a:pt x="127" y="153"/>
                    <a:pt x="131" y="157"/>
                  </a:cubicBezTo>
                  <a:cubicBezTo>
                    <a:pt x="133" y="159"/>
                    <a:pt x="136" y="160"/>
                    <a:pt x="139" y="160"/>
                  </a:cubicBezTo>
                  <a:cubicBezTo>
                    <a:pt x="141" y="160"/>
                    <a:pt x="144" y="159"/>
                    <a:pt x="146" y="157"/>
                  </a:cubicBezTo>
                  <a:cubicBezTo>
                    <a:pt x="167" y="136"/>
                    <a:pt x="167" y="136"/>
                    <a:pt x="167" y="136"/>
                  </a:cubicBezTo>
                  <a:cubicBezTo>
                    <a:pt x="169" y="140"/>
                    <a:pt x="171" y="145"/>
                    <a:pt x="171" y="1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98459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42BEFE-906A-98AA-7403-30BD690D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80" y="1926266"/>
            <a:ext cx="3730752" cy="1014984"/>
          </a:xfrm>
        </p:spPr>
        <p:txBody>
          <a:bodyPr anchor="b">
            <a:normAutofit fontScale="90000"/>
          </a:bodyPr>
          <a:lstStyle/>
          <a:p>
            <a:r>
              <a:rPr lang="fr-FR" dirty="0"/>
              <a:t>Optimisation des couts : Annexe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10DF817B-3893-8141-5BD3-9C8BA340E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823216"/>
              </p:ext>
            </p:extLst>
          </p:nvPr>
        </p:nvGraphicFramePr>
        <p:xfrm>
          <a:off x="4599692" y="1250232"/>
          <a:ext cx="4626190" cy="4357535"/>
        </p:xfrm>
        <a:graphic>
          <a:graphicData uri="http://schemas.openxmlformats.org/drawingml/2006/table">
            <a:tbl>
              <a:tblPr firstCol="1">
                <a:noFill/>
                <a:tableStyleId>{5C22544A-7EE6-4342-B048-85BDC9FD1C3A}</a:tableStyleId>
              </a:tblPr>
              <a:tblGrid>
                <a:gridCol w="519025">
                  <a:extLst>
                    <a:ext uri="{9D8B030D-6E8A-4147-A177-3AD203B41FA5}">
                      <a16:colId xmlns:a16="http://schemas.microsoft.com/office/drawing/2014/main" val="1846146210"/>
                    </a:ext>
                  </a:extLst>
                </a:gridCol>
                <a:gridCol w="1742442">
                  <a:extLst>
                    <a:ext uri="{9D8B030D-6E8A-4147-A177-3AD203B41FA5}">
                      <a16:colId xmlns:a16="http://schemas.microsoft.com/office/drawing/2014/main" val="4241266831"/>
                    </a:ext>
                  </a:extLst>
                </a:gridCol>
                <a:gridCol w="1209514">
                  <a:extLst>
                    <a:ext uri="{9D8B030D-6E8A-4147-A177-3AD203B41FA5}">
                      <a16:colId xmlns:a16="http://schemas.microsoft.com/office/drawing/2014/main" val="239431649"/>
                    </a:ext>
                  </a:extLst>
                </a:gridCol>
                <a:gridCol w="1155209">
                  <a:extLst>
                    <a:ext uri="{9D8B030D-6E8A-4147-A177-3AD203B41FA5}">
                      <a16:colId xmlns:a16="http://schemas.microsoft.com/office/drawing/2014/main" val="3712431511"/>
                    </a:ext>
                  </a:extLst>
                </a:gridCol>
              </a:tblGrid>
              <a:tr h="33519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Mix (MW)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Solaire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24,21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69601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Éolien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41,46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75302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Diesel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20,43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82583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Stockage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0,25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MWh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257120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86,35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48186"/>
                  </a:ext>
                </a:extLst>
              </a:tr>
              <a:tr h="335195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Coûts (M€)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Production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76,93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614485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O&amp;M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3,99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9178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Carburant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7,97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468413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Unserved energy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0,23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60936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LCOE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140,79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€/MWh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006484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CO2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34,61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86210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228,73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15027"/>
                  </a:ext>
                </a:extLst>
              </a:tr>
              <a:tr h="33519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Emissions CO2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34610,86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tCO2eq/an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98169"/>
                  </a:ext>
                </a:extLst>
              </a:tr>
            </a:tbl>
          </a:graphicData>
        </a:graphic>
      </p:graphicFrame>
      <p:grpSp>
        <p:nvGrpSpPr>
          <p:cNvPr id="3" name="Group 512">
            <a:extLst>
              <a:ext uri="{FF2B5EF4-FFF2-40B4-BE49-F238E27FC236}">
                <a16:creationId xmlns:a16="http://schemas.microsoft.com/office/drawing/2014/main" id="{1EF06F31-9AAC-5354-C964-DA9E7DB5F0D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5252" y="4923521"/>
            <a:ext cx="916762" cy="916762"/>
            <a:chOff x="2728" y="2016"/>
            <a:chExt cx="340" cy="340"/>
          </a:xfrm>
          <a:solidFill>
            <a:schemeClr val="bg1"/>
          </a:solidFill>
        </p:grpSpPr>
        <p:sp>
          <p:nvSpPr>
            <p:cNvPr id="4" name="Freeform 513">
              <a:extLst>
                <a:ext uri="{FF2B5EF4-FFF2-40B4-BE49-F238E27FC236}">
                  <a16:creationId xmlns:a16="http://schemas.microsoft.com/office/drawing/2014/main" id="{5DE4DF3C-2A83-6E6F-DE92-93DF597C9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" y="2080"/>
              <a:ext cx="163" cy="212"/>
            </a:xfrm>
            <a:custGeom>
              <a:avLst/>
              <a:gdLst>
                <a:gd name="T0" fmla="*/ 228 w 246"/>
                <a:gd name="T1" fmla="*/ 280 h 320"/>
                <a:gd name="T2" fmla="*/ 170 w 246"/>
                <a:gd name="T3" fmla="*/ 298 h 320"/>
                <a:gd name="T4" fmla="*/ 56 w 246"/>
                <a:gd name="T5" fmla="*/ 192 h 320"/>
                <a:gd name="T6" fmla="*/ 192 w 246"/>
                <a:gd name="T7" fmla="*/ 192 h 320"/>
                <a:gd name="T8" fmla="*/ 202 w 246"/>
                <a:gd name="T9" fmla="*/ 181 h 320"/>
                <a:gd name="T10" fmla="*/ 192 w 246"/>
                <a:gd name="T11" fmla="*/ 170 h 320"/>
                <a:gd name="T12" fmla="*/ 53 w 246"/>
                <a:gd name="T13" fmla="*/ 170 h 320"/>
                <a:gd name="T14" fmla="*/ 53 w 246"/>
                <a:gd name="T15" fmla="*/ 160 h 320"/>
                <a:gd name="T16" fmla="*/ 53 w 246"/>
                <a:gd name="T17" fmla="*/ 149 h 320"/>
                <a:gd name="T18" fmla="*/ 192 w 246"/>
                <a:gd name="T19" fmla="*/ 149 h 320"/>
                <a:gd name="T20" fmla="*/ 202 w 246"/>
                <a:gd name="T21" fmla="*/ 138 h 320"/>
                <a:gd name="T22" fmla="*/ 192 w 246"/>
                <a:gd name="T23" fmla="*/ 128 h 320"/>
                <a:gd name="T24" fmla="*/ 56 w 246"/>
                <a:gd name="T25" fmla="*/ 128 h 320"/>
                <a:gd name="T26" fmla="*/ 170 w 246"/>
                <a:gd name="T27" fmla="*/ 21 h 320"/>
                <a:gd name="T28" fmla="*/ 228 w 246"/>
                <a:gd name="T29" fmla="*/ 39 h 320"/>
                <a:gd name="T30" fmla="*/ 243 w 246"/>
                <a:gd name="T31" fmla="*/ 36 h 320"/>
                <a:gd name="T32" fmla="*/ 240 w 246"/>
                <a:gd name="T33" fmla="*/ 21 h 320"/>
                <a:gd name="T34" fmla="*/ 170 w 246"/>
                <a:gd name="T35" fmla="*/ 0 h 320"/>
                <a:gd name="T36" fmla="*/ 34 w 246"/>
                <a:gd name="T37" fmla="*/ 128 h 320"/>
                <a:gd name="T38" fmla="*/ 10 w 246"/>
                <a:gd name="T39" fmla="*/ 128 h 320"/>
                <a:gd name="T40" fmla="*/ 0 w 246"/>
                <a:gd name="T41" fmla="*/ 138 h 320"/>
                <a:gd name="T42" fmla="*/ 10 w 246"/>
                <a:gd name="T43" fmla="*/ 149 h 320"/>
                <a:gd name="T44" fmla="*/ 32 w 246"/>
                <a:gd name="T45" fmla="*/ 149 h 320"/>
                <a:gd name="T46" fmla="*/ 32 w 246"/>
                <a:gd name="T47" fmla="*/ 160 h 320"/>
                <a:gd name="T48" fmla="*/ 32 w 246"/>
                <a:gd name="T49" fmla="*/ 170 h 320"/>
                <a:gd name="T50" fmla="*/ 10 w 246"/>
                <a:gd name="T51" fmla="*/ 170 h 320"/>
                <a:gd name="T52" fmla="*/ 0 w 246"/>
                <a:gd name="T53" fmla="*/ 181 h 320"/>
                <a:gd name="T54" fmla="*/ 10 w 246"/>
                <a:gd name="T55" fmla="*/ 192 h 320"/>
                <a:gd name="T56" fmla="*/ 34 w 246"/>
                <a:gd name="T57" fmla="*/ 192 h 320"/>
                <a:gd name="T58" fmla="*/ 170 w 246"/>
                <a:gd name="T59" fmla="*/ 320 h 320"/>
                <a:gd name="T60" fmla="*/ 240 w 246"/>
                <a:gd name="T61" fmla="*/ 298 h 320"/>
                <a:gd name="T62" fmla="*/ 243 w 246"/>
                <a:gd name="T63" fmla="*/ 283 h 320"/>
                <a:gd name="T64" fmla="*/ 228 w 246"/>
                <a:gd name="T65" fmla="*/ 28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6" h="320">
                  <a:moveTo>
                    <a:pt x="228" y="280"/>
                  </a:moveTo>
                  <a:cubicBezTo>
                    <a:pt x="211" y="292"/>
                    <a:pt x="191" y="298"/>
                    <a:pt x="170" y="298"/>
                  </a:cubicBezTo>
                  <a:cubicBezTo>
                    <a:pt x="115" y="298"/>
                    <a:pt x="69" y="253"/>
                    <a:pt x="56" y="192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198" y="192"/>
                    <a:pt x="202" y="187"/>
                    <a:pt x="202" y="181"/>
                  </a:cubicBezTo>
                  <a:cubicBezTo>
                    <a:pt x="202" y="175"/>
                    <a:pt x="198" y="170"/>
                    <a:pt x="192" y="170"/>
                  </a:cubicBezTo>
                  <a:cubicBezTo>
                    <a:pt x="53" y="170"/>
                    <a:pt x="53" y="170"/>
                    <a:pt x="53" y="170"/>
                  </a:cubicBezTo>
                  <a:cubicBezTo>
                    <a:pt x="53" y="167"/>
                    <a:pt x="53" y="163"/>
                    <a:pt x="53" y="160"/>
                  </a:cubicBezTo>
                  <a:cubicBezTo>
                    <a:pt x="53" y="156"/>
                    <a:pt x="53" y="153"/>
                    <a:pt x="53" y="149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8" y="149"/>
                    <a:pt x="202" y="144"/>
                    <a:pt x="202" y="138"/>
                  </a:cubicBezTo>
                  <a:cubicBezTo>
                    <a:pt x="202" y="132"/>
                    <a:pt x="198" y="128"/>
                    <a:pt x="192" y="128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69" y="67"/>
                    <a:pt x="115" y="21"/>
                    <a:pt x="170" y="21"/>
                  </a:cubicBezTo>
                  <a:cubicBezTo>
                    <a:pt x="191" y="21"/>
                    <a:pt x="211" y="27"/>
                    <a:pt x="228" y="39"/>
                  </a:cubicBezTo>
                  <a:cubicBezTo>
                    <a:pt x="233" y="42"/>
                    <a:pt x="240" y="41"/>
                    <a:pt x="243" y="36"/>
                  </a:cubicBezTo>
                  <a:cubicBezTo>
                    <a:pt x="246" y="31"/>
                    <a:pt x="245" y="25"/>
                    <a:pt x="240" y="21"/>
                  </a:cubicBezTo>
                  <a:cubicBezTo>
                    <a:pt x="219" y="7"/>
                    <a:pt x="195" y="0"/>
                    <a:pt x="170" y="0"/>
                  </a:cubicBezTo>
                  <a:cubicBezTo>
                    <a:pt x="103" y="0"/>
                    <a:pt x="47" y="55"/>
                    <a:pt x="34" y="128"/>
                  </a:cubicBezTo>
                  <a:cubicBezTo>
                    <a:pt x="10" y="128"/>
                    <a:pt x="10" y="128"/>
                    <a:pt x="10" y="128"/>
                  </a:cubicBezTo>
                  <a:cubicBezTo>
                    <a:pt x="4" y="128"/>
                    <a:pt x="0" y="132"/>
                    <a:pt x="0" y="138"/>
                  </a:cubicBezTo>
                  <a:cubicBezTo>
                    <a:pt x="0" y="144"/>
                    <a:pt x="4" y="149"/>
                    <a:pt x="10" y="149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32" y="153"/>
                    <a:pt x="32" y="156"/>
                    <a:pt x="32" y="160"/>
                  </a:cubicBezTo>
                  <a:cubicBezTo>
                    <a:pt x="32" y="163"/>
                    <a:pt x="32" y="167"/>
                    <a:pt x="32" y="170"/>
                  </a:cubicBezTo>
                  <a:cubicBezTo>
                    <a:pt x="10" y="170"/>
                    <a:pt x="10" y="170"/>
                    <a:pt x="10" y="170"/>
                  </a:cubicBezTo>
                  <a:cubicBezTo>
                    <a:pt x="4" y="170"/>
                    <a:pt x="0" y="175"/>
                    <a:pt x="0" y="181"/>
                  </a:cubicBezTo>
                  <a:cubicBezTo>
                    <a:pt x="0" y="187"/>
                    <a:pt x="4" y="192"/>
                    <a:pt x="10" y="192"/>
                  </a:cubicBezTo>
                  <a:cubicBezTo>
                    <a:pt x="34" y="192"/>
                    <a:pt x="34" y="192"/>
                    <a:pt x="34" y="192"/>
                  </a:cubicBezTo>
                  <a:cubicBezTo>
                    <a:pt x="47" y="265"/>
                    <a:pt x="103" y="320"/>
                    <a:pt x="170" y="320"/>
                  </a:cubicBezTo>
                  <a:cubicBezTo>
                    <a:pt x="195" y="320"/>
                    <a:pt x="219" y="312"/>
                    <a:pt x="240" y="298"/>
                  </a:cubicBezTo>
                  <a:cubicBezTo>
                    <a:pt x="245" y="295"/>
                    <a:pt x="246" y="288"/>
                    <a:pt x="243" y="283"/>
                  </a:cubicBezTo>
                  <a:cubicBezTo>
                    <a:pt x="240" y="278"/>
                    <a:pt x="233" y="277"/>
                    <a:pt x="228" y="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" name="Freeform 514">
              <a:extLst>
                <a:ext uri="{FF2B5EF4-FFF2-40B4-BE49-F238E27FC236}">
                  <a16:creationId xmlns:a16="http://schemas.microsoft.com/office/drawing/2014/main" id="{0C217C5B-BF0C-6EEE-2172-1F165C960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8" y="201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23731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42BEFE-906A-98AA-7403-30BD690D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79" y="1926266"/>
            <a:ext cx="2951106" cy="2020092"/>
          </a:xfrm>
        </p:spPr>
        <p:txBody>
          <a:bodyPr anchor="b">
            <a:normAutofit fontScale="90000"/>
          </a:bodyPr>
          <a:lstStyle/>
          <a:p>
            <a:r>
              <a:rPr lang="fr-FR" dirty="0"/>
              <a:t>Optimisation des émissions carbone : Annexe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10DF817B-3893-8141-5BD3-9C8BA340E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279172"/>
              </p:ext>
            </p:extLst>
          </p:nvPr>
        </p:nvGraphicFramePr>
        <p:xfrm>
          <a:off x="4698886" y="1013336"/>
          <a:ext cx="4680495" cy="4357535"/>
        </p:xfrm>
        <a:graphic>
          <a:graphicData uri="http://schemas.openxmlformats.org/drawingml/2006/table">
            <a:tbl>
              <a:tblPr firstCol="1">
                <a:noFill/>
                <a:tableStyleId>{5C22544A-7EE6-4342-B048-85BDC9FD1C3A}</a:tableStyleId>
              </a:tblPr>
              <a:tblGrid>
                <a:gridCol w="519025">
                  <a:extLst>
                    <a:ext uri="{9D8B030D-6E8A-4147-A177-3AD203B41FA5}">
                      <a16:colId xmlns:a16="http://schemas.microsoft.com/office/drawing/2014/main" val="1846146210"/>
                    </a:ext>
                  </a:extLst>
                </a:gridCol>
                <a:gridCol w="1866241">
                  <a:extLst>
                    <a:ext uri="{9D8B030D-6E8A-4147-A177-3AD203B41FA5}">
                      <a16:colId xmlns:a16="http://schemas.microsoft.com/office/drawing/2014/main" val="4241266831"/>
                    </a:ext>
                  </a:extLst>
                </a:gridCol>
                <a:gridCol w="1085715">
                  <a:extLst>
                    <a:ext uri="{9D8B030D-6E8A-4147-A177-3AD203B41FA5}">
                      <a16:colId xmlns:a16="http://schemas.microsoft.com/office/drawing/2014/main" val="2792263028"/>
                    </a:ext>
                  </a:extLst>
                </a:gridCol>
                <a:gridCol w="1209514">
                  <a:extLst>
                    <a:ext uri="{9D8B030D-6E8A-4147-A177-3AD203B41FA5}">
                      <a16:colId xmlns:a16="http://schemas.microsoft.com/office/drawing/2014/main" val="3712431511"/>
                    </a:ext>
                  </a:extLst>
                </a:gridCol>
              </a:tblGrid>
              <a:tr h="33519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Mix (MW)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Solaire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28,08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69601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Éolien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52,01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75302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Diesel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19,70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82583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Stockage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2,34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MWh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257120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102,13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48186"/>
                  </a:ext>
                </a:extLst>
              </a:tr>
              <a:tr h="335195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Coûts (M€)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Production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95,20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614485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O&amp;M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4,38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9178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Carburant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6,42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468413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Unserved energy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0,21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60936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LCOE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143,08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€/MWh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006484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CO2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27,90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86210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232,45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15027"/>
                  </a:ext>
                </a:extLst>
              </a:tr>
              <a:tr h="33519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Émissions CO2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27898,26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tCO2eq/an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98169"/>
                  </a:ext>
                </a:extLst>
              </a:tr>
            </a:tbl>
          </a:graphicData>
        </a:graphic>
      </p:graphicFrame>
      <p:sp>
        <p:nvSpPr>
          <p:cNvPr id="3" name="Freeform 587">
            <a:extLst>
              <a:ext uri="{FF2B5EF4-FFF2-40B4-BE49-F238E27FC236}">
                <a16:creationId xmlns:a16="http://schemas.microsoft.com/office/drawing/2014/main" id="{BDA4BD1E-A4AC-95F8-EB50-A8115C6EF57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5252" y="4923521"/>
            <a:ext cx="916762" cy="916762"/>
          </a:xfrm>
          <a:custGeom>
            <a:avLst/>
            <a:gdLst>
              <a:gd name="T0" fmla="*/ 490 w 512"/>
              <a:gd name="T1" fmla="*/ 256 h 512"/>
              <a:gd name="T2" fmla="*/ 21 w 512"/>
              <a:gd name="T3" fmla="*/ 256 h 512"/>
              <a:gd name="T4" fmla="*/ 256 w 512"/>
              <a:gd name="T5" fmla="*/ 0 h 512"/>
              <a:gd name="T6" fmla="*/ 256 w 512"/>
              <a:gd name="T7" fmla="*/ 512 h 512"/>
              <a:gd name="T8" fmla="*/ 256 w 512"/>
              <a:gd name="T9" fmla="*/ 0 h 512"/>
              <a:gd name="T10" fmla="*/ 265 w 512"/>
              <a:gd name="T11" fmla="*/ 207 h 512"/>
              <a:gd name="T12" fmla="*/ 315 w 512"/>
              <a:gd name="T13" fmla="*/ 227 h 512"/>
              <a:gd name="T14" fmla="*/ 327 w 512"/>
              <a:gd name="T15" fmla="*/ 219 h 512"/>
              <a:gd name="T16" fmla="*/ 326 w 512"/>
              <a:gd name="T17" fmla="*/ 165 h 512"/>
              <a:gd name="T18" fmla="*/ 311 w 512"/>
              <a:gd name="T19" fmla="*/ 187 h 512"/>
              <a:gd name="T20" fmla="*/ 264 w 512"/>
              <a:gd name="T21" fmla="*/ 117 h 512"/>
              <a:gd name="T22" fmla="*/ 247 w 512"/>
              <a:gd name="T23" fmla="*/ 116 h 512"/>
              <a:gd name="T24" fmla="*/ 188 w 512"/>
              <a:gd name="T25" fmla="*/ 207 h 512"/>
              <a:gd name="T26" fmla="*/ 206 w 512"/>
              <a:gd name="T27" fmla="*/ 218 h 512"/>
              <a:gd name="T28" fmla="*/ 258 w 512"/>
              <a:gd name="T29" fmla="*/ 138 h 512"/>
              <a:gd name="T30" fmla="*/ 277 w 512"/>
              <a:gd name="T31" fmla="*/ 199 h 512"/>
              <a:gd name="T32" fmla="*/ 130 w 512"/>
              <a:gd name="T33" fmla="*/ 352 h 512"/>
              <a:gd name="T34" fmla="*/ 166 w 512"/>
              <a:gd name="T35" fmla="*/ 283 h 512"/>
              <a:gd name="T36" fmla="*/ 184 w 512"/>
              <a:gd name="T37" fmla="*/ 309 h 512"/>
              <a:gd name="T38" fmla="*/ 194 w 512"/>
              <a:gd name="T39" fmla="*/ 295 h 512"/>
              <a:gd name="T40" fmla="*/ 166 w 512"/>
              <a:gd name="T41" fmla="*/ 249 h 512"/>
              <a:gd name="T42" fmla="*/ 120 w 512"/>
              <a:gd name="T43" fmla="*/ 277 h 512"/>
              <a:gd name="T44" fmla="*/ 143 w 512"/>
              <a:gd name="T45" fmla="*/ 280 h 512"/>
              <a:gd name="T46" fmla="*/ 107 w 512"/>
              <a:gd name="T47" fmla="*/ 354 h 512"/>
              <a:gd name="T48" fmla="*/ 124 w 512"/>
              <a:gd name="T49" fmla="*/ 373 h 512"/>
              <a:gd name="T50" fmla="*/ 234 w 512"/>
              <a:gd name="T51" fmla="*/ 362 h 512"/>
              <a:gd name="T52" fmla="*/ 405 w 512"/>
              <a:gd name="T53" fmla="*/ 343 h 512"/>
              <a:gd name="T54" fmla="*/ 341 w 512"/>
              <a:gd name="T55" fmla="*/ 254 h 512"/>
              <a:gd name="T56" fmla="*/ 383 w 512"/>
              <a:gd name="T57" fmla="*/ 348 h 512"/>
              <a:gd name="T58" fmla="*/ 304 w 512"/>
              <a:gd name="T59" fmla="*/ 352 h 512"/>
              <a:gd name="T60" fmla="*/ 311 w 512"/>
              <a:gd name="T61" fmla="*/ 330 h 512"/>
              <a:gd name="T62" fmla="*/ 266 w 512"/>
              <a:gd name="T63" fmla="*/ 359 h 512"/>
              <a:gd name="T64" fmla="*/ 296 w 512"/>
              <a:gd name="T65" fmla="*/ 404 h 512"/>
              <a:gd name="T66" fmla="*/ 311 w 512"/>
              <a:gd name="T67" fmla="*/ 404 h 512"/>
              <a:gd name="T68" fmla="*/ 295 w 512"/>
              <a:gd name="T69" fmla="*/ 373 h 512"/>
              <a:gd name="T70" fmla="*/ 396 w 512"/>
              <a:gd name="T71" fmla="*/ 368 h 512"/>
              <a:gd name="T72" fmla="*/ 405 w 512"/>
              <a:gd name="T73" fmla="*/ 343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12" h="512">
                <a:moveTo>
                  <a:pt x="256" y="21"/>
                </a:moveTo>
                <a:cubicBezTo>
                  <a:pt x="385" y="21"/>
                  <a:pt x="490" y="126"/>
                  <a:pt x="490" y="256"/>
                </a:cubicBezTo>
                <a:cubicBezTo>
                  <a:pt x="490" y="385"/>
                  <a:pt x="385" y="490"/>
                  <a:pt x="256" y="490"/>
                </a:cubicBezTo>
                <a:cubicBezTo>
                  <a:pt x="126" y="490"/>
                  <a:pt x="21" y="385"/>
                  <a:pt x="21" y="256"/>
                </a:cubicBezTo>
                <a:cubicBezTo>
                  <a:pt x="21" y="126"/>
                  <a:pt x="126" y="21"/>
                  <a:pt x="256" y="21"/>
                </a:cubicBezTo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277" y="199"/>
                </a:moveTo>
                <a:cubicBezTo>
                  <a:pt x="271" y="198"/>
                  <a:pt x="266" y="202"/>
                  <a:pt x="265" y="207"/>
                </a:cubicBezTo>
                <a:cubicBezTo>
                  <a:pt x="264" y="213"/>
                  <a:pt x="268" y="219"/>
                  <a:pt x="274" y="220"/>
                </a:cubicBezTo>
                <a:cubicBezTo>
                  <a:pt x="315" y="227"/>
                  <a:pt x="315" y="227"/>
                  <a:pt x="315" y="227"/>
                </a:cubicBezTo>
                <a:cubicBezTo>
                  <a:pt x="315" y="227"/>
                  <a:pt x="316" y="227"/>
                  <a:pt x="317" y="227"/>
                </a:cubicBezTo>
                <a:cubicBezTo>
                  <a:pt x="322" y="227"/>
                  <a:pt x="326" y="224"/>
                  <a:pt x="327" y="219"/>
                </a:cubicBezTo>
                <a:cubicBezTo>
                  <a:pt x="335" y="177"/>
                  <a:pt x="335" y="177"/>
                  <a:pt x="335" y="177"/>
                </a:cubicBezTo>
                <a:cubicBezTo>
                  <a:pt x="336" y="171"/>
                  <a:pt x="332" y="166"/>
                  <a:pt x="326" y="165"/>
                </a:cubicBezTo>
                <a:cubicBezTo>
                  <a:pt x="320" y="164"/>
                  <a:pt x="315" y="168"/>
                  <a:pt x="314" y="174"/>
                </a:cubicBezTo>
                <a:cubicBezTo>
                  <a:pt x="311" y="187"/>
                  <a:pt x="311" y="187"/>
                  <a:pt x="311" y="187"/>
                </a:cubicBezTo>
                <a:cubicBezTo>
                  <a:pt x="273" y="122"/>
                  <a:pt x="273" y="122"/>
                  <a:pt x="273" y="122"/>
                </a:cubicBezTo>
                <a:cubicBezTo>
                  <a:pt x="271" y="118"/>
                  <a:pt x="267" y="117"/>
                  <a:pt x="264" y="117"/>
                </a:cubicBezTo>
                <a:cubicBezTo>
                  <a:pt x="264" y="117"/>
                  <a:pt x="264" y="117"/>
                  <a:pt x="264" y="117"/>
                </a:cubicBezTo>
                <a:cubicBezTo>
                  <a:pt x="247" y="116"/>
                  <a:pt x="247" y="116"/>
                  <a:pt x="247" y="116"/>
                </a:cubicBezTo>
                <a:cubicBezTo>
                  <a:pt x="243" y="116"/>
                  <a:pt x="239" y="118"/>
                  <a:pt x="237" y="121"/>
                </a:cubicBezTo>
                <a:cubicBezTo>
                  <a:pt x="188" y="207"/>
                  <a:pt x="188" y="207"/>
                  <a:pt x="188" y="207"/>
                </a:cubicBezTo>
                <a:cubicBezTo>
                  <a:pt x="185" y="212"/>
                  <a:pt x="186" y="219"/>
                  <a:pt x="192" y="222"/>
                </a:cubicBezTo>
                <a:cubicBezTo>
                  <a:pt x="197" y="225"/>
                  <a:pt x="203" y="224"/>
                  <a:pt x="206" y="218"/>
                </a:cubicBezTo>
                <a:cubicBezTo>
                  <a:pt x="253" y="138"/>
                  <a:pt x="253" y="138"/>
                  <a:pt x="253" y="138"/>
                </a:cubicBezTo>
                <a:cubicBezTo>
                  <a:pt x="258" y="138"/>
                  <a:pt x="258" y="138"/>
                  <a:pt x="258" y="138"/>
                </a:cubicBezTo>
                <a:cubicBezTo>
                  <a:pt x="295" y="202"/>
                  <a:pt x="295" y="202"/>
                  <a:pt x="295" y="202"/>
                </a:cubicBezTo>
                <a:lnTo>
                  <a:pt x="277" y="199"/>
                </a:lnTo>
                <a:close/>
                <a:moveTo>
                  <a:pt x="224" y="352"/>
                </a:moveTo>
                <a:cubicBezTo>
                  <a:pt x="130" y="352"/>
                  <a:pt x="130" y="352"/>
                  <a:pt x="130" y="352"/>
                </a:cubicBezTo>
                <a:cubicBezTo>
                  <a:pt x="128" y="348"/>
                  <a:pt x="128" y="348"/>
                  <a:pt x="128" y="348"/>
                </a:cubicBezTo>
                <a:cubicBezTo>
                  <a:pt x="166" y="283"/>
                  <a:pt x="166" y="283"/>
                  <a:pt x="166" y="283"/>
                </a:cubicBezTo>
                <a:cubicBezTo>
                  <a:pt x="174" y="302"/>
                  <a:pt x="174" y="302"/>
                  <a:pt x="174" y="302"/>
                </a:cubicBezTo>
                <a:cubicBezTo>
                  <a:pt x="175" y="307"/>
                  <a:pt x="179" y="309"/>
                  <a:pt x="184" y="309"/>
                </a:cubicBezTo>
                <a:cubicBezTo>
                  <a:pt x="185" y="309"/>
                  <a:pt x="186" y="309"/>
                  <a:pt x="187" y="309"/>
                </a:cubicBezTo>
                <a:cubicBezTo>
                  <a:pt x="193" y="307"/>
                  <a:pt x="196" y="301"/>
                  <a:pt x="194" y="295"/>
                </a:cubicBezTo>
                <a:cubicBezTo>
                  <a:pt x="180" y="256"/>
                  <a:pt x="180" y="256"/>
                  <a:pt x="180" y="256"/>
                </a:cubicBezTo>
                <a:cubicBezTo>
                  <a:pt x="178" y="250"/>
                  <a:pt x="171" y="247"/>
                  <a:pt x="166" y="249"/>
                </a:cubicBezTo>
                <a:cubicBezTo>
                  <a:pt x="126" y="263"/>
                  <a:pt x="126" y="263"/>
                  <a:pt x="126" y="263"/>
                </a:cubicBezTo>
                <a:cubicBezTo>
                  <a:pt x="121" y="265"/>
                  <a:pt x="118" y="271"/>
                  <a:pt x="120" y="277"/>
                </a:cubicBezTo>
                <a:cubicBezTo>
                  <a:pt x="122" y="282"/>
                  <a:pt x="128" y="285"/>
                  <a:pt x="134" y="283"/>
                </a:cubicBezTo>
                <a:cubicBezTo>
                  <a:pt x="143" y="280"/>
                  <a:pt x="143" y="280"/>
                  <a:pt x="143" y="280"/>
                </a:cubicBezTo>
                <a:cubicBezTo>
                  <a:pt x="107" y="343"/>
                  <a:pt x="107" y="343"/>
                  <a:pt x="107" y="343"/>
                </a:cubicBezTo>
                <a:cubicBezTo>
                  <a:pt x="105" y="347"/>
                  <a:pt x="105" y="351"/>
                  <a:pt x="107" y="354"/>
                </a:cubicBezTo>
                <a:cubicBezTo>
                  <a:pt x="115" y="368"/>
                  <a:pt x="115" y="368"/>
                  <a:pt x="115" y="368"/>
                </a:cubicBezTo>
                <a:cubicBezTo>
                  <a:pt x="117" y="371"/>
                  <a:pt x="121" y="373"/>
                  <a:pt x="124" y="373"/>
                </a:cubicBezTo>
                <a:cubicBezTo>
                  <a:pt x="224" y="373"/>
                  <a:pt x="224" y="373"/>
                  <a:pt x="224" y="373"/>
                </a:cubicBezTo>
                <a:cubicBezTo>
                  <a:pt x="230" y="373"/>
                  <a:pt x="234" y="368"/>
                  <a:pt x="234" y="362"/>
                </a:cubicBezTo>
                <a:cubicBezTo>
                  <a:pt x="234" y="356"/>
                  <a:pt x="230" y="352"/>
                  <a:pt x="224" y="352"/>
                </a:cubicBezTo>
                <a:close/>
                <a:moveTo>
                  <a:pt x="405" y="343"/>
                </a:moveTo>
                <a:cubicBezTo>
                  <a:pt x="355" y="258"/>
                  <a:pt x="355" y="258"/>
                  <a:pt x="355" y="258"/>
                </a:cubicBezTo>
                <a:cubicBezTo>
                  <a:pt x="352" y="253"/>
                  <a:pt x="346" y="251"/>
                  <a:pt x="341" y="254"/>
                </a:cubicBezTo>
                <a:cubicBezTo>
                  <a:pt x="335" y="257"/>
                  <a:pt x="334" y="263"/>
                  <a:pt x="337" y="268"/>
                </a:cubicBezTo>
                <a:cubicBezTo>
                  <a:pt x="383" y="348"/>
                  <a:pt x="383" y="348"/>
                  <a:pt x="383" y="348"/>
                </a:cubicBezTo>
                <a:cubicBezTo>
                  <a:pt x="381" y="352"/>
                  <a:pt x="381" y="352"/>
                  <a:pt x="381" y="352"/>
                </a:cubicBezTo>
                <a:cubicBezTo>
                  <a:pt x="304" y="352"/>
                  <a:pt x="304" y="352"/>
                  <a:pt x="304" y="352"/>
                </a:cubicBezTo>
                <a:cubicBezTo>
                  <a:pt x="311" y="345"/>
                  <a:pt x="311" y="345"/>
                  <a:pt x="311" y="345"/>
                </a:cubicBezTo>
                <a:cubicBezTo>
                  <a:pt x="315" y="341"/>
                  <a:pt x="315" y="334"/>
                  <a:pt x="311" y="330"/>
                </a:cubicBezTo>
                <a:cubicBezTo>
                  <a:pt x="307" y="325"/>
                  <a:pt x="300" y="325"/>
                  <a:pt x="296" y="330"/>
                </a:cubicBezTo>
                <a:cubicBezTo>
                  <a:pt x="266" y="359"/>
                  <a:pt x="266" y="359"/>
                  <a:pt x="266" y="359"/>
                </a:cubicBezTo>
                <a:cubicBezTo>
                  <a:pt x="262" y="363"/>
                  <a:pt x="262" y="370"/>
                  <a:pt x="266" y="374"/>
                </a:cubicBezTo>
                <a:cubicBezTo>
                  <a:pt x="296" y="404"/>
                  <a:pt x="296" y="404"/>
                  <a:pt x="296" y="404"/>
                </a:cubicBezTo>
                <a:cubicBezTo>
                  <a:pt x="298" y="406"/>
                  <a:pt x="300" y="407"/>
                  <a:pt x="303" y="407"/>
                </a:cubicBezTo>
                <a:cubicBezTo>
                  <a:pt x="306" y="407"/>
                  <a:pt x="309" y="406"/>
                  <a:pt x="311" y="404"/>
                </a:cubicBezTo>
                <a:cubicBezTo>
                  <a:pt x="315" y="400"/>
                  <a:pt x="315" y="393"/>
                  <a:pt x="311" y="389"/>
                </a:cubicBezTo>
                <a:cubicBezTo>
                  <a:pt x="295" y="373"/>
                  <a:pt x="295" y="373"/>
                  <a:pt x="295" y="373"/>
                </a:cubicBezTo>
                <a:cubicBezTo>
                  <a:pt x="387" y="373"/>
                  <a:pt x="387" y="373"/>
                  <a:pt x="387" y="373"/>
                </a:cubicBezTo>
                <a:cubicBezTo>
                  <a:pt x="391" y="373"/>
                  <a:pt x="394" y="371"/>
                  <a:pt x="396" y="368"/>
                </a:cubicBezTo>
                <a:cubicBezTo>
                  <a:pt x="405" y="354"/>
                  <a:pt x="405" y="354"/>
                  <a:pt x="405" y="354"/>
                </a:cubicBezTo>
                <a:cubicBezTo>
                  <a:pt x="407" y="351"/>
                  <a:pt x="407" y="347"/>
                  <a:pt x="405" y="3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073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42BEFE-906A-98AA-7403-30BD690D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31" y="1998203"/>
            <a:ext cx="3066610" cy="1755649"/>
          </a:xfrm>
        </p:spPr>
        <p:txBody>
          <a:bodyPr anchor="b">
            <a:normAutofit/>
          </a:bodyPr>
          <a:lstStyle/>
          <a:p>
            <a:r>
              <a:rPr lang="fr-FR" dirty="0"/>
              <a:t>Optimisation de l’emprise au sol : Annexe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10DF817B-3893-8141-5BD3-9C8BA340E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058274"/>
              </p:ext>
            </p:extLst>
          </p:nvPr>
        </p:nvGraphicFramePr>
        <p:xfrm>
          <a:off x="4926951" y="693019"/>
          <a:ext cx="4680495" cy="4980993"/>
        </p:xfrm>
        <a:graphic>
          <a:graphicData uri="http://schemas.openxmlformats.org/drawingml/2006/table">
            <a:tbl>
              <a:tblPr firstCol="1">
                <a:noFill/>
                <a:tableStyleId>{5C22544A-7EE6-4342-B048-85BDC9FD1C3A}</a:tableStyleId>
              </a:tblPr>
              <a:tblGrid>
                <a:gridCol w="519025">
                  <a:extLst>
                    <a:ext uri="{9D8B030D-6E8A-4147-A177-3AD203B41FA5}">
                      <a16:colId xmlns:a16="http://schemas.microsoft.com/office/drawing/2014/main" val="1846146210"/>
                    </a:ext>
                  </a:extLst>
                </a:gridCol>
                <a:gridCol w="1742442">
                  <a:extLst>
                    <a:ext uri="{9D8B030D-6E8A-4147-A177-3AD203B41FA5}">
                      <a16:colId xmlns:a16="http://schemas.microsoft.com/office/drawing/2014/main" val="4241266831"/>
                    </a:ext>
                  </a:extLst>
                </a:gridCol>
                <a:gridCol w="1209514">
                  <a:extLst>
                    <a:ext uri="{9D8B030D-6E8A-4147-A177-3AD203B41FA5}">
                      <a16:colId xmlns:a16="http://schemas.microsoft.com/office/drawing/2014/main" val="239431649"/>
                    </a:ext>
                  </a:extLst>
                </a:gridCol>
                <a:gridCol w="1209514">
                  <a:extLst>
                    <a:ext uri="{9D8B030D-6E8A-4147-A177-3AD203B41FA5}">
                      <a16:colId xmlns:a16="http://schemas.microsoft.com/office/drawing/2014/main" val="3712431511"/>
                    </a:ext>
                  </a:extLst>
                </a:gridCol>
              </a:tblGrid>
              <a:tr h="146341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Mix (MW)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Solaire au sol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3,8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69601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Solaire toiture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8164925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Éolien terrestre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9,6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75302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Éolien off-shore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1673665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Diesel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22,6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82583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Stockage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MWh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257120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36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48186"/>
                  </a:ext>
                </a:extLst>
              </a:tr>
              <a:tr h="335195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Coûts (M€)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Production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614485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O&amp;M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2,7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9178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Carburant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18,9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468413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Unserved energy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0,09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60936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LCOE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180,9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€/MWh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006484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CO2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8,2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86210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294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15027"/>
                  </a:ext>
                </a:extLst>
              </a:tr>
              <a:tr h="33519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Émissions CO2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34610,86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tCO2eq/an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98169"/>
                  </a:ext>
                </a:extLst>
              </a:tr>
            </a:tbl>
          </a:graphicData>
        </a:graphic>
      </p:graphicFrame>
      <p:grpSp>
        <p:nvGrpSpPr>
          <p:cNvPr id="3" name="Group 118">
            <a:extLst>
              <a:ext uri="{FF2B5EF4-FFF2-40B4-BE49-F238E27FC236}">
                <a16:creationId xmlns:a16="http://schemas.microsoft.com/office/drawing/2014/main" id="{BDA8D223-C11E-6E0F-60E1-7B58B30A20E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8912" y="4946305"/>
            <a:ext cx="919458" cy="916762"/>
            <a:chOff x="5806" y="368"/>
            <a:chExt cx="341" cy="340"/>
          </a:xfrm>
          <a:solidFill>
            <a:schemeClr val="bg1"/>
          </a:solidFill>
        </p:grpSpPr>
        <p:sp>
          <p:nvSpPr>
            <p:cNvPr id="4" name="Freeform 119">
              <a:extLst>
                <a:ext uri="{FF2B5EF4-FFF2-40B4-BE49-F238E27FC236}">
                  <a16:creationId xmlns:a16="http://schemas.microsoft.com/office/drawing/2014/main" id="{9CB8F5B9-7850-700C-FDD3-A5303D5D14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6" y="368"/>
              <a:ext cx="341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" name="Freeform 120">
              <a:extLst>
                <a:ext uri="{FF2B5EF4-FFF2-40B4-BE49-F238E27FC236}">
                  <a16:creationId xmlns:a16="http://schemas.microsoft.com/office/drawing/2014/main" id="{9285FDD4-10C6-DEF3-88D6-473BD31A02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5" y="460"/>
              <a:ext cx="150" cy="156"/>
            </a:xfrm>
            <a:custGeom>
              <a:avLst/>
              <a:gdLst>
                <a:gd name="T0" fmla="*/ 74 w 226"/>
                <a:gd name="T1" fmla="*/ 189 h 235"/>
                <a:gd name="T2" fmla="*/ 74 w 226"/>
                <a:gd name="T3" fmla="*/ 204 h 235"/>
                <a:gd name="T4" fmla="*/ 47 w 226"/>
                <a:gd name="T5" fmla="*/ 232 h 235"/>
                <a:gd name="T6" fmla="*/ 43 w 226"/>
                <a:gd name="T7" fmla="*/ 234 h 235"/>
                <a:gd name="T8" fmla="*/ 39 w 226"/>
                <a:gd name="T9" fmla="*/ 235 h 235"/>
                <a:gd name="T10" fmla="*/ 35 w 226"/>
                <a:gd name="T11" fmla="*/ 234 h 235"/>
                <a:gd name="T12" fmla="*/ 32 w 226"/>
                <a:gd name="T13" fmla="*/ 232 h 235"/>
                <a:gd name="T14" fmla="*/ 4 w 226"/>
                <a:gd name="T15" fmla="*/ 204 h 235"/>
                <a:gd name="T16" fmla="*/ 4 w 226"/>
                <a:gd name="T17" fmla="*/ 189 h 235"/>
                <a:gd name="T18" fmla="*/ 19 w 226"/>
                <a:gd name="T19" fmla="*/ 189 h 235"/>
                <a:gd name="T20" fmla="*/ 29 w 226"/>
                <a:gd name="T21" fmla="*/ 199 h 235"/>
                <a:gd name="T22" fmla="*/ 29 w 226"/>
                <a:gd name="T23" fmla="*/ 11 h 235"/>
                <a:gd name="T24" fmla="*/ 39 w 226"/>
                <a:gd name="T25" fmla="*/ 0 h 235"/>
                <a:gd name="T26" fmla="*/ 50 w 226"/>
                <a:gd name="T27" fmla="*/ 11 h 235"/>
                <a:gd name="T28" fmla="*/ 50 w 226"/>
                <a:gd name="T29" fmla="*/ 199 h 235"/>
                <a:gd name="T30" fmla="*/ 59 w 226"/>
                <a:gd name="T31" fmla="*/ 189 h 235"/>
                <a:gd name="T32" fmla="*/ 74 w 226"/>
                <a:gd name="T33" fmla="*/ 189 h 235"/>
                <a:gd name="T34" fmla="*/ 215 w 226"/>
                <a:gd name="T35" fmla="*/ 0 h 235"/>
                <a:gd name="T36" fmla="*/ 103 w 226"/>
                <a:gd name="T37" fmla="*/ 0 h 235"/>
                <a:gd name="T38" fmla="*/ 93 w 226"/>
                <a:gd name="T39" fmla="*/ 11 h 235"/>
                <a:gd name="T40" fmla="*/ 103 w 226"/>
                <a:gd name="T41" fmla="*/ 22 h 235"/>
                <a:gd name="T42" fmla="*/ 215 w 226"/>
                <a:gd name="T43" fmla="*/ 22 h 235"/>
                <a:gd name="T44" fmla="*/ 226 w 226"/>
                <a:gd name="T45" fmla="*/ 11 h 235"/>
                <a:gd name="T46" fmla="*/ 215 w 226"/>
                <a:gd name="T47" fmla="*/ 0 h 235"/>
                <a:gd name="T48" fmla="*/ 199 w 226"/>
                <a:gd name="T49" fmla="*/ 43 h 235"/>
                <a:gd name="T50" fmla="*/ 103 w 226"/>
                <a:gd name="T51" fmla="*/ 43 h 235"/>
                <a:gd name="T52" fmla="*/ 93 w 226"/>
                <a:gd name="T53" fmla="*/ 54 h 235"/>
                <a:gd name="T54" fmla="*/ 103 w 226"/>
                <a:gd name="T55" fmla="*/ 64 h 235"/>
                <a:gd name="T56" fmla="*/ 199 w 226"/>
                <a:gd name="T57" fmla="*/ 64 h 235"/>
                <a:gd name="T58" fmla="*/ 210 w 226"/>
                <a:gd name="T59" fmla="*/ 54 h 235"/>
                <a:gd name="T60" fmla="*/ 199 w 226"/>
                <a:gd name="T61" fmla="*/ 43 h 235"/>
                <a:gd name="T62" fmla="*/ 178 w 226"/>
                <a:gd name="T63" fmla="*/ 86 h 235"/>
                <a:gd name="T64" fmla="*/ 103 w 226"/>
                <a:gd name="T65" fmla="*/ 86 h 235"/>
                <a:gd name="T66" fmla="*/ 93 w 226"/>
                <a:gd name="T67" fmla="*/ 96 h 235"/>
                <a:gd name="T68" fmla="*/ 103 w 226"/>
                <a:gd name="T69" fmla="*/ 107 h 235"/>
                <a:gd name="T70" fmla="*/ 178 w 226"/>
                <a:gd name="T71" fmla="*/ 107 h 235"/>
                <a:gd name="T72" fmla="*/ 189 w 226"/>
                <a:gd name="T73" fmla="*/ 96 h 235"/>
                <a:gd name="T74" fmla="*/ 178 w 226"/>
                <a:gd name="T75" fmla="*/ 86 h 235"/>
                <a:gd name="T76" fmla="*/ 157 w 226"/>
                <a:gd name="T77" fmla="*/ 128 h 235"/>
                <a:gd name="T78" fmla="*/ 103 w 226"/>
                <a:gd name="T79" fmla="*/ 128 h 235"/>
                <a:gd name="T80" fmla="*/ 93 w 226"/>
                <a:gd name="T81" fmla="*/ 139 h 235"/>
                <a:gd name="T82" fmla="*/ 103 w 226"/>
                <a:gd name="T83" fmla="*/ 150 h 235"/>
                <a:gd name="T84" fmla="*/ 157 w 226"/>
                <a:gd name="T85" fmla="*/ 150 h 235"/>
                <a:gd name="T86" fmla="*/ 167 w 226"/>
                <a:gd name="T87" fmla="*/ 139 h 235"/>
                <a:gd name="T88" fmla="*/ 157 w 226"/>
                <a:gd name="T89" fmla="*/ 128 h 235"/>
                <a:gd name="T90" fmla="*/ 135 w 226"/>
                <a:gd name="T91" fmla="*/ 171 h 235"/>
                <a:gd name="T92" fmla="*/ 103 w 226"/>
                <a:gd name="T93" fmla="*/ 171 h 235"/>
                <a:gd name="T94" fmla="*/ 93 w 226"/>
                <a:gd name="T95" fmla="*/ 182 h 235"/>
                <a:gd name="T96" fmla="*/ 103 w 226"/>
                <a:gd name="T97" fmla="*/ 192 h 235"/>
                <a:gd name="T98" fmla="*/ 135 w 226"/>
                <a:gd name="T99" fmla="*/ 192 h 235"/>
                <a:gd name="T100" fmla="*/ 146 w 226"/>
                <a:gd name="T101" fmla="*/ 182 h 235"/>
                <a:gd name="T102" fmla="*/ 135 w 226"/>
                <a:gd name="T103" fmla="*/ 171 h 235"/>
                <a:gd name="T104" fmla="*/ 114 w 226"/>
                <a:gd name="T105" fmla="*/ 214 h 235"/>
                <a:gd name="T106" fmla="*/ 103 w 226"/>
                <a:gd name="T107" fmla="*/ 214 h 235"/>
                <a:gd name="T108" fmla="*/ 93 w 226"/>
                <a:gd name="T109" fmla="*/ 224 h 235"/>
                <a:gd name="T110" fmla="*/ 103 w 226"/>
                <a:gd name="T111" fmla="*/ 235 h 235"/>
                <a:gd name="T112" fmla="*/ 114 w 226"/>
                <a:gd name="T113" fmla="*/ 235 h 235"/>
                <a:gd name="T114" fmla="*/ 125 w 226"/>
                <a:gd name="T115" fmla="*/ 224 h 235"/>
                <a:gd name="T116" fmla="*/ 114 w 226"/>
                <a:gd name="T117" fmla="*/ 21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6" h="235">
                  <a:moveTo>
                    <a:pt x="74" y="189"/>
                  </a:moveTo>
                  <a:cubicBezTo>
                    <a:pt x="79" y="193"/>
                    <a:pt x="79" y="200"/>
                    <a:pt x="74" y="204"/>
                  </a:cubicBezTo>
                  <a:cubicBezTo>
                    <a:pt x="47" y="232"/>
                    <a:pt x="47" y="232"/>
                    <a:pt x="47" y="232"/>
                  </a:cubicBezTo>
                  <a:cubicBezTo>
                    <a:pt x="46" y="233"/>
                    <a:pt x="45" y="234"/>
                    <a:pt x="43" y="234"/>
                  </a:cubicBezTo>
                  <a:cubicBezTo>
                    <a:pt x="42" y="235"/>
                    <a:pt x="41" y="235"/>
                    <a:pt x="39" y="235"/>
                  </a:cubicBezTo>
                  <a:cubicBezTo>
                    <a:pt x="38" y="235"/>
                    <a:pt x="37" y="235"/>
                    <a:pt x="35" y="234"/>
                  </a:cubicBezTo>
                  <a:cubicBezTo>
                    <a:pt x="34" y="234"/>
                    <a:pt x="33" y="233"/>
                    <a:pt x="32" y="232"/>
                  </a:cubicBezTo>
                  <a:cubicBezTo>
                    <a:pt x="4" y="204"/>
                    <a:pt x="4" y="204"/>
                    <a:pt x="4" y="204"/>
                  </a:cubicBezTo>
                  <a:cubicBezTo>
                    <a:pt x="0" y="200"/>
                    <a:pt x="0" y="193"/>
                    <a:pt x="4" y="189"/>
                  </a:cubicBezTo>
                  <a:cubicBezTo>
                    <a:pt x="8" y="185"/>
                    <a:pt x="15" y="185"/>
                    <a:pt x="19" y="189"/>
                  </a:cubicBezTo>
                  <a:cubicBezTo>
                    <a:pt x="29" y="199"/>
                    <a:pt x="29" y="199"/>
                    <a:pt x="29" y="199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5"/>
                    <a:pt x="33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199"/>
                    <a:pt x="50" y="199"/>
                    <a:pt x="50" y="199"/>
                  </a:cubicBezTo>
                  <a:cubicBezTo>
                    <a:pt x="59" y="189"/>
                    <a:pt x="59" y="189"/>
                    <a:pt x="59" y="189"/>
                  </a:cubicBezTo>
                  <a:cubicBezTo>
                    <a:pt x="64" y="185"/>
                    <a:pt x="70" y="185"/>
                    <a:pt x="74" y="189"/>
                  </a:cubicBezTo>
                  <a:close/>
                  <a:moveTo>
                    <a:pt x="215" y="0"/>
                  </a:moveTo>
                  <a:cubicBezTo>
                    <a:pt x="103" y="0"/>
                    <a:pt x="103" y="0"/>
                    <a:pt x="103" y="0"/>
                  </a:cubicBezTo>
                  <a:cubicBezTo>
                    <a:pt x="97" y="0"/>
                    <a:pt x="93" y="5"/>
                    <a:pt x="93" y="11"/>
                  </a:cubicBezTo>
                  <a:cubicBezTo>
                    <a:pt x="93" y="17"/>
                    <a:pt x="97" y="22"/>
                    <a:pt x="103" y="22"/>
                  </a:cubicBezTo>
                  <a:cubicBezTo>
                    <a:pt x="215" y="22"/>
                    <a:pt x="215" y="22"/>
                    <a:pt x="215" y="22"/>
                  </a:cubicBezTo>
                  <a:cubicBezTo>
                    <a:pt x="221" y="22"/>
                    <a:pt x="226" y="17"/>
                    <a:pt x="226" y="11"/>
                  </a:cubicBezTo>
                  <a:cubicBezTo>
                    <a:pt x="226" y="5"/>
                    <a:pt x="221" y="0"/>
                    <a:pt x="215" y="0"/>
                  </a:cubicBezTo>
                  <a:close/>
                  <a:moveTo>
                    <a:pt x="199" y="43"/>
                  </a:moveTo>
                  <a:cubicBezTo>
                    <a:pt x="103" y="43"/>
                    <a:pt x="103" y="43"/>
                    <a:pt x="103" y="43"/>
                  </a:cubicBezTo>
                  <a:cubicBezTo>
                    <a:pt x="97" y="43"/>
                    <a:pt x="93" y="48"/>
                    <a:pt x="93" y="54"/>
                  </a:cubicBezTo>
                  <a:cubicBezTo>
                    <a:pt x="93" y="60"/>
                    <a:pt x="97" y="64"/>
                    <a:pt x="103" y="64"/>
                  </a:cubicBezTo>
                  <a:cubicBezTo>
                    <a:pt x="199" y="64"/>
                    <a:pt x="199" y="64"/>
                    <a:pt x="199" y="64"/>
                  </a:cubicBezTo>
                  <a:cubicBezTo>
                    <a:pt x="205" y="64"/>
                    <a:pt x="210" y="60"/>
                    <a:pt x="210" y="54"/>
                  </a:cubicBezTo>
                  <a:cubicBezTo>
                    <a:pt x="210" y="48"/>
                    <a:pt x="205" y="43"/>
                    <a:pt x="199" y="43"/>
                  </a:cubicBezTo>
                  <a:close/>
                  <a:moveTo>
                    <a:pt x="178" y="86"/>
                  </a:moveTo>
                  <a:cubicBezTo>
                    <a:pt x="103" y="86"/>
                    <a:pt x="103" y="86"/>
                    <a:pt x="103" y="86"/>
                  </a:cubicBezTo>
                  <a:cubicBezTo>
                    <a:pt x="97" y="86"/>
                    <a:pt x="93" y="90"/>
                    <a:pt x="93" y="96"/>
                  </a:cubicBezTo>
                  <a:cubicBezTo>
                    <a:pt x="93" y="102"/>
                    <a:pt x="97" y="107"/>
                    <a:pt x="103" y="107"/>
                  </a:cubicBezTo>
                  <a:cubicBezTo>
                    <a:pt x="178" y="107"/>
                    <a:pt x="178" y="107"/>
                    <a:pt x="178" y="107"/>
                  </a:cubicBezTo>
                  <a:cubicBezTo>
                    <a:pt x="184" y="107"/>
                    <a:pt x="189" y="102"/>
                    <a:pt x="189" y="96"/>
                  </a:cubicBezTo>
                  <a:cubicBezTo>
                    <a:pt x="189" y="90"/>
                    <a:pt x="184" y="86"/>
                    <a:pt x="178" y="86"/>
                  </a:cubicBezTo>
                  <a:close/>
                  <a:moveTo>
                    <a:pt x="157" y="128"/>
                  </a:moveTo>
                  <a:cubicBezTo>
                    <a:pt x="103" y="128"/>
                    <a:pt x="103" y="128"/>
                    <a:pt x="103" y="128"/>
                  </a:cubicBezTo>
                  <a:cubicBezTo>
                    <a:pt x="97" y="128"/>
                    <a:pt x="93" y="133"/>
                    <a:pt x="93" y="139"/>
                  </a:cubicBezTo>
                  <a:cubicBezTo>
                    <a:pt x="93" y="145"/>
                    <a:pt x="97" y="150"/>
                    <a:pt x="103" y="150"/>
                  </a:cubicBezTo>
                  <a:cubicBezTo>
                    <a:pt x="157" y="150"/>
                    <a:pt x="157" y="150"/>
                    <a:pt x="157" y="150"/>
                  </a:cubicBezTo>
                  <a:cubicBezTo>
                    <a:pt x="163" y="150"/>
                    <a:pt x="167" y="145"/>
                    <a:pt x="167" y="139"/>
                  </a:cubicBezTo>
                  <a:cubicBezTo>
                    <a:pt x="167" y="133"/>
                    <a:pt x="163" y="128"/>
                    <a:pt x="157" y="128"/>
                  </a:cubicBezTo>
                  <a:close/>
                  <a:moveTo>
                    <a:pt x="135" y="171"/>
                  </a:moveTo>
                  <a:cubicBezTo>
                    <a:pt x="103" y="171"/>
                    <a:pt x="103" y="171"/>
                    <a:pt x="103" y="171"/>
                  </a:cubicBezTo>
                  <a:cubicBezTo>
                    <a:pt x="97" y="171"/>
                    <a:pt x="93" y="176"/>
                    <a:pt x="93" y="182"/>
                  </a:cubicBezTo>
                  <a:cubicBezTo>
                    <a:pt x="93" y="188"/>
                    <a:pt x="97" y="192"/>
                    <a:pt x="103" y="192"/>
                  </a:cubicBezTo>
                  <a:cubicBezTo>
                    <a:pt x="135" y="192"/>
                    <a:pt x="135" y="192"/>
                    <a:pt x="135" y="192"/>
                  </a:cubicBezTo>
                  <a:cubicBezTo>
                    <a:pt x="141" y="192"/>
                    <a:pt x="146" y="188"/>
                    <a:pt x="146" y="182"/>
                  </a:cubicBezTo>
                  <a:cubicBezTo>
                    <a:pt x="146" y="176"/>
                    <a:pt x="141" y="171"/>
                    <a:pt x="135" y="171"/>
                  </a:cubicBezTo>
                  <a:close/>
                  <a:moveTo>
                    <a:pt x="114" y="214"/>
                  </a:moveTo>
                  <a:cubicBezTo>
                    <a:pt x="103" y="214"/>
                    <a:pt x="103" y="214"/>
                    <a:pt x="103" y="214"/>
                  </a:cubicBezTo>
                  <a:cubicBezTo>
                    <a:pt x="97" y="214"/>
                    <a:pt x="93" y="218"/>
                    <a:pt x="93" y="224"/>
                  </a:cubicBezTo>
                  <a:cubicBezTo>
                    <a:pt x="93" y="230"/>
                    <a:pt x="97" y="235"/>
                    <a:pt x="103" y="235"/>
                  </a:cubicBezTo>
                  <a:cubicBezTo>
                    <a:pt x="114" y="235"/>
                    <a:pt x="114" y="235"/>
                    <a:pt x="114" y="235"/>
                  </a:cubicBezTo>
                  <a:cubicBezTo>
                    <a:pt x="120" y="235"/>
                    <a:pt x="125" y="230"/>
                    <a:pt x="125" y="224"/>
                  </a:cubicBezTo>
                  <a:cubicBezTo>
                    <a:pt x="125" y="218"/>
                    <a:pt x="120" y="214"/>
                    <a:pt x="114" y="2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0571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E95A17-1240-8030-7F5B-08765585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Scénarios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7647E022-56BA-05CA-E177-6343CE1D4A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6387378"/>
              </p:ext>
            </p:extLst>
          </p:nvPr>
        </p:nvGraphicFramePr>
        <p:xfrm>
          <a:off x="3647975" y="298383"/>
          <a:ext cx="7950467" cy="4639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46">
            <a:extLst>
              <a:ext uri="{FF2B5EF4-FFF2-40B4-BE49-F238E27FC236}">
                <a16:creationId xmlns:a16="http://schemas.microsoft.com/office/drawing/2014/main" id="{ED4363CA-464E-FFBB-AA87-10A3E9110CC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27316" y="3817042"/>
            <a:ext cx="923330" cy="923330"/>
            <a:chOff x="3479" y="-1"/>
            <a:chExt cx="340" cy="340"/>
          </a:xfrm>
          <a:solidFill>
            <a:schemeClr val="bg1"/>
          </a:solidFill>
        </p:grpSpPr>
        <p:sp>
          <p:nvSpPr>
            <p:cNvPr id="5" name="Freeform 47">
              <a:extLst>
                <a:ext uri="{FF2B5EF4-FFF2-40B4-BE49-F238E27FC236}">
                  <a16:creationId xmlns:a16="http://schemas.microsoft.com/office/drawing/2014/main" id="{3E001737-A22D-390E-3F36-860196CE14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9" y="-1"/>
              <a:ext cx="340" cy="340"/>
            </a:xfrm>
            <a:custGeom>
              <a:avLst/>
              <a:gdLst>
                <a:gd name="T0" fmla="*/ 256 w 512"/>
                <a:gd name="T1" fmla="*/ 22 h 512"/>
                <a:gd name="T2" fmla="*/ 491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2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2"/>
                  </a:moveTo>
                  <a:cubicBezTo>
                    <a:pt x="385" y="22"/>
                    <a:pt x="491" y="127"/>
                    <a:pt x="491" y="256"/>
                  </a:cubicBezTo>
                  <a:cubicBezTo>
                    <a:pt x="491" y="386"/>
                    <a:pt x="385" y="491"/>
                    <a:pt x="256" y="491"/>
                  </a:cubicBezTo>
                  <a:cubicBezTo>
                    <a:pt x="127" y="491"/>
                    <a:pt x="21" y="386"/>
                    <a:pt x="21" y="256"/>
                  </a:cubicBezTo>
                  <a:cubicBezTo>
                    <a:pt x="21" y="127"/>
                    <a:pt x="127" y="22"/>
                    <a:pt x="256" y="22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8"/>
                    <a:pt x="115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" name="Freeform 48">
              <a:extLst>
                <a:ext uri="{FF2B5EF4-FFF2-40B4-BE49-F238E27FC236}">
                  <a16:creationId xmlns:a16="http://schemas.microsoft.com/office/drawing/2014/main" id="{8DD791F1-859F-E7E9-A4E3-C5DF057527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1" y="63"/>
              <a:ext cx="156" cy="212"/>
            </a:xfrm>
            <a:custGeom>
              <a:avLst/>
              <a:gdLst>
                <a:gd name="T0" fmla="*/ 234 w 234"/>
                <a:gd name="T1" fmla="*/ 107 h 320"/>
                <a:gd name="T2" fmla="*/ 224 w 234"/>
                <a:gd name="T3" fmla="*/ 96 h 320"/>
                <a:gd name="T4" fmla="*/ 224 w 234"/>
                <a:gd name="T5" fmla="*/ 22 h 320"/>
                <a:gd name="T6" fmla="*/ 234 w 234"/>
                <a:gd name="T7" fmla="*/ 11 h 320"/>
                <a:gd name="T8" fmla="*/ 224 w 234"/>
                <a:gd name="T9" fmla="*/ 0 h 320"/>
                <a:gd name="T10" fmla="*/ 10 w 234"/>
                <a:gd name="T11" fmla="*/ 0 h 320"/>
                <a:gd name="T12" fmla="*/ 0 w 234"/>
                <a:gd name="T13" fmla="*/ 11 h 320"/>
                <a:gd name="T14" fmla="*/ 10 w 234"/>
                <a:gd name="T15" fmla="*/ 22 h 320"/>
                <a:gd name="T16" fmla="*/ 10 w 234"/>
                <a:gd name="T17" fmla="*/ 96 h 320"/>
                <a:gd name="T18" fmla="*/ 0 w 234"/>
                <a:gd name="T19" fmla="*/ 107 h 320"/>
                <a:gd name="T20" fmla="*/ 10 w 234"/>
                <a:gd name="T21" fmla="*/ 118 h 320"/>
                <a:gd name="T22" fmla="*/ 10 w 234"/>
                <a:gd name="T23" fmla="*/ 192 h 320"/>
                <a:gd name="T24" fmla="*/ 0 w 234"/>
                <a:gd name="T25" fmla="*/ 203 h 320"/>
                <a:gd name="T26" fmla="*/ 10 w 234"/>
                <a:gd name="T27" fmla="*/ 214 h 320"/>
                <a:gd name="T28" fmla="*/ 10 w 234"/>
                <a:gd name="T29" fmla="*/ 299 h 320"/>
                <a:gd name="T30" fmla="*/ 0 w 234"/>
                <a:gd name="T31" fmla="*/ 310 h 320"/>
                <a:gd name="T32" fmla="*/ 10 w 234"/>
                <a:gd name="T33" fmla="*/ 320 h 320"/>
                <a:gd name="T34" fmla="*/ 224 w 234"/>
                <a:gd name="T35" fmla="*/ 320 h 320"/>
                <a:gd name="T36" fmla="*/ 234 w 234"/>
                <a:gd name="T37" fmla="*/ 310 h 320"/>
                <a:gd name="T38" fmla="*/ 224 w 234"/>
                <a:gd name="T39" fmla="*/ 299 h 320"/>
                <a:gd name="T40" fmla="*/ 224 w 234"/>
                <a:gd name="T41" fmla="*/ 214 h 320"/>
                <a:gd name="T42" fmla="*/ 234 w 234"/>
                <a:gd name="T43" fmla="*/ 203 h 320"/>
                <a:gd name="T44" fmla="*/ 224 w 234"/>
                <a:gd name="T45" fmla="*/ 192 h 320"/>
                <a:gd name="T46" fmla="*/ 224 w 234"/>
                <a:gd name="T47" fmla="*/ 118 h 320"/>
                <a:gd name="T48" fmla="*/ 234 w 234"/>
                <a:gd name="T49" fmla="*/ 107 h 320"/>
                <a:gd name="T50" fmla="*/ 32 w 234"/>
                <a:gd name="T51" fmla="*/ 22 h 320"/>
                <a:gd name="T52" fmla="*/ 202 w 234"/>
                <a:gd name="T53" fmla="*/ 22 h 320"/>
                <a:gd name="T54" fmla="*/ 202 w 234"/>
                <a:gd name="T55" fmla="*/ 96 h 320"/>
                <a:gd name="T56" fmla="*/ 32 w 234"/>
                <a:gd name="T57" fmla="*/ 96 h 320"/>
                <a:gd name="T58" fmla="*/ 32 w 234"/>
                <a:gd name="T59" fmla="*/ 22 h 320"/>
                <a:gd name="T60" fmla="*/ 202 w 234"/>
                <a:gd name="T61" fmla="*/ 299 h 320"/>
                <a:gd name="T62" fmla="*/ 32 w 234"/>
                <a:gd name="T63" fmla="*/ 299 h 320"/>
                <a:gd name="T64" fmla="*/ 32 w 234"/>
                <a:gd name="T65" fmla="*/ 214 h 320"/>
                <a:gd name="T66" fmla="*/ 202 w 234"/>
                <a:gd name="T67" fmla="*/ 214 h 320"/>
                <a:gd name="T68" fmla="*/ 202 w 234"/>
                <a:gd name="T69" fmla="*/ 299 h 320"/>
                <a:gd name="T70" fmla="*/ 202 w 234"/>
                <a:gd name="T71" fmla="*/ 192 h 320"/>
                <a:gd name="T72" fmla="*/ 32 w 234"/>
                <a:gd name="T73" fmla="*/ 192 h 320"/>
                <a:gd name="T74" fmla="*/ 32 w 234"/>
                <a:gd name="T75" fmla="*/ 118 h 320"/>
                <a:gd name="T76" fmla="*/ 202 w 234"/>
                <a:gd name="T77" fmla="*/ 118 h 320"/>
                <a:gd name="T78" fmla="*/ 202 w 234"/>
                <a:gd name="T79" fmla="*/ 19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4" h="320">
                  <a:moveTo>
                    <a:pt x="234" y="107"/>
                  </a:moveTo>
                  <a:cubicBezTo>
                    <a:pt x="234" y="101"/>
                    <a:pt x="230" y="96"/>
                    <a:pt x="224" y="96"/>
                  </a:cubicBezTo>
                  <a:cubicBezTo>
                    <a:pt x="224" y="22"/>
                    <a:pt x="224" y="22"/>
                    <a:pt x="224" y="22"/>
                  </a:cubicBezTo>
                  <a:cubicBezTo>
                    <a:pt x="230" y="22"/>
                    <a:pt x="234" y="17"/>
                    <a:pt x="234" y="11"/>
                  </a:cubicBezTo>
                  <a:cubicBezTo>
                    <a:pt x="234" y="5"/>
                    <a:pt x="230" y="0"/>
                    <a:pt x="22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4" y="96"/>
                    <a:pt x="0" y="101"/>
                    <a:pt x="0" y="107"/>
                  </a:cubicBezTo>
                  <a:cubicBezTo>
                    <a:pt x="0" y="113"/>
                    <a:pt x="4" y="118"/>
                    <a:pt x="10" y="118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4" y="192"/>
                    <a:pt x="0" y="197"/>
                    <a:pt x="0" y="203"/>
                  </a:cubicBezTo>
                  <a:cubicBezTo>
                    <a:pt x="0" y="209"/>
                    <a:pt x="4" y="214"/>
                    <a:pt x="10" y="214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4" y="299"/>
                    <a:pt x="0" y="304"/>
                    <a:pt x="0" y="310"/>
                  </a:cubicBezTo>
                  <a:cubicBezTo>
                    <a:pt x="0" y="316"/>
                    <a:pt x="4" y="320"/>
                    <a:pt x="10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4" y="316"/>
                    <a:pt x="234" y="310"/>
                  </a:cubicBezTo>
                  <a:cubicBezTo>
                    <a:pt x="234" y="304"/>
                    <a:pt x="230" y="299"/>
                    <a:pt x="224" y="299"/>
                  </a:cubicBezTo>
                  <a:cubicBezTo>
                    <a:pt x="224" y="214"/>
                    <a:pt x="224" y="214"/>
                    <a:pt x="224" y="214"/>
                  </a:cubicBezTo>
                  <a:cubicBezTo>
                    <a:pt x="230" y="214"/>
                    <a:pt x="234" y="209"/>
                    <a:pt x="234" y="203"/>
                  </a:cubicBezTo>
                  <a:cubicBezTo>
                    <a:pt x="234" y="197"/>
                    <a:pt x="230" y="192"/>
                    <a:pt x="224" y="192"/>
                  </a:cubicBezTo>
                  <a:cubicBezTo>
                    <a:pt x="224" y="118"/>
                    <a:pt x="224" y="118"/>
                    <a:pt x="224" y="118"/>
                  </a:cubicBezTo>
                  <a:cubicBezTo>
                    <a:pt x="230" y="118"/>
                    <a:pt x="234" y="113"/>
                    <a:pt x="234" y="107"/>
                  </a:cubicBezTo>
                  <a:close/>
                  <a:moveTo>
                    <a:pt x="32" y="22"/>
                  </a:moveTo>
                  <a:cubicBezTo>
                    <a:pt x="202" y="22"/>
                    <a:pt x="202" y="22"/>
                    <a:pt x="202" y="22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32" y="96"/>
                    <a:pt x="32" y="96"/>
                    <a:pt x="32" y="96"/>
                  </a:cubicBezTo>
                  <a:lnTo>
                    <a:pt x="32" y="22"/>
                  </a:lnTo>
                  <a:close/>
                  <a:moveTo>
                    <a:pt x="202" y="299"/>
                  </a:moveTo>
                  <a:cubicBezTo>
                    <a:pt x="32" y="299"/>
                    <a:pt x="32" y="299"/>
                    <a:pt x="32" y="299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202" y="214"/>
                    <a:pt x="202" y="214"/>
                    <a:pt x="202" y="214"/>
                  </a:cubicBezTo>
                  <a:lnTo>
                    <a:pt x="202" y="299"/>
                  </a:lnTo>
                  <a:close/>
                  <a:moveTo>
                    <a:pt x="202" y="192"/>
                  </a:moveTo>
                  <a:cubicBezTo>
                    <a:pt x="32" y="192"/>
                    <a:pt x="32" y="192"/>
                    <a:pt x="32" y="192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202" y="118"/>
                    <a:pt x="202" y="118"/>
                    <a:pt x="202" y="118"/>
                  </a:cubicBezTo>
                  <a:lnTo>
                    <a:pt x="20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7" name="Group 614">
            <a:extLst>
              <a:ext uri="{FF2B5EF4-FFF2-40B4-BE49-F238E27FC236}">
                <a16:creationId xmlns:a16="http://schemas.microsoft.com/office/drawing/2014/main" id="{28202881-3078-CB0F-3B5C-D75B9925A7E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4298" y="4966749"/>
            <a:ext cx="916762" cy="916762"/>
            <a:chOff x="3780" y="2658"/>
            <a:chExt cx="340" cy="340"/>
          </a:xfrm>
          <a:solidFill>
            <a:schemeClr val="bg1"/>
          </a:solidFill>
        </p:grpSpPr>
        <p:sp>
          <p:nvSpPr>
            <p:cNvPr id="8" name="Freeform 615">
              <a:extLst>
                <a:ext uri="{FF2B5EF4-FFF2-40B4-BE49-F238E27FC236}">
                  <a16:creationId xmlns:a16="http://schemas.microsoft.com/office/drawing/2014/main" id="{737559EB-5D35-3BF9-9403-29129B445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8" y="2799"/>
              <a:ext cx="28" cy="14"/>
            </a:xfrm>
            <a:custGeom>
              <a:avLst/>
              <a:gdLst>
                <a:gd name="T0" fmla="*/ 32 w 43"/>
                <a:gd name="T1" fmla="*/ 0 h 21"/>
                <a:gd name="T2" fmla="*/ 11 w 43"/>
                <a:gd name="T3" fmla="*/ 0 h 21"/>
                <a:gd name="T4" fmla="*/ 0 w 43"/>
                <a:gd name="T5" fmla="*/ 11 h 21"/>
                <a:gd name="T6" fmla="*/ 11 w 43"/>
                <a:gd name="T7" fmla="*/ 21 h 21"/>
                <a:gd name="T8" fmla="*/ 32 w 43"/>
                <a:gd name="T9" fmla="*/ 21 h 21"/>
                <a:gd name="T10" fmla="*/ 43 w 43"/>
                <a:gd name="T11" fmla="*/ 11 h 21"/>
                <a:gd name="T12" fmla="*/ 32 w 4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3" y="17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" name="Freeform 616">
              <a:extLst>
                <a:ext uri="{FF2B5EF4-FFF2-40B4-BE49-F238E27FC236}">
                  <a16:creationId xmlns:a16="http://schemas.microsoft.com/office/drawing/2014/main" id="{B7D488EE-0AB8-18B9-1A61-E20450594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8" y="2757"/>
              <a:ext cx="28" cy="14"/>
            </a:xfrm>
            <a:custGeom>
              <a:avLst/>
              <a:gdLst>
                <a:gd name="T0" fmla="*/ 32 w 43"/>
                <a:gd name="T1" fmla="*/ 0 h 21"/>
                <a:gd name="T2" fmla="*/ 11 w 43"/>
                <a:gd name="T3" fmla="*/ 0 h 21"/>
                <a:gd name="T4" fmla="*/ 0 w 43"/>
                <a:gd name="T5" fmla="*/ 11 h 21"/>
                <a:gd name="T6" fmla="*/ 11 w 43"/>
                <a:gd name="T7" fmla="*/ 21 h 21"/>
                <a:gd name="T8" fmla="*/ 32 w 43"/>
                <a:gd name="T9" fmla="*/ 21 h 21"/>
                <a:gd name="T10" fmla="*/ 43 w 43"/>
                <a:gd name="T11" fmla="*/ 11 h 21"/>
                <a:gd name="T12" fmla="*/ 32 w 4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3" y="17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" name="Freeform 617">
              <a:extLst>
                <a:ext uri="{FF2B5EF4-FFF2-40B4-BE49-F238E27FC236}">
                  <a16:creationId xmlns:a16="http://schemas.microsoft.com/office/drawing/2014/main" id="{D4FD87F0-DB78-BE58-B4BC-E03F996A7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8" y="2842"/>
              <a:ext cx="28" cy="14"/>
            </a:xfrm>
            <a:custGeom>
              <a:avLst/>
              <a:gdLst>
                <a:gd name="T0" fmla="*/ 32 w 43"/>
                <a:gd name="T1" fmla="*/ 0 h 21"/>
                <a:gd name="T2" fmla="*/ 11 w 43"/>
                <a:gd name="T3" fmla="*/ 0 h 21"/>
                <a:gd name="T4" fmla="*/ 0 w 43"/>
                <a:gd name="T5" fmla="*/ 11 h 21"/>
                <a:gd name="T6" fmla="*/ 11 w 43"/>
                <a:gd name="T7" fmla="*/ 21 h 21"/>
                <a:gd name="T8" fmla="*/ 32 w 43"/>
                <a:gd name="T9" fmla="*/ 21 h 21"/>
                <a:gd name="T10" fmla="*/ 43 w 43"/>
                <a:gd name="T11" fmla="*/ 11 h 21"/>
                <a:gd name="T12" fmla="*/ 32 w 4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3" y="17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" name="Freeform 618">
              <a:extLst>
                <a:ext uri="{FF2B5EF4-FFF2-40B4-BE49-F238E27FC236}">
                  <a16:creationId xmlns:a16="http://schemas.microsoft.com/office/drawing/2014/main" id="{1C4C346C-F4B2-73F9-D7F1-05DFF9B94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" y="2799"/>
              <a:ext cx="135" cy="14"/>
            </a:xfrm>
            <a:custGeom>
              <a:avLst/>
              <a:gdLst>
                <a:gd name="T0" fmla="*/ 192 w 202"/>
                <a:gd name="T1" fmla="*/ 0 h 21"/>
                <a:gd name="T2" fmla="*/ 10 w 202"/>
                <a:gd name="T3" fmla="*/ 0 h 21"/>
                <a:gd name="T4" fmla="*/ 0 w 202"/>
                <a:gd name="T5" fmla="*/ 11 h 21"/>
                <a:gd name="T6" fmla="*/ 10 w 202"/>
                <a:gd name="T7" fmla="*/ 21 h 21"/>
                <a:gd name="T8" fmla="*/ 192 w 202"/>
                <a:gd name="T9" fmla="*/ 21 h 21"/>
                <a:gd name="T10" fmla="*/ 202 w 202"/>
                <a:gd name="T11" fmla="*/ 11 h 21"/>
                <a:gd name="T12" fmla="*/ 192 w 20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21">
                  <a:moveTo>
                    <a:pt x="19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192" y="21"/>
                    <a:pt x="192" y="21"/>
                    <a:pt x="192" y="21"/>
                  </a:cubicBezTo>
                  <a:cubicBezTo>
                    <a:pt x="198" y="21"/>
                    <a:pt x="202" y="17"/>
                    <a:pt x="202" y="11"/>
                  </a:cubicBezTo>
                  <a:cubicBezTo>
                    <a:pt x="202" y="5"/>
                    <a:pt x="198" y="0"/>
                    <a:pt x="1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" name="Freeform 619">
              <a:extLst>
                <a:ext uri="{FF2B5EF4-FFF2-40B4-BE49-F238E27FC236}">
                  <a16:creationId xmlns:a16="http://schemas.microsoft.com/office/drawing/2014/main" id="{93AAB776-3DFE-4BF6-5D81-91D675CE5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" y="2757"/>
              <a:ext cx="135" cy="14"/>
            </a:xfrm>
            <a:custGeom>
              <a:avLst/>
              <a:gdLst>
                <a:gd name="T0" fmla="*/ 10 w 202"/>
                <a:gd name="T1" fmla="*/ 21 h 21"/>
                <a:gd name="T2" fmla="*/ 192 w 202"/>
                <a:gd name="T3" fmla="*/ 21 h 21"/>
                <a:gd name="T4" fmla="*/ 202 w 202"/>
                <a:gd name="T5" fmla="*/ 11 h 21"/>
                <a:gd name="T6" fmla="*/ 192 w 202"/>
                <a:gd name="T7" fmla="*/ 0 h 21"/>
                <a:gd name="T8" fmla="*/ 10 w 202"/>
                <a:gd name="T9" fmla="*/ 0 h 21"/>
                <a:gd name="T10" fmla="*/ 0 w 202"/>
                <a:gd name="T11" fmla="*/ 11 h 21"/>
                <a:gd name="T12" fmla="*/ 10 w 202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21">
                  <a:moveTo>
                    <a:pt x="10" y="21"/>
                  </a:moveTo>
                  <a:cubicBezTo>
                    <a:pt x="192" y="21"/>
                    <a:pt x="192" y="21"/>
                    <a:pt x="192" y="21"/>
                  </a:cubicBezTo>
                  <a:cubicBezTo>
                    <a:pt x="198" y="21"/>
                    <a:pt x="202" y="17"/>
                    <a:pt x="202" y="11"/>
                  </a:cubicBezTo>
                  <a:cubicBezTo>
                    <a:pt x="202" y="5"/>
                    <a:pt x="198" y="0"/>
                    <a:pt x="19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" name="Freeform 620">
              <a:extLst>
                <a:ext uri="{FF2B5EF4-FFF2-40B4-BE49-F238E27FC236}">
                  <a16:creationId xmlns:a16="http://schemas.microsoft.com/office/drawing/2014/main" id="{FF63CE74-E7BB-910A-D711-061795C99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" y="2842"/>
              <a:ext cx="135" cy="14"/>
            </a:xfrm>
            <a:custGeom>
              <a:avLst/>
              <a:gdLst>
                <a:gd name="T0" fmla="*/ 192 w 202"/>
                <a:gd name="T1" fmla="*/ 0 h 21"/>
                <a:gd name="T2" fmla="*/ 10 w 202"/>
                <a:gd name="T3" fmla="*/ 0 h 21"/>
                <a:gd name="T4" fmla="*/ 0 w 202"/>
                <a:gd name="T5" fmla="*/ 11 h 21"/>
                <a:gd name="T6" fmla="*/ 10 w 202"/>
                <a:gd name="T7" fmla="*/ 21 h 21"/>
                <a:gd name="T8" fmla="*/ 192 w 202"/>
                <a:gd name="T9" fmla="*/ 21 h 21"/>
                <a:gd name="T10" fmla="*/ 202 w 202"/>
                <a:gd name="T11" fmla="*/ 11 h 21"/>
                <a:gd name="T12" fmla="*/ 192 w 20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21">
                  <a:moveTo>
                    <a:pt x="19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192" y="21"/>
                    <a:pt x="192" y="21"/>
                    <a:pt x="192" y="21"/>
                  </a:cubicBezTo>
                  <a:cubicBezTo>
                    <a:pt x="198" y="21"/>
                    <a:pt x="202" y="17"/>
                    <a:pt x="202" y="11"/>
                  </a:cubicBezTo>
                  <a:cubicBezTo>
                    <a:pt x="202" y="5"/>
                    <a:pt x="198" y="0"/>
                    <a:pt x="1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" name="Freeform 621">
              <a:extLst>
                <a:ext uri="{FF2B5EF4-FFF2-40B4-BE49-F238E27FC236}">
                  <a16:creationId xmlns:a16="http://schemas.microsoft.com/office/drawing/2014/main" id="{1C5F9E97-9B17-96D2-F70A-2B0F15780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8" y="2884"/>
              <a:ext cx="28" cy="14"/>
            </a:xfrm>
            <a:custGeom>
              <a:avLst/>
              <a:gdLst>
                <a:gd name="T0" fmla="*/ 32 w 43"/>
                <a:gd name="T1" fmla="*/ 0 h 21"/>
                <a:gd name="T2" fmla="*/ 11 w 43"/>
                <a:gd name="T3" fmla="*/ 0 h 21"/>
                <a:gd name="T4" fmla="*/ 0 w 43"/>
                <a:gd name="T5" fmla="*/ 11 h 21"/>
                <a:gd name="T6" fmla="*/ 11 w 43"/>
                <a:gd name="T7" fmla="*/ 21 h 21"/>
                <a:gd name="T8" fmla="*/ 32 w 43"/>
                <a:gd name="T9" fmla="*/ 21 h 21"/>
                <a:gd name="T10" fmla="*/ 43 w 43"/>
                <a:gd name="T11" fmla="*/ 11 h 21"/>
                <a:gd name="T12" fmla="*/ 32 w 4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3" y="17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" name="Freeform 622">
              <a:extLst>
                <a:ext uri="{FF2B5EF4-FFF2-40B4-BE49-F238E27FC236}">
                  <a16:creationId xmlns:a16="http://schemas.microsoft.com/office/drawing/2014/main" id="{54FE412D-ACA5-8705-CB4B-6E976A8DE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" y="2884"/>
              <a:ext cx="135" cy="14"/>
            </a:xfrm>
            <a:custGeom>
              <a:avLst/>
              <a:gdLst>
                <a:gd name="T0" fmla="*/ 192 w 202"/>
                <a:gd name="T1" fmla="*/ 0 h 21"/>
                <a:gd name="T2" fmla="*/ 10 w 202"/>
                <a:gd name="T3" fmla="*/ 0 h 21"/>
                <a:gd name="T4" fmla="*/ 0 w 202"/>
                <a:gd name="T5" fmla="*/ 11 h 21"/>
                <a:gd name="T6" fmla="*/ 10 w 202"/>
                <a:gd name="T7" fmla="*/ 21 h 21"/>
                <a:gd name="T8" fmla="*/ 192 w 202"/>
                <a:gd name="T9" fmla="*/ 21 h 21"/>
                <a:gd name="T10" fmla="*/ 202 w 202"/>
                <a:gd name="T11" fmla="*/ 11 h 21"/>
                <a:gd name="T12" fmla="*/ 192 w 20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21">
                  <a:moveTo>
                    <a:pt x="19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192" y="21"/>
                    <a:pt x="192" y="21"/>
                    <a:pt x="192" y="21"/>
                  </a:cubicBezTo>
                  <a:cubicBezTo>
                    <a:pt x="198" y="21"/>
                    <a:pt x="202" y="17"/>
                    <a:pt x="202" y="11"/>
                  </a:cubicBezTo>
                  <a:cubicBezTo>
                    <a:pt x="202" y="5"/>
                    <a:pt x="198" y="0"/>
                    <a:pt x="1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" name="Freeform 623">
              <a:extLst>
                <a:ext uri="{FF2B5EF4-FFF2-40B4-BE49-F238E27FC236}">
                  <a16:creationId xmlns:a16="http://schemas.microsoft.com/office/drawing/2014/main" id="{A7147FEC-A884-147E-4E99-4F85568316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80" y="2658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4971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53" y="749300"/>
            <a:ext cx="3108735" cy="5334000"/>
          </a:xfrm>
        </p:spPr>
        <p:txBody>
          <a:bodyPr/>
          <a:lstStyle/>
          <a:p>
            <a:r>
              <a:rPr lang="fr-FR" dirty="0"/>
              <a:t>Remplacement du diesel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CF5DF9F-3E2C-1BBF-429C-A0ED0B560E58}"/>
              </a:ext>
            </a:extLst>
          </p:cNvPr>
          <p:cNvSpPr txBox="1"/>
          <p:nvPr/>
        </p:nvSpPr>
        <p:spPr>
          <a:xfrm>
            <a:off x="8053250" y="914915"/>
            <a:ext cx="3108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Hypothèses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8 MW de diesel à remplacer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1E7E96-EEAC-7B10-1DB1-3F3A0CE3284F}"/>
              </a:ext>
            </a:extLst>
          </p:cNvPr>
          <p:cNvSpPr txBox="1"/>
          <p:nvPr/>
        </p:nvSpPr>
        <p:spPr>
          <a:xfrm>
            <a:off x="3598430" y="3496879"/>
            <a:ext cx="320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Mix énergétique obtenu en MW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BA1A26C-A46A-18D7-E086-CF691498F52E}"/>
              </a:ext>
            </a:extLst>
          </p:cNvPr>
          <p:cNvSpPr txBox="1"/>
          <p:nvPr/>
        </p:nvSpPr>
        <p:spPr>
          <a:xfrm>
            <a:off x="3931920" y="4456074"/>
            <a:ext cx="339927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Cout total : 326 M€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LCOE : 201 €/</a:t>
            </a:r>
            <a:r>
              <a:rPr lang="fr-FR" sz="2400" dirty="0" err="1"/>
              <a:t>Mwh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CO2: 100 272 tCO2eq</a:t>
            </a:r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D4E871BC-4218-10E3-06A3-9528195386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669018"/>
              </p:ext>
            </p:extLst>
          </p:nvPr>
        </p:nvGraphicFramePr>
        <p:xfrm>
          <a:off x="3299084" y="451429"/>
          <a:ext cx="3822902" cy="3327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Group 46">
            <a:extLst>
              <a:ext uri="{FF2B5EF4-FFF2-40B4-BE49-F238E27FC236}">
                <a16:creationId xmlns:a16="http://schemas.microsoft.com/office/drawing/2014/main" id="{15025B30-58D2-8AA9-D914-564580F21CE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27316" y="1997867"/>
            <a:ext cx="923330" cy="923330"/>
            <a:chOff x="3479" y="-1"/>
            <a:chExt cx="340" cy="340"/>
          </a:xfrm>
          <a:solidFill>
            <a:schemeClr val="bg1"/>
          </a:solidFill>
        </p:grpSpPr>
        <p:sp>
          <p:nvSpPr>
            <p:cNvPr id="10" name="Freeform 47">
              <a:extLst>
                <a:ext uri="{FF2B5EF4-FFF2-40B4-BE49-F238E27FC236}">
                  <a16:creationId xmlns:a16="http://schemas.microsoft.com/office/drawing/2014/main" id="{14EBC0FD-7069-2B9B-B7B1-BF352CAB20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9" y="-1"/>
              <a:ext cx="340" cy="340"/>
            </a:xfrm>
            <a:custGeom>
              <a:avLst/>
              <a:gdLst>
                <a:gd name="T0" fmla="*/ 256 w 512"/>
                <a:gd name="T1" fmla="*/ 22 h 512"/>
                <a:gd name="T2" fmla="*/ 491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2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2"/>
                  </a:moveTo>
                  <a:cubicBezTo>
                    <a:pt x="385" y="22"/>
                    <a:pt x="491" y="127"/>
                    <a:pt x="491" y="256"/>
                  </a:cubicBezTo>
                  <a:cubicBezTo>
                    <a:pt x="491" y="386"/>
                    <a:pt x="385" y="491"/>
                    <a:pt x="256" y="491"/>
                  </a:cubicBezTo>
                  <a:cubicBezTo>
                    <a:pt x="127" y="491"/>
                    <a:pt x="21" y="386"/>
                    <a:pt x="21" y="256"/>
                  </a:cubicBezTo>
                  <a:cubicBezTo>
                    <a:pt x="21" y="127"/>
                    <a:pt x="127" y="22"/>
                    <a:pt x="256" y="22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8"/>
                    <a:pt x="115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D71A9924-EE17-4F77-3C6A-CC86C2B50B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1" y="63"/>
              <a:ext cx="156" cy="212"/>
            </a:xfrm>
            <a:custGeom>
              <a:avLst/>
              <a:gdLst>
                <a:gd name="T0" fmla="*/ 234 w 234"/>
                <a:gd name="T1" fmla="*/ 107 h 320"/>
                <a:gd name="T2" fmla="*/ 224 w 234"/>
                <a:gd name="T3" fmla="*/ 96 h 320"/>
                <a:gd name="T4" fmla="*/ 224 w 234"/>
                <a:gd name="T5" fmla="*/ 22 h 320"/>
                <a:gd name="T6" fmla="*/ 234 w 234"/>
                <a:gd name="T7" fmla="*/ 11 h 320"/>
                <a:gd name="T8" fmla="*/ 224 w 234"/>
                <a:gd name="T9" fmla="*/ 0 h 320"/>
                <a:gd name="T10" fmla="*/ 10 w 234"/>
                <a:gd name="T11" fmla="*/ 0 h 320"/>
                <a:gd name="T12" fmla="*/ 0 w 234"/>
                <a:gd name="T13" fmla="*/ 11 h 320"/>
                <a:gd name="T14" fmla="*/ 10 w 234"/>
                <a:gd name="T15" fmla="*/ 22 h 320"/>
                <a:gd name="T16" fmla="*/ 10 w 234"/>
                <a:gd name="T17" fmla="*/ 96 h 320"/>
                <a:gd name="T18" fmla="*/ 0 w 234"/>
                <a:gd name="T19" fmla="*/ 107 h 320"/>
                <a:gd name="T20" fmla="*/ 10 w 234"/>
                <a:gd name="T21" fmla="*/ 118 h 320"/>
                <a:gd name="T22" fmla="*/ 10 w 234"/>
                <a:gd name="T23" fmla="*/ 192 h 320"/>
                <a:gd name="T24" fmla="*/ 0 w 234"/>
                <a:gd name="T25" fmla="*/ 203 h 320"/>
                <a:gd name="T26" fmla="*/ 10 w 234"/>
                <a:gd name="T27" fmla="*/ 214 h 320"/>
                <a:gd name="T28" fmla="*/ 10 w 234"/>
                <a:gd name="T29" fmla="*/ 299 h 320"/>
                <a:gd name="T30" fmla="*/ 0 w 234"/>
                <a:gd name="T31" fmla="*/ 310 h 320"/>
                <a:gd name="T32" fmla="*/ 10 w 234"/>
                <a:gd name="T33" fmla="*/ 320 h 320"/>
                <a:gd name="T34" fmla="*/ 224 w 234"/>
                <a:gd name="T35" fmla="*/ 320 h 320"/>
                <a:gd name="T36" fmla="*/ 234 w 234"/>
                <a:gd name="T37" fmla="*/ 310 h 320"/>
                <a:gd name="T38" fmla="*/ 224 w 234"/>
                <a:gd name="T39" fmla="*/ 299 h 320"/>
                <a:gd name="T40" fmla="*/ 224 w 234"/>
                <a:gd name="T41" fmla="*/ 214 h 320"/>
                <a:gd name="T42" fmla="*/ 234 w 234"/>
                <a:gd name="T43" fmla="*/ 203 h 320"/>
                <a:gd name="T44" fmla="*/ 224 w 234"/>
                <a:gd name="T45" fmla="*/ 192 h 320"/>
                <a:gd name="T46" fmla="*/ 224 w 234"/>
                <a:gd name="T47" fmla="*/ 118 h 320"/>
                <a:gd name="T48" fmla="*/ 234 w 234"/>
                <a:gd name="T49" fmla="*/ 107 h 320"/>
                <a:gd name="T50" fmla="*/ 32 w 234"/>
                <a:gd name="T51" fmla="*/ 22 h 320"/>
                <a:gd name="T52" fmla="*/ 202 w 234"/>
                <a:gd name="T53" fmla="*/ 22 h 320"/>
                <a:gd name="T54" fmla="*/ 202 w 234"/>
                <a:gd name="T55" fmla="*/ 96 h 320"/>
                <a:gd name="T56" fmla="*/ 32 w 234"/>
                <a:gd name="T57" fmla="*/ 96 h 320"/>
                <a:gd name="T58" fmla="*/ 32 w 234"/>
                <a:gd name="T59" fmla="*/ 22 h 320"/>
                <a:gd name="T60" fmla="*/ 202 w 234"/>
                <a:gd name="T61" fmla="*/ 299 h 320"/>
                <a:gd name="T62" fmla="*/ 32 w 234"/>
                <a:gd name="T63" fmla="*/ 299 h 320"/>
                <a:gd name="T64" fmla="*/ 32 w 234"/>
                <a:gd name="T65" fmla="*/ 214 h 320"/>
                <a:gd name="T66" fmla="*/ 202 w 234"/>
                <a:gd name="T67" fmla="*/ 214 h 320"/>
                <a:gd name="T68" fmla="*/ 202 w 234"/>
                <a:gd name="T69" fmla="*/ 299 h 320"/>
                <a:gd name="T70" fmla="*/ 202 w 234"/>
                <a:gd name="T71" fmla="*/ 192 h 320"/>
                <a:gd name="T72" fmla="*/ 32 w 234"/>
                <a:gd name="T73" fmla="*/ 192 h 320"/>
                <a:gd name="T74" fmla="*/ 32 w 234"/>
                <a:gd name="T75" fmla="*/ 118 h 320"/>
                <a:gd name="T76" fmla="*/ 202 w 234"/>
                <a:gd name="T77" fmla="*/ 118 h 320"/>
                <a:gd name="T78" fmla="*/ 202 w 234"/>
                <a:gd name="T79" fmla="*/ 19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4" h="320">
                  <a:moveTo>
                    <a:pt x="234" y="107"/>
                  </a:moveTo>
                  <a:cubicBezTo>
                    <a:pt x="234" y="101"/>
                    <a:pt x="230" y="96"/>
                    <a:pt x="224" y="96"/>
                  </a:cubicBezTo>
                  <a:cubicBezTo>
                    <a:pt x="224" y="22"/>
                    <a:pt x="224" y="22"/>
                    <a:pt x="224" y="22"/>
                  </a:cubicBezTo>
                  <a:cubicBezTo>
                    <a:pt x="230" y="22"/>
                    <a:pt x="234" y="17"/>
                    <a:pt x="234" y="11"/>
                  </a:cubicBezTo>
                  <a:cubicBezTo>
                    <a:pt x="234" y="5"/>
                    <a:pt x="230" y="0"/>
                    <a:pt x="22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4" y="96"/>
                    <a:pt x="0" y="101"/>
                    <a:pt x="0" y="107"/>
                  </a:cubicBezTo>
                  <a:cubicBezTo>
                    <a:pt x="0" y="113"/>
                    <a:pt x="4" y="118"/>
                    <a:pt x="10" y="118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4" y="192"/>
                    <a:pt x="0" y="197"/>
                    <a:pt x="0" y="203"/>
                  </a:cubicBezTo>
                  <a:cubicBezTo>
                    <a:pt x="0" y="209"/>
                    <a:pt x="4" y="214"/>
                    <a:pt x="10" y="214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4" y="299"/>
                    <a:pt x="0" y="304"/>
                    <a:pt x="0" y="310"/>
                  </a:cubicBezTo>
                  <a:cubicBezTo>
                    <a:pt x="0" y="316"/>
                    <a:pt x="4" y="320"/>
                    <a:pt x="10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4" y="316"/>
                    <a:pt x="234" y="310"/>
                  </a:cubicBezTo>
                  <a:cubicBezTo>
                    <a:pt x="234" y="304"/>
                    <a:pt x="230" y="299"/>
                    <a:pt x="224" y="299"/>
                  </a:cubicBezTo>
                  <a:cubicBezTo>
                    <a:pt x="224" y="214"/>
                    <a:pt x="224" y="214"/>
                    <a:pt x="224" y="214"/>
                  </a:cubicBezTo>
                  <a:cubicBezTo>
                    <a:pt x="230" y="214"/>
                    <a:pt x="234" y="209"/>
                    <a:pt x="234" y="203"/>
                  </a:cubicBezTo>
                  <a:cubicBezTo>
                    <a:pt x="234" y="197"/>
                    <a:pt x="230" y="192"/>
                    <a:pt x="224" y="192"/>
                  </a:cubicBezTo>
                  <a:cubicBezTo>
                    <a:pt x="224" y="118"/>
                    <a:pt x="224" y="118"/>
                    <a:pt x="224" y="118"/>
                  </a:cubicBezTo>
                  <a:cubicBezTo>
                    <a:pt x="230" y="118"/>
                    <a:pt x="234" y="113"/>
                    <a:pt x="234" y="107"/>
                  </a:cubicBezTo>
                  <a:close/>
                  <a:moveTo>
                    <a:pt x="32" y="22"/>
                  </a:moveTo>
                  <a:cubicBezTo>
                    <a:pt x="202" y="22"/>
                    <a:pt x="202" y="22"/>
                    <a:pt x="202" y="22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32" y="96"/>
                    <a:pt x="32" y="96"/>
                    <a:pt x="32" y="96"/>
                  </a:cubicBezTo>
                  <a:lnTo>
                    <a:pt x="32" y="22"/>
                  </a:lnTo>
                  <a:close/>
                  <a:moveTo>
                    <a:pt x="202" y="299"/>
                  </a:moveTo>
                  <a:cubicBezTo>
                    <a:pt x="32" y="299"/>
                    <a:pt x="32" y="299"/>
                    <a:pt x="32" y="299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202" y="214"/>
                    <a:pt x="202" y="214"/>
                    <a:pt x="202" y="214"/>
                  </a:cubicBezTo>
                  <a:lnTo>
                    <a:pt x="202" y="299"/>
                  </a:lnTo>
                  <a:close/>
                  <a:moveTo>
                    <a:pt x="202" y="192"/>
                  </a:moveTo>
                  <a:cubicBezTo>
                    <a:pt x="32" y="192"/>
                    <a:pt x="32" y="192"/>
                    <a:pt x="32" y="192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202" y="118"/>
                    <a:pt x="202" y="118"/>
                    <a:pt x="202" y="118"/>
                  </a:cubicBezTo>
                  <a:lnTo>
                    <a:pt x="20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3" name="Group 46">
            <a:extLst>
              <a:ext uri="{FF2B5EF4-FFF2-40B4-BE49-F238E27FC236}">
                <a16:creationId xmlns:a16="http://schemas.microsoft.com/office/drawing/2014/main" id="{5250C6A1-AED8-3845-081F-1AFC18E06C2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9853" y="4927144"/>
            <a:ext cx="923330" cy="923330"/>
            <a:chOff x="3479" y="-1"/>
            <a:chExt cx="340" cy="340"/>
          </a:xfrm>
          <a:solidFill>
            <a:schemeClr val="bg1"/>
          </a:solidFill>
        </p:grpSpPr>
        <p:sp>
          <p:nvSpPr>
            <p:cNvPr id="7" name="Freeform 47">
              <a:extLst>
                <a:ext uri="{FF2B5EF4-FFF2-40B4-BE49-F238E27FC236}">
                  <a16:creationId xmlns:a16="http://schemas.microsoft.com/office/drawing/2014/main" id="{04355602-14AE-FB11-07E2-0575FC3FB9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9" y="-1"/>
              <a:ext cx="340" cy="340"/>
            </a:xfrm>
            <a:custGeom>
              <a:avLst/>
              <a:gdLst>
                <a:gd name="T0" fmla="*/ 256 w 512"/>
                <a:gd name="T1" fmla="*/ 22 h 512"/>
                <a:gd name="T2" fmla="*/ 491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2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2"/>
                  </a:moveTo>
                  <a:cubicBezTo>
                    <a:pt x="385" y="22"/>
                    <a:pt x="491" y="127"/>
                    <a:pt x="491" y="256"/>
                  </a:cubicBezTo>
                  <a:cubicBezTo>
                    <a:pt x="491" y="386"/>
                    <a:pt x="385" y="491"/>
                    <a:pt x="256" y="491"/>
                  </a:cubicBezTo>
                  <a:cubicBezTo>
                    <a:pt x="127" y="491"/>
                    <a:pt x="21" y="386"/>
                    <a:pt x="21" y="256"/>
                  </a:cubicBezTo>
                  <a:cubicBezTo>
                    <a:pt x="21" y="127"/>
                    <a:pt x="127" y="22"/>
                    <a:pt x="256" y="22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8"/>
                    <a:pt x="115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ECB2A6E6-5578-7231-3CC9-937E05DD6D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1" y="63"/>
              <a:ext cx="156" cy="212"/>
            </a:xfrm>
            <a:custGeom>
              <a:avLst/>
              <a:gdLst>
                <a:gd name="T0" fmla="*/ 234 w 234"/>
                <a:gd name="T1" fmla="*/ 107 h 320"/>
                <a:gd name="T2" fmla="*/ 224 w 234"/>
                <a:gd name="T3" fmla="*/ 96 h 320"/>
                <a:gd name="T4" fmla="*/ 224 w 234"/>
                <a:gd name="T5" fmla="*/ 22 h 320"/>
                <a:gd name="T6" fmla="*/ 234 w 234"/>
                <a:gd name="T7" fmla="*/ 11 h 320"/>
                <a:gd name="T8" fmla="*/ 224 w 234"/>
                <a:gd name="T9" fmla="*/ 0 h 320"/>
                <a:gd name="T10" fmla="*/ 10 w 234"/>
                <a:gd name="T11" fmla="*/ 0 h 320"/>
                <a:gd name="T12" fmla="*/ 0 w 234"/>
                <a:gd name="T13" fmla="*/ 11 h 320"/>
                <a:gd name="T14" fmla="*/ 10 w 234"/>
                <a:gd name="T15" fmla="*/ 22 h 320"/>
                <a:gd name="T16" fmla="*/ 10 w 234"/>
                <a:gd name="T17" fmla="*/ 96 h 320"/>
                <a:gd name="T18" fmla="*/ 0 w 234"/>
                <a:gd name="T19" fmla="*/ 107 h 320"/>
                <a:gd name="T20" fmla="*/ 10 w 234"/>
                <a:gd name="T21" fmla="*/ 118 h 320"/>
                <a:gd name="T22" fmla="*/ 10 w 234"/>
                <a:gd name="T23" fmla="*/ 192 h 320"/>
                <a:gd name="T24" fmla="*/ 0 w 234"/>
                <a:gd name="T25" fmla="*/ 203 h 320"/>
                <a:gd name="T26" fmla="*/ 10 w 234"/>
                <a:gd name="T27" fmla="*/ 214 h 320"/>
                <a:gd name="T28" fmla="*/ 10 w 234"/>
                <a:gd name="T29" fmla="*/ 299 h 320"/>
                <a:gd name="T30" fmla="*/ 0 w 234"/>
                <a:gd name="T31" fmla="*/ 310 h 320"/>
                <a:gd name="T32" fmla="*/ 10 w 234"/>
                <a:gd name="T33" fmla="*/ 320 h 320"/>
                <a:gd name="T34" fmla="*/ 224 w 234"/>
                <a:gd name="T35" fmla="*/ 320 h 320"/>
                <a:gd name="T36" fmla="*/ 234 w 234"/>
                <a:gd name="T37" fmla="*/ 310 h 320"/>
                <a:gd name="T38" fmla="*/ 224 w 234"/>
                <a:gd name="T39" fmla="*/ 299 h 320"/>
                <a:gd name="T40" fmla="*/ 224 w 234"/>
                <a:gd name="T41" fmla="*/ 214 h 320"/>
                <a:gd name="T42" fmla="*/ 234 w 234"/>
                <a:gd name="T43" fmla="*/ 203 h 320"/>
                <a:gd name="T44" fmla="*/ 224 w 234"/>
                <a:gd name="T45" fmla="*/ 192 h 320"/>
                <a:gd name="T46" fmla="*/ 224 w 234"/>
                <a:gd name="T47" fmla="*/ 118 h 320"/>
                <a:gd name="T48" fmla="*/ 234 w 234"/>
                <a:gd name="T49" fmla="*/ 107 h 320"/>
                <a:gd name="T50" fmla="*/ 32 w 234"/>
                <a:gd name="T51" fmla="*/ 22 h 320"/>
                <a:gd name="T52" fmla="*/ 202 w 234"/>
                <a:gd name="T53" fmla="*/ 22 h 320"/>
                <a:gd name="T54" fmla="*/ 202 w 234"/>
                <a:gd name="T55" fmla="*/ 96 h 320"/>
                <a:gd name="T56" fmla="*/ 32 w 234"/>
                <a:gd name="T57" fmla="*/ 96 h 320"/>
                <a:gd name="T58" fmla="*/ 32 w 234"/>
                <a:gd name="T59" fmla="*/ 22 h 320"/>
                <a:gd name="T60" fmla="*/ 202 w 234"/>
                <a:gd name="T61" fmla="*/ 299 h 320"/>
                <a:gd name="T62" fmla="*/ 32 w 234"/>
                <a:gd name="T63" fmla="*/ 299 h 320"/>
                <a:gd name="T64" fmla="*/ 32 w 234"/>
                <a:gd name="T65" fmla="*/ 214 h 320"/>
                <a:gd name="T66" fmla="*/ 202 w 234"/>
                <a:gd name="T67" fmla="*/ 214 h 320"/>
                <a:gd name="T68" fmla="*/ 202 w 234"/>
                <a:gd name="T69" fmla="*/ 299 h 320"/>
                <a:gd name="T70" fmla="*/ 202 w 234"/>
                <a:gd name="T71" fmla="*/ 192 h 320"/>
                <a:gd name="T72" fmla="*/ 32 w 234"/>
                <a:gd name="T73" fmla="*/ 192 h 320"/>
                <a:gd name="T74" fmla="*/ 32 w 234"/>
                <a:gd name="T75" fmla="*/ 118 h 320"/>
                <a:gd name="T76" fmla="*/ 202 w 234"/>
                <a:gd name="T77" fmla="*/ 118 h 320"/>
                <a:gd name="T78" fmla="*/ 202 w 234"/>
                <a:gd name="T79" fmla="*/ 19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4" h="320">
                  <a:moveTo>
                    <a:pt x="234" y="107"/>
                  </a:moveTo>
                  <a:cubicBezTo>
                    <a:pt x="234" y="101"/>
                    <a:pt x="230" y="96"/>
                    <a:pt x="224" y="96"/>
                  </a:cubicBezTo>
                  <a:cubicBezTo>
                    <a:pt x="224" y="22"/>
                    <a:pt x="224" y="22"/>
                    <a:pt x="224" y="22"/>
                  </a:cubicBezTo>
                  <a:cubicBezTo>
                    <a:pt x="230" y="22"/>
                    <a:pt x="234" y="17"/>
                    <a:pt x="234" y="11"/>
                  </a:cubicBezTo>
                  <a:cubicBezTo>
                    <a:pt x="234" y="5"/>
                    <a:pt x="230" y="0"/>
                    <a:pt x="22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4" y="96"/>
                    <a:pt x="0" y="101"/>
                    <a:pt x="0" y="107"/>
                  </a:cubicBezTo>
                  <a:cubicBezTo>
                    <a:pt x="0" y="113"/>
                    <a:pt x="4" y="118"/>
                    <a:pt x="10" y="118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4" y="192"/>
                    <a:pt x="0" y="197"/>
                    <a:pt x="0" y="203"/>
                  </a:cubicBezTo>
                  <a:cubicBezTo>
                    <a:pt x="0" y="209"/>
                    <a:pt x="4" y="214"/>
                    <a:pt x="10" y="214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4" y="299"/>
                    <a:pt x="0" y="304"/>
                    <a:pt x="0" y="310"/>
                  </a:cubicBezTo>
                  <a:cubicBezTo>
                    <a:pt x="0" y="316"/>
                    <a:pt x="4" y="320"/>
                    <a:pt x="10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4" y="316"/>
                    <a:pt x="234" y="310"/>
                  </a:cubicBezTo>
                  <a:cubicBezTo>
                    <a:pt x="234" y="304"/>
                    <a:pt x="230" y="299"/>
                    <a:pt x="224" y="299"/>
                  </a:cubicBezTo>
                  <a:cubicBezTo>
                    <a:pt x="224" y="214"/>
                    <a:pt x="224" y="214"/>
                    <a:pt x="224" y="214"/>
                  </a:cubicBezTo>
                  <a:cubicBezTo>
                    <a:pt x="230" y="214"/>
                    <a:pt x="234" y="209"/>
                    <a:pt x="234" y="203"/>
                  </a:cubicBezTo>
                  <a:cubicBezTo>
                    <a:pt x="234" y="197"/>
                    <a:pt x="230" y="192"/>
                    <a:pt x="224" y="192"/>
                  </a:cubicBezTo>
                  <a:cubicBezTo>
                    <a:pt x="224" y="118"/>
                    <a:pt x="224" y="118"/>
                    <a:pt x="224" y="118"/>
                  </a:cubicBezTo>
                  <a:cubicBezTo>
                    <a:pt x="230" y="118"/>
                    <a:pt x="234" y="113"/>
                    <a:pt x="234" y="107"/>
                  </a:cubicBezTo>
                  <a:close/>
                  <a:moveTo>
                    <a:pt x="32" y="22"/>
                  </a:moveTo>
                  <a:cubicBezTo>
                    <a:pt x="202" y="22"/>
                    <a:pt x="202" y="22"/>
                    <a:pt x="202" y="22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32" y="96"/>
                    <a:pt x="32" y="96"/>
                    <a:pt x="32" y="96"/>
                  </a:cubicBezTo>
                  <a:lnTo>
                    <a:pt x="32" y="22"/>
                  </a:lnTo>
                  <a:close/>
                  <a:moveTo>
                    <a:pt x="202" y="299"/>
                  </a:moveTo>
                  <a:cubicBezTo>
                    <a:pt x="32" y="299"/>
                    <a:pt x="32" y="299"/>
                    <a:pt x="32" y="299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202" y="214"/>
                    <a:pt x="202" y="214"/>
                    <a:pt x="202" y="214"/>
                  </a:cubicBezTo>
                  <a:lnTo>
                    <a:pt x="202" y="299"/>
                  </a:lnTo>
                  <a:close/>
                  <a:moveTo>
                    <a:pt x="202" y="192"/>
                  </a:moveTo>
                  <a:cubicBezTo>
                    <a:pt x="32" y="192"/>
                    <a:pt x="32" y="192"/>
                    <a:pt x="32" y="192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202" y="118"/>
                    <a:pt x="202" y="118"/>
                    <a:pt x="202" y="118"/>
                  </a:cubicBezTo>
                  <a:lnTo>
                    <a:pt x="20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5FD82679-3563-145F-689A-0355F2A93E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129829"/>
              </p:ext>
            </p:extLst>
          </p:nvPr>
        </p:nvGraphicFramePr>
        <p:xfrm>
          <a:off x="7371828" y="1997867"/>
          <a:ext cx="4464572" cy="4183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63B92C9B-C7FC-F195-6A93-F7E7A6B4F883}"/>
              </a:ext>
            </a:extLst>
          </p:cNvPr>
          <p:cNvSpPr txBox="1"/>
          <p:nvPr/>
        </p:nvSpPr>
        <p:spPr>
          <a:xfrm>
            <a:off x="7886719" y="6180953"/>
            <a:ext cx="344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Répartition des Coûts</a:t>
            </a:r>
          </a:p>
        </p:txBody>
      </p:sp>
    </p:spTree>
    <p:extLst>
      <p:ext uri="{BB962C8B-B14F-4D97-AF65-F5344CB8AC3E}">
        <p14:creationId xmlns:p14="http://schemas.microsoft.com/office/powerpoint/2010/main" val="212080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34" y="781464"/>
            <a:ext cx="2947482" cy="5314536"/>
          </a:xfrm>
        </p:spPr>
        <p:txBody>
          <a:bodyPr/>
          <a:lstStyle/>
          <a:p>
            <a:r>
              <a:rPr lang="fr-FR" dirty="0"/>
              <a:t>Optimisation sur les coûts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F45DEBC-8C7B-A327-69E8-329A7A65D50A}"/>
              </a:ext>
            </a:extLst>
          </p:cNvPr>
          <p:cNvSpPr txBox="1"/>
          <p:nvPr/>
        </p:nvSpPr>
        <p:spPr>
          <a:xfrm>
            <a:off x="7817438" y="781464"/>
            <a:ext cx="3441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Hypothèses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Ajout du solaire au sol, éolien terrestre et stockage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9E0A833-ED9C-048A-ACC0-4E1F476A0C2D}"/>
              </a:ext>
            </a:extLst>
          </p:cNvPr>
          <p:cNvSpPr txBox="1"/>
          <p:nvPr/>
        </p:nvSpPr>
        <p:spPr>
          <a:xfrm>
            <a:off x="3787108" y="3509266"/>
            <a:ext cx="320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Mix énergétique obtenu en MW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8E701D-2F94-0A67-202C-44A5C4709F6B}"/>
              </a:ext>
            </a:extLst>
          </p:cNvPr>
          <p:cNvSpPr txBox="1"/>
          <p:nvPr/>
        </p:nvSpPr>
        <p:spPr>
          <a:xfrm>
            <a:off x="4030580" y="4806326"/>
            <a:ext cx="3136715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Cout total : 228,7 M€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LCOE : 140 €/MWh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CO2: 34 611 tCO2eq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3E4D582-7402-38F4-CC49-DBA684C5545A}"/>
              </a:ext>
            </a:extLst>
          </p:cNvPr>
          <p:cNvGrpSpPr/>
          <p:nvPr/>
        </p:nvGrpSpPr>
        <p:grpSpPr>
          <a:xfrm>
            <a:off x="3488666" y="341761"/>
            <a:ext cx="4205416" cy="3593471"/>
            <a:chOff x="695197" y="1871663"/>
            <a:chExt cx="4205416" cy="3593471"/>
          </a:xfrm>
        </p:grpSpPr>
        <p:graphicFrame>
          <p:nvGraphicFramePr>
            <p:cNvPr id="32" name="Graphique 31">
              <a:extLst>
                <a:ext uri="{FF2B5EF4-FFF2-40B4-BE49-F238E27FC236}">
                  <a16:creationId xmlns:a16="http://schemas.microsoft.com/office/drawing/2014/main" id="{DC02A24C-8D7F-B0F2-977B-CB3801F8A67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23312342"/>
                </p:ext>
              </p:extLst>
            </p:nvPr>
          </p:nvGraphicFramePr>
          <p:xfrm>
            <a:off x="695197" y="1871663"/>
            <a:ext cx="4205416" cy="359347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54" name="Group 638">
              <a:extLst>
                <a:ext uri="{FF2B5EF4-FFF2-40B4-BE49-F238E27FC236}">
                  <a16:creationId xmlns:a16="http://schemas.microsoft.com/office/drawing/2014/main" id="{78BCB349-6B6A-5FB9-4431-0D87E01869E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491536" y="3854138"/>
              <a:ext cx="601288" cy="601288"/>
              <a:chOff x="4300" y="2260"/>
              <a:chExt cx="340" cy="340"/>
            </a:xfrm>
            <a:solidFill>
              <a:schemeClr val="bg1"/>
            </a:solidFill>
          </p:grpSpPr>
          <p:sp>
            <p:nvSpPr>
              <p:cNvPr id="55" name="Freeform 639">
                <a:extLst>
                  <a:ext uri="{FF2B5EF4-FFF2-40B4-BE49-F238E27FC236}">
                    <a16:creationId xmlns:a16="http://schemas.microsoft.com/office/drawing/2014/main" id="{169CC113-B42C-E371-53F6-10AAC36DB0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3" y="2437"/>
                <a:ext cx="14" cy="99"/>
              </a:xfrm>
              <a:custGeom>
                <a:avLst/>
                <a:gdLst>
                  <a:gd name="T0" fmla="*/ 11 w 21"/>
                  <a:gd name="T1" fmla="*/ 0 h 150"/>
                  <a:gd name="T2" fmla="*/ 0 w 21"/>
                  <a:gd name="T3" fmla="*/ 11 h 150"/>
                  <a:gd name="T4" fmla="*/ 0 w 21"/>
                  <a:gd name="T5" fmla="*/ 139 h 150"/>
                  <a:gd name="T6" fmla="*/ 11 w 21"/>
                  <a:gd name="T7" fmla="*/ 150 h 150"/>
                  <a:gd name="T8" fmla="*/ 21 w 21"/>
                  <a:gd name="T9" fmla="*/ 139 h 150"/>
                  <a:gd name="T10" fmla="*/ 21 w 21"/>
                  <a:gd name="T11" fmla="*/ 11 h 150"/>
                  <a:gd name="T12" fmla="*/ 11 w 21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5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5"/>
                      <a:pt x="5" y="150"/>
                      <a:pt x="11" y="150"/>
                    </a:cubicBezTo>
                    <a:cubicBezTo>
                      <a:pt x="17" y="150"/>
                      <a:pt x="21" y="145"/>
                      <a:pt x="21" y="139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6" name="Freeform 640">
                <a:extLst>
                  <a:ext uri="{FF2B5EF4-FFF2-40B4-BE49-F238E27FC236}">
                    <a16:creationId xmlns:a16="http://schemas.microsoft.com/office/drawing/2014/main" id="{1F4B8A08-CC26-BAE1-684E-1FE638609D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05" y="2330"/>
                <a:ext cx="132" cy="107"/>
              </a:xfrm>
              <a:custGeom>
                <a:avLst/>
                <a:gdLst>
                  <a:gd name="T0" fmla="*/ 192 w 199"/>
                  <a:gd name="T1" fmla="*/ 140 h 160"/>
                  <a:gd name="T2" fmla="*/ 129 w 199"/>
                  <a:gd name="T3" fmla="*/ 105 h 160"/>
                  <a:gd name="T4" fmla="*/ 108 w 199"/>
                  <a:gd name="T5" fmla="*/ 77 h 160"/>
                  <a:gd name="T6" fmla="*/ 108 w 199"/>
                  <a:gd name="T7" fmla="*/ 11 h 160"/>
                  <a:gd name="T8" fmla="*/ 98 w 199"/>
                  <a:gd name="T9" fmla="*/ 0 h 160"/>
                  <a:gd name="T10" fmla="*/ 87 w 199"/>
                  <a:gd name="T11" fmla="*/ 11 h 160"/>
                  <a:gd name="T12" fmla="*/ 87 w 199"/>
                  <a:gd name="T13" fmla="*/ 77 h 160"/>
                  <a:gd name="T14" fmla="*/ 66 w 199"/>
                  <a:gd name="T15" fmla="*/ 107 h 160"/>
                  <a:gd name="T16" fmla="*/ 7 w 199"/>
                  <a:gd name="T17" fmla="*/ 140 h 160"/>
                  <a:gd name="T18" fmla="*/ 3 w 199"/>
                  <a:gd name="T19" fmla="*/ 155 h 160"/>
                  <a:gd name="T20" fmla="*/ 12 w 199"/>
                  <a:gd name="T21" fmla="*/ 160 h 160"/>
                  <a:gd name="T22" fmla="*/ 18 w 199"/>
                  <a:gd name="T23" fmla="*/ 159 h 160"/>
                  <a:gd name="T24" fmla="*/ 73 w 199"/>
                  <a:gd name="T25" fmla="*/ 127 h 160"/>
                  <a:gd name="T26" fmla="*/ 98 w 199"/>
                  <a:gd name="T27" fmla="*/ 139 h 160"/>
                  <a:gd name="T28" fmla="*/ 123 w 199"/>
                  <a:gd name="T29" fmla="*/ 126 h 160"/>
                  <a:gd name="T30" fmla="*/ 181 w 199"/>
                  <a:gd name="T31" fmla="*/ 159 h 160"/>
                  <a:gd name="T32" fmla="*/ 187 w 199"/>
                  <a:gd name="T33" fmla="*/ 160 h 160"/>
                  <a:gd name="T34" fmla="*/ 196 w 199"/>
                  <a:gd name="T35" fmla="*/ 155 h 160"/>
                  <a:gd name="T36" fmla="*/ 192 w 199"/>
                  <a:gd name="T37" fmla="*/ 140 h 160"/>
                  <a:gd name="T38" fmla="*/ 98 w 199"/>
                  <a:gd name="T39" fmla="*/ 118 h 160"/>
                  <a:gd name="T40" fmla="*/ 87 w 199"/>
                  <a:gd name="T41" fmla="*/ 107 h 160"/>
                  <a:gd name="T42" fmla="*/ 98 w 199"/>
                  <a:gd name="T43" fmla="*/ 96 h 160"/>
                  <a:gd name="T44" fmla="*/ 108 w 199"/>
                  <a:gd name="T45" fmla="*/ 107 h 160"/>
                  <a:gd name="T46" fmla="*/ 98 w 199"/>
                  <a:gd name="T47" fmla="*/ 118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9" h="160">
                    <a:moveTo>
                      <a:pt x="192" y="140"/>
                    </a:moveTo>
                    <a:cubicBezTo>
                      <a:pt x="129" y="105"/>
                      <a:pt x="129" y="105"/>
                      <a:pt x="129" y="105"/>
                    </a:cubicBezTo>
                    <a:cubicBezTo>
                      <a:pt x="129" y="92"/>
                      <a:pt x="120" y="81"/>
                      <a:pt x="108" y="77"/>
                    </a:cubicBezTo>
                    <a:cubicBezTo>
                      <a:pt x="108" y="11"/>
                      <a:pt x="108" y="11"/>
                      <a:pt x="108" y="11"/>
                    </a:cubicBezTo>
                    <a:cubicBezTo>
                      <a:pt x="108" y="5"/>
                      <a:pt x="104" y="0"/>
                      <a:pt x="98" y="0"/>
                    </a:cubicBezTo>
                    <a:cubicBezTo>
                      <a:pt x="92" y="0"/>
                      <a:pt x="87" y="5"/>
                      <a:pt x="87" y="11"/>
                    </a:cubicBezTo>
                    <a:cubicBezTo>
                      <a:pt x="87" y="77"/>
                      <a:pt x="87" y="77"/>
                      <a:pt x="87" y="77"/>
                    </a:cubicBezTo>
                    <a:cubicBezTo>
                      <a:pt x="75" y="81"/>
                      <a:pt x="66" y="93"/>
                      <a:pt x="66" y="107"/>
                    </a:cubicBezTo>
                    <a:cubicBezTo>
                      <a:pt x="7" y="140"/>
                      <a:pt x="7" y="140"/>
                      <a:pt x="7" y="140"/>
                    </a:cubicBezTo>
                    <a:cubicBezTo>
                      <a:pt x="2" y="143"/>
                      <a:pt x="0" y="150"/>
                      <a:pt x="3" y="155"/>
                    </a:cubicBezTo>
                    <a:cubicBezTo>
                      <a:pt x="5" y="158"/>
                      <a:pt x="9" y="160"/>
                      <a:pt x="12" y="160"/>
                    </a:cubicBezTo>
                    <a:cubicBezTo>
                      <a:pt x="14" y="160"/>
                      <a:pt x="16" y="160"/>
                      <a:pt x="18" y="159"/>
                    </a:cubicBezTo>
                    <a:cubicBezTo>
                      <a:pt x="73" y="127"/>
                      <a:pt x="73" y="127"/>
                      <a:pt x="73" y="127"/>
                    </a:cubicBezTo>
                    <a:cubicBezTo>
                      <a:pt x="79" y="134"/>
                      <a:pt x="88" y="139"/>
                      <a:pt x="98" y="139"/>
                    </a:cubicBezTo>
                    <a:cubicBezTo>
                      <a:pt x="108" y="139"/>
                      <a:pt x="117" y="134"/>
                      <a:pt x="123" y="126"/>
                    </a:cubicBezTo>
                    <a:cubicBezTo>
                      <a:pt x="181" y="159"/>
                      <a:pt x="181" y="159"/>
                      <a:pt x="181" y="159"/>
                    </a:cubicBezTo>
                    <a:cubicBezTo>
                      <a:pt x="183" y="160"/>
                      <a:pt x="185" y="160"/>
                      <a:pt x="187" y="160"/>
                    </a:cubicBezTo>
                    <a:cubicBezTo>
                      <a:pt x="190" y="160"/>
                      <a:pt x="194" y="158"/>
                      <a:pt x="196" y="155"/>
                    </a:cubicBezTo>
                    <a:cubicBezTo>
                      <a:pt x="199" y="150"/>
                      <a:pt x="197" y="143"/>
                      <a:pt x="192" y="140"/>
                    </a:cubicBezTo>
                    <a:close/>
                    <a:moveTo>
                      <a:pt x="98" y="118"/>
                    </a:moveTo>
                    <a:cubicBezTo>
                      <a:pt x="92" y="118"/>
                      <a:pt x="87" y="113"/>
                      <a:pt x="87" y="107"/>
                    </a:cubicBezTo>
                    <a:cubicBezTo>
                      <a:pt x="87" y="101"/>
                      <a:pt x="92" y="96"/>
                      <a:pt x="98" y="96"/>
                    </a:cubicBezTo>
                    <a:cubicBezTo>
                      <a:pt x="104" y="96"/>
                      <a:pt x="108" y="101"/>
                      <a:pt x="108" y="107"/>
                    </a:cubicBezTo>
                    <a:cubicBezTo>
                      <a:pt x="108" y="113"/>
                      <a:pt x="104" y="118"/>
                      <a:pt x="98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7" name="Freeform 641">
                <a:extLst>
                  <a:ext uri="{FF2B5EF4-FFF2-40B4-BE49-F238E27FC236}">
                    <a16:creationId xmlns:a16="http://schemas.microsoft.com/office/drawing/2014/main" id="{62448A8D-D43A-ACE1-6FA8-E18D2707DD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00" y="2260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58" name="Group 447">
              <a:extLst>
                <a:ext uri="{FF2B5EF4-FFF2-40B4-BE49-F238E27FC236}">
                  <a16:creationId xmlns:a16="http://schemas.microsoft.com/office/drawing/2014/main" id="{DCAD3FFC-248F-CD67-7F9F-E0F68B7E762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55981" y="1895471"/>
              <a:ext cx="374466" cy="374466"/>
              <a:chOff x="3679" y="2685"/>
              <a:chExt cx="340" cy="340"/>
            </a:xfrm>
            <a:solidFill>
              <a:srgbClr val="FF0000"/>
            </a:solidFill>
          </p:grpSpPr>
          <p:sp>
            <p:nvSpPr>
              <p:cNvPr id="59" name="Freeform 448">
                <a:extLst>
                  <a:ext uri="{FF2B5EF4-FFF2-40B4-BE49-F238E27FC236}">
                    <a16:creationId xmlns:a16="http://schemas.microsoft.com/office/drawing/2014/main" id="{F98BEB29-DD21-46CE-306D-DB98707E96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79" y="2685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0" name="Freeform 449">
                <a:extLst>
                  <a:ext uri="{FF2B5EF4-FFF2-40B4-BE49-F238E27FC236}">
                    <a16:creationId xmlns:a16="http://schemas.microsoft.com/office/drawing/2014/main" id="{9E8294DA-70AA-9C15-6F07-5FA3F88B17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43" y="2798"/>
                <a:ext cx="212" cy="113"/>
              </a:xfrm>
              <a:custGeom>
                <a:avLst/>
                <a:gdLst>
                  <a:gd name="T0" fmla="*/ 309 w 320"/>
                  <a:gd name="T1" fmla="*/ 43 h 171"/>
                  <a:gd name="T2" fmla="*/ 277 w 320"/>
                  <a:gd name="T3" fmla="*/ 43 h 171"/>
                  <a:gd name="T4" fmla="*/ 277 w 320"/>
                  <a:gd name="T5" fmla="*/ 11 h 171"/>
                  <a:gd name="T6" fmla="*/ 266 w 320"/>
                  <a:gd name="T7" fmla="*/ 0 h 171"/>
                  <a:gd name="T8" fmla="*/ 10 w 320"/>
                  <a:gd name="T9" fmla="*/ 0 h 171"/>
                  <a:gd name="T10" fmla="*/ 0 w 320"/>
                  <a:gd name="T11" fmla="*/ 11 h 171"/>
                  <a:gd name="T12" fmla="*/ 0 w 320"/>
                  <a:gd name="T13" fmla="*/ 160 h 171"/>
                  <a:gd name="T14" fmla="*/ 10 w 320"/>
                  <a:gd name="T15" fmla="*/ 171 h 171"/>
                  <a:gd name="T16" fmla="*/ 266 w 320"/>
                  <a:gd name="T17" fmla="*/ 171 h 171"/>
                  <a:gd name="T18" fmla="*/ 277 w 320"/>
                  <a:gd name="T19" fmla="*/ 160 h 171"/>
                  <a:gd name="T20" fmla="*/ 277 w 320"/>
                  <a:gd name="T21" fmla="*/ 128 h 171"/>
                  <a:gd name="T22" fmla="*/ 309 w 320"/>
                  <a:gd name="T23" fmla="*/ 128 h 171"/>
                  <a:gd name="T24" fmla="*/ 320 w 320"/>
                  <a:gd name="T25" fmla="*/ 118 h 171"/>
                  <a:gd name="T26" fmla="*/ 320 w 320"/>
                  <a:gd name="T27" fmla="*/ 54 h 171"/>
                  <a:gd name="T28" fmla="*/ 309 w 320"/>
                  <a:gd name="T29" fmla="*/ 43 h 171"/>
                  <a:gd name="T30" fmla="*/ 256 w 320"/>
                  <a:gd name="T31" fmla="*/ 150 h 171"/>
                  <a:gd name="T32" fmla="*/ 21 w 320"/>
                  <a:gd name="T33" fmla="*/ 150 h 171"/>
                  <a:gd name="T34" fmla="*/ 21 w 320"/>
                  <a:gd name="T35" fmla="*/ 22 h 171"/>
                  <a:gd name="T36" fmla="*/ 256 w 320"/>
                  <a:gd name="T37" fmla="*/ 22 h 171"/>
                  <a:gd name="T38" fmla="*/ 256 w 320"/>
                  <a:gd name="T39" fmla="*/ 150 h 171"/>
                  <a:gd name="T40" fmla="*/ 298 w 320"/>
                  <a:gd name="T41" fmla="*/ 107 h 171"/>
                  <a:gd name="T42" fmla="*/ 277 w 320"/>
                  <a:gd name="T43" fmla="*/ 107 h 171"/>
                  <a:gd name="T44" fmla="*/ 277 w 320"/>
                  <a:gd name="T45" fmla="*/ 64 h 171"/>
                  <a:gd name="T46" fmla="*/ 298 w 320"/>
                  <a:gd name="T47" fmla="*/ 64 h 171"/>
                  <a:gd name="T48" fmla="*/ 298 w 320"/>
                  <a:gd name="T49" fmla="*/ 107 h 171"/>
                  <a:gd name="T50" fmla="*/ 234 w 320"/>
                  <a:gd name="T51" fmla="*/ 86 h 171"/>
                  <a:gd name="T52" fmla="*/ 224 w 320"/>
                  <a:gd name="T53" fmla="*/ 96 h 171"/>
                  <a:gd name="T54" fmla="*/ 202 w 320"/>
                  <a:gd name="T55" fmla="*/ 96 h 171"/>
                  <a:gd name="T56" fmla="*/ 202 w 320"/>
                  <a:gd name="T57" fmla="*/ 118 h 171"/>
                  <a:gd name="T58" fmla="*/ 192 w 320"/>
                  <a:gd name="T59" fmla="*/ 128 h 171"/>
                  <a:gd name="T60" fmla="*/ 181 w 320"/>
                  <a:gd name="T61" fmla="*/ 118 h 171"/>
                  <a:gd name="T62" fmla="*/ 181 w 320"/>
                  <a:gd name="T63" fmla="*/ 96 h 171"/>
                  <a:gd name="T64" fmla="*/ 160 w 320"/>
                  <a:gd name="T65" fmla="*/ 96 h 171"/>
                  <a:gd name="T66" fmla="*/ 149 w 320"/>
                  <a:gd name="T67" fmla="*/ 86 h 171"/>
                  <a:gd name="T68" fmla="*/ 160 w 320"/>
                  <a:gd name="T69" fmla="*/ 75 h 171"/>
                  <a:gd name="T70" fmla="*/ 181 w 320"/>
                  <a:gd name="T71" fmla="*/ 75 h 171"/>
                  <a:gd name="T72" fmla="*/ 181 w 320"/>
                  <a:gd name="T73" fmla="*/ 54 h 171"/>
                  <a:gd name="T74" fmla="*/ 192 w 320"/>
                  <a:gd name="T75" fmla="*/ 43 h 171"/>
                  <a:gd name="T76" fmla="*/ 202 w 320"/>
                  <a:gd name="T77" fmla="*/ 54 h 171"/>
                  <a:gd name="T78" fmla="*/ 202 w 320"/>
                  <a:gd name="T79" fmla="*/ 75 h 171"/>
                  <a:gd name="T80" fmla="*/ 224 w 320"/>
                  <a:gd name="T81" fmla="*/ 75 h 171"/>
                  <a:gd name="T82" fmla="*/ 234 w 320"/>
                  <a:gd name="T83" fmla="*/ 86 h 171"/>
                  <a:gd name="T84" fmla="*/ 128 w 320"/>
                  <a:gd name="T85" fmla="*/ 86 h 171"/>
                  <a:gd name="T86" fmla="*/ 117 w 320"/>
                  <a:gd name="T87" fmla="*/ 96 h 171"/>
                  <a:gd name="T88" fmla="*/ 53 w 320"/>
                  <a:gd name="T89" fmla="*/ 96 h 171"/>
                  <a:gd name="T90" fmla="*/ 42 w 320"/>
                  <a:gd name="T91" fmla="*/ 86 h 171"/>
                  <a:gd name="T92" fmla="*/ 53 w 320"/>
                  <a:gd name="T93" fmla="*/ 75 h 171"/>
                  <a:gd name="T94" fmla="*/ 117 w 320"/>
                  <a:gd name="T95" fmla="*/ 75 h 171"/>
                  <a:gd name="T96" fmla="*/ 128 w 320"/>
                  <a:gd name="T97" fmla="*/ 86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20" h="171">
                    <a:moveTo>
                      <a:pt x="309" y="43"/>
                    </a:moveTo>
                    <a:cubicBezTo>
                      <a:pt x="277" y="43"/>
                      <a:pt x="277" y="43"/>
                      <a:pt x="277" y="43"/>
                    </a:cubicBezTo>
                    <a:cubicBezTo>
                      <a:pt x="277" y="11"/>
                      <a:pt x="277" y="11"/>
                      <a:pt x="277" y="11"/>
                    </a:cubicBezTo>
                    <a:cubicBezTo>
                      <a:pt x="277" y="5"/>
                      <a:pt x="272" y="0"/>
                      <a:pt x="266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66"/>
                      <a:pt x="4" y="171"/>
                      <a:pt x="10" y="171"/>
                    </a:cubicBezTo>
                    <a:cubicBezTo>
                      <a:pt x="266" y="171"/>
                      <a:pt x="266" y="171"/>
                      <a:pt x="266" y="171"/>
                    </a:cubicBezTo>
                    <a:cubicBezTo>
                      <a:pt x="272" y="171"/>
                      <a:pt x="277" y="166"/>
                      <a:pt x="277" y="160"/>
                    </a:cubicBezTo>
                    <a:cubicBezTo>
                      <a:pt x="277" y="128"/>
                      <a:pt x="277" y="128"/>
                      <a:pt x="277" y="128"/>
                    </a:cubicBezTo>
                    <a:cubicBezTo>
                      <a:pt x="309" y="128"/>
                      <a:pt x="309" y="128"/>
                      <a:pt x="309" y="128"/>
                    </a:cubicBezTo>
                    <a:cubicBezTo>
                      <a:pt x="315" y="128"/>
                      <a:pt x="320" y="124"/>
                      <a:pt x="320" y="118"/>
                    </a:cubicBezTo>
                    <a:cubicBezTo>
                      <a:pt x="320" y="54"/>
                      <a:pt x="320" y="54"/>
                      <a:pt x="320" y="54"/>
                    </a:cubicBezTo>
                    <a:cubicBezTo>
                      <a:pt x="320" y="48"/>
                      <a:pt x="315" y="43"/>
                      <a:pt x="309" y="43"/>
                    </a:cubicBezTo>
                    <a:close/>
                    <a:moveTo>
                      <a:pt x="256" y="150"/>
                    </a:moveTo>
                    <a:cubicBezTo>
                      <a:pt x="21" y="150"/>
                      <a:pt x="21" y="150"/>
                      <a:pt x="21" y="150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56" y="22"/>
                      <a:pt x="256" y="22"/>
                      <a:pt x="256" y="22"/>
                    </a:cubicBezTo>
                    <a:lnTo>
                      <a:pt x="256" y="150"/>
                    </a:lnTo>
                    <a:close/>
                    <a:moveTo>
                      <a:pt x="298" y="107"/>
                    </a:moveTo>
                    <a:cubicBezTo>
                      <a:pt x="277" y="107"/>
                      <a:pt x="277" y="107"/>
                      <a:pt x="277" y="107"/>
                    </a:cubicBezTo>
                    <a:cubicBezTo>
                      <a:pt x="277" y="64"/>
                      <a:pt x="277" y="64"/>
                      <a:pt x="277" y="64"/>
                    </a:cubicBezTo>
                    <a:cubicBezTo>
                      <a:pt x="298" y="64"/>
                      <a:pt x="298" y="64"/>
                      <a:pt x="298" y="64"/>
                    </a:cubicBezTo>
                    <a:lnTo>
                      <a:pt x="298" y="107"/>
                    </a:lnTo>
                    <a:close/>
                    <a:moveTo>
                      <a:pt x="234" y="86"/>
                    </a:moveTo>
                    <a:cubicBezTo>
                      <a:pt x="234" y="92"/>
                      <a:pt x="230" y="96"/>
                      <a:pt x="224" y="96"/>
                    </a:cubicBezTo>
                    <a:cubicBezTo>
                      <a:pt x="202" y="96"/>
                      <a:pt x="202" y="96"/>
                      <a:pt x="202" y="96"/>
                    </a:cubicBezTo>
                    <a:cubicBezTo>
                      <a:pt x="202" y="118"/>
                      <a:pt x="202" y="118"/>
                      <a:pt x="202" y="118"/>
                    </a:cubicBezTo>
                    <a:cubicBezTo>
                      <a:pt x="202" y="124"/>
                      <a:pt x="198" y="128"/>
                      <a:pt x="192" y="128"/>
                    </a:cubicBezTo>
                    <a:cubicBezTo>
                      <a:pt x="186" y="128"/>
                      <a:pt x="181" y="124"/>
                      <a:pt x="181" y="118"/>
                    </a:cubicBezTo>
                    <a:cubicBezTo>
                      <a:pt x="181" y="96"/>
                      <a:pt x="181" y="96"/>
                      <a:pt x="181" y="96"/>
                    </a:cubicBezTo>
                    <a:cubicBezTo>
                      <a:pt x="160" y="96"/>
                      <a:pt x="160" y="96"/>
                      <a:pt x="160" y="96"/>
                    </a:cubicBezTo>
                    <a:cubicBezTo>
                      <a:pt x="154" y="96"/>
                      <a:pt x="149" y="92"/>
                      <a:pt x="149" y="86"/>
                    </a:cubicBezTo>
                    <a:cubicBezTo>
                      <a:pt x="149" y="80"/>
                      <a:pt x="154" y="75"/>
                      <a:pt x="160" y="75"/>
                    </a:cubicBezTo>
                    <a:cubicBezTo>
                      <a:pt x="181" y="75"/>
                      <a:pt x="181" y="75"/>
                      <a:pt x="181" y="75"/>
                    </a:cubicBezTo>
                    <a:cubicBezTo>
                      <a:pt x="181" y="54"/>
                      <a:pt x="181" y="54"/>
                      <a:pt x="181" y="54"/>
                    </a:cubicBezTo>
                    <a:cubicBezTo>
                      <a:pt x="181" y="48"/>
                      <a:pt x="186" y="43"/>
                      <a:pt x="192" y="43"/>
                    </a:cubicBezTo>
                    <a:cubicBezTo>
                      <a:pt x="198" y="43"/>
                      <a:pt x="202" y="48"/>
                      <a:pt x="202" y="54"/>
                    </a:cubicBezTo>
                    <a:cubicBezTo>
                      <a:pt x="202" y="75"/>
                      <a:pt x="202" y="75"/>
                      <a:pt x="202" y="75"/>
                    </a:cubicBezTo>
                    <a:cubicBezTo>
                      <a:pt x="224" y="75"/>
                      <a:pt x="224" y="75"/>
                      <a:pt x="224" y="75"/>
                    </a:cubicBezTo>
                    <a:cubicBezTo>
                      <a:pt x="230" y="75"/>
                      <a:pt x="234" y="80"/>
                      <a:pt x="234" y="86"/>
                    </a:cubicBezTo>
                    <a:close/>
                    <a:moveTo>
                      <a:pt x="128" y="86"/>
                    </a:moveTo>
                    <a:cubicBezTo>
                      <a:pt x="128" y="92"/>
                      <a:pt x="123" y="96"/>
                      <a:pt x="117" y="96"/>
                    </a:cubicBezTo>
                    <a:cubicBezTo>
                      <a:pt x="53" y="96"/>
                      <a:pt x="53" y="96"/>
                      <a:pt x="53" y="96"/>
                    </a:cubicBezTo>
                    <a:cubicBezTo>
                      <a:pt x="47" y="96"/>
                      <a:pt x="42" y="92"/>
                      <a:pt x="42" y="86"/>
                    </a:cubicBezTo>
                    <a:cubicBezTo>
                      <a:pt x="42" y="80"/>
                      <a:pt x="47" y="75"/>
                      <a:pt x="53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23" y="75"/>
                      <a:pt x="128" y="80"/>
                      <a:pt x="128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61" name="Group 477">
              <a:extLst>
                <a:ext uri="{FF2B5EF4-FFF2-40B4-BE49-F238E27FC236}">
                  <a16:creationId xmlns:a16="http://schemas.microsoft.com/office/drawing/2014/main" id="{33A62C91-5A83-1472-B19F-666E16F9B70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952866" y="3003065"/>
              <a:ext cx="601288" cy="601288"/>
              <a:chOff x="373" y="1548"/>
              <a:chExt cx="340" cy="340"/>
            </a:xfrm>
            <a:solidFill>
              <a:schemeClr val="bg1"/>
            </a:solidFill>
          </p:grpSpPr>
          <p:sp>
            <p:nvSpPr>
              <p:cNvPr id="62" name="Freeform 400">
                <a:extLst>
                  <a:ext uri="{FF2B5EF4-FFF2-40B4-BE49-F238E27FC236}">
                    <a16:creationId xmlns:a16="http://schemas.microsoft.com/office/drawing/2014/main" id="{F8F27D99-4F98-4D8A-F894-4E9A3472F1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3" y="1548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3" name="Freeform 401">
                <a:extLst>
                  <a:ext uri="{FF2B5EF4-FFF2-40B4-BE49-F238E27FC236}">
                    <a16:creationId xmlns:a16="http://schemas.microsoft.com/office/drawing/2014/main" id="{E3CA6751-08AE-C475-1C2F-5260BA351D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9" y="1654"/>
                <a:ext cx="128" cy="128"/>
              </a:xfrm>
              <a:custGeom>
                <a:avLst/>
                <a:gdLst>
                  <a:gd name="T0" fmla="*/ 96 w 192"/>
                  <a:gd name="T1" fmla="*/ 0 h 192"/>
                  <a:gd name="T2" fmla="*/ 0 w 192"/>
                  <a:gd name="T3" fmla="*/ 96 h 192"/>
                  <a:gd name="T4" fmla="*/ 96 w 192"/>
                  <a:gd name="T5" fmla="*/ 192 h 192"/>
                  <a:gd name="T6" fmla="*/ 192 w 192"/>
                  <a:gd name="T7" fmla="*/ 96 h 192"/>
                  <a:gd name="T8" fmla="*/ 96 w 192"/>
                  <a:gd name="T9" fmla="*/ 0 h 192"/>
                  <a:gd name="T10" fmla="*/ 96 w 192"/>
                  <a:gd name="T11" fmla="*/ 170 h 192"/>
                  <a:gd name="T12" fmla="*/ 21 w 192"/>
                  <a:gd name="T13" fmla="*/ 96 h 192"/>
                  <a:gd name="T14" fmla="*/ 96 w 192"/>
                  <a:gd name="T15" fmla="*/ 21 h 192"/>
                  <a:gd name="T16" fmla="*/ 170 w 192"/>
                  <a:gd name="T17" fmla="*/ 96 h 192"/>
                  <a:gd name="T18" fmla="*/ 96 w 192"/>
                  <a:gd name="T19" fmla="*/ 17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2" h="192">
                    <a:moveTo>
                      <a:pt x="96" y="0"/>
                    </a:moveTo>
                    <a:cubicBezTo>
                      <a:pt x="43" y="0"/>
                      <a:pt x="0" y="43"/>
                      <a:pt x="0" y="96"/>
                    </a:cubicBezTo>
                    <a:cubicBezTo>
                      <a:pt x="0" y="149"/>
                      <a:pt x="43" y="192"/>
                      <a:pt x="96" y="192"/>
                    </a:cubicBezTo>
                    <a:cubicBezTo>
                      <a:pt x="149" y="192"/>
                      <a:pt x="192" y="149"/>
                      <a:pt x="192" y="96"/>
                    </a:cubicBezTo>
                    <a:cubicBezTo>
                      <a:pt x="192" y="43"/>
                      <a:pt x="149" y="0"/>
                      <a:pt x="96" y="0"/>
                    </a:cubicBezTo>
                    <a:close/>
                    <a:moveTo>
                      <a:pt x="96" y="170"/>
                    </a:moveTo>
                    <a:cubicBezTo>
                      <a:pt x="54" y="170"/>
                      <a:pt x="21" y="137"/>
                      <a:pt x="21" y="96"/>
                    </a:cubicBezTo>
                    <a:cubicBezTo>
                      <a:pt x="21" y="54"/>
                      <a:pt x="54" y="21"/>
                      <a:pt x="96" y="21"/>
                    </a:cubicBezTo>
                    <a:cubicBezTo>
                      <a:pt x="137" y="21"/>
                      <a:pt x="170" y="54"/>
                      <a:pt x="170" y="96"/>
                    </a:cubicBezTo>
                    <a:cubicBezTo>
                      <a:pt x="170" y="137"/>
                      <a:pt x="137" y="170"/>
                      <a:pt x="96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4" name="Freeform 402">
                <a:extLst>
                  <a:ext uri="{FF2B5EF4-FFF2-40B4-BE49-F238E27FC236}">
                    <a16:creationId xmlns:a16="http://schemas.microsoft.com/office/drawing/2014/main" id="{E7371A92-8A87-7E0D-0F9A-B23619FBAD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1711"/>
                <a:ext cx="28" cy="14"/>
              </a:xfrm>
              <a:custGeom>
                <a:avLst/>
                <a:gdLst>
                  <a:gd name="T0" fmla="*/ 32 w 43"/>
                  <a:gd name="T1" fmla="*/ 0 h 21"/>
                  <a:gd name="T2" fmla="*/ 11 w 43"/>
                  <a:gd name="T3" fmla="*/ 0 h 21"/>
                  <a:gd name="T4" fmla="*/ 0 w 43"/>
                  <a:gd name="T5" fmla="*/ 11 h 21"/>
                  <a:gd name="T6" fmla="*/ 11 w 43"/>
                  <a:gd name="T7" fmla="*/ 21 h 21"/>
                  <a:gd name="T8" fmla="*/ 32 w 43"/>
                  <a:gd name="T9" fmla="*/ 21 h 21"/>
                  <a:gd name="T10" fmla="*/ 43 w 43"/>
                  <a:gd name="T11" fmla="*/ 11 h 21"/>
                  <a:gd name="T12" fmla="*/ 32 w 43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21">
                    <a:moveTo>
                      <a:pt x="3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3" y="17"/>
                      <a:pt x="43" y="11"/>
                    </a:cubicBezTo>
                    <a:cubicBezTo>
                      <a:pt x="43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5" name="Freeform 403">
                <a:extLst>
                  <a:ext uri="{FF2B5EF4-FFF2-40B4-BE49-F238E27FC236}">
                    <a16:creationId xmlns:a16="http://schemas.microsoft.com/office/drawing/2014/main" id="{C4D272B9-C14D-CEC6-145C-E0128B2D91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" y="1711"/>
                <a:ext cx="28" cy="14"/>
              </a:xfrm>
              <a:custGeom>
                <a:avLst/>
                <a:gdLst>
                  <a:gd name="T0" fmla="*/ 32 w 42"/>
                  <a:gd name="T1" fmla="*/ 0 h 21"/>
                  <a:gd name="T2" fmla="*/ 10 w 42"/>
                  <a:gd name="T3" fmla="*/ 0 h 21"/>
                  <a:gd name="T4" fmla="*/ 0 w 42"/>
                  <a:gd name="T5" fmla="*/ 11 h 21"/>
                  <a:gd name="T6" fmla="*/ 10 w 42"/>
                  <a:gd name="T7" fmla="*/ 21 h 21"/>
                  <a:gd name="T8" fmla="*/ 32 w 42"/>
                  <a:gd name="T9" fmla="*/ 21 h 21"/>
                  <a:gd name="T10" fmla="*/ 42 w 42"/>
                  <a:gd name="T11" fmla="*/ 11 h 21"/>
                  <a:gd name="T12" fmla="*/ 32 w 42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21">
                    <a:moveTo>
                      <a:pt x="32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1"/>
                      <a:pt x="10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2" y="17"/>
                      <a:pt x="42" y="11"/>
                    </a:cubicBezTo>
                    <a:cubicBezTo>
                      <a:pt x="42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6" name="Freeform 404">
                <a:extLst>
                  <a:ext uri="{FF2B5EF4-FFF2-40B4-BE49-F238E27FC236}">
                    <a16:creationId xmlns:a16="http://schemas.microsoft.com/office/drawing/2014/main" id="{11CC9A20-E794-250B-FCC0-685067011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" y="1612"/>
                <a:ext cx="14" cy="28"/>
              </a:xfrm>
              <a:custGeom>
                <a:avLst/>
                <a:gdLst>
                  <a:gd name="T0" fmla="*/ 11 w 21"/>
                  <a:gd name="T1" fmla="*/ 42 h 42"/>
                  <a:gd name="T2" fmla="*/ 21 w 21"/>
                  <a:gd name="T3" fmla="*/ 32 h 42"/>
                  <a:gd name="T4" fmla="*/ 21 w 21"/>
                  <a:gd name="T5" fmla="*/ 10 h 42"/>
                  <a:gd name="T6" fmla="*/ 11 w 21"/>
                  <a:gd name="T7" fmla="*/ 0 h 42"/>
                  <a:gd name="T8" fmla="*/ 0 w 21"/>
                  <a:gd name="T9" fmla="*/ 10 h 42"/>
                  <a:gd name="T10" fmla="*/ 0 w 21"/>
                  <a:gd name="T11" fmla="*/ 32 h 42"/>
                  <a:gd name="T12" fmla="*/ 11 w 21"/>
                  <a:gd name="T1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42">
                    <a:moveTo>
                      <a:pt x="11" y="42"/>
                    </a:moveTo>
                    <a:cubicBezTo>
                      <a:pt x="17" y="42"/>
                      <a:pt x="21" y="38"/>
                      <a:pt x="21" y="32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7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8"/>
                      <a:pt x="5" y="42"/>
                      <a:pt x="1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7" name="Freeform 405">
                <a:extLst>
                  <a:ext uri="{FF2B5EF4-FFF2-40B4-BE49-F238E27FC236}">
                    <a16:creationId xmlns:a16="http://schemas.microsoft.com/office/drawing/2014/main" id="{442942E1-AEA5-1D35-5CBB-26FB7FE02A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" y="1796"/>
                <a:ext cx="14" cy="28"/>
              </a:xfrm>
              <a:custGeom>
                <a:avLst/>
                <a:gdLst>
                  <a:gd name="T0" fmla="*/ 11 w 21"/>
                  <a:gd name="T1" fmla="*/ 0 h 43"/>
                  <a:gd name="T2" fmla="*/ 0 w 21"/>
                  <a:gd name="T3" fmla="*/ 11 h 43"/>
                  <a:gd name="T4" fmla="*/ 0 w 21"/>
                  <a:gd name="T5" fmla="*/ 32 h 43"/>
                  <a:gd name="T6" fmla="*/ 11 w 21"/>
                  <a:gd name="T7" fmla="*/ 43 h 43"/>
                  <a:gd name="T8" fmla="*/ 21 w 21"/>
                  <a:gd name="T9" fmla="*/ 32 h 43"/>
                  <a:gd name="T10" fmla="*/ 21 w 21"/>
                  <a:gd name="T11" fmla="*/ 11 h 43"/>
                  <a:gd name="T12" fmla="*/ 11 w 21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43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8"/>
                      <a:pt x="5" y="43"/>
                      <a:pt x="11" y="43"/>
                    </a:cubicBezTo>
                    <a:cubicBezTo>
                      <a:pt x="17" y="43"/>
                      <a:pt x="21" y="38"/>
                      <a:pt x="21" y="3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8" name="Freeform 406">
                <a:extLst>
                  <a:ext uri="{FF2B5EF4-FFF2-40B4-BE49-F238E27FC236}">
                    <a16:creationId xmlns:a16="http://schemas.microsoft.com/office/drawing/2014/main" id="{04E83FD6-BAB0-D6E9-E3C3-61F9C1E5F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" y="1640"/>
                <a:ext cx="26" cy="25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20 h 38"/>
                  <a:gd name="T4" fmla="*/ 5 w 39"/>
                  <a:gd name="T5" fmla="*/ 35 h 38"/>
                  <a:gd name="T6" fmla="*/ 12 w 39"/>
                  <a:gd name="T7" fmla="*/ 38 h 38"/>
                  <a:gd name="T8" fmla="*/ 20 w 39"/>
                  <a:gd name="T9" fmla="*/ 35 h 38"/>
                  <a:gd name="T10" fmla="*/ 35 w 39"/>
                  <a:gd name="T11" fmla="*/ 20 h 38"/>
                  <a:gd name="T12" fmla="*/ 35 w 39"/>
                  <a:gd name="T13" fmla="*/ 5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0" y="24"/>
                      <a:pt x="0" y="31"/>
                      <a:pt x="5" y="35"/>
                    </a:cubicBezTo>
                    <a:cubicBezTo>
                      <a:pt x="7" y="37"/>
                      <a:pt x="9" y="38"/>
                      <a:pt x="12" y="38"/>
                    </a:cubicBezTo>
                    <a:cubicBezTo>
                      <a:pt x="15" y="38"/>
                      <a:pt x="18" y="37"/>
                      <a:pt x="20" y="3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5"/>
                      <a:pt x="39" y="9"/>
                      <a:pt x="35" y="5"/>
                    </a:cubicBezTo>
                    <a:cubicBezTo>
                      <a:pt x="31" y="0"/>
                      <a:pt x="24" y="0"/>
                      <a:pt x="2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9" name="Freeform 407">
                <a:extLst>
                  <a:ext uri="{FF2B5EF4-FFF2-40B4-BE49-F238E27FC236}">
                    <a16:creationId xmlns:a16="http://schemas.microsoft.com/office/drawing/2014/main" id="{B0EF3690-405F-DBC2-E525-31CECE318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" y="1770"/>
                <a:ext cx="26" cy="25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20 h 38"/>
                  <a:gd name="T4" fmla="*/ 5 w 39"/>
                  <a:gd name="T5" fmla="*/ 35 h 38"/>
                  <a:gd name="T6" fmla="*/ 12 w 39"/>
                  <a:gd name="T7" fmla="*/ 38 h 38"/>
                  <a:gd name="T8" fmla="*/ 20 w 39"/>
                  <a:gd name="T9" fmla="*/ 35 h 38"/>
                  <a:gd name="T10" fmla="*/ 35 w 39"/>
                  <a:gd name="T11" fmla="*/ 20 h 38"/>
                  <a:gd name="T12" fmla="*/ 35 w 39"/>
                  <a:gd name="T13" fmla="*/ 5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0" y="24"/>
                      <a:pt x="0" y="31"/>
                      <a:pt x="5" y="35"/>
                    </a:cubicBezTo>
                    <a:cubicBezTo>
                      <a:pt x="7" y="37"/>
                      <a:pt x="9" y="38"/>
                      <a:pt x="12" y="38"/>
                    </a:cubicBezTo>
                    <a:cubicBezTo>
                      <a:pt x="15" y="38"/>
                      <a:pt x="18" y="37"/>
                      <a:pt x="20" y="3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6"/>
                      <a:pt x="39" y="9"/>
                      <a:pt x="35" y="5"/>
                    </a:cubicBezTo>
                    <a:cubicBezTo>
                      <a:pt x="31" y="0"/>
                      <a:pt x="24" y="0"/>
                      <a:pt x="2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70" name="Freeform 408">
                <a:extLst>
                  <a:ext uri="{FF2B5EF4-FFF2-40B4-BE49-F238E27FC236}">
                    <a16:creationId xmlns:a16="http://schemas.microsoft.com/office/drawing/2014/main" id="{06655FE0-C8ED-7617-B3F1-98540D8AF2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" y="1640"/>
                <a:ext cx="26" cy="25"/>
              </a:xfrm>
              <a:custGeom>
                <a:avLst/>
                <a:gdLst>
                  <a:gd name="T0" fmla="*/ 20 w 39"/>
                  <a:gd name="T1" fmla="*/ 35 h 38"/>
                  <a:gd name="T2" fmla="*/ 27 w 39"/>
                  <a:gd name="T3" fmla="*/ 38 h 38"/>
                  <a:gd name="T4" fmla="*/ 35 w 39"/>
                  <a:gd name="T5" fmla="*/ 35 h 38"/>
                  <a:gd name="T6" fmla="*/ 35 w 39"/>
                  <a:gd name="T7" fmla="*/ 20 h 38"/>
                  <a:gd name="T8" fmla="*/ 20 w 39"/>
                  <a:gd name="T9" fmla="*/ 5 h 38"/>
                  <a:gd name="T10" fmla="*/ 5 w 39"/>
                  <a:gd name="T11" fmla="*/ 5 h 38"/>
                  <a:gd name="T12" fmla="*/ 5 w 39"/>
                  <a:gd name="T13" fmla="*/ 20 h 38"/>
                  <a:gd name="T14" fmla="*/ 20 w 39"/>
                  <a:gd name="T15" fmla="*/ 3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35"/>
                    </a:moveTo>
                    <a:cubicBezTo>
                      <a:pt x="22" y="37"/>
                      <a:pt x="24" y="38"/>
                      <a:pt x="27" y="38"/>
                    </a:cubicBezTo>
                    <a:cubicBezTo>
                      <a:pt x="30" y="38"/>
                      <a:pt x="33" y="37"/>
                      <a:pt x="35" y="35"/>
                    </a:cubicBezTo>
                    <a:cubicBezTo>
                      <a:pt x="39" y="31"/>
                      <a:pt x="39" y="24"/>
                      <a:pt x="35" y="2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5" y="0"/>
                      <a:pt x="9" y="0"/>
                      <a:pt x="5" y="5"/>
                    </a:cubicBezTo>
                    <a:cubicBezTo>
                      <a:pt x="0" y="9"/>
                      <a:pt x="0" y="15"/>
                      <a:pt x="5" y="20"/>
                    </a:cubicBezTo>
                    <a:lnTo>
                      <a:pt x="20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71" name="Freeform 409">
                <a:extLst>
                  <a:ext uri="{FF2B5EF4-FFF2-40B4-BE49-F238E27FC236}">
                    <a16:creationId xmlns:a16="http://schemas.microsoft.com/office/drawing/2014/main" id="{539246B0-EE77-6D42-C58A-ED9B76EF4E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" y="1770"/>
                <a:ext cx="26" cy="25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5 h 38"/>
                  <a:gd name="T4" fmla="*/ 5 w 39"/>
                  <a:gd name="T5" fmla="*/ 20 h 38"/>
                  <a:gd name="T6" fmla="*/ 20 w 39"/>
                  <a:gd name="T7" fmla="*/ 35 h 38"/>
                  <a:gd name="T8" fmla="*/ 27 w 39"/>
                  <a:gd name="T9" fmla="*/ 38 h 38"/>
                  <a:gd name="T10" fmla="*/ 35 w 39"/>
                  <a:gd name="T11" fmla="*/ 35 h 38"/>
                  <a:gd name="T12" fmla="*/ 35 w 39"/>
                  <a:gd name="T13" fmla="*/ 20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16" y="0"/>
                      <a:pt x="9" y="0"/>
                      <a:pt x="5" y="5"/>
                    </a:cubicBezTo>
                    <a:cubicBezTo>
                      <a:pt x="0" y="9"/>
                      <a:pt x="0" y="16"/>
                      <a:pt x="5" y="20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2" y="37"/>
                      <a:pt x="25" y="38"/>
                      <a:pt x="27" y="38"/>
                    </a:cubicBezTo>
                    <a:cubicBezTo>
                      <a:pt x="30" y="38"/>
                      <a:pt x="33" y="37"/>
                      <a:pt x="35" y="35"/>
                    </a:cubicBezTo>
                    <a:cubicBezTo>
                      <a:pt x="39" y="31"/>
                      <a:pt x="39" y="24"/>
                      <a:pt x="35" y="20"/>
                    </a:cubicBezTo>
                    <a:lnTo>
                      <a:pt x="2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72" name="Group 46">
              <a:extLst>
                <a:ext uri="{FF2B5EF4-FFF2-40B4-BE49-F238E27FC236}">
                  <a16:creationId xmlns:a16="http://schemas.microsoft.com/office/drawing/2014/main" id="{ECAD6246-9052-5084-8626-EA4D8D585C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022875" y="2863803"/>
              <a:ext cx="601288" cy="601288"/>
              <a:chOff x="3479" y="-1"/>
              <a:chExt cx="340" cy="340"/>
            </a:xfrm>
            <a:solidFill>
              <a:schemeClr val="bg1"/>
            </a:solidFill>
          </p:grpSpPr>
          <p:sp>
            <p:nvSpPr>
              <p:cNvPr id="73" name="Freeform 47">
                <a:extLst>
                  <a:ext uri="{FF2B5EF4-FFF2-40B4-BE49-F238E27FC236}">
                    <a16:creationId xmlns:a16="http://schemas.microsoft.com/office/drawing/2014/main" id="{6127F8A6-6F3C-A1F0-A9DD-4269AC0C06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79" y="-1"/>
                <a:ext cx="340" cy="340"/>
              </a:xfrm>
              <a:custGeom>
                <a:avLst/>
                <a:gdLst>
                  <a:gd name="T0" fmla="*/ 256 w 512"/>
                  <a:gd name="T1" fmla="*/ 22 h 512"/>
                  <a:gd name="T2" fmla="*/ 491 w 512"/>
                  <a:gd name="T3" fmla="*/ 256 h 512"/>
                  <a:gd name="T4" fmla="*/ 256 w 512"/>
                  <a:gd name="T5" fmla="*/ 491 h 512"/>
                  <a:gd name="T6" fmla="*/ 21 w 512"/>
                  <a:gd name="T7" fmla="*/ 256 h 512"/>
                  <a:gd name="T8" fmla="*/ 256 w 512"/>
                  <a:gd name="T9" fmla="*/ 22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2"/>
                    </a:moveTo>
                    <a:cubicBezTo>
                      <a:pt x="385" y="22"/>
                      <a:pt x="491" y="127"/>
                      <a:pt x="491" y="256"/>
                    </a:cubicBezTo>
                    <a:cubicBezTo>
                      <a:pt x="491" y="386"/>
                      <a:pt x="385" y="491"/>
                      <a:pt x="256" y="491"/>
                    </a:cubicBezTo>
                    <a:cubicBezTo>
                      <a:pt x="127" y="491"/>
                      <a:pt x="21" y="386"/>
                      <a:pt x="21" y="256"/>
                    </a:cubicBezTo>
                    <a:cubicBezTo>
                      <a:pt x="21" y="127"/>
                      <a:pt x="127" y="22"/>
                      <a:pt x="256" y="22"/>
                    </a:cubicBezTo>
                    <a:moveTo>
                      <a:pt x="256" y="0"/>
                    </a:moveTo>
                    <a:cubicBezTo>
                      <a:pt x="115" y="0"/>
                      <a:pt x="0" y="115"/>
                      <a:pt x="0" y="256"/>
                    </a:cubicBezTo>
                    <a:cubicBezTo>
                      <a:pt x="0" y="398"/>
                      <a:pt x="115" y="512"/>
                      <a:pt x="256" y="512"/>
                    </a:cubicBezTo>
                    <a:cubicBezTo>
                      <a:pt x="397" y="512"/>
                      <a:pt x="512" y="398"/>
                      <a:pt x="512" y="256"/>
                    </a:cubicBezTo>
                    <a:cubicBezTo>
                      <a:pt x="512" y="115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74" name="Freeform 48">
                <a:extLst>
                  <a:ext uri="{FF2B5EF4-FFF2-40B4-BE49-F238E27FC236}">
                    <a16:creationId xmlns:a16="http://schemas.microsoft.com/office/drawing/2014/main" id="{0965CFA5-9C1F-A4F7-3BD5-5586C148B5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71" y="63"/>
                <a:ext cx="156" cy="212"/>
              </a:xfrm>
              <a:custGeom>
                <a:avLst/>
                <a:gdLst>
                  <a:gd name="T0" fmla="*/ 234 w 234"/>
                  <a:gd name="T1" fmla="*/ 107 h 320"/>
                  <a:gd name="T2" fmla="*/ 224 w 234"/>
                  <a:gd name="T3" fmla="*/ 96 h 320"/>
                  <a:gd name="T4" fmla="*/ 224 w 234"/>
                  <a:gd name="T5" fmla="*/ 22 h 320"/>
                  <a:gd name="T6" fmla="*/ 234 w 234"/>
                  <a:gd name="T7" fmla="*/ 11 h 320"/>
                  <a:gd name="T8" fmla="*/ 224 w 234"/>
                  <a:gd name="T9" fmla="*/ 0 h 320"/>
                  <a:gd name="T10" fmla="*/ 10 w 234"/>
                  <a:gd name="T11" fmla="*/ 0 h 320"/>
                  <a:gd name="T12" fmla="*/ 0 w 234"/>
                  <a:gd name="T13" fmla="*/ 11 h 320"/>
                  <a:gd name="T14" fmla="*/ 10 w 234"/>
                  <a:gd name="T15" fmla="*/ 22 h 320"/>
                  <a:gd name="T16" fmla="*/ 10 w 234"/>
                  <a:gd name="T17" fmla="*/ 96 h 320"/>
                  <a:gd name="T18" fmla="*/ 0 w 234"/>
                  <a:gd name="T19" fmla="*/ 107 h 320"/>
                  <a:gd name="T20" fmla="*/ 10 w 234"/>
                  <a:gd name="T21" fmla="*/ 118 h 320"/>
                  <a:gd name="T22" fmla="*/ 10 w 234"/>
                  <a:gd name="T23" fmla="*/ 192 h 320"/>
                  <a:gd name="T24" fmla="*/ 0 w 234"/>
                  <a:gd name="T25" fmla="*/ 203 h 320"/>
                  <a:gd name="T26" fmla="*/ 10 w 234"/>
                  <a:gd name="T27" fmla="*/ 214 h 320"/>
                  <a:gd name="T28" fmla="*/ 10 w 234"/>
                  <a:gd name="T29" fmla="*/ 299 h 320"/>
                  <a:gd name="T30" fmla="*/ 0 w 234"/>
                  <a:gd name="T31" fmla="*/ 310 h 320"/>
                  <a:gd name="T32" fmla="*/ 10 w 234"/>
                  <a:gd name="T33" fmla="*/ 320 h 320"/>
                  <a:gd name="T34" fmla="*/ 224 w 234"/>
                  <a:gd name="T35" fmla="*/ 320 h 320"/>
                  <a:gd name="T36" fmla="*/ 234 w 234"/>
                  <a:gd name="T37" fmla="*/ 310 h 320"/>
                  <a:gd name="T38" fmla="*/ 224 w 234"/>
                  <a:gd name="T39" fmla="*/ 299 h 320"/>
                  <a:gd name="T40" fmla="*/ 224 w 234"/>
                  <a:gd name="T41" fmla="*/ 214 h 320"/>
                  <a:gd name="T42" fmla="*/ 234 w 234"/>
                  <a:gd name="T43" fmla="*/ 203 h 320"/>
                  <a:gd name="T44" fmla="*/ 224 w 234"/>
                  <a:gd name="T45" fmla="*/ 192 h 320"/>
                  <a:gd name="T46" fmla="*/ 224 w 234"/>
                  <a:gd name="T47" fmla="*/ 118 h 320"/>
                  <a:gd name="T48" fmla="*/ 234 w 234"/>
                  <a:gd name="T49" fmla="*/ 107 h 320"/>
                  <a:gd name="T50" fmla="*/ 32 w 234"/>
                  <a:gd name="T51" fmla="*/ 22 h 320"/>
                  <a:gd name="T52" fmla="*/ 202 w 234"/>
                  <a:gd name="T53" fmla="*/ 22 h 320"/>
                  <a:gd name="T54" fmla="*/ 202 w 234"/>
                  <a:gd name="T55" fmla="*/ 96 h 320"/>
                  <a:gd name="T56" fmla="*/ 32 w 234"/>
                  <a:gd name="T57" fmla="*/ 96 h 320"/>
                  <a:gd name="T58" fmla="*/ 32 w 234"/>
                  <a:gd name="T59" fmla="*/ 22 h 320"/>
                  <a:gd name="T60" fmla="*/ 202 w 234"/>
                  <a:gd name="T61" fmla="*/ 299 h 320"/>
                  <a:gd name="T62" fmla="*/ 32 w 234"/>
                  <a:gd name="T63" fmla="*/ 299 h 320"/>
                  <a:gd name="T64" fmla="*/ 32 w 234"/>
                  <a:gd name="T65" fmla="*/ 214 h 320"/>
                  <a:gd name="T66" fmla="*/ 202 w 234"/>
                  <a:gd name="T67" fmla="*/ 214 h 320"/>
                  <a:gd name="T68" fmla="*/ 202 w 234"/>
                  <a:gd name="T69" fmla="*/ 299 h 320"/>
                  <a:gd name="T70" fmla="*/ 202 w 234"/>
                  <a:gd name="T71" fmla="*/ 192 h 320"/>
                  <a:gd name="T72" fmla="*/ 32 w 234"/>
                  <a:gd name="T73" fmla="*/ 192 h 320"/>
                  <a:gd name="T74" fmla="*/ 32 w 234"/>
                  <a:gd name="T75" fmla="*/ 118 h 320"/>
                  <a:gd name="T76" fmla="*/ 202 w 234"/>
                  <a:gd name="T77" fmla="*/ 118 h 320"/>
                  <a:gd name="T78" fmla="*/ 202 w 234"/>
                  <a:gd name="T79" fmla="*/ 192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4" h="320">
                    <a:moveTo>
                      <a:pt x="234" y="107"/>
                    </a:moveTo>
                    <a:cubicBezTo>
                      <a:pt x="234" y="101"/>
                      <a:pt x="230" y="96"/>
                      <a:pt x="224" y="96"/>
                    </a:cubicBezTo>
                    <a:cubicBezTo>
                      <a:pt x="224" y="22"/>
                      <a:pt x="224" y="22"/>
                      <a:pt x="224" y="22"/>
                    </a:cubicBezTo>
                    <a:cubicBezTo>
                      <a:pt x="230" y="22"/>
                      <a:pt x="234" y="17"/>
                      <a:pt x="234" y="11"/>
                    </a:cubicBezTo>
                    <a:cubicBezTo>
                      <a:pt x="234" y="5"/>
                      <a:pt x="230" y="0"/>
                      <a:pt x="224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2"/>
                      <a:pt x="10" y="22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4" y="96"/>
                      <a:pt x="0" y="101"/>
                      <a:pt x="0" y="107"/>
                    </a:cubicBezTo>
                    <a:cubicBezTo>
                      <a:pt x="0" y="113"/>
                      <a:pt x="4" y="118"/>
                      <a:pt x="10" y="118"/>
                    </a:cubicBezTo>
                    <a:cubicBezTo>
                      <a:pt x="10" y="192"/>
                      <a:pt x="10" y="192"/>
                      <a:pt x="10" y="192"/>
                    </a:cubicBezTo>
                    <a:cubicBezTo>
                      <a:pt x="4" y="192"/>
                      <a:pt x="0" y="197"/>
                      <a:pt x="0" y="203"/>
                    </a:cubicBezTo>
                    <a:cubicBezTo>
                      <a:pt x="0" y="209"/>
                      <a:pt x="4" y="214"/>
                      <a:pt x="10" y="214"/>
                    </a:cubicBezTo>
                    <a:cubicBezTo>
                      <a:pt x="10" y="299"/>
                      <a:pt x="10" y="299"/>
                      <a:pt x="10" y="299"/>
                    </a:cubicBezTo>
                    <a:cubicBezTo>
                      <a:pt x="4" y="299"/>
                      <a:pt x="0" y="304"/>
                      <a:pt x="0" y="310"/>
                    </a:cubicBezTo>
                    <a:cubicBezTo>
                      <a:pt x="0" y="316"/>
                      <a:pt x="4" y="320"/>
                      <a:pt x="10" y="320"/>
                    </a:cubicBezTo>
                    <a:cubicBezTo>
                      <a:pt x="224" y="320"/>
                      <a:pt x="224" y="320"/>
                      <a:pt x="224" y="320"/>
                    </a:cubicBezTo>
                    <a:cubicBezTo>
                      <a:pt x="230" y="320"/>
                      <a:pt x="234" y="316"/>
                      <a:pt x="234" y="310"/>
                    </a:cubicBezTo>
                    <a:cubicBezTo>
                      <a:pt x="234" y="304"/>
                      <a:pt x="230" y="299"/>
                      <a:pt x="224" y="299"/>
                    </a:cubicBezTo>
                    <a:cubicBezTo>
                      <a:pt x="224" y="214"/>
                      <a:pt x="224" y="214"/>
                      <a:pt x="224" y="214"/>
                    </a:cubicBezTo>
                    <a:cubicBezTo>
                      <a:pt x="230" y="214"/>
                      <a:pt x="234" y="209"/>
                      <a:pt x="234" y="203"/>
                    </a:cubicBezTo>
                    <a:cubicBezTo>
                      <a:pt x="234" y="197"/>
                      <a:pt x="230" y="192"/>
                      <a:pt x="224" y="192"/>
                    </a:cubicBezTo>
                    <a:cubicBezTo>
                      <a:pt x="224" y="118"/>
                      <a:pt x="224" y="118"/>
                      <a:pt x="224" y="118"/>
                    </a:cubicBezTo>
                    <a:cubicBezTo>
                      <a:pt x="230" y="118"/>
                      <a:pt x="234" y="113"/>
                      <a:pt x="234" y="107"/>
                    </a:cubicBezTo>
                    <a:close/>
                    <a:moveTo>
                      <a:pt x="32" y="22"/>
                    </a:moveTo>
                    <a:cubicBezTo>
                      <a:pt x="202" y="22"/>
                      <a:pt x="202" y="22"/>
                      <a:pt x="202" y="22"/>
                    </a:cubicBezTo>
                    <a:cubicBezTo>
                      <a:pt x="202" y="96"/>
                      <a:pt x="202" y="96"/>
                      <a:pt x="202" y="96"/>
                    </a:cubicBezTo>
                    <a:cubicBezTo>
                      <a:pt x="32" y="96"/>
                      <a:pt x="32" y="96"/>
                      <a:pt x="32" y="96"/>
                    </a:cubicBezTo>
                    <a:lnTo>
                      <a:pt x="32" y="22"/>
                    </a:lnTo>
                    <a:close/>
                    <a:moveTo>
                      <a:pt x="202" y="299"/>
                    </a:moveTo>
                    <a:cubicBezTo>
                      <a:pt x="32" y="299"/>
                      <a:pt x="32" y="299"/>
                      <a:pt x="32" y="299"/>
                    </a:cubicBezTo>
                    <a:cubicBezTo>
                      <a:pt x="32" y="214"/>
                      <a:pt x="32" y="214"/>
                      <a:pt x="32" y="214"/>
                    </a:cubicBezTo>
                    <a:cubicBezTo>
                      <a:pt x="202" y="214"/>
                      <a:pt x="202" y="214"/>
                      <a:pt x="202" y="214"/>
                    </a:cubicBezTo>
                    <a:lnTo>
                      <a:pt x="202" y="299"/>
                    </a:lnTo>
                    <a:close/>
                    <a:moveTo>
                      <a:pt x="202" y="192"/>
                    </a:moveTo>
                    <a:cubicBezTo>
                      <a:pt x="32" y="192"/>
                      <a:pt x="32" y="192"/>
                      <a:pt x="32" y="192"/>
                    </a:cubicBezTo>
                    <a:cubicBezTo>
                      <a:pt x="32" y="118"/>
                      <a:pt x="32" y="118"/>
                      <a:pt x="32" y="118"/>
                    </a:cubicBezTo>
                    <a:cubicBezTo>
                      <a:pt x="202" y="118"/>
                      <a:pt x="202" y="118"/>
                      <a:pt x="202" y="118"/>
                    </a:cubicBezTo>
                    <a:lnTo>
                      <a:pt x="202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E1226651-3C81-3783-76F4-E103E80298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1455485"/>
              </p:ext>
            </p:extLst>
          </p:nvPr>
        </p:nvGraphicFramePr>
        <p:xfrm>
          <a:off x="8380543" y="2395959"/>
          <a:ext cx="4573039" cy="4037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D1338FF2-6D0F-EC74-491F-B1EA33967F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7842060"/>
              </p:ext>
            </p:extLst>
          </p:nvPr>
        </p:nvGraphicFramePr>
        <p:xfrm>
          <a:off x="7167295" y="2373223"/>
          <a:ext cx="4742085" cy="3813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9" name="Group 512">
            <a:extLst>
              <a:ext uri="{FF2B5EF4-FFF2-40B4-BE49-F238E27FC236}">
                <a16:creationId xmlns:a16="http://schemas.microsoft.com/office/drawing/2014/main" id="{27A8F30E-7FE5-F614-709A-53F3F0EDA88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5252" y="4923521"/>
            <a:ext cx="916762" cy="916762"/>
            <a:chOff x="2728" y="2016"/>
            <a:chExt cx="340" cy="340"/>
          </a:xfrm>
          <a:solidFill>
            <a:schemeClr val="bg1"/>
          </a:solidFill>
        </p:grpSpPr>
        <p:sp>
          <p:nvSpPr>
            <p:cNvPr id="10" name="Freeform 513">
              <a:extLst>
                <a:ext uri="{FF2B5EF4-FFF2-40B4-BE49-F238E27FC236}">
                  <a16:creationId xmlns:a16="http://schemas.microsoft.com/office/drawing/2014/main" id="{EFEF8FFE-F405-9B3C-2F3A-48D696236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" y="2080"/>
              <a:ext cx="163" cy="212"/>
            </a:xfrm>
            <a:custGeom>
              <a:avLst/>
              <a:gdLst>
                <a:gd name="T0" fmla="*/ 228 w 246"/>
                <a:gd name="T1" fmla="*/ 280 h 320"/>
                <a:gd name="T2" fmla="*/ 170 w 246"/>
                <a:gd name="T3" fmla="*/ 298 h 320"/>
                <a:gd name="T4" fmla="*/ 56 w 246"/>
                <a:gd name="T5" fmla="*/ 192 h 320"/>
                <a:gd name="T6" fmla="*/ 192 w 246"/>
                <a:gd name="T7" fmla="*/ 192 h 320"/>
                <a:gd name="T8" fmla="*/ 202 w 246"/>
                <a:gd name="T9" fmla="*/ 181 h 320"/>
                <a:gd name="T10" fmla="*/ 192 w 246"/>
                <a:gd name="T11" fmla="*/ 170 h 320"/>
                <a:gd name="T12" fmla="*/ 53 w 246"/>
                <a:gd name="T13" fmla="*/ 170 h 320"/>
                <a:gd name="T14" fmla="*/ 53 w 246"/>
                <a:gd name="T15" fmla="*/ 160 h 320"/>
                <a:gd name="T16" fmla="*/ 53 w 246"/>
                <a:gd name="T17" fmla="*/ 149 h 320"/>
                <a:gd name="T18" fmla="*/ 192 w 246"/>
                <a:gd name="T19" fmla="*/ 149 h 320"/>
                <a:gd name="T20" fmla="*/ 202 w 246"/>
                <a:gd name="T21" fmla="*/ 138 h 320"/>
                <a:gd name="T22" fmla="*/ 192 w 246"/>
                <a:gd name="T23" fmla="*/ 128 h 320"/>
                <a:gd name="T24" fmla="*/ 56 w 246"/>
                <a:gd name="T25" fmla="*/ 128 h 320"/>
                <a:gd name="T26" fmla="*/ 170 w 246"/>
                <a:gd name="T27" fmla="*/ 21 h 320"/>
                <a:gd name="T28" fmla="*/ 228 w 246"/>
                <a:gd name="T29" fmla="*/ 39 h 320"/>
                <a:gd name="T30" fmla="*/ 243 w 246"/>
                <a:gd name="T31" fmla="*/ 36 h 320"/>
                <a:gd name="T32" fmla="*/ 240 w 246"/>
                <a:gd name="T33" fmla="*/ 21 h 320"/>
                <a:gd name="T34" fmla="*/ 170 w 246"/>
                <a:gd name="T35" fmla="*/ 0 h 320"/>
                <a:gd name="T36" fmla="*/ 34 w 246"/>
                <a:gd name="T37" fmla="*/ 128 h 320"/>
                <a:gd name="T38" fmla="*/ 10 w 246"/>
                <a:gd name="T39" fmla="*/ 128 h 320"/>
                <a:gd name="T40" fmla="*/ 0 w 246"/>
                <a:gd name="T41" fmla="*/ 138 h 320"/>
                <a:gd name="T42" fmla="*/ 10 w 246"/>
                <a:gd name="T43" fmla="*/ 149 h 320"/>
                <a:gd name="T44" fmla="*/ 32 w 246"/>
                <a:gd name="T45" fmla="*/ 149 h 320"/>
                <a:gd name="T46" fmla="*/ 32 w 246"/>
                <a:gd name="T47" fmla="*/ 160 h 320"/>
                <a:gd name="T48" fmla="*/ 32 w 246"/>
                <a:gd name="T49" fmla="*/ 170 h 320"/>
                <a:gd name="T50" fmla="*/ 10 w 246"/>
                <a:gd name="T51" fmla="*/ 170 h 320"/>
                <a:gd name="T52" fmla="*/ 0 w 246"/>
                <a:gd name="T53" fmla="*/ 181 h 320"/>
                <a:gd name="T54" fmla="*/ 10 w 246"/>
                <a:gd name="T55" fmla="*/ 192 h 320"/>
                <a:gd name="T56" fmla="*/ 34 w 246"/>
                <a:gd name="T57" fmla="*/ 192 h 320"/>
                <a:gd name="T58" fmla="*/ 170 w 246"/>
                <a:gd name="T59" fmla="*/ 320 h 320"/>
                <a:gd name="T60" fmla="*/ 240 w 246"/>
                <a:gd name="T61" fmla="*/ 298 h 320"/>
                <a:gd name="T62" fmla="*/ 243 w 246"/>
                <a:gd name="T63" fmla="*/ 283 h 320"/>
                <a:gd name="T64" fmla="*/ 228 w 246"/>
                <a:gd name="T65" fmla="*/ 28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6" h="320">
                  <a:moveTo>
                    <a:pt x="228" y="280"/>
                  </a:moveTo>
                  <a:cubicBezTo>
                    <a:pt x="211" y="292"/>
                    <a:pt x="191" y="298"/>
                    <a:pt x="170" y="298"/>
                  </a:cubicBezTo>
                  <a:cubicBezTo>
                    <a:pt x="115" y="298"/>
                    <a:pt x="69" y="253"/>
                    <a:pt x="56" y="192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198" y="192"/>
                    <a:pt x="202" y="187"/>
                    <a:pt x="202" y="181"/>
                  </a:cubicBezTo>
                  <a:cubicBezTo>
                    <a:pt x="202" y="175"/>
                    <a:pt x="198" y="170"/>
                    <a:pt x="192" y="170"/>
                  </a:cubicBezTo>
                  <a:cubicBezTo>
                    <a:pt x="53" y="170"/>
                    <a:pt x="53" y="170"/>
                    <a:pt x="53" y="170"/>
                  </a:cubicBezTo>
                  <a:cubicBezTo>
                    <a:pt x="53" y="167"/>
                    <a:pt x="53" y="163"/>
                    <a:pt x="53" y="160"/>
                  </a:cubicBezTo>
                  <a:cubicBezTo>
                    <a:pt x="53" y="156"/>
                    <a:pt x="53" y="153"/>
                    <a:pt x="53" y="149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8" y="149"/>
                    <a:pt x="202" y="144"/>
                    <a:pt x="202" y="138"/>
                  </a:cubicBezTo>
                  <a:cubicBezTo>
                    <a:pt x="202" y="132"/>
                    <a:pt x="198" y="128"/>
                    <a:pt x="192" y="128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69" y="67"/>
                    <a:pt x="115" y="21"/>
                    <a:pt x="170" y="21"/>
                  </a:cubicBezTo>
                  <a:cubicBezTo>
                    <a:pt x="191" y="21"/>
                    <a:pt x="211" y="27"/>
                    <a:pt x="228" y="39"/>
                  </a:cubicBezTo>
                  <a:cubicBezTo>
                    <a:pt x="233" y="42"/>
                    <a:pt x="240" y="41"/>
                    <a:pt x="243" y="36"/>
                  </a:cubicBezTo>
                  <a:cubicBezTo>
                    <a:pt x="246" y="31"/>
                    <a:pt x="245" y="25"/>
                    <a:pt x="240" y="21"/>
                  </a:cubicBezTo>
                  <a:cubicBezTo>
                    <a:pt x="219" y="7"/>
                    <a:pt x="195" y="0"/>
                    <a:pt x="170" y="0"/>
                  </a:cubicBezTo>
                  <a:cubicBezTo>
                    <a:pt x="103" y="0"/>
                    <a:pt x="47" y="55"/>
                    <a:pt x="34" y="128"/>
                  </a:cubicBezTo>
                  <a:cubicBezTo>
                    <a:pt x="10" y="128"/>
                    <a:pt x="10" y="128"/>
                    <a:pt x="10" y="128"/>
                  </a:cubicBezTo>
                  <a:cubicBezTo>
                    <a:pt x="4" y="128"/>
                    <a:pt x="0" y="132"/>
                    <a:pt x="0" y="138"/>
                  </a:cubicBezTo>
                  <a:cubicBezTo>
                    <a:pt x="0" y="144"/>
                    <a:pt x="4" y="149"/>
                    <a:pt x="10" y="149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32" y="153"/>
                    <a:pt x="32" y="156"/>
                    <a:pt x="32" y="160"/>
                  </a:cubicBezTo>
                  <a:cubicBezTo>
                    <a:pt x="32" y="163"/>
                    <a:pt x="32" y="167"/>
                    <a:pt x="32" y="170"/>
                  </a:cubicBezTo>
                  <a:cubicBezTo>
                    <a:pt x="10" y="170"/>
                    <a:pt x="10" y="170"/>
                    <a:pt x="10" y="170"/>
                  </a:cubicBezTo>
                  <a:cubicBezTo>
                    <a:pt x="4" y="170"/>
                    <a:pt x="0" y="175"/>
                    <a:pt x="0" y="181"/>
                  </a:cubicBezTo>
                  <a:cubicBezTo>
                    <a:pt x="0" y="187"/>
                    <a:pt x="4" y="192"/>
                    <a:pt x="10" y="192"/>
                  </a:cubicBezTo>
                  <a:cubicBezTo>
                    <a:pt x="34" y="192"/>
                    <a:pt x="34" y="192"/>
                    <a:pt x="34" y="192"/>
                  </a:cubicBezTo>
                  <a:cubicBezTo>
                    <a:pt x="47" y="265"/>
                    <a:pt x="103" y="320"/>
                    <a:pt x="170" y="320"/>
                  </a:cubicBezTo>
                  <a:cubicBezTo>
                    <a:pt x="195" y="320"/>
                    <a:pt x="219" y="312"/>
                    <a:pt x="240" y="298"/>
                  </a:cubicBezTo>
                  <a:cubicBezTo>
                    <a:pt x="245" y="295"/>
                    <a:pt x="246" y="288"/>
                    <a:pt x="243" y="283"/>
                  </a:cubicBezTo>
                  <a:cubicBezTo>
                    <a:pt x="240" y="278"/>
                    <a:pt x="233" y="277"/>
                    <a:pt x="228" y="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" name="Freeform 514">
              <a:extLst>
                <a:ext uri="{FF2B5EF4-FFF2-40B4-BE49-F238E27FC236}">
                  <a16:creationId xmlns:a16="http://schemas.microsoft.com/office/drawing/2014/main" id="{9695ACED-C29E-5A99-E72F-54256719EC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8" y="201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087EA36C-71D5-34F4-C0EB-73F4B7CE29FE}"/>
              </a:ext>
            </a:extLst>
          </p:cNvPr>
          <p:cNvSpPr txBox="1"/>
          <p:nvPr/>
        </p:nvSpPr>
        <p:spPr>
          <a:xfrm>
            <a:off x="7852208" y="6259534"/>
            <a:ext cx="344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Répartition des Coûts</a:t>
            </a:r>
          </a:p>
        </p:txBody>
      </p:sp>
    </p:spTree>
    <p:extLst>
      <p:ext uri="{BB962C8B-B14F-4D97-AF65-F5344CB8AC3E}">
        <p14:creationId xmlns:p14="http://schemas.microsoft.com/office/powerpoint/2010/main" val="73038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8EB0442B-66A0-3847-B0DC-84B6738657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792214"/>
              </p:ext>
            </p:extLst>
          </p:nvPr>
        </p:nvGraphicFramePr>
        <p:xfrm>
          <a:off x="3875550" y="85886"/>
          <a:ext cx="3863162" cy="3534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56" y="741863"/>
            <a:ext cx="2947482" cy="5341437"/>
          </a:xfrm>
        </p:spPr>
        <p:txBody>
          <a:bodyPr/>
          <a:lstStyle/>
          <a:p>
            <a:r>
              <a:rPr lang="fr-FR" dirty="0"/>
              <a:t>Optimisation des émissions carbones 1/2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668800-9A3F-4EDA-BE00-5E74F827C1DC}"/>
              </a:ext>
            </a:extLst>
          </p:cNvPr>
          <p:cNvSpPr txBox="1"/>
          <p:nvPr/>
        </p:nvSpPr>
        <p:spPr>
          <a:xfrm>
            <a:off x="7978633" y="686243"/>
            <a:ext cx="3188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Hypothèses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Taxe carbone : 100 €/tCO2eq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92E99F-8EA8-8446-908F-77FD8856609E}"/>
              </a:ext>
            </a:extLst>
          </p:cNvPr>
          <p:cNvSpPr txBox="1"/>
          <p:nvPr/>
        </p:nvSpPr>
        <p:spPr>
          <a:xfrm>
            <a:off x="4087247" y="3550477"/>
            <a:ext cx="320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Mix énergétique obtenu en MW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C5A4CC9-DBB8-AB7A-C445-9C9DD1F29DD6}"/>
              </a:ext>
            </a:extLst>
          </p:cNvPr>
          <p:cNvSpPr txBox="1"/>
          <p:nvPr/>
        </p:nvSpPr>
        <p:spPr>
          <a:xfrm>
            <a:off x="4040942" y="4645896"/>
            <a:ext cx="3201326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Cout total : 232 M€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LCOE : 143,08€/MWh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CO2: 27899 tCO2eq</a:t>
            </a:r>
          </a:p>
        </p:txBody>
      </p:sp>
      <p:graphicFrame>
        <p:nvGraphicFramePr>
          <p:cNvPr id="29" name="Graphique 28">
            <a:extLst>
              <a:ext uri="{FF2B5EF4-FFF2-40B4-BE49-F238E27FC236}">
                <a16:creationId xmlns:a16="http://schemas.microsoft.com/office/drawing/2014/main" id="{340A7C20-7724-1D66-5758-3AFC8103C1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4540"/>
              </p:ext>
            </p:extLst>
          </p:nvPr>
        </p:nvGraphicFramePr>
        <p:xfrm>
          <a:off x="7286588" y="1790698"/>
          <a:ext cx="4573039" cy="4037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" name="ZoneTexte 29">
            <a:extLst>
              <a:ext uri="{FF2B5EF4-FFF2-40B4-BE49-F238E27FC236}">
                <a16:creationId xmlns:a16="http://schemas.microsoft.com/office/drawing/2014/main" id="{DDAB177E-5731-4B57-F2B4-A0777C639985}"/>
              </a:ext>
            </a:extLst>
          </p:cNvPr>
          <p:cNvSpPr txBox="1"/>
          <p:nvPr/>
        </p:nvSpPr>
        <p:spPr>
          <a:xfrm>
            <a:off x="7852208" y="5827734"/>
            <a:ext cx="344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Répartition des Coûts</a:t>
            </a:r>
          </a:p>
        </p:txBody>
      </p:sp>
      <p:grpSp>
        <p:nvGrpSpPr>
          <p:cNvPr id="3" name="Group 638">
            <a:extLst>
              <a:ext uri="{FF2B5EF4-FFF2-40B4-BE49-F238E27FC236}">
                <a16:creationId xmlns:a16="http://schemas.microsoft.com/office/drawing/2014/main" id="{FDE415C8-A2C1-3972-73CC-67D776435EB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00434" y="2121962"/>
            <a:ext cx="711644" cy="711644"/>
            <a:chOff x="4300" y="2260"/>
            <a:chExt cx="340" cy="340"/>
          </a:xfrm>
          <a:solidFill>
            <a:schemeClr val="bg1"/>
          </a:solidFill>
        </p:grpSpPr>
        <p:sp>
          <p:nvSpPr>
            <p:cNvPr id="8" name="Freeform 639">
              <a:extLst>
                <a:ext uri="{FF2B5EF4-FFF2-40B4-BE49-F238E27FC236}">
                  <a16:creationId xmlns:a16="http://schemas.microsoft.com/office/drawing/2014/main" id="{38B2988B-7AE1-402B-D7C8-C97B89E04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" y="2437"/>
              <a:ext cx="14" cy="99"/>
            </a:xfrm>
            <a:custGeom>
              <a:avLst/>
              <a:gdLst>
                <a:gd name="T0" fmla="*/ 11 w 21"/>
                <a:gd name="T1" fmla="*/ 0 h 150"/>
                <a:gd name="T2" fmla="*/ 0 w 21"/>
                <a:gd name="T3" fmla="*/ 11 h 150"/>
                <a:gd name="T4" fmla="*/ 0 w 21"/>
                <a:gd name="T5" fmla="*/ 139 h 150"/>
                <a:gd name="T6" fmla="*/ 11 w 21"/>
                <a:gd name="T7" fmla="*/ 150 h 150"/>
                <a:gd name="T8" fmla="*/ 21 w 21"/>
                <a:gd name="T9" fmla="*/ 139 h 150"/>
                <a:gd name="T10" fmla="*/ 21 w 21"/>
                <a:gd name="T11" fmla="*/ 11 h 150"/>
                <a:gd name="T12" fmla="*/ 11 w 21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50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5"/>
                    <a:pt x="5" y="150"/>
                    <a:pt x="11" y="150"/>
                  </a:cubicBezTo>
                  <a:cubicBezTo>
                    <a:pt x="17" y="150"/>
                    <a:pt x="21" y="145"/>
                    <a:pt x="21" y="13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" name="Freeform 640">
              <a:extLst>
                <a:ext uri="{FF2B5EF4-FFF2-40B4-BE49-F238E27FC236}">
                  <a16:creationId xmlns:a16="http://schemas.microsoft.com/office/drawing/2014/main" id="{B5D25250-D673-D84C-7E05-ED05AB5E31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330"/>
              <a:ext cx="132" cy="107"/>
            </a:xfrm>
            <a:custGeom>
              <a:avLst/>
              <a:gdLst>
                <a:gd name="T0" fmla="*/ 192 w 199"/>
                <a:gd name="T1" fmla="*/ 140 h 160"/>
                <a:gd name="T2" fmla="*/ 129 w 199"/>
                <a:gd name="T3" fmla="*/ 105 h 160"/>
                <a:gd name="T4" fmla="*/ 108 w 199"/>
                <a:gd name="T5" fmla="*/ 77 h 160"/>
                <a:gd name="T6" fmla="*/ 108 w 199"/>
                <a:gd name="T7" fmla="*/ 11 h 160"/>
                <a:gd name="T8" fmla="*/ 98 w 199"/>
                <a:gd name="T9" fmla="*/ 0 h 160"/>
                <a:gd name="T10" fmla="*/ 87 w 199"/>
                <a:gd name="T11" fmla="*/ 11 h 160"/>
                <a:gd name="T12" fmla="*/ 87 w 199"/>
                <a:gd name="T13" fmla="*/ 77 h 160"/>
                <a:gd name="T14" fmla="*/ 66 w 199"/>
                <a:gd name="T15" fmla="*/ 107 h 160"/>
                <a:gd name="T16" fmla="*/ 7 w 199"/>
                <a:gd name="T17" fmla="*/ 140 h 160"/>
                <a:gd name="T18" fmla="*/ 3 w 199"/>
                <a:gd name="T19" fmla="*/ 155 h 160"/>
                <a:gd name="T20" fmla="*/ 12 w 199"/>
                <a:gd name="T21" fmla="*/ 160 h 160"/>
                <a:gd name="T22" fmla="*/ 18 w 199"/>
                <a:gd name="T23" fmla="*/ 159 h 160"/>
                <a:gd name="T24" fmla="*/ 73 w 199"/>
                <a:gd name="T25" fmla="*/ 127 h 160"/>
                <a:gd name="T26" fmla="*/ 98 w 199"/>
                <a:gd name="T27" fmla="*/ 139 h 160"/>
                <a:gd name="T28" fmla="*/ 123 w 199"/>
                <a:gd name="T29" fmla="*/ 126 h 160"/>
                <a:gd name="T30" fmla="*/ 181 w 199"/>
                <a:gd name="T31" fmla="*/ 159 h 160"/>
                <a:gd name="T32" fmla="*/ 187 w 199"/>
                <a:gd name="T33" fmla="*/ 160 h 160"/>
                <a:gd name="T34" fmla="*/ 196 w 199"/>
                <a:gd name="T35" fmla="*/ 155 h 160"/>
                <a:gd name="T36" fmla="*/ 192 w 199"/>
                <a:gd name="T37" fmla="*/ 140 h 160"/>
                <a:gd name="T38" fmla="*/ 98 w 199"/>
                <a:gd name="T39" fmla="*/ 118 h 160"/>
                <a:gd name="T40" fmla="*/ 87 w 199"/>
                <a:gd name="T41" fmla="*/ 107 h 160"/>
                <a:gd name="T42" fmla="*/ 98 w 199"/>
                <a:gd name="T43" fmla="*/ 96 h 160"/>
                <a:gd name="T44" fmla="*/ 108 w 199"/>
                <a:gd name="T45" fmla="*/ 107 h 160"/>
                <a:gd name="T46" fmla="*/ 98 w 199"/>
                <a:gd name="T47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9" h="160">
                  <a:moveTo>
                    <a:pt x="192" y="140"/>
                  </a:moveTo>
                  <a:cubicBezTo>
                    <a:pt x="129" y="105"/>
                    <a:pt x="129" y="105"/>
                    <a:pt x="129" y="105"/>
                  </a:cubicBezTo>
                  <a:cubicBezTo>
                    <a:pt x="129" y="92"/>
                    <a:pt x="120" y="81"/>
                    <a:pt x="108" y="77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5"/>
                    <a:pt x="104" y="0"/>
                    <a:pt x="98" y="0"/>
                  </a:cubicBezTo>
                  <a:cubicBezTo>
                    <a:pt x="92" y="0"/>
                    <a:pt x="87" y="5"/>
                    <a:pt x="87" y="1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75" y="81"/>
                    <a:pt x="66" y="93"/>
                    <a:pt x="66" y="107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50"/>
                    <a:pt x="3" y="155"/>
                  </a:cubicBezTo>
                  <a:cubicBezTo>
                    <a:pt x="5" y="158"/>
                    <a:pt x="9" y="160"/>
                    <a:pt x="12" y="160"/>
                  </a:cubicBezTo>
                  <a:cubicBezTo>
                    <a:pt x="14" y="160"/>
                    <a:pt x="16" y="160"/>
                    <a:pt x="18" y="159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9" y="134"/>
                    <a:pt x="88" y="139"/>
                    <a:pt x="98" y="139"/>
                  </a:cubicBezTo>
                  <a:cubicBezTo>
                    <a:pt x="108" y="139"/>
                    <a:pt x="117" y="134"/>
                    <a:pt x="123" y="126"/>
                  </a:cubicBezTo>
                  <a:cubicBezTo>
                    <a:pt x="181" y="159"/>
                    <a:pt x="181" y="159"/>
                    <a:pt x="181" y="159"/>
                  </a:cubicBezTo>
                  <a:cubicBezTo>
                    <a:pt x="183" y="160"/>
                    <a:pt x="185" y="160"/>
                    <a:pt x="187" y="160"/>
                  </a:cubicBezTo>
                  <a:cubicBezTo>
                    <a:pt x="190" y="160"/>
                    <a:pt x="194" y="158"/>
                    <a:pt x="196" y="155"/>
                  </a:cubicBezTo>
                  <a:cubicBezTo>
                    <a:pt x="199" y="150"/>
                    <a:pt x="197" y="143"/>
                    <a:pt x="192" y="140"/>
                  </a:cubicBezTo>
                  <a:close/>
                  <a:moveTo>
                    <a:pt x="98" y="118"/>
                  </a:moveTo>
                  <a:cubicBezTo>
                    <a:pt x="92" y="118"/>
                    <a:pt x="87" y="113"/>
                    <a:pt x="87" y="107"/>
                  </a:cubicBezTo>
                  <a:cubicBezTo>
                    <a:pt x="87" y="101"/>
                    <a:pt x="92" y="96"/>
                    <a:pt x="98" y="96"/>
                  </a:cubicBezTo>
                  <a:cubicBezTo>
                    <a:pt x="104" y="96"/>
                    <a:pt x="108" y="101"/>
                    <a:pt x="108" y="107"/>
                  </a:cubicBezTo>
                  <a:cubicBezTo>
                    <a:pt x="108" y="113"/>
                    <a:pt x="104" y="118"/>
                    <a:pt x="9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" name="Freeform 641">
              <a:extLst>
                <a:ext uri="{FF2B5EF4-FFF2-40B4-BE49-F238E27FC236}">
                  <a16:creationId xmlns:a16="http://schemas.microsoft.com/office/drawing/2014/main" id="{C88F1C57-BC3C-1D51-D29E-63CB39AA54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0" y="2260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1" name="Group 447">
            <a:extLst>
              <a:ext uri="{FF2B5EF4-FFF2-40B4-BE49-F238E27FC236}">
                <a16:creationId xmlns:a16="http://schemas.microsoft.com/office/drawing/2014/main" id="{AC2C303C-B7A3-A598-1FFD-153B1AB410F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50089" y="334999"/>
            <a:ext cx="406864" cy="406864"/>
            <a:chOff x="3679" y="2685"/>
            <a:chExt cx="340" cy="340"/>
          </a:xfrm>
          <a:solidFill>
            <a:srgbClr val="FF0000"/>
          </a:solidFill>
        </p:grpSpPr>
        <p:sp>
          <p:nvSpPr>
            <p:cNvPr id="12" name="Freeform 448">
              <a:extLst>
                <a:ext uri="{FF2B5EF4-FFF2-40B4-BE49-F238E27FC236}">
                  <a16:creationId xmlns:a16="http://schemas.microsoft.com/office/drawing/2014/main" id="{3EFBF737-8F69-376F-359A-DCE73A7E47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9" y="2685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" name="Freeform 449">
              <a:extLst>
                <a:ext uri="{FF2B5EF4-FFF2-40B4-BE49-F238E27FC236}">
                  <a16:creationId xmlns:a16="http://schemas.microsoft.com/office/drawing/2014/main" id="{0361D120-9351-4871-2E90-1003EAE7E6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3" y="2798"/>
              <a:ext cx="212" cy="113"/>
            </a:xfrm>
            <a:custGeom>
              <a:avLst/>
              <a:gdLst>
                <a:gd name="T0" fmla="*/ 309 w 320"/>
                <a:gd name="T1" fmla="*/ 43 h 171"/>
                <a:gd name="T2" fmla="*/ 277 w 320"/>
                <a:gd name="T3" fmla="*/ 43 h 171"/>
                <a:gd name="T4" fmla="*/ 277 w 320"/>
                <a:gd name="T5" fmla="*/ 11 h 171"/>
                <a:gd name="T6" fmla="*/ 266 w 320"/>
                <a:gd name="T7" fmla="*/ 0 h 171"/>
                <a:gd name="T8" fmla="*/ 10 w 320"/>
                <a:gd name="T9" fmla="*/ 0 h 171"/>
                <a:gd name="T10" fmla="*/ 0 w 320"/>
                <a:gd name="T11" fmla="*/ 11 h 171"/>
                <a:gd name="T12" fmla="*/ 0 w 320"/>
                <a:gd name="T13" fmla="*/ 160 h 171"/>
                <a:gd name="T14" fmla="*/ 10 w 320"/>
                <a:gd name="T15" fmla="*/ 171 h 171"/>
                <a:gd name="T16" fmla="*/ 266 w 320"/>
                <a:gd name="T17" fmla="*/ 171 h 171"/>
                <a:gd name="T18" fmla="*/ 277 w 320"/>
                <a:gd name="T19" fmla="*/ 160 h 171"/>
                <a:gd name="T20" fmla="*/ 277 w 320"/>
                <a:gd name="T21" fmla="*/ 128 h 171"/>
                <a:gd name="T22" fmla="*/ 309 w 320"/>
                <a:gd name="T23" fmla="*/ 128 h 171"/>
                <a:gd name="T24" fmla="*/ 320 w 320"/>
                <a:gd name="T25" fmla="*/ 118 h 171"/>
                <a:gd name="T26" fmla="*/ 320 w 320"/>
                <a:gd name="T27" fmla="*/ 54 h 171"/>
                <a:gd name="T28" fmla="*/ 309 w 320"/>
                <a:gd name="T29" fmla="*/ 43 h 171"/>
                <a:gd name="T30" fmla="*/ 256 w 320"/>
                <a:gd name="T31" fmla="*/ 150 h 171"/>
                <a:gd name="T32" fmla="*/ 21 w 320"/>
                <a:gd name="T33" fmla="*/ 150 h 171"/>
                <a:gd name="T34" fmla="*/ 21 w 320"/>
                <a:gd name="T35" fmla="*/ 22 h 171"/>
                <a:gd name="T36" fmla="*/ 256 w 320"/>
                <a:gd name="T37" fmla="*/ 22 h 171"/>
                <a:gd name="T38" fmla="*/ 256 w 320"/>
                <a:gd name="T39" fmla="*/ 150 h 171"/>
                <a:gd name="T40" fmla="*/ 298 w 320"/>
                <a:gd name="T41" fmla="*/ 107 h 171"/>
                <a:gd name="T42" fmla="*/ 277 w 320"/>
                <a:gd name="T43" fmla="*/ 107 h 171"/>
                <a:gd name="T44" fmla="*/ 277 w 320"/>
                <a:gd name="T45" fmla="*/ 64 h 171"/>
                <a:gd name="T46" fmla="*/ 298 w 320"/>
                <a:gd name="T47" fmla="*/ 64 h 171"/>
                <a:gd name="T48" fmla="*/ 298 w 320"/>
                <a:gd name="T49" fmla="*/ 107 h 171"/>
                <a:gd name="T50" fmla="*/ 234 w 320"/>
                <a:gd name="T51" fmla="*/ 86 h 171"/>
                <a:gd name="T52" fmla="*/ 224 w 320"/>
                <a:gd name="T53" fmla="*/ 96 h 171"/>
                <a:gd name="T54" fmla="*/ 202 w 320"/>
                <a:gd name="T55" fmla="*/ 96 h 171"/>
                <a:gd name="T56" fmla="*/ 202 w 320"/>
                <a:gd name="T57" fmla="*/ 118 h 171"/>
                <a:gd name="T58" fmla="*/ 192 w 320"/>
                <a:gd name="T59" fmla="*/ 128 h 171"/>
                <a:gd name="T60" fmla="*/ 181 w 320"/>
                <a:gd name="T61" fmla="*/ 118 h 171"/>
                <a:gd name="T62" fmla="*/ 181 w 320"/>
                <a:gd name="T63" fmla="*/ 96 h 171"/>
                <a:gd name="T64" fmla="*/ 160 w 320"/>
                <a:gd name="T65" fmla="*/ 96 h 171"/>
                <a:gd name="T66" fmla="*/ 149 w 320"/>
                <a:gd name="T67" fmla="*/ 86 h 171"/>
                <a:gd name="T68" fmla="*/ 160 w 320"/>
                <a:gd name="T69" fmla="*/ 75 h 171"/>
                <a:gd name="T70" fmla="*/ 181 w 320"/>
                <a:gd name="T71" fmla="*/ 75 h 171"/>
                <a:gd name="T72" fmla="*/ 181 w 320"/>
                <a:gd name="T73" fmla="*/ 54 h 171"/>
                <a:gd name="T74" fmla="*/ 192 w 320"/>
                <a:gd name="T75" fmla="*/ 43 h 171"/>
                <a:gd name="T76" fmla="*/ 202 w 320"/>
                <a:gd name="T77" fmla="*/ 54 h 171"/>
                <a:gd name="T78" fmla="*/ 202 w 320"/>
                <a:gd name="T79" fmla="*/ 75 h 171"/>
                <a:gd name="T80" fmla="*/ 224 w 320"/>
                <a:gd name="T81" fmla="*/ 75 h 171"/>
                <a:gd name="T82" fmla="*/ 234 w 320"/>
                <a:gd name="T83" fmla="*/ 86 h 171"/>
                <a:gd name="T84" fmla="*/ 128 w 320"/>
                <a:gd name="T85" fmla="*/ 86 h 171"/>
                <a:gd name="T86" fmla="*/ 117 w 320"/>
                <a:gd name="T87" fmla="*/ 96 h 171"/>
                <a:gd name="T88" fmla="*/ 53 w 320"/>
                <a:gd name="T89" fmla="*/ 96 h 171"/>
                <a:gd name="T90" fmla="*/ 42 w 320"/>
                <a:gd name="T91" fmla="*/ 86 h 171"/>
                <a:gd name="T92" fmla="*/ 53 w 320"/>
                <a:gd name="T93" fmla="*/ 75 h 171"/>
                <a:gd name="T94" fmla="*/ 117 w 320"/>
                <a:gd name="T95" fmla="*/ 75 h 171"/>
                <a:gd name="T96" fmla="*/ 128 w 320"/>
                <a:gd name="T97" fmla="*/ 8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0" h="171">
                  <a:moveTo>
                    <a:pt x="309" y="43"/>
                  </a:moveTo>
                  <a:cubicBezTo>
                    <a:pt x="277" y="43"/>
                    <a:pt x="277" y="43"/>
                    <a:pt x="277" y="43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7" y="5"/>
                    <a:pt x="272" y="0"/>
                    <a:pt x="26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6"/>
                    <a:pt x="4" y="171"/>
                    <a:pt x="10" y="171"/>
                  </a:cubicBezTo>
                  <a:cubicBezTo>
                    <a:pt x="266" y="171"/>
                    <a:pt x="266" y="171"/>
                    <a:pt x="266" y="171"/>
                  </a:cubicBezTo>
                  <a:cubicBezTo>
                    <a:pt x="272" y="171"/>
                    <a:pt x="277" y="166"/>
                    <a:pt x="277" y="160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309" y="128"/>
                    <a:pt x="309" y="128"/>
                    <a:pt x="309" y="128"/>
                  </a:cubicBezTo>
                  <a:cubicBezTo>
                    <a:pt x="315" y="128"/>
                    <a:pt x="320" y="124"/>
                    <a:pt x="320" y="118"/>
                  </a:cubicBezTo>
                  <a:cubicBezTo>
                    <a:pt x="320" y="54"/>
                    <a:pt x="320" y="54"/>
                    <a:pt x="320" y="54"/>
                  </a:cubicBezTo>
                  <a:cubicBezTo>
                    <a:pt x="320" y="48"/>
                    <a:pt x="315" y="43"/>
                    <a:pt x="309" y="43"/>
                  </a:cubicBezTo>
                  <a:close/>
                  <a:moveTo>
                    <a:pt x="256" y="150"/>
                  </a:moveTo>
                  <a:cubicBezTo>
                    <a:pt x="21" y="150"/>
                    <a:pt x="21" y="150"/>
                    <a:pt x="21" y="15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56" y="22"/>
                    <a:pt x="256" y="22"/>
                    <a:pt x="256" y="22"/>
                  </a:cubicBezTo>
                  <a:lnTo>
                    <a:pt x="256" y="150"/>
                  </a:lnTo>
                  <a:close/>
                  <a:moveTo>
                    <a:pt x="298" y="107"/>
                  </a:moveTo>
                  <a:cubicBezTo>
                    <a:pt x="277" y="107"/>
                    <a:pt x="277" y="107"/>
                    <a:pt x="277" y="107"/>
                  </a:cubicBezTo>
                  <a:cubicBezTo>
                    <a:pt x="277" y="64"/>
                    <a:pt x="277" y="64"/>
                    <a:pt x="277" y="64"/>
                  </a:cubicBezTo>
                  <a:cubicBezTo>
                    <a:pt x="298" y="64"/>
                    <a:pt x="298" y="64"/>
                    <a:pt x="298" y="64"/>
                  </a:cubicBezTo>
                  <a:lnTo>
                    <a:pt x="298" y="107"/>
                  </a:lnTo>
                  <a:close/>
                  <a:moveTo>
                    <a:pt x="234" y="86"/>
                  </a:moveTo>
                  <a:cubicBezTo>
                    <a:pt x="234" y="92"/>
                    <a:pt x="230" y="96"/>
                    <a:pt x="224" y="96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202" y="118"/>
                    <a:pt x="202" y="118"/>
                    <a:pt x="202" y="118"/>
                  </a:cubicBezTo>
                  <a:cubicBezTo>
                    <a:pt x="202" y="124"/>
                    <a:pt x="198" y="128"/>
                    <a:pt x="192" y="128"/>
                  </a:cubicBezTo>
                  <a:cubicBezTo>
                    <a:pt x="186" y="128"/>
                    <a:pt x="181" y="124"/>
                    <a:pt x="181" y="118"/>
                  </a:cubicBezTo>
                  <a:cubicBezTo>
                    <a:pt x="181" y="96"/>
                    <a:pt x="181" y="96"/>
                    <a:pt x="181" y="96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54" y="96"/>
                    <a:pt x="149" y="92"/>
                    <a:pt x="149" y="86"/>
                  </a:cubicBezTo>
                  <a:cubicBezTo>
                    <a:pt x="149" y="80"/>
                    <a:pt x="154" y="75"/>
                    <a:pt x="160" y="75"/>
                  </a:cubicBezTo>
                  <a:cubicBezTo>
                    <a:pt x="181" y="75"/>
                    <a:pt x="181" y="75"/>
                    <a:pt x="181" y="75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1" y="48"/>
                    <a:pt x="186" y="43"/>
                    <a:pt x="192" y="43"/>
                  </a:cubicBezTo>
                  <a:cubicBezTo>
                    <a:pt x="198" y="43"/>
                    <a:pt x="202" y="48"/>
                    <a:pt x="202" y="54"/>
                  </a:cubicBezTo>
                  <a:cubicBezTo>
                    <a:pt x="202" y="75"/>
                    <a:pt x="202" y="75"/>
                    <a:pt x="202" y="75"/>
                  </a:cubicBezTo>
                  <a:cubicBezTo>
                    <a:pt x="224" y="75"/>
                    <a:pt x="224" y="75"/>
                    <a:pt x="224" y="75"/>
                  </a:cubicBezTo>
                  <a:cubicBezTo>
                    <a:pt x="230" y="75"/>
                    <a:pt x="234" y="80"/>
                    <a:pt x="234" y="86"/>
                  </a:cubicBezTo>
                  <a:close/>
                  <a:moveTo>
                    <a:pt x="128" y="86"/>
                  </a:moveTo>
                  <a:cubicBezTo>
                    <a:pt x="128" y="92"/>
                    <a:pt x="123" y="96"/>
                    <a:pt x="117" y="96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47" y="96"/>
                    <a:pt x="42" y="92"/>
                    <a:pt x="42" y="86"/>
                  </a:cubicBezTo>
                  <a:cubicBezTo>
                    <a:pt x="42" y="80"/>
                    <a:pt x="47" y="75"/>
                    <a:pt x="53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23" y="75"/>
                    <a:pt x="128" y="80"/>
                    <a:pt x="128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4" name="Group 477">
            <a:extLst>
              <a:ext uri="{FF2B5EF4-FFF2-40B4-BE49-F238E27FC236}">
                <a16:creationId xmlns:a16="http://schemas.microsoft.com/office/drawing/2014/main" id="{B8E3F762-2FD6-DB19-0276-C8A03834E23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61475" y="1444812"/>
            <a:ext cx="536067" cy="536067"/>
            <a:chOff x="373" y="1548"/>
            <a:chExt cx="340" cy="340"/>
          </a:xfrm>
          <a:solidFill>
            <a:schemeClr val="bg1"/>
          </a:solidFill>
        </p:grpSpPr>
        <p:sp>
          <p:nvSpPr>
            <p:cNvPr id="15" name="Freeform 400">
              <a:extLst>
                <a:ext uri="{FF2B5EF4-FFF2-40B4-BE49-F238E27FC236}">
                  <a16:creationId xmlns:a16="http://schemas.microsoft.com/office/drawing/2014/main" id="{459EBF8D-E15D-0ADD-2F8C-4671F3563A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" y="1548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" name="Freeform 401">
              <a:extLst>
                <a:ext uri="{FF2B5EF4-FFF2-40B4-BE49-F238E27FC236}">
                  <a16:creationId xmlns:a16="http://schemas.microsoft.com/office/drawing/2014/main" id="{910FD6D4-6845-95DA-B195-36CAC9D4EF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" y="1654"/>
              <a:ext cx="128" cy="128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170 h 192"/>
                <a:gd name="T12" fmla="*/ 21 w 192"/>
                <a:gd name="T13" fmla="*/ 96 h 192"/>
                <a:gd name="T14" fmla="*/ 96 w 192"/>
                <a:gd name="T15" fmla="*/ 21 h 192"/>
                <a:gd name="T16" fmla="*/ 170 w 192"/>
                <a:gd name="T17" fmla="*/ 96 h 192"/>
                <a:gd name="T18" fmla="*/ 96 w 192"/>
                <a:gd name="T19" fmla="*/ 17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170"/>
                  </a:moveTo>
                  <a:cubicBezTo>
                    <a:pt x="54" y="170"/>
                    <a:pt x="21" y="137"/>
                    <a:pt x="21" y="96"/>
                  </a:cubicBezTo>
                  <a:cubicBezTo>
                    <a:pt x="21" y="54"/>
                    <a:pt x="54" y="21"/>
                    <a:pt x="96" y="21"/>
                  </a:cubicBezTo>
                  <a:cubicBezTo>
                    <a:pt x="137" y="21"/>
                    <a:pt x="170" y="54"/>
                    <a:pt x="170" y="96"/>
                  </a:cubicBezTo>
                  <a:cubicBezTo>
                    <a:pt x="170" y="137"/>
                    <a:pt x="137" y="170"/>
                    <a:pt x="9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402">
              <a:extLst>
                <a:ext uri="{FF2B5EF4-FFF2-40B4-BE49-F238E27FC236}">
                  <a16:creationId xmlns:a16="http://schemas.microsoft.com/office/drawing/2014/main" id="{28CDAD4E-D1C0-2170-AF83-35B1409F2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" y="1711"/>
              <a:ext cx="28" cy="14"/>
            </a:xfrm>
            <a:custGeom>
              <a:avLst/>
              <a:gdLst>
                <a:gd name="T0" fmla="*/ 32 w 43"/>
                <a:gd name="T1" fmla="*/ 0 h 21"/>
                <a:gd name="T2" fmla="*/ 11 w 43"/>
                <a:gd name="T3" fmla="*/ 0 h 21"/>
                <a:gd name="T4" fmla="*/ 0 w 43"/>
                <a:gd name="T5" fmla="*/ 11 h 21"/>
                <a:gd name="T6" fmla="*/ 11 w 43"/>
                <a:gd name="T7" fmla="*/ 21 h 21"/>
                <a:gd name="T8" fmla="*/ 32 w 43"/>
                <a:gd name="T9" fmla="*/ 21 h 21"/>
                <a:gd name="T10" fmla="*/ 43 w 43"/>
                <a:gd name="T11" fmla="*/ 11 h 21"/>
                <a:gd name="T12" fmla="*/ 32 w 4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3" y="17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403">
              <a:extLst>
                <a:ext uri="{FF2B5EF4-FFF2-40B4-BE49-F238E27FC236}">
                  <a16:creationId xmlns:a16="http://schemas.microsoft.com/office/drawing/2014/main" id="{8C9CD19A-C540-EFD2-DEEC-F59C15954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711"/>
              <a:ext cx="28" cy="14"/>
            </a:xfrm>
            <a:custGeom>
              <a:avLst/>
              <a:gdLst>
                <a:gd name="T0" fmla="*/ 32 w 42"/>
                <a:gd name="T1" fmla="*/ 0 h 21"/>
                <a:gd name="T2" fmla="*/ 10 w 42"/>
                <a:gd name="T3" fmla="*/ 0 h 21"/>
                <a:gd name="T4" fmla="*/ 0 w 42"/>
                <a:gd name="T5" fmla="*/ 11 h 21"/>
                <a:gd name="T6" fmla="*/ 10 w 42"/>
                <a:gd name="T7" fmla="*/ 21 h 21"/>
                <a:gd name="T8" fmla="*/ 32 w 42"/>
                <a:gd name="T9" fmla="*/ 21 h 21"/>
                <a:gd name="T10" fmla="*/ 42 w 42"/>
                <a:gd name="T11" fmla="*/ 11 h 21"/>
                <a:gd name="T12" fmla="*/ 32 w 4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1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2" y="17"/>
                    <a:pt x="42" y="11"/>
                  </a:cubicBezTo>
                  <a:cubicBezTo>
                    <a:pt x="42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404">
              <a:extLst>
                <a:ext uri="{FF2B5EF4-FFF2-40B4-BE49-F238E27FC236}">
                  <a16:creationId xmlns:a16="http://schemas.microsoft.com/office/drawing/2014/main" id="{E8E16BE9-C3AF-FB6B-B322-7949CB37D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612"/>
              <a:ext cx="14" cy="28"/>
            </a:xfrm>
            <a:custGeom>
              <a:avLst/>
              <a:gdLst>
                <a:gd name="T0" fmla="*/ 11 w 21"/>
                <a:gd name="T1" fmla="*/ 42 h 42"/>
                <a:gd name="T2" fmla="*/ 21 w 21"/>
                <a:gd name="T3" fmla="*/ 32 h 42"/>
                <a:gd name="T4" fmla="*/ 21 w 21"/>
                <a:gd name="T5" fmla="*/ 10 h 42"/>
                <a:gd name="T6" fmla="*/ 11 w 21"/>
                <a:gd name="T7" fmla="*/ 0 h 42"/>
                <a:gd name="T8" fmla="*/ 0 w 21"/>
                <a:gd name="T9" fmla="*/ 10 h 42"/>
                <a:gd name="T10" fmla="*/ 0 w 21"/>
                <a:gd name="T11" fmla="*/ 32 h 42"/>
                <a:gd name="T12" fmla="*/ 11 w 21"/>
                <a:gd name="T1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2">
                  <a:moveTo>
                    <a:pt x="11" y="42"/>
                  </a:moveTo>
                  <a:cubicBezTo>
                    <a:pt x="17" y="42"/>
                    <a:pt x="21" y="38"/>
                    <a:pt x="21" y="32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4"/>
                    <a:pt x="17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2"/>
                    <a:pt x="1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Freeform 405">
              <a:extLst>
                <a:ext uri="{FF2B5EF4-FFF2-40B4-BE49-F238E27FC236}">
                  <a16:creationId xmlns:a16="http://schemas.microsoft.com/office/drawing/2014/main" id="{77E6D06C-956E-197B-28B4-55F547A9C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796"/>
              <a:ext cx="14" cy="28"/>
            </a:xfrm>
            <a:custGeom>
              <a:avLst/>
              <a:gdLst>
                <a:gd name="T0" fmla="*/ 11 w 21"/>
                <a:gd name="T1" fmla="*/ 0 h 43"/>
                <a:gd name="T2" fmla="*/ 0 w 21"/>
                <a:gd name="T3" fmla="*/ 11 h 43"/>
                <a:gd name="T4" fmla="*/ 0 w 21"/>
                <a:gd name="T5" fmla="*/ 32 h 43"/>
                <a:gd name="T6" fmla="*/ 11 w 21"/>
                <a:gd name="T7" fmla="*/ 43 h 43"/>
                <a:gd name="T8" fmla="*/ 21 w 21"/>
                <a:gd name="T9" fmla="*/ 32 h 43"/>
                <a:gd name="T10" fmla="*/ 21 w 21"/>
                <a:gd name="T11" fmla="*/ 11 h 43"/>
                <a:gd name="T12" fmla="*/ 11 w 21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3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3"/>
                    <a:pt x="11" y="43"/>
                  </a:cubicBezTo>
                  <a:cubicBezTo>
                    <a:pt x="17" y="43"/>
                    <a:pt x="21" y="38"/>
                    <a:pt x="21" y="3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" name="Freeform 406">
              <a:extLst>
                <a:ext uri="{FF2B5EF4-FFF2-40B4-BE49-F238E27FC236}">
                  <a16:creationId xmlns:a16="http://schemas.microsoft.com/office/drawing/2014/main" id="{4F2F0607-C9DE-38BF-1738-03C46EB9C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64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5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" name="Freeform 407">
              <a:extLst>
                <a:ext uri="{FF2B5EF4-FFF2-40B4-BE49-F238E27FC236}">
                  <a16:creationId xmlns:a16="http://schemas.microsoft.com/office/drawing/2014/main" id="{ED8EE2E7-A392-86EF-0BCB-1DADA469F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6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" name="Freeform 408">
              <a:extLst>
                <a:ext uri="{FF2B5EF4-FFF2-40B4-BE49-F238E27FC236}">
                  <a16:creationId xmlns:a16="http://schemas.microsoft.com/office/drawing/2014/main" id="{B1D86120-6DBC-7C4F-B0E7-7565D0427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640"/>
              <a:ext cx="26" cy="25"/>
            </a:xfrm>
            <a:custGeom>
              <a:avLst/>
              <a:gdLst>
                <a:gd name="T0" fmla="*/ 20 w 39"/>
                <a:gd name="T1" fmla="*/ 35 h 38"/>
                <a:gd name="T2" fmla="*/ 27 w 39"/>
                <a:gd name="T3" fmla="*/ 38 h 38"/>
                <a:gd name="T4" fmla="*/ 35 w 39"/>
                <a:gd name="T5" fmla="*/ 35 h 38"/>
                <a:gd name="T6" fmla="*/ 35 w 39"/>
                <a:gd name="T7" fmla="*/ 20 h 38"/>
                <a:gd name="T8" fmla="*/ 20 w 39"/>
                <a:gd name="T9" fmla="*/ 5 h 38"/>
                <a:gd name="T10" fmla="*/ 5 w 39"/>
                <a:gd name="T11" fmla="*/ 5 h 38"/>
                <a:gd name="T12" fmla="*/ 5 w 39"/>
                <a:gd name="T13" fmla="*/ 20 h 38"/>
                <a:gd name="T14" fmla="*/ 20 w 39"/>
                <a:gd name="T15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35"/>
                  </a:moveTo>
                  <a:cubicBezTo>
                    <a:pt x="22" y="37"/>
                    <a:pt x="24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5" y="0"/>
                    <a:pt x="9" y="0"/>
                    <a:pt x="5" y="5"/>
                  </a:cubicBezTo>
                  <a:cubicBezTo>
                    <a:pt x="0" y="9"/>
                    <a:pt x="0" y="15"/>
                    <a:pt x="5" y="20"/>
                  </a:cubicBezTo>
                  <a:lnTo>
                    <a:pt x="2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409">
              <a:extLst>
                <a:ext uri="{FF2B5EF4-FFF2-40B4-BE49-F238E27FC236}">
                  <a16:creationId xmlns:a16="http://schemas.microsoft.com/office/drawing/2014/main" id="{6A2BB461-3DF2-1143-E694-68F7A6881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5 h 38"/>
                <a:gd name="T4" fmla="*/ 5 w 39"/>
                <a:gd name="T5" fmla="*/ 20 h 38"/>
                <a:gd name="T6" fmla="*/ 20 w 39"/>
                <a:gd name="T7" fmla="*/ 35 h 38"/>
                <a:gd name="T8" fmla="*/ 27 w 39"/>
                <a:gd name="T9" fmla="*/ 38 h 38"/>
                <a:gd name="T10" fmla="*/ 35 w 39"/>
                <a:gd name="T11" fmla="*/ 35 h 38"/>
                <a:gd name="T12" fmla="*/ 35 w 39"/>
                <a:gd name="T13" fmla="*/ 20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16" y="0"/>
                    <a:pt x="9" y="0"/>
                    <a:pt x="5" y="5"/>
                  </a:cubicBezTo>
                  <a:cubicBezTo>
                    <a:pt x="0" y="9"/>
                    <a:pt x="0" y="16"/>
                    <a:pt x="5" y="20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2" y="37"/>
                    <a:pt x="25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lnTo>
                    <a:pt x="2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8" name="Group 46">
            <a:extLst>
              <a:ext uri="{FF2B5EF4-FFF2-40B4-BE49-F238E27FC236}">
                <a16:creationId xmlns:a16="http://schemas.microsoft.com/office/drawing/2014/main" id="{3A678CE2-FD8D-B68B-916A-A5CBB77B314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85488" y="1303730"/>
            <a:ext cx="536066" cy="536066"/>
            <a:chOff x="3479" y="-1"/>
            <a:chExt cx="340" cy="340"/>
          </a:xfrm>
          <a:solidFill>
            <a:schemeClr val="bg1"/>
          </a:solidFill>
        </p:grpSpPr>
        <p:sp>
          <p:nvSpPr>
            <p:cNvPr id="31" name="Freeform 47">
              <a:extLst>
                <a:ext uri="{FF2B5EF4-FFF2-40B4-BE49-F238E27FC236}">
                  <a16:creationId xmlns:a16="http://schemas.microsoft.com/office/drawing/2014/main" id="{19AD0B8F-0A87-C9AE-CDD0-738899C77A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9" y="-1"/>
              <a:ext cx="340" cy="340"/>
            </a:xfrm>
            <a:custGeom>
              <a:avLst/>
              <a:gdLst>
                <a:gd name="T0" fmla="*/ 256 w 512"/>
                <a:gd name="T1" fmla="*/ 22 h 512"/>
                <a:gd name="T2" fmla="*/ 491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2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2"/>
                  </a:moveTo>
                  <a:cubicBezTo>
                    <a:pt x="385" y="22"/>
                    <a:pt x="491" y="127"/>
                    <a:pt x="491" y="256"/>
                  </a:cubicBezTo>
                  <a:cubicBezTo>
                    <a:pt x="491" y="386"/>
                    <a:pt x="385" y="491"/>
                    <a:pt x="256" y="491"/>
                  </a:cubicBezTo>
                  <a:cubicBezTo>
                    <a:pt x="127" y="491"/>
                    <a:pt x="21" y="386"/>
                    <a:pt x="21" y="256"/>
                  </a:cubicBezTo>
                  <a:cubicBezTo>
                    <a:pt x="21" y="127"/>
                    <a:pt x="127" y="22"/>
                    <a:pt x="256" y="22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8"/>
                    <a:pt x="115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" name="Freeform 48">
              <a:extLst>
                <a:ext uri="{FF2B5EF4-FFF2-40B4-BE49-F238E27FC236}">
                  <a16:creationId xmlns:a16="http://schemas.microsoft.com/office/drawing/2014/main" id="{0DF63B51-FD48-1B20-AFD5-5B84A40280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1" y="63"/>
              <a:ext cx="156" cy="212"/>
            </a:xfrm>
            <a:custGeom>
              <a:avLst/>
              <a:gdLst>
                <a:gd name="T0" fmla="*/ 234 w 234"/>
                <a:gd name="T1" fmla="*/ 107 h 320"/>
                <a:gd name="T2" fmla="*/ 224 w 234"/>
                <a:gd name="T3" fmla="*/ 96 h 320"/>
                <a:gd name="T4" fmla="*/ 224 w 234"/>
                <a:gd name="T5" fmla="*/ 22 h 320"/>
                <a:gd name="T6" fmla="*/ 234 w 234"/>
                <a:gd name="T7" fmla="*/ 11 h 320"/>
                <a:gd name="T8" fmla="*/ 224 w 234"/>
                <a:gd name="T9" fmla="*/ 0 h 320"/>
                <a:gd name="T10" fmla="*/ 10 w 234"/>
                <a:gd name="T11" fmla="*/ 0 h 320"/>
                <a:gd name="T12" fmla="*/ 0 w 234"/>
                <a:gd name="T13" fmla="*/ 11 h 320"/>
                <a:gd name="T14" fmla="*/ 10 w 234"/>
                <a:gd name="T15" fmla="*/ 22 h 320"/>
                <a:gd name="T16" fmla="*/ 10 w 234"/>
                <a:gd name="T17" fmla="*/ 96 h 320"/>
                <a:gd name="T18" fmla="*/ 0 w 234"/>
                <a:gd name="T19" fmla="*/ 107 h 320"/>
                <a:gd name="T20" fmla="*/ 10 w 234"/>
                <a:gd name="T21" fmla="*/ 118 h 320"/>
                <a:gd name="T22" fmla="*/ 10 w 234"/>
                <a:gd name="T23" fmla="*/ 192 h 320"/>
                <a:gd name="T24" fmla="*/ 0 w 234"/>
                <a:gd name="T25" fmla="*/ 203 h 320"/>
                <a:gd name="T26" fmla="*/ 10 w 234"/>
                <a:gd name="T27" fmla="*/ 214 h 320"/>
                <a:gd name="T28" fmla="*/ 10 w 234"/>
                <a:gd name="T29" fmla="*/ 299 h 320"/>
                <a:gd name="T30" fmla="*/ 0 w 234"/>
                <a:gd name="T31" fmla="*/ 310 h 320"/>
                <a:gd name="T32" fmla="*/ 10 w 234"/>
                <a:gd name="T33" fmla="*/ 320 h 320"/>
                <a:gd name="T34" fmla="*/ 224 w 234"/>
                <a:gd name="T35" fmla="*/ 320 h 320"/>
                <a:gd name="T36" fmla="*/ 234 w 234"/>
                <a:gd name="T37" fmla="*/ 310 h 320"/>
                <a:gd name="T38" fmla="*/ 224 w 234"/>
                <a:gd name="T39" fmla="*/ 299 h 320"/>
                <a:gd name="T40" fmla="*/ 224 w 234"/>
                <a:gd name="T41" fmla="*/ 214 h 320"/>
                <a:gd name="T42" fmla="*/ 234 w 234"/>
                <a:gd name="T43" fmla="*/ 203 h 320"/>
                <a:gd name="T44" fmla="*/ 224 w 234"/>
                <a:gd name="T45" fmla="*/ 192 h 320"/>
                <a:gd name="T46" fmla="*/ 224 w 234"/>
                <a:gd name="T47" fmla="*/ 118 h 320"/>
                <a:gd name="T48" fmla="*/ 234 w 234"/>
                <a:gd name="T49" fmla="*/ 107 h 320"/>
                <a:gd name="T50" fmla="*/ 32 w 234"/>
                <a:gd name="T51" fmla="*/ 22 h 320"/>
                <a:gd name="T52" fmla="*/ 202 w 234"/>
                <a:gd name="T53" fmla="*/ 22 h 320"/>
                <a:gd name="T54" fmla="*/ 202 w 234"/>
                <a:gd name="T55" fmla="*/ 96 h 320"/>
                <a:gd name="T56" fmla="*/ 32 w 234"/>
                <a:gd name="T57" fmla="*/ 96 h 320"/>
                <a:gd name="T58" fmla="*/ 32 w 234"/>
                <a:gd name="T59" fmla="*/ 22 h 320"/>
                <a:gd name="T60" fmla="*/ 202 w 234"/>
                <a:gd name="T61" fmla="*/ 299 h 320"/>
                <a:gd name="T62" fmla="*/ 32 w 234"/>
                <a:gd name="T63" fmla="*/ 299 h 320"/>
                <a:gd name="T64" fmla="*/ 32 w 234"/>
                <a:gd name="T65" fmla="*/ 214 h 320"/>
                <a:gd name="T66" fmla="*/ 202 w 234"/>
                <a:gd name="T67" fmla="*/ 214 h 320"/>
                <a:gd name="T68" fmla="*/ 202 w 234"/>
                <a:gd name="T69" fmla="*/ 299 h 320"/>
                <a:gd name="T70" fmla="*/ 202 w 234"/>
                <a:gd name="T71" fmla="*/ 192 h 320"/>
                <a:gd name="T72" fmla="*/ 32 w 234"/>
                <a:gd name="T73" fmla="*/ 192 h 320"/>
                <a:gd name="T74" fmla="*/ 32 w 234"/>
                <a:gd name="T75" fmla="*/ 118 h 320"/>
                <a:gd name="T76" fmla="*/ 202 w 234"/>
                <a:gd name="T77" fmla="*/ 118 h 320"/>
                <a:gd name="T78" fmla="*/ 202 w 234"/>
                <a:gd name="T79" fmla="*/ 19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4" h="320">
                  <a:moveTo>
                    <a:pt x="234" y="107"/>
                  </a:moveTo>
                  <a:cubicBezTo>
                    <a:pt x="234" y="101"/>
                    <a:pt x="230" y="96"/>
                    <a:pt x="224" y="96"/>
                  </a:cubicBezTo>
                  <a:cubicBezTo>
                    <a:pt x="224" y="22"/>
                    <a:pt x="224" y="22"/>
                    <a:pt x="224" y="22"/>
                  </a:cubicBezTo>
                  <a:cubicBezTo>
                    <a:pt x="230" y="22"/>
                    <a:pt x="234" y="17"/>
                    <a:pt x="234" y="11"/>
                  </a:cubicBezTo>
                  <a:cubicBezTo>
                    <a:pt x="234" y="5"/>
                    <a:pt x="230" y="0"/>
                    <a:pt x="22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4" y="96"/>
                    <a:pt x="0" y="101"/>
                    <a:pt x="0" y="107"/>
                  </a:cubicBezTo>
                  <a:cubicBezTo>
                    <a:pt x="0" y="113"/>
                    <a:pt x="4" y="118"/>
                    <a:pt x="10" y="118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4" y="192"/>
                    <a:pt x="0" y="197"/>
                    <a:pt x="0" y="203"/>
                  </a:cubicBezTo>
                  <a:cubicBezTo>
                    <a:pt x="0" y="209"/>
                    <a:pt x="4" y="214"/>
                    <a:pt x="10" y="214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4" y="299"/>
                    <a:pt x="0" y="304"/>
                    <a:pt x="0" y="310"/>
                  </a:cubicBezTo>
                  <a:cubicBezTo>
                    <a:pt x="0" y="316"/>
                    <a:pt x="4" y="320"/>
                    <a:pt x="10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4" y="316"/>
                    <a:pt x="234" y="310"/>
                  </a:cubicBezTo>
                  <a:cubicBezTo>
                    <a:pt x="234" y="304"/>
                    <a:pt x="230" y="299"/>
                    <a:pt x="224" y="299"/>
                  </a:cubicBezTo>
                  <a:cubicBezTo>
                    <a:pt x="224" y="214"/>
                    <a:pt x="224" y="214"/>
                    <a:pt x="224" y="214"/>
                  </a:cubicBezTo>
                  <a:cubicBezTo>
                    <a:pt x="230" y="214"/>
                    <a:pt x="234" y="209"/>
                    <a:pt x="234" y="203"/>
                  </a:cubicBezTo>
                  <a:cubicBezTo>
                    <a:pt x="234" y="197"/>
                    <a:pt x="230" y="192"/>
                    <a:pt x="224" y="192"/>
                  </a:cubicBezTo>
                  <a:cubicBezTo>
                    <a:pt x="224" y="118"/>
                    <a:pt x="224" y="118"/>
                    <a:pt x="224" y="118"/>
                  </a:cubicBezTo>
                  <a:cubicBezTo>
                    <a:pt x="230" y="118"/>
                    <a:pt x="234" y="113"/>
                    <a:pt x="234" y="107"/>
                  </a:cubicBezTo>
                  <a:close/>
                  <a:moveTo>
                    <a:pt x="32" y="22"/>
                  </a:moveTo>
                  <a:cubicBezTo>
                    <a:pt x="202" y="22"/>
                    <a:pt x="202" y="22"/>
                    <a:pt x="202" y="22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32" y="96"/>
                    <a:pt x="32" y="96"/>
                    <a:pt x="32" y="96"/>
                  </a:cubicBezTo>
                  <a:lnTo>
                    <a:pt x="32" y="22"/>
                  </a:lnTo>
                  <a:close/>
                  <a:moveTo>
                    <a:pt x="202" y="299"/>
                  </a:moveTo>
                  <a:cubicBezTo>
                    <a:pt x="32" y="299"/>
                    <a:pt x="32" y="299"/>
                    <a:pt x="32" y="299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202" y="214"/>
                    <a:pt x="202" y="214"/>
                    <a:pt x="202" y="214"/>
                  </a:cubicBezTo>
                  <a:lnTo>
                    <a:pt x="202" y="299"/>
                  </a:lnTo>
                  <a:close/>
                  <a:moveTo>
                    <a:pt x="202" y="192"/>
                  </a:moveTo>
                  <a:cubicBezTo>
                    <a:pt x="32" y="192"/>
                    <a:pt x="32" y="192"/>
                    <a:pt x="32" y="192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202" y="118"/>
                    <a:pt x="202" y="118"/>
                    <a:pt x="202" y="118"/>
                  </a:cubicBezTo>
                  <a:lnTo>
                    <a:pt x="20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33" name="Freeform 587">
            <a:extLst>
              <a:ext uri="{FF2B5EF4-FFF2-40B4-BE49-F238E27FC236}">
                <a16:creationId xmlns:a16="http://schemas.microsoft.com/office/drawing/2014/main" id="{7810526F-6865-8380-778B-5CD8D1D83DC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5252" y="4923521"/>
            <a:ext cx="916762" cy="916762"/>
          </a:xfrm>
          <a:custGeom>
            <a:avLst/>
            <a:gdLst>
              <a:gd name="T0" fmla="*/ 490 w 512"/>
              <a:gd name="T1" fmla="*/ 256 h 512"/>
              <a:gd name="T2" fmla="*/ 21 w 512"/>
              <a:gd name="T3" fmla="*/ 256 h 512"/>
              <a:gd name="T4" fmla="*/ 256 w 512"/>
              <a:gd name="T5" fmla="*/ 0 h 512"/>
              <a:gd name="T6" fmla="*/ 256 w 512"/>
              <a:gd name="T7" fmla="*/ 512 h 512"/>
              <a:gd name="T8" fmla="*/ 256 w 512"/>
              <a:gd name="T9" fmla="*/ 0 h 512"/>
              <a:gd name="T10" fmla="*/ 265 w 512"/>
              <a:gd name="T11" fmla="*/ 207 h 512"/>
              <a:gd name="T12" fmla="*/ 315 w 512"/>
              <a:gd name="T13" fmla="*/ 227 h 512"/>
              <a:gd name="T14" fmla="*/ 327 w 512"/>
              <a:gd name="T15" fmla="*/ 219 h 512"/>
              <a:gd name="T16" fmla="*/ 326 w 512"/>
              <a:gd name="T17" fmla="*/ 165 h 512"/>
              <a:gd name="T18" fmla="*/ 311 w 512"/>
              <a:gd name="T19" fmla="*/ 187 h 512"/>
              <a:gd name="T20" fmla="*/ 264 w 512"/>
              <a:gd name="T21" fmla="*/ 117 h 512"/>
              <a:gd name="T22" fmla="*/ 247 w 512"/>
              <a:gd name="T23" fmla="*/ 116 h 512"/>
              <a:gd name="T24" fmla="*/ 188 w 512"/>
              <a:gd name="T25" fmla="*/ 207 h 512"/>
              <a:gd name="T26" fmla="*/ 206 w 512"/>
              <a:gd name="T27" fmla="*/ 218 h 512"/>
              <a:gd name="T28" fmla="*/ 258 w 512"/>
              <a:gd name="T29" fmla="*/ 138 h 512"/>
              <a:gd name="T30" fmla="*/ 277 w 512"/>
              <a:gd name="T31" fmla="*/ 199 h 512"/>
              <a:gd name="T32" fmla="*/ 130 w 512"/>
              <a:gd name="T33" fmla="*/ 352 h 512"/>
              <a:gd name="T34" fmla="*/ 166 w 512"/>
              <a:gd name="T35" fmla="*/ 283 h 512"/>
              <a:gd name="T36" fmla="*/ 184 w 512"/>
              <a:gd name="T37" fmla="*/ 309 h 512"/>
              <a:gd name="T38" fmla="*/ 194 w 512"/>
              <a:gd name="T39" fmla="*/ 295 h 512"/>
              <a:gd name="T40" fmla="*/ 166 w 512"/>
              <a:gd name="T41" fmla="*/ 249 h 512"/>
              <a:gd name="T42" fmla="*/ 120 w 512"/>
              <a:gd name="T43" fmla="*/ 277 h 512"/>
              <a:gd name="T44" fmla="*/ 143 w 512"/>
              <a:gd name="T45" fmla="*/ 280 h 512"/>
              <a:gd name="T46" fmla="*/ 107 w 512"/>
              <a:gd name="T47" fmla="*/ 354 h 512"/>
              <a:gd name="T48" fmla="*/ 124 w 512"/>
              <a:gd name="T49" fmla="*/ 373 h 512"/>
              <a:gd name="T50" fmla="*/ 234 w 512"/>
              <a:gd name="T51" fmla="*/ 362 h 512"/>
              <a:gd name="T52" fmla="*/ 405 w 512"/>
              <a:gd name="T53" fmla="*/ 343 h 512"/>
              <a:gd name="T54" fmla="*/ 341 w 512"/>
              <a:gd name="T55" fmla="*/ 254 h 512"/>
              <a:gd name="T56" fmla="*/ 383 w 512"/>
              <a:gd name="T57" fmla="*/ 348 h 512"/>
              <a:gd name="T58" fmla="*/ 304 w 512"/>
              <a:gd name="T59" fmla="*/ 352 h 512"/>
              <a:gd name="T60" fmla="*/ 311 w 512"/>
              <a:gd name="T61" fmla="*/ 330 h 512"/>
              <a:gd name="T62" fmla="*/ 266 w 512"/>
              <a:gd name="T63" fmla="*/ 359 h 512"/>
              <a:gd name="T64" fmla="*/ 296 w 512"/>
              <a:gd name="T65" fmla="*/ 404 h 512"/>
              <a:gd name="T66" fmla="*/ 311 w 512"/>
              <a:gd name="T67" fmla="*/ 404 h 512"/>
              <a:gd name="T68" fmla="*/ 295 w 512"/>
              <a:gd name="T69" fmla="*/ 373 h 512"/>
              <a:gd name="T70" fmla="*/ 396 w 512"/>
              <a:gd name="T71" fmla="*/ 368 h 512"/>
              <a:gd name="T72" fmla="*/ 405 w 512"/>
              <a:gd name="T73" fmla="*/ 343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12" h="512">
                <a:moveTo>
                  <a:pt x="256" y="21"/>
                </a:moveTo>
                <a:cubicBezTo>
                  <a:pt x="385" y="21"/>
                  <a:pt x="490" y="126"/>
                  <a:pt x="490" y="256"/>
                </a:cubicBezTo>
                <a:cubicBezTo>
                  <a:pt x="490" y="385"/>
                  <a:pt x="385" y="490"/>
                  <a:pt x="256" y="490"/>
                </a:cubicBezTo>
                <a:cubicBezTo>
                  <a:pt x="126" y="490"/>
                  <a:pt x="21" y="385"/>
                  <a:pt x="21" y="256"/>
                </a:cubicBezTo>
                <a:cubicBezTo>
                  <a:pt x="21" y="126"/>
                  <a:pt x="126" y="21"/>
                  <a:pt x="256" y="21"/>
                </a:cubicBezTo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277" y="199"/>
                </a:moveTo>
                <a:cubicBezTo>
                  <a:pt x="271" y="198"/>
                  <a:pt x="266" y="202"/>
                  <a:pt x="265" y="207"/>
                </a:cubicBezTo>
                <a:cubicBezTo>
                  <a:pt x="264" y="213"/>
                  <a:pt x="268" y="219"/>
                  <a:pt x="274" y="220"/>
                </a:cubicBezTo>
                <a:cubicBezTo>
                  <a:pt x="315" y="227"/>
                  <a:pt x="315" y="227"/>
                  <a:pt x="315" y="227"/>
                </a:cubicBezTo>
                <a:cubicBezTo>
                  <a:pt x="315" y="227"/>
                  <a:pt x="316" y="227"/>
                  <a:pt x="317" y="227"/>
                </a:cubicBezTo>
                <a:cubicBezTo>
                  <a:pt x="322" y="227"/>
                  <a:pt x="326" y="224"/>
                  <a:pt x="327" y="219"/>
                </a:cubicBezTo>
                <a:cubicBezTo>
                  <a:pt x="335" y="177"/>
                  <a:pt x="335" y="177"/>
                  <a:pt x="335" y="177"/>
                </a:cubicBezTo>
                <a:cubicBezTo>
                  <a:pt x="336" y="171"/>
                  <a:pt x="332" y="166"/>
                  <a:pt x="326" y="165"/>
                </a:cubicBezTo>
                <a:cubicBezTo>
                  <a:pt x="320" y="164"/>
                  <a:pt x="315" y="168"/>
                  <a:pt x="314" y="174"/>
                </a:cubicBezTo>
                <a:cubicBezTo>
                  <a:pt x="311" y="187"/>
                  <a:pt x="311" y="187"/>
                  <a:pt x="311" y="187"/>
                </a:cubicBezTo>
                <a:cubicBezTo>
                  <a:pt x="273" y="122"/>
                  <a:pt x="273" y="122"/>
                  <a:pt x="273" y="122"/>
                </a:cubicBezTo>
                <a:cubicBezTo>
                  <a:pt x="271" y="118"/>
                  <a:pt x="267" y="117"/>
                  <a:pt x="264" y="117"/>
                </a:cubicBezTo>
                <a:cubicBezTo>
                  <a:pt x="264" y="117"/>
                  <a:pt x="264" y="117"/>
                  <a:pt x="264" y="117"/>
                </a:cubicBezTo>
                <a:cubicBezTo>
                  <a:pt x="247" y="116"/>
                  <a:pt x="247" y="116"/>
                  <a:pt x="247" y="116"/>
                </a:cubicBezTo>
                <a:cubicBezTo>
                  <a:pt x="243" y="116"/>
                  <a:pt x="239" y="118"/>
                  <a:pt x="237" y="121"/>
                </a:cubicBezTo>
                <a:cubicBezTo>
                  <a:pt x="188" y="207"/>
                  <a:pt x="188" y="207"/>
                  <a:pt x="188" y="207"/>
                </a:cubicBezTo>
                <a:cubicBezTo>
                  <a:pt x="185" y="212"/>
                  <a:pt x="186" y="219"/>
                  <a:pt x="192" y="222"/>
                </a:cubicBezTo>
                <a:cubicBezTo>
                  <a:pt x="197" y="225"/>
                  <a:pt x="203" y="224"/>
                  <a:pt x="206" y="218"/>
                </a:cubicBezTo>
                <a:cubicBezTo>
                  <a:pt x="253" y="138"/>
                  <a:pt x="253" y="138"/>
                  <a:pt x="253" y="138"/>
                </a:cubicBezTo>
                <a:cubicBezTo>
                  <a:pt x="258" y="138"/>
                  <a:pt x="258" y="138"/>
                  <a:pt x="258" y="138"/>
                </a:cubicBezTo>
                <a:cubicBezTo>
                  <a:pt x="295" y="202"/>
                  <a:pt x="295" y="202"/>
                  <a:pt x="295" y="202"/>
                </a:cubicBezTo>
                <a:lnTo>
                  <a:pt x="277" y="199"/>
                </a:lnTo>
                <a:close/>
                <a:moveTo>
                  <a:pt x="224" y="352"/>
                </a:moveTo>
                <a:cubicBezTo>
                  <a:pt x="130" y="352"/>
                  <a:pt x="130" y="352"/>
                  <a:pt x="130" y="352"/>
                </a:cubicBezTo>
                <a:cubicBezTo>
                  <a:pt x="128" y="348"/>
                  <a:pt x="128" y="348"/>
                  <a:pt x="128" y="348"/>
                </a:cubicBezTo>
                <a:cubicBezTo>
                  <a:pt x="166" y="283"/>
                  <a:pt x="166" y="283"/>
                  <a:pt x="166" y="283"/>
                </a:cubicBezTo>
                <a:cubicBezTo>
                  <a:pt x="174" y="302"/>
                  <a:pt x="174" y="302"/>
                  <a:pt x="174" y="302"/>
                </a:cubicBezTo>
                <a:cubicBezTo>
                  <a:pt x="175" y="307"/>
                  <a:pt x="179" y="309"/>
                  <a:pt x="184" y="309"/>
                </a:cubicBezTo>
                <a:cubicBezTo>
                  <a:pt x="185" y="309"/>
                  <a:pt x="186" y="309"/>
                  <a:pt x="187" y="309"/>
                </a:cubicBezTo>
                <a:cubicBezTo>
                  <a:pt x="193" y="307"/>
                  <a:pt x="196" y="301"/>
                  <a:pt x="194" y="295"/>
                </a:cubicBezTo>
                <a:cubicBezTo>
                  <a:pt x="180" y="256"/>
                  <a:pt x="180" y="256"/>
                  <a:pt x="180" y="256"/>
                </a:cubicBezTo>
                <a:cubicBezTo>
                  <a:pt x="178" y="250"/>
                  <a:pt x="171" y="247"/>
                  <a:pt x="166" y="249"/>
                </a:cubicBezTo>
                <a:cubicBezTo>
                  <a:pt x="126" y="263"/>
                  <a:pt x="126" y="263"/>
                  <a:pt x="126" y="263"/>
                </a:cubicBezTo>
                <a:cubicBezTo>
                  <a:pt x="121" y="265"/>
                  <a:pt x="118" y="271"/>
                  <a:pt x="120" y="277"/>
                </a:cubicBezTo>
                <a:cubicBezTo>
                  <a:pt x="122" y="282"/>
                  <a:pt x="128" y="285"/>
                  <a:pt x="134" y="283"/>
                </a:cubicBezTo>
                <a:cubicBezTo>
                  <a:pt x="143" y="280"/>
                  <a:pt x="143" y="280"/>
                  <a:pt x="143" y="280"/>
                </a:cubicBezTo>
                <a:cubicBezTo>
                  <a:pt x="107" y="343"/>
                  <a:pt x="107" y="343"/>
                  <a:pt x="107" y="343"/>
                </a:cubicBezTo>
                <a:cubicBezTo>
                  <a:pt x="105" y="347"/>
                  <a:pt x="105" y="351"/>
                  <a:pt x="107" y="354"/>
                </a:cubicBezTo>
                <a:cubicBezTo>
                  <a:pt x="115" y="368"/>
                  <a:pt x="115" y="368"/>
                  <a:pt x="115" y="368"/>
                </a:cubicBezTo>
                <a:cubicBezTo>
                  <a:pt x="117" y="371"/>
                  <a:pt x="121" y="373"/>
                  <a:pt x="124" y="373"/>
                </a:cubicBezTo>
                <a:cubicBezTo>
                  <a:pt x="224" y="373"/>
                  <a:pt x="224" y="373"/>
                  <a:pt x="224" y="373"/>
                </a:cubicBezTo>
                <a:cubicBezTo>
                  <a:pt x="230" y="373"/>
                  <a:pt x="234" y="368"/>
                  <a:pt x="234" y="362"/>
                </a:cubicBezTo>
                <a:cubicBezTo>
                  <a:pt x="234" y="356"/>
                  <a:pt x="230" y="352"/>
                  <a:pt x="224" y="352"/>
                </a:cubicBezTo>
                <a:close/>
                <a:moveTo>
                  <a:pt x="405" y="343"/>
                </a:moveTo>
                <a:cubicBezTo>
                  <a:pt x="355" y="258"/>
                  <a:pt x="355" y="258"/>
                  <a:pt x="355" y="258"/>
                </a:cubicBezTo>
                <a:cubicBezTo>
                  <a:pt x="352" y="253"/>
                  <a:pt x="346" y="251"/>
                  <a:pt x="341" y="254"/>
                </a:cubicBezTo>
                <a:cubicBezTo>
                  <a:pt x="335" y="257"/>
                  <a:pt x="334" y="263"/>
                  <a:pt x="337" y="268"/>
                </a:cubicBezTo>
                <a:cubicBezTo>
                  <a:pt x="383" y="348"/>
                  <a:pt x="383" y="348"/>
                  <a:pt x="383" y="348"/>
                </a:cubicBezTo>
                <a:cubicBezTo>
                  <a:pt x="381" y="352"/>
                  <a:pt x="381" y="352"/>
                  <a:pt x="381" y="352"/>
                </a:cubicBezTo>
                <a:cubicBezTo>
                  <a:pt x="304" y="352"/>
                  <a:pt x="304" y="352"/>
                  <a:pt x="304" y="352"/>
                </a:cubicBezTo>
                <a:cubicBezTo>
                  <a:pt x="311" y="345"/>
                  <a:pt x="311" y="345"/>
                  <a:pt x="311" y="345"/>
                </a:cubicBezTo>
                <a:cubicBezTo>
                  <a:pt x="315" y="341"/>
                  <a:pt x="315" y="334"/>
                  <a:pt x="311" y="330"/>
                </a:cubicBezTo>
                <a:cubicBezTo>
                  <a:pt x="307" y="325"/>
                  <a:pt x="300" y="325"/>
                  <a:pt x="296" y="330"/>
                </a:cubicBezTo>
                <a:cubicBezTo>
                  <a:pt x="266" y="359"/>
                  <a:pt x="266" y="359"/>
                  <a:pt x="266" y="359"/>
                </a:cubicBezTo>
                <a:cubicBezTo>
                  <a:pt x="262" y="363"/>
                  <a:pt x="262" y="370"/>
                  <a:pt x="266" y="374"/>
                </a:cubicBezTo>
                <a:cubicBezTo>
                  <a:pt x="296" y="404"/>
                  <a:pt x="296" y="404"/>
                  <a:pt x="296" y="404"/>
                </a:cubicBezTo>
                <a:cubicBezTo>
                  <a:pt x="298" y="406"/>
                  <a:pt x="300" y="407"/>
                  <a:pt x="303" y="407"/>
                </a:cubicBezTo>
                <a:cubicBezTo>
                  <a:pt x="306" y="407"/>
                  <a:pt x="309" y="406"/>
                  <a:pt x="311" y="404"/>
                </a:cubicBezTo>
                <a:cubicBezTo>
                  <a:pt x="315" y="400"/>
                  <a:pt x="315" y="393"/>
                  <a:pt x="311" y="389"/>
                </a:cubicBezTo>
                <a:cubicBezTo>
                  <a:pt x="295" y="373"/>
                  <a:pt x="295" y="373"/>
                  <a:pt x="295" y="373"/>
                </a:cubicBezTo>
                <a:cubicBezTo>
                  <a:pt x="387" y="373"/>
                  <a:pt x="387" y="373"/>
                  <a:pt x="387" y="373"/>
                </a:cubicBezTo>
                <a:cubicBezTo>
                  <a:pt x="391" y="373"/>
                  <a:pt x="394" y="371"/>
                  <a:pt x="396" y="368"/>
                </a:cubicBezTo>
                <a:cubicBezTo>
                  <a:pt x="405" y="354"/>
                  <a:pt x="405" y="354"/>
                  <a:pt x="405" y="354"/>
                </a:cubicBezTo>
                <a:cubicBezTo>
                  <a:pt x="407" y="351"/>
                  <a:pt x="407" y="347"/>
                  <a:pt x="405" y="3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02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des émissions carbones 2/2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A8666C1-865A-DCE7-A80A-04BB8D10462B}"/>
              </a:ext>
            </a:extLst>
          </p:cNvPr>
          <p:cNvSpPr txBox="1"/>
          <p:nvPr/>
        </p:nvSpPr>
        <p:spPr>
          <a:xfrm>
            <a:off x="4080511" y="5540354"/>
            <a:ext cx="733190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/>
              <a:t>Evolution du mix énergétique en fonction du prix de la tonne de CO2</a:t>
            </a:r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00B4AF4C-D9E7-08D9-4B3E-9FD78D92A1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9478275"/>
              </p:ext>
            </p:extLst>
          </p:nvPr>
        </p:nvGraphicFramePr>
        <p:xfrm>
          <a:off x="4080511" y="863600"/>
          <a:ext cx="6565211" cy="4601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reeform 587">
            <a:extLst>
              <a:ext uri="{FF2B5EF4-FFF2-40B4-BE49-F238E27FC236}">
                <a16:creationId xmlns:a16="http://schemas.microsoft.com/office/drawing/2014/main" id="{7A1DCEAE-E8C0-B966-1315-44DAC65E2EB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5252" y="4923521"/>
            <a:ext cx="916762" cy="916762"/>
          </a:xfrm>
          <a:custGeom>
            <a:avLst/>
            <a:gdLst>
              <a:gd name="T0" fmla="*/ 490 w 512"/>
              <a:gd name="T1" fmla="*/ 256 h 512"/>
              <a:gd name="T2" fmla="*/ 21 w 512"/>
              <a:gd name="T3" fmla="*/ 256 h 512"/>
              <a:gd name="T4" fmla="*/ 256 w 512"/>
              <a:gd name="T5" fmla="*/ 0 h 512"/>
              <a:gd name="T6" fmla="*/ 256 w 512"/>
              <a:gd name="T7" fmla="*/ 512 h 512"/>
              <a:gd name="T8" fmla="*/ 256 w 512"/>
              <a:gd name="T9" fmla="*/ 0 h 512"/>
              <a:gd name="T10" fmla="*/ 265 w 512"/>
              <a:gd name="T11" fmla="*/ 207 h 512"/>
              <a:gd name="T12" fmla="*/ 315 w 512"/>
              <a:gd name="T13" fmla="*/ 227 h 512"/>
              <a:gd name="T14" fmla="*/ 327 w 512"/>
              <a:gd name="T15" fmla="*/ 219 h 512"/>
              <a:gd name="T16" fmla="*/ 326 w 512"/>
              <a:gd name="T17" fmla="*/ 165 h 512"/>
              <a:gd name="T18" fmla="*/ 311 w 512"/>
              <a:gd name="T19" fmla="*/ 187 h 512"/>
              <a:gd name="T20" fmla="*/ 264 w 512"/>
              <a:gd name="T21" fmla="*/ 117 h 512"/>
              <a:gd name="T22" fmla="*/ 247 w 512"/>
              <a:gd name="T23" fmla="*/ 116 h 512"/>
              <a:gd name="T24" fmla="*/ 188 w 512"/>
              <a:gd name="T25" fmla="*/ 207 h 512"/>
              <a:gd name="T26" fmla="*/ 206 w 512"/>
              <a:gd name="T27" fmla="*/ 218 h 512"/>
              <a:gd name="T28" fmla="*/ 258 w 512"/>
              <a:gd name="T29" fmla="*/ 138 h 512"/>
              <a:gd name="T30" fmla="*/ 277 w 512"/>
              <a:gd name="T31" fmla="*/ 199 h 512"/>
              <a:gd name="T32" fmla="*/ 130 w 512"/>
              <a:gd name="T33" fmla="*/ 352 h 512"/>
              <a:gd name="T34" fmla="*/ 166 w 512"/>
              <a:gd name="T35" fmla="*/ 283 h 512"/>
              <a:gd name="T36" fmla="*/ 184 w 512"/>
              <a:gd name="T37" fmla="*/ 309 h 512"/>
              <a:gd name="T38" fmla="*/ 194 w 512"/>
              <a:gd name="T39" fmla="*/ 295 h 512"/>
              <a:gd name="T40" fmla="*/ 166 w 512"/>
              <a:gd name="T41" fmla="*/ 249 h 512"/>
              <a:gd name="T42" fmla="*/ 120 w 512"/>
              <a:gd name="T43" fmla="*/ 277 h 512"/>
              <a:gd name="T44" fmla="*/ 143 w 512"/>
              <a:gd name="T45" fmla="*/ 280 h 512"/>
              <a:gd name="T46" fmla="*/ 107 w 512"/>
              <a:gd name="T47" fmla="*/ 354 h 512"/>
              <a:gd name="T48" fmla="*/ 124 w 512"/>
              <a:gd name="T49" fmla="*/ 373 h 512"/>
              <a:gd name="T50" fmla="*/ 234 w 512"/>
              <a:gd name="T51" fmla="*/ 362 h 512"/>
              <a:gd name="T52" fmla="*/ 405 w 512"/>
              <a:gd name="T53" fmla="*/ 343 h 512"/>
              <a:gd name="T54" fmla="*/ 341 w 512"/>
              <a:gd name="T55" fmla="*/ 254 h 512"/>
              <a:gd name="T56" fmla="*/ 383 w 512"/>
              <a:gd name="T57" fmla="*/ 348 h 512"/>
              <a:gd name="T58" fmla="*/ 304 w 512"/>
              <a:gd name="T59" fmla="*/ 352 h 512"/>
              <a:gd name="T60" fmla="*/ 311 w 512"/>
              <a:gd name="T61" fmla="*/ 330 h 512"/>
              <a:gd name="T62" fmla="*/ 266 w 512"/>
              <a:gd name="T63" fmla="*/ 359 h 512"/>
              <a:gd name="T64" fmla="*/ 296 w 512"/>
              <a:gd name="T65" fmla="*/ 404 h 512"/>
              <a:gd name="T66" fmla="*/ 311 w 512"/>
              <a:gd name="T67" fmla="*/ 404 h 512"/>
              <a:gd name="T68" fmla="*/ 295 w 512"/>
              <a:gd name="T69" fmla="*/ 373 h 512"/>
              <a:gd name="T70" fmla="*/ 396 w 512"/>
              <a:gd name="T71" fmla="*/ 368 h 512"/>
              <a:gd name="T72" fmla="*/ 405 w 512"/>
              <a:gd name="T73" fmla="*/ 343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12" h="512">
                <a:moveTo>
                  <a:pt x="256" y="21"/>
                </a:moveTo>
                <a:cubicBezTo>
                  <a:pt x="385" y="21"/>
                  <a:pt x="490" y="126"/>
                  <a:pt x="490" y="256"/>
                </a:cubicBezTo>
                <a:cubicBezTo>
                  <a:pt x="490" y="385"/>
                  <a:pt x="385" y="490"/>
                  <a:pt x="256" y="490"/>
                </a:cubicBezTo>
                <a:cubicBezTo>
                  <a:pt x="126" y="490"/>
                  <a:pt x="21" y="385"/>
                  <a:pt x="21" y="256"/>
                </a:cubicBezTo>
                <a:cubicBezTo>
                  <a:pt x="21" y="126"/>
                  <a:pt x="126" y="21"/>
                  <a:pt x="256" y="21"/>
                </a:cubicBezTo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277" y="199"/>
                </a:moveTo>
                <a:cubicBezTo>
                  <a:pt x="271" y="198"/>
                  <a:pt x="266" y="202"/>
                  <a:pt x="265" y="207"/>
                </a:cubicBezTo>
                <a:cubicBezTo>
                  <a:pt x="264" y="213"/>
                  <a:pt x="268" y="219"/>
                  <a:pt x="274" y="220"/>
                </a:cubicBezTo>
                <a:cubicBezTo>
                  <a:pt x="315" y="227"/>
                  <a:pt x="315" y="227"/>
                  <a:pt x="315" y="227"/>
                </a:cubicBezTo>
                <a:cubicBezTo>
                  <a:pt x="315" y="227"/>
                  <a:pt x="316" y="227"/>
                  <a:pt x="317" y="227"/>
                </a:cubicBezTo>
                <a:cubicBezTo>
                  <a:pt x="322" y="227"/>
                  <a:pt x="326" y="224"/>
                  <a:pt x="327" y="219"/>
                </a:cubicBezTo>
                <a:cubicBezTo>
                  <a:pt x="335" y="177"/>
                  <a:pt x="335" y="177"/>
                  <a:pt x="335" y="177"/>
                </a:cubicBezTo>
                <a:cubicBezTo>
                  <a:pt x="336" y="171"/>
                  <a:pt x="332" y="166"/>
                  <a:pt x="326" y="165"/>
                </a:cubicBezTo>
                <a:cubicBezTo>
                  <a:pt x="320" y="164"/>
                  <a:pt x="315" y="168"/>
                  <a:pt x="314" y="174"/>
                </a:cubicBezTo>
                <a:cubicBezTo>
                  <a:pt x="311" y="187"/>
                  <a:pt x="311" y="187"/>
                  <a:pt x="311" y="187"/>
                </a:cubicBezTo>
                <a:cubicBezTo>
                  <a:pt x="273" y="122"/>
                  <a:pt x="273" y="122"/>
                  <a:pt x="273" y="122"/>
                </a:cubicBezTo>
                <a:cubicBezTo>
                  <a:pt x="271" y="118"/>
                  <a:pt x="267" y="117"/>
                  <a:pt x="264" y="117"/>
                </a:cubicBezTo>
                <a:cubicBezTo>
                  <a:pt x="264" y="117"/>
                  <a:pt x="264" y="117"/>
                  <a:pt x="264" y="117"/>
                </a:cubicBezTo>
                <a:cubicBezTo>
                  <a:pt x="247" y="116"/>
                  <a:pt x="247" y="116"/>
                  <a:pt x="247" y="116"/>
                </a:cubicBezTo>
                <a:cubicBezTo>
                  <a:pt x="243" y="116"/>
                  <a:pt x="239" y="118"/>
                  <a:pt x="237" y="121"/>
                </a:cubicBezTo>
                <a:cubicBezTo>
                  <a:pt x="188" y="207"/>
                  <a:pt x="188" y="207"/>
                  <a:pt x="188" y="207"/>
                </a:cubicBezTo>
                <a:cubicBezTo>
                  <a:pt x="185" y="212"/>
                  <a:pt x="186" y="219"/>
                  <a:pt x="192" y="222"/>
                </a:cubicBezTo>
                <a:cubicBezTo>
                  <a:pt x="197" y="225"/>
                  <a:pt x="203" y="224"/>
                  <a:pt x="206" y="218"/>
                </a:cubicBezTo>
                <a:cubicBezTo>
                  <a:pt x="253" y="138"/>
                  <a:pt x="253" y="138"/>
                  <a:pt x="253" y="138"/>
                </a:cubicBezTo>
                <a:cubicBezTo>
                  <a:pt x="258" y="138"/>
                  <a:pt x="258" y="138"/>
                  <a:pt x="258" y="138"/>
                </a:cubicBezTo>
                <a:cubicBezTo>
                  <a:pt x="295" y="202"/>
                  <a:pt x="295" y="202"/>
                  <a:pt x="295" y="202"/>
                </a:cubicBezTo>
                <a:lnTo>
                  <a:pt x="277" y="199"/>
                </a:lnTo>
                <a:close/>
                <a:moveTo>
                  <a:pt x="224" y="352"/>
                </a:moveTo>
                <a:cubicBezTo>
                  <a:pt x="130" y="352"/>
                  <a:pt x="130" y="352"/>
                  <a:pt x="130" y="352"/>
                </a:cubicBezTo>
                <a:cubicBezTo>
                  <a:pt x="128" y="348"/>
                  <a:pt x="128" y="348"/>
                  <a:pt x="128" y="348"/>
                </a:cubicBezTo>
                <a:cubicBezTo>
                  <a:pt x="166" y="283"/>
                  <a:pt x="166" y="283"/>
                  <a:pt x="166" y="283"/>
                </a:cubicBezTo>
                <a:cubicBezTo>
                  <a:pt x="174" y="302"/>
                  <a:pt x="174" y="302"/>
                  <a:pt x="174" y="302"/>
                </a:cubicBezTo>
                <a:cubicBezTo>
                  <a:pt x="175" y="307"/>
                  <a:pt x="179" y="309"/>
                  <a:pt x="184" y="309"/>
                </a:cubicBezTo>
                <a:cubicBezTo>
                  <a:pt x="185" y="309"/>
                  <a:pt x="186" y="309"/>
                  <a:pt x="187" y="309"/>
                </a:cubicBezTo>
                <a:cubicBezTo>
                  <a:pt x="193" y="307"/>
                  <a:pt x="196" y="301"/>
                  <a:pt x="194" y="295"/>
                </a:cubicBezTo>
                <a:cubicBezTo>
                  <a:pt x="180" y="256"/>
                  <a:pt x="180" y="256"/>
                  <a:pt x="180" y="256"/>
                </a:cubicBezTo>
                <a:cubicBezTo>
                  <a:pt x="178" y="250"/>
                  <a:pt x="171" y="247"/>
                  <a:pt x="166" y="249"/>
                </a:cubicBezTo>
                <a:cubicBezTo>
                  <a:pt x="126" y="263"/>
                  <a:pt x="126" y="263"/>
                  <a:pt x="126" y="263"/>
                </a:cubicBezTo>
                <a:cubicBezTo>
                  <a:pt x="121" y="265"/>
                  <a:pt x="118" y="271"/>
                  <a:pt x="120" y="277"/>
                </a:cubicBezTo>
                <a:cubicBezTo>
                  <a:pt x="122" y="282"/>
                  <a:pt x="128" y="285"/>
                  <a:pt x="134" y="283"/>
                </a:cubicBezTo>
                <a:cubicBezTo>
                  <a:pt x="143" y="280"/>
                  <a:pt x="143" y="280"/>
                  <a:pt x="143" y="280"/>
                </a:cubicBezTo>
                <a:cubicBezTo>
                  <a:pt x="107" y="343"/>
                  <a:pt x="107" y="343"/>
                  <a:pt x="107" y="343"/>
                </a:cubicBezTo>
                <a:cubicBezTo>
                  <a:pt x="105" y="347"/>
                  <a:pt x="105" y="351"/>
                  <a:pt x="107" y="354"/>
                </a:cubicBezTo>
                <a:cubicBezTo>
                  <a:pt x="115" y="368"/>
                  <a:pt x="115" y="368"/>
                  <a:pt x="115" y="368"/>
                </a:cubicBezTo>
                <a:cubicBezTo>
                  <a:pt x="117" y="371"/>
                  <a:pt x="121" y="373"/>
                  <a:pt x="124" y="373"/>
                </a:cubicBezTo>
                <a:cubicBezTo>
                  <a:pt x="224" y="373"/>
                  <a:pt x="224" y="373"/>
                  <a:pt x="224" y="373"/>
                </a:cubicBezTo>
                <a:cubicBezTo>
                  <a:pt x="230" y="373"/>
                  <a:pt x="234" y="368"/>
                  <a:pt x="234" y="362"/>
                </a:cubicBezTo>
                <a:cubicBezTo>
                  <a:pt x="234" y="356"/>
                  <a:pt x="230" y="352"/>
                  <a:pt x="224" y="352"/>
                </a:cubicBezTo>
                <a:close/>
                <a:moveTo>
                  <a:pt x="405" y="343"/>
                </a:moveTo>
                <a:cubicBezTo>
                  <a:pt x="355" y="258"/>
                  <a:pt x="355" y="258"/>
                  <a:pt x="355" y="258"/>
                </a:cubicBezTo>
                <a:cubicBezTo>
                  <a:pt x="352" y="253"/>
                  <a:pt x="346" y="251"/>
                  <a:pt x="341" y="254"/>
                </a:cubicBezTo>
                <a:cubicBezTo>
                  <a:pt x="335" y="257"/>
                  <a:pt x="334" y="263"/>
                  <a:pt x="337" y="268"/>
                </a:cubicBezTo>
                <a:cubicBezTo>
                  <a:pt x="383" y="348"/>
                  <a:pt x="383" y="348"/>
                  <a:pt x="383" y="348"/>
                </a:cubicBezTo>
                <a:cubicBezTo>
                  <a:pt x="381" y="352"/>
                  <a:pt x="381" y="352"/>
                  <a:pt x="381" y="352"/>
                </a:cubicBezTo>
                <a:cubicBezTo>
                  <a:pt x="304" y="352"/>
                  <a:pt x="304" y="352"/>
                  <a:pt x="304" y="352"/>
                </a:cubicBezTo>
                <a:cubicBezTo>
                  <a:pt x="311" y="345"/>
                  <a:pt x="311" y="345"/>
                  <a:pt x="311" y="345"/>
                </a:cubicBezTo>
                <a:cubicBezTo>
                  <a:pt x="315" y="341"/>
                  <a:pt x="315" y="334"/>
                  <a:pt x="311" y="330"/>
                </a:cubicBezTo>
                <a:cubicBezTo>
                  <a:pt x="307" y="325"/>
                  <a:pt x="300" y="325"/>
                  <a:pt x="296" y="330"/>
                </a:cubicBezTo>
                <a:cubicBezTo>
                  <a:pt x="266" y="359"/>
                  <a:pt x="266" y="359"/>
                  <a:pt x="266" y="359"/>
                </a:cubicBezTo>
                <a:cubicBezTo>
                  <a:pt x="262" y="363"/>
                  <a:pt x="262" y="370"/>
                  <a:pt x="266" y="374"/>
                </a:cubicBezTo>
                <a:cubicBezTo>
                  <a:pt x="296" y="404"/>
                  <a:pt x="296" y="404"/>
                  <a:pt x="296" y="404"/>
                </a:cubicBezTo>
                <a:cubicBezTo>
                  <a:pt x="298" y="406"/>
                  <a:pt x="300" y="407"/>
                  <a:pt x="303" y="407"/>
                </a:cubicBezTo>
                <a:cubicBezTo>
                  <a:pt x="306" y="407"/>
                  <a:pt x="309" y="406"/>
                  <a:pt x="311" y="404"/>
                </a:cubicBezTo>
                <a:cubicBezTo>
                  <a:pt x="315" y="400"/>
                  <a:pt x="315" y="393"/>
                  <a:pt x="311" y="389"/>
                </a:cubicBezTo>
                <a:cubicBezTo>
                  <a:pt x="295" y="373"/>
                  <a:pt x="295" y="373"/>
                  <a:pt x="295" y="373"/>
                </a:cubicBezTo>
                <a:cubicBezTo>
                  <a:pt x="387" y="373"/>
                  <a:pt x="387" y="373"/>
                  <a:pt x="387" y="373"/>
                </a:cubicBezTo>
                <a:cubicBezTo>
                  <a:pt x="391" y="373"/>
                  <a:pt x="394" y="371"/>
                  <a:pt x="396" y="368"/>
                </a:cubicBezTo>
                <a:cubicBezTo>
                  <a:pt x="405" y="354"/>
                  <a:pt x="405" y="354"/>
                  <a:pt x="405" y="354"/>
                </a:cubicBezTo>
                <a:cubicBezTo>
                  <a:pt x="407" y="351"/>
                  <a:pt x="407" y="347"/>
                  <a:pt x="405" y="3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163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02" y="786022"/>
            <a:ext cx="2947482" cy="5345682"/>
          </a:xfrm>
        </p:spPr>
        <p:txBody>
          <a:bodyPr/>
          <a:lstStyle/>
          <a:p>
            <a:r>
              <a:rPr lang="fr-FR" dirty="0"/>
              <a:t>Optimisation en prenant en compte l’ emprise au sol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6DD9449-4B28-EE50-CCE9-CA0F924ED7EC}"/>
              </a:ext>
            </a:extLst>
          </p:cNvPr>
          <p:cNvSpPr txBox="1"/>
          <p:nvPr/>
        </p:nvSpPr>
        <p:spPr>
          <a:xfrm>
            <a:off x="8138524" y="401181"/>
            <a:ext cx="33391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Hypothèses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Limitation de la puissance installée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9,6 MW éolien terrestre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3,8 MW PV au sol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6,5 MW PV toiture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Taxe carbone : 100 €/tCO2eq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4990 habitants sur l’île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F04A7AD-297A-EF7F-A0FD-8F36643F651A}"/>
              </a:ext>
            </a:extLst>
          </p:cNvPr>
          <p:cNvSpPr txBox="1"/>
          <p:nvPr/>
        </p:nvSpPr>
        <p:spPr>
          <a:xfrm>
            <a:off x="4106954" y="4931375"/>
            <a:ext cx="3201326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Cout total: 294 M€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LCOE : 180,9 €/MWh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CO2: 82504 tCO2eq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CE899649-BF0B-D587-978F-8D9A72FC9141}"/>
              </a:ext>
            </a:extLst>
          </p:cNvPr>
          <p:cNvGrpSpPr/>
          <p:nvPr/>
        </p:nvGrpSpPr>
        <p:grpSpPr>
          <a:xfrm>
            <a:off x="3596551" y="352858"/>
            <a:ext cx="3855755" cy="3971791"/>
            <a:chOff x="7272951" y="1560327"/>
            <a:chExt cx="3855755" cy="3971791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6D23AF50-F32F-26B6-594A-C38BAB4F70D4}"/>
                </a:ext>
              </a:extLst>
            </p:cNvPr>
            <p:cNvSpPr txBox="1"/>
            <p:nvPr/>
          </p:nvSpPr>
          <p:spPr>
            <a:xfrm>
              <a:off x="7776979" y="5162786"/>
              <a:ext cx="3201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Mix énergétique obtenu en MW</a:t>
              </a:r>
            </a:p>
          </p:txBody>
        </p:sp>
        <p:graphicFrame>
          <p:nvGraphicFramePr>
            <p:cNvPr id="8" name="Graphique 7">
              <a:extLst>
                <a:ext uri="{FF2B5EF4-FFF2-40B4-BE49-F238E27FC236}">
                  <a16:creationId xmlns:a16="http://schemas.microsoft.com/office/drawing/2014/main" id="{462083F9-DDAE-F24B-9815-1ADD8A7B4B8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62012718"/>
                </p:ext>
              </p:extLst>
            </p:nvPr>
          </p:nvGraphicFramePr>
          <p:xfrm>
            <a:off x="7272951" y="1560327"/>
            <a:ext cx="3855755" cy="37689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9" name="Group 46">
              <a:extLst>
                <a:ext uri="{FF2B5EF4-FFF2-40B4-BE49-F238E27FC236}">
                  <a16:creationId xmlns:a16="http://schemas.microsoft.com/office/drawing/2014/main" id="{D8009657-DCCA-7586-31E1-06A3670677D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118875" y="2595332"/>
              <a:ext cx="839860" cy="839860"/>
              <a:chOff x="3479" y="-1"/>
              <a:chExt cx="340" cy="340"/>
            </a:xfrm>
            <a:solidFill>
              <a:schemeClr val="bg1"/>
            </a:solidFill>
          </p:grpSpPr>
          <p:sp>
            <p:nvSpPr>
              <p:cNvPr id="10" name="Freeform 47">
                <a:extLst>
                  <a:ext uri="{FF2B5EF4-FFF2-40B4-BE49-F238E27FC236}">
                    <a16:creationId xmlns:a16="http://schemas.microsoft.com/office/drawing/2014/main" id="{F09613AD-AB08-76BF-D342-D0A459253B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79" y="-1"/>
                <a:ext cx="340" cy="340"/>
              </a:xfrm>
              <a:custGeom>
                <a:avLst/>
                <a:gdLst>
                  <a:gd name="T0" fmla="*/ 256 w 512"/>
                  <a:gd name="T1" fmla="*/ 22 h 512"/>
                  <a:gd name="T2" fmla="*/ 491 w 512"/>
                  <a:gd name="T3" fmla="*/ 256 h 512"/>
                  <a:gd name="T4" fmla="*/ 256 w 512"/>
                  <a:gd name="T5" fmla="*/ 491 h 512"/>
                  <a:gd name="T6" fmla="*/ 21 w 512"/>
                  <a:gd name="T7" fmla="*/ 256 h 512"/>
                  <a:gd name="T8" fmla="*/ 256 w 512"/>
                  <a:gd name="T9" fmla="*/ 22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2"/>
                    </a:moveTo>
                    <a:cubicBezTo>
                      <a:pt x="385" y="22"/>
                      <a:pt x="491" y="127"/>
                      <a:pt x="491" y="256"/>
                    </a:cubicBezTo>
                    <a:cubicBezTo>
                      <a:pt x="491" y="386"/>
                      <a:pt x="385" y="491"/>
                      <a:pt x="256" y="491"/>
                    </a:cubicBezTo>
                    <a:cubicBezTo>
                      <a:pt x="127" y="491"/>
                      <a:pt x="21" y="386"/>
                      <a:pt x="21" y="256"/>
                    </a:cubicBezTo>
                    <a:cubicBezTo>
                      <a:pt x="21" y="127"/>
                      <a:pt x="127" y="22"/>
                      <a:pt x="256" y="22"/>
                    </a:cubicBezTo>
                    <a:moveTo>
                      <a:pt x="256" y="0"/>
                    </a:moveTo>
                    <a:cubicBezTo>
                      <a:pt x="115" y="0"/>
                      <a:pt x="0" y="115"/>
                      <a:pt x="0" y="256"/>
                    </a:cubicBezTo>
                    <a:cubicBezTo>
                      <a:pt x="0" y="398"/>
                      <a:pt x="115" y="512"/>
                      <a:pt x="256" y="512"/>
                    </a:cubicBezTo>
                    <a:cubicBezTo>
                      <a:pt x="397" y="512"/>
                      <a:pt x="512" y="398"/>
                      <a:pt x="512" y="256"/>
                    </a:cubicBezTo>
                    <a:cubicBezTo>
                      <a:pt x="512" y="115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1" name="Freeform 48">
                <a:extLst>
                  <a:ext uri="{FF2B5EF4-FFF2-40B4-BE49-F238E27FC236}">
                    <a16:creationId xmlns:a16="http://schemas.microsoft.com/office/drawing/2014/main" id="{8C8E9431-DF5A-BC24-7FBF-C12D0B1140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71" y="63"/>
                <a:ext cx="156" cy="212"/>
              </a:xfrm>
              <a:custGeom>
                <a:avLst/>
                <a:gdLst>
                  <a:gd name="T0" fmla="*/ 234 w 234"/>
                  <a:gd name="T1" fmla="*/ 107 h 320"/>
                  <a:gd name="T2" fmla="*/ 224 w 234"/>
                  <a:gd name="T3" fmla="*/ 96 h 320"/>
                  <a:gd name="T4" fmla="*/ 224 w 234"/>
                  <a:gd name="T5" fmla="*/ 22 h 320"/>
                  <a:gd name="T6" fmla="*/ 234 w 234"/>
                  <a:gd name="T7" fmla="*/ 11 h 320"/>
                  <a:gd name="T8" fmla="*/ 224 w 234"/>
                  <a:gd name="T9" fmla="*/ 0 h 320"/>
                  <a:gd name="T10" fmla="*/ 10 w 234"/>
                  <a:gd name="T11" fmla="*/ 0 h 320"/>
                  <a:gd name="T12" fmla="*/ 0 w 234"/>
                  <a:gd name="T13" fmla="*/ 11 h 320"/>
                  <a:gd name="T14" fmla="*/ 10 w 234"/>
                  <a:gd name="T15" fmla="*/ 22 h 320"/>
                  <a:gd name="T16" fmla="*/ 10 w 234"/>
                  <a:gd name="T17" fmla="*/ 96 h 320"/>
                  <a:gd name="T18" fmla="*/ 0 w 234"/>
                  <a:gd name="T19" fmla="*/ 107 h 320"/>
                  <a:gd name="T20" fmla="*/ 10 w 234"/>
                  <a:gd name="T21" fmla="*/ 118 h 320"/>
                  <a:gd name="T22" fmla="*/ 10 w 234"/>
                  <a:gd name="T23" fmla="*/ 192 h 320"/>
                  <a:gd name="T24" fmla="*/ 0 w 234"/>
                  <a:gd name="T25" fmla="*/ 203 h 320"/>
                  <a:gd name="T26" fmla="*/ 10 w 234"/>
                  <a:gd name="T27" fmla="*/ 214 h 320"/>
                  <a:gd name="T28" fmla="*/ 10 w 234"/>
                  <a:gd name="T29" fmla="*/ 299 h 320"/>
                  <a:gd name="T30" fmla="*/ 0 w 234"/>
                  <a:gd name="T31" fmla="*/ 310 h 320"/>
                  <a:gd name="T32" fmla="*/ 10 w 234"/>
                  <a:gd name="T33" fmla="*/ 320 h 320"/>
                  <a:gd name="T34" fmla="*/ 224 w 234"/>
                  <a:gd name="T35" fmla="*/ 320 h 320"/>
                  <a:gd name="T36" fmla="*/ 234 w 234"/>
                  <a:gd name="T37" fmla="*/ 310 h 320"/>
                  <a:gd name="T38" fmla="*/ 224 w 234"/>
                  <a:gd name="T39" fmla="*/ 299 h 320"/>
                  <a:gd name="T40" fmla="*/ 224 w 234"/>
                  <a:gd name="T41" fmla="*/ 214 h 320"/>
                  <a:gd name="T42" fmla="*/ 234 w 234"/>
                  <a:gd name="T43" fmla="*/ 203 h 320"/>
                  <a:gd name="T44" fmla="*/ 224 w 234"/>
                  <a:gd name="T45" fmla="*/ 192 h 320"/>
                  <a:gd name="T46" fmla="*/ 224 w 234"/>
                  <a:gd name="T47" fmla="*/ 118 h 320"/>
                  <a:gd name="T48" fmla="*/ 234 w 234"/>
                  <a:gd name="T49" fmla="*/ 107 h 320"/>
                  <a:gd name="T50" fmla="*/ 32 w 234"/>
                  <a:gd name="T51" fmla="*/ 22 h 320"/>
                  <a:gd name="T52" fmla="*/ 202 w 234"/>
                  <a:gd name="T53" fmla="*/ 22 h 320"/>
                  <a:gd name="T54" fmla="*/ 202 w 234"/>
                  <a:gd name="T55" fmla="*/ 96 h 320"/>
                  <a:gd name="T56" fmla="*/ 32 w 234"/>
                  <a:gd name="T57" fmla="*/ 96 h 320"/>
                  <a:gd name="T58" fmla="*/ 32 w 234"/>
                  <a:gd name="T59" fmla="*/ 22 h 320"/>
                  <a:gd name="T60" fmla="*/ 202 w 234"/>
                  <a:gd name="T61" fmla="*/ 299 h 320"/>
                  <a:gd name="T62" fmla="*/ 32 w 234"/>
                  <a:gd name="T63" fmla="*/ 299 h 320"/>
                  <a:gd name="T64" fmla="*/ 32 w 234"/>
                  <a:gd name="T65" fmla="*/ 214 h 320"/>
                  <a:gd name="T66" fmla="*/ 202 w 234"/>
                  <a:gd name="T67" fmla="*/ 214 h 320"/>
                  <a:gd name="T68" fmla="*/ 202 w 234"/>
                  <a:gd name="T69" fmla="*/ 299 h 320"/>
                  <a:gd name="T70" fmla="*/ 202 w 234"/>
                  <a:gd name="T71" fmla="*/ 192 h 320"/>
                  <a:gd name="T72" fmla="*/ 32 w 234"/>
                  <a:gd name="T73" fmla="*/ 192 h 320"/>
                  <a:gd name="T74" fmla="*/ 32 w 234"/>
                  <a:gd name="T75" fmla="*/ 118 h 320"/>
                  <a:gd name="T76" fmla="*/ 202 w 234"/>
                  <a:gd name="T77" fmla="*/ 118 h 320"/>
                  <a:gd name="T78" fmla="*/ 202 w 234"/>
                  <a:gd name="T79" fmla="*/ 192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4" h="320">
                    <a:moveTo>
                      <a:pt x="234" y="107"/>
                    </a:moveTo>
                    <a:cubicBezTo>
                      <a:pt x="234" y="101"/>
                      <a:pt x="230" y="96"/>
                      <a:pt x="224" y="96"/>
                    </a:cubicBezTo>
                    <a:cubicBezTo>
                      <a:pt x="224" y="22"/>
                      <a:pt x="224" y="22"/>
                      <a:pt x="224" y="22"/>
                    </a:cubicBezTo>
                    <a:cubicBezTo>
                      <a:pt x="230" y="22"/>
                      <a:pt x="234" y="17"/>
                      <a:pt x="234" y="11"/>
                    </a:cubicBezTo>
                    <a:cubicBezTo>
                      <a:pt x="234" y="5"/>
                      <a:pt x="230" y="0"/>
                      <a:pt x="224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2"/>
                      <a:pt x="10" y="22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4" y="96"/>
                      <a:pt x="0" y="101"/>
                      <a:pt x="0" y="107"/>
                    </a:cubicBezTo>
                    <a:cubicBezTo>
                      <a:pt x="0" y="113"/>
                      <a:pt x="4" y="118"/>
                      <a:pt x="10" y="118"/>
                    </a:cubicBezTo>
                    <a:cubicBezTo>
                      <a:pt x="10" y="192"/>
                      <a:pt x="10" y="192"/>
                      <a:pt x="10" y="192"/>
                    </a:cubicBezTo>
                    <a:cubicBezTo>
                      <a:pt x="4" y="192"/>
                      <a:pt x="0" y="197"/>
                      <a:pt x="0" y="203"/>
                    </a:cubicBezTo>
                    <a:cubicBezTo>
                      <a:pt x="0" y="209"/>
                      <a:pt x="4" y="214"/>
                      <a:pt x="10" y="214"/>
                    </a:cubicBezTo>
                    <a:cubicBezTo>
                      <a:pt x="10" y="299"/>
                      <a:pt x="10" y="299"/>
                      <a:pt x="10" y="299"/>
                    </a:cubicBezTo>
                    <a:cubicBezTo>
                      <a:pt x="4" y="299"/>
                      <a:pt x="0" y="304"/>
                      <a:pt x="0" y="310"/>
                    </a:cubicBezTo>
                    <a:cubicBezTo>
                      <a:pt x="0" y="316"/>
                      <a:pt x="4" y="320"/>
                      <a:pt x="10" y="320"/>
                    </a:cubicBezTo>
                    <a:cubicBezTo>
                      <a:pt x="224" y="320"/>
                      <a:pt x="224" y="320"/>
                      <a:pt x="224" y="320"/>
                    </a:cubicBezTo>
                    <a:cubicBezTo>
                      <a:pt x="230" y="320"/>
                      <a:pt x="234" y="316"/>
                      <a:pt x="234" y="310"/>
                    </a:cubicBezTo>
                    <a:cubicBezTo>
                      <a:pt x="234" y="304"/>
                      <a:pt x="230" y="299"/>
                      <a:pt x="224" y="299"/>
                    </a:cubicBezTo>
                    <a:cubicBezTo>
                      <a:pt x="224" y="214"/>
                      <a:pt x="224" y="214"/>
                      <a:pt x="224" y="214"/>
                    </a:cubicBezTo>
                    <a:cubicBezTo>
                      <a:pt x="230" y="214"/>
                      <a:pt x="234" y="209"/>
                      <a:pt x="234" y="203"/>
                    </a:cubicBezTo>
                    <a:cubicBezTo>
                      <a:pt x="234" y="197"/>
                      <a:pt x="230" y="192"/>
                      <a:pt x="224" y="192"/>
                    </a:cubicBezTo>
                    <a:cubicBezTo>
                      <a:pt x="224" y="118"/>
                      <a:pt x="224" y="118"/>
                      <a:pt x="224" y="118"/>
                    </a:cubicBezTo>
                    <a:cubicBezTo>
                      <a:pt x="230" y="118"/>
                      <a:pt x="234" y="113"/>
                      <a:pt x="234" y="107"/>
                    </a:cubicBezTo>
                    <a:close/>
                    <a:moveTo>
                      <a:pt x="32" y="22"/>
                    </a:moveTo>
                    <a:cubicBezTo>
                      <a:pt x="202" y="22"/>
                      <a:pt x="202" y="22"/>
                      <a:pt x="202" y="22"/>
                    </a:cubicBezTo>
                    <a:cubicBezTo>
                      <a:pt x="202" y="96"/>
                      <a:pt x="202" y="96"/>
                      <a:pt x="202" y="96"/>
                    </a:cubicBezTo>
                    <a:cubicBezTo>
                      <a:pt x="32" y="96"/>
                      <a:pt x="32" y="96"/>
                      <a:pt x="32" y="96"/>
                    </a:cubicBezTo>
                    <a:lnTo>
                      <a:pt x="32" y="22"/>
                    </a:lnTo>
                    <a:close/>
                    <a:moveTo>
                      <a:pt x="202" y="299"/>
                    </a:moveTo>
                    <a:cubicBezTo>
                      <a:pt x="32" y="299"/>
                      <a:pt x="32" y="299"/>
                      <a:pt x="32" y="299"/>
                    </a:cubicBezTo>
                    <a:cubicBezTo>
                      <a:pt x="32" y="214"/>
                      <a:pt x="32" y="214"/>
                      <a:pt x="32" y="214"/>
                    </a:cubicBezTo>
                    <a:cubicBezTo>
                      <a:pt x="202" y="214"/>
                      <a:pt x="202" y="214"/>
                      <a:pt x="202" y="214"/>
                    </a:cubicBezTo>
                    <a:lnTo>
                      <a:pt x="202" y="299"/>
                    </a:lnTo>
                    <a:close/>
                    <a:moveTo>
                      <a:pt x="202" y="192"/>
                    </a:moveTo>
                    <a:cubicBezTo>
                      <a:pt x="32" y="192"/>
                      <a:pt x="32" y="192"/>
                      <a:pt x="32" y="192"/>
                    </a:cubicBezTo>
                    <a:cubicBezTo>
                      <a:pt x="32" y="118"/>
                      <a:pt x="32" y="118"/>
                      <a:pt x="32" y="118"/>
                    </a:cubicBezTo>
                    <a:cubicBezTo>
                      <a:pt x="202" y="118"/>
                      <a:pt x="202" y="118"/>
                      <a:pt x="202" y="118"/>
                    </a:cubicBezTo>
                    <a:lnTo>
                      <a:pt x="202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12" name="Group 638">
              <a:extLst>
                <a:ext uri="{FF2B5EF4-FFF2-40B4-BE49-F238E27FC236}">
                  <a16:creationId xmlns:a16="http://schemas.microsoft.com/office/drawing/2014/main" id="{A23AEB55-8AAA-849C-3C88-918E27E5D6E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569595" y="3086333"/>
              <a:ext cx="613539" cy="613539"/>
              <a:chOff x="4300" y="2260"/>
              <a:chExt cx="340" cy="340"/>
            </a:xfrm>
            <a:solidFill>
              <a:schemeClr val="bg1"/>
            </a:solidFill>
          </p:grpSpPr>
          <p:sp>
            <p:nvSpPr>
              <p:cNvPr id="13" name="Freeform 639">
                <a:extLst>
                  <a:ext uri="{FF2B5EF4-FFF2-40B4-BE49-F238E27FC236}">
                    <a16:creationId xmlns:a16="http://schemas.microsoft.com/office/drawing/2014/main" id="{7AC747DD-963B-8D94-C3DA-2141C0DD6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3" y="2437"/>
                <a:ext cx="14" cy="99"/>
              </a:xfrm>
              <a:custGeom>
                <a:avLst/>
                <a:gdLst>
                  <a:gd name="T0" fmla="*/ 11 w 21"/>
                  <a:gd name="T1" fmla="*/ 0 h 150"/>
                  <a:gd name="T2" fmla="*/ 0 w 21"/>
                  <a:gd name="T3" fmla="*/ 11 h 150"/>
                  <a:gd name="T4" fmla="*/ 0 w 21"/>
                  <a:gd name="T5" fmla="*/ 139 h 150"/>
                  <a:gd name="T6" fmla="*/ 11 w 21"/>
                  <a:gd name="T7" fmla="*/ 150 h 150"/>
                  <a:gd name="T8" fmla="*/ 21 w 21"/>
                  <a:gd name="T9" fmla="*/ 139 h 150"/>
                  <a:gd name="T10" fmla="*/ 21 w 21"/>
                  <a:gd name="T11" fmla="*/ 11 h 150"/>
                  <a:gd name="T12" fmla="*/ 11 w 21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5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5"/>
                      <a:pt x="5" y="150"/>
                      <a:pt x="11" y="150"/>
                    </a:cubicBezTo>
                    <a:cubicBezTo>
                      <a:pt x="17" y="150"/>
                      <a:pt x="21" y="145"/>
                      <a:pt x="21" y="139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Freeform 640">
                <a:extLst>
                  <a:ext uri="{FF2B5EF4-FFF2-40B4-BE49-F238E27FC236}">
                    <a16:creationId xmlns:a16="http://schemas.microsoft.com/office/drawing/2014/main" id="{51F85E85-C395-E2BB-DD45-F49AE2851A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05" y="2330"/>
                <a:ext cx="132" cy="107"/>
              </a:xfrm>
              <a:custGeom>
                <a:avLst/>
                <a:gdLst>
                  <a:gd name="T0" fmla="*/ 192 w 199"/>
                  <a:gd name="T1" fmla="*/ 140 h 160"/>
                  <a:gd name="T2" fmla="*/ 129 w 199"/>
                  <a:gd name="T3" fmla="*/ 105 h 160"/>
                  <a:gd name="T4" fmla="*/ 108 w 199"/>
                  <a:gd name="T5" fmla="*/ 77 h 160"/>
                  <a:gd name="T6" fmla="*/ 108 w 199"/>
                  <a:gd name="T7" fmla="*/ 11 h 160"/>
                  <a:gd name="T8" fmla="*/ 98 w 199"/>
                  <a:gd name="T9" fmla="*/ 0 h 160"/>
                  <a:gd name="T10" fmla="*/ 87 w 199"/>
                  <a:gd name="T11" fmla="*/ 11 h 160"/>
                  <a:gd name="T12" fmla="*/ 87 w 199"/>
                  <a:gd name="T13" fmla="*/ 77 h 160"/>
                  <a:gd name="T14" fmla="*/ 66 w 199"/>
                  <a:gd name="T15" fmla="*/ 107 h 160"/>
                  <a:gd name="T16" fmla="*/ 7 w 199"/>
                  <a:gd name="T17" fmla="*/ 140 h 160"/>
                  <a:gd name="T18" fmla="*/ 3 w 199"/>
                  <a:gd name="T19" fmla="*/ 155 h 160"/>
                  <a:gd name="T20" fmla="*/ 12 w 199"/>
                  <a:gd name="T21" fmla="*/ 160 h 160"/>
                  <a:gd name="T22" fmla="*/ 18 w 199"/>
                  <a:gd name="T23" fmla="*/ 159 h 160"/>
                  <a:gd name="T24" fmla="*/ 73 w 199"/>
                  <a:gd name="T25" fmla="*/ 127 h 160"/>
                  <a:gd name="T26" fmla="*/ 98 w 199"/>
                  <a:gd name="T27" fmla="*/ 139 h 160"/>
                  <a:gd name="T28" fmla="*/ 123 w 199"/>
                  <a:gd name="T29" fmla="*/ 126 h 160"/>
                  <a:gd name="T30" fmla="*/ 181 w 199"/>
                  <a:gd name="T31" fmla="*/ 159 h 160"/>
                  <a:gd name="T32" fmla="*/ 187 w 199"/>
                  <a:gd name="T33" fmla="*/ 160 h 160"/>
                  <a:gd name="T34" fmla="*/ 196 w 199"/>
                  <a:gd name="T35" fmla="*/ 155 h 160"/>
                  <a:gd name="T36" fmla="*/ 192 w 199"/>
                  <a:gd name="T37" fmla="*/ 140 h 160"/>
                  <a:gd name="T38" fmla="*/ 98 w 199"/>
                  <a:gd name="T39" fmla="*/ 118 h 160"/>
                  <a:gd name="T40" fmla="*/ 87 w 199"/>
                  <a:gd name="T41" fmla="*/ 107 h 160"/>
                  <a:gd name="T42" fmla="*/ 98 w 199"/>
                  <a:gd name="T43" fmla="*/ 96 h 160"/>
                  <a:gd name="T44" fmla="*/ 108 w 199"/>
                  <a:gd name="T45" fmla="*/ 107 h 160"/>
                  <a:gd name="T46" fmla="*/ 98 w 199"/>
                  <a:gd name="T47" fmla="*/ 118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9" h="160">
                    <a:moveTo>
                      <a:pt x="192" y="140"/>
                    </a:moveTo>
                    <a:cubicBezTo>
                      <a:pt x="129" y="105"/>
                      <a:pt x="129" y="105"/>
                      <a:pt x="129" y="105"/>
                    </a:cubicBezTo>
                    <a:cubicBezTo>
                      <a:pt x="129" y="92"/>
                      <a:pt x="120" y="81"/>
                      <a:pt x="108" y="77"/>
                    </a:cubicBezTo>
                    <a:cubicBezTo>
                      <a:pt x="108" y="11"/>
                      <a:pt x="108" y="11"/>
                      <a:pt x="108" y="11"/>
                    </a:cubicBezTo>
                    <a:cubicBezTo>
                      <a:pt x="108" y="5"/>
                      <a:pt x="104" y="0"/>
                      <a:pt x="98" y="0"/>
                    </a:cubicBezTo>
                    <a:cubicBezTo>
                      <a:pt x="92" y="0"/>
                      <a:pt x="87" y="5"/>
                      <a:pt x="87" y="11"/>
                    </a:cubicBezTo>
                    <a:cubicBezTo>
                      <a:pt x="87" y="77"/>
                      <a:pt x="87" y="77"/>
                      <a:pt x="87" y="77"/>
                    </a:cubicBezTo>
                    <a:cubicBezTo>
                      <a:pt x="75" y="81"/>
                      <a:pt x="66" y="93"/>
                      <a:pt x="66" y="107"/>
                    </a:cubicBezTo>
                    <a:cubicBezTo>
                      <a:pt x="7" y="140"/>
                      <a:pt x="7" y="140"/>
                      <a:pt x="7" y="140"/>
                    </a:cubicBezTo>
                    <a:cubicBezTo>
                      <a:pt x="2" y="143"/>
                      <a:pt x="0" y="150"/>
                      <a:pt x="3" y="155"/>
                    </a:cubicBezTo>
                    <a:cubicBezTo>
                      <a:pt x="5" y="158"/>
                      <a:pt x="9" y="160"/>
                      <a:pt x="12" y="160"/>
                    </a:cubicBezTo>
                    <a:cubicBezTo>
                      <a:pt x="14" y="160"/>
                      <a:pt x="16" y="160"/>
                      <a:pt x="18" y="159"/>
                    </a:cubicBezTo>
                    <a:cubicBezTo>
                      <a:pt x="73" y="127"/>
                      <a:pt x="73" y="127"/>
                      <a:pt x="73" y="127"/>
                    </a:cubicBezTo>
                    <a:cubicBezTo>
                      <a:pt x="79" y="134"/>
                      <a:pt x="88" y="139"/>
                      <a:pt x="98" y="139"/>
                    </a:cubicBezTo>
                    <a:cubicBezTo>
                      <a:pt x="108" y="139"/>
                      <a:pt x="117" y="134"/>
                      <a:pt x="123" y="126"/>
                    </a:cubicBezTo>
                    <a:cubicBezTo>
                      <a:pt x="181" y="159"/>
                      <a:pt x="181" y="159"/>
                      <a:pt x="181" y="159"/>
                    </a:cubicBezTo>
                    <a:cubicBezTo>
                      <a:pt x="183" y="160"/>
                      <a:pt x="185" y="160"/>
                      <a:pt x="187" y="160"/>
                    </a:cubicBezTo>
                    <a:cubicBezTo>
                      <a:pt x="190" y="160"/>
                      <a:pt x="194" y="158"/>
                      <a:pt x="196" y="155"/>
                    </a:cubicBezTo>
                    <a:cubicBezTo>
                      <a:pt x="199" y="150"/>
                      <a:pt x="197" y="143"/>
                      <a:pt x="192" y="140"/>
                    </a:cubicBezTo>
                    <a:close/>
                    <a:moveTo>
                      <a:pt x="98" y="118"/>
                    </a:moveTo>
                    <a:cubicBezTo>
                      <a:pt x="92" y="118"/>
                      <a:pt x="87" y="113"/>
                      <a:pt x="87" y="107"/>
                    </a:cubicBezTo>
                    <a:cubicBezTo>
                      <a:pt x="87" y="101"/>
                      <a:pt x="92" y="96"/>
                      <a:pt x="98" y="96"/>
                    </a:cubicBezTo>
                    <a:cubicBezTo>
                      <a:pt x="104" y="96"/>
                      <a:pt x="108" y="101"/>
                      <a:pt x="108" y="107"/>
                    </a:cubicBezTo>
                    <a:cubicBezTo>
                      <a:pt x="108" y="113"/>
                      <a:pt x="104" y="118"/>
                      <a:pt x="98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641">
                <a:extLst>
                  <a:ext uri="{FF2B5EF4-FFF2-40B4-BE49-F238E27FC236}">
                    <a16:creationId xmlns:a16="http://schemas.microsoft.com/office/drawing/2014/main" id="{C3552598-37CD-8D6E-D146-912D546F8A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00" y="2260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Group 447">
              <a:extLst>
                <a:ext uri="{FF2B5EF4-FFF2-40B4-BE49-F238E27FC236}">
                  <a16:creationId xmlns:a16="http://schemas.microsoft.com/office/drawing/2014/main" id="{1737D838-9022-A2A0-EF83-F4AA7851ECF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797413" y="1560327"/>
              <a:ext cx="369332" cy="369332"/>
              <a:chOff x="3679" y="2685"/>
              <a:chExt cx="340" cy="340"/>
            </a:xfrm>
            <a:solidFill>
              <a:srgbClr val="FF0000"/>
            </a:solidFill>
          </p:grpSpPr>
          <p:sp>
            <p:nvSpPr>
              <p:cNvPr id="17" name="Freeform 448">
                <a:extLst>
                  <a:ext uri="{FF2B5EF4-FFF2-40B4-BE49-F238E27FC236}">
                    <a16:creationId xmlns:a16="http://schemas.microsoft.com/office/drawing/2014/main" id="{2A36FED0-1A91-5D64-F37E-76E1641FAA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79" y="2685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8" name="Freeform 449">
                <a:extLst>
                  <a:ext uri="{FF2B5EF4-FFF2-40B4-BE49-F238E27FC236}">
                    <a16:creationId xmlns:a16="http://schemas.microsoft.com/office/drawing/2014/main" id="{4AD860B5-8E03-BA2A-954C-855F74E592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43" y="2798"/>
                <a:ext cx="212" cy="113"/>
              </a:xfrm>
              <a:custGeom>
                <a:avLst/>
                <a:gdLst>
                  <a:gd name="T0" fmla="*/ 309 w 320"/>
                  <a:gd name="T1" fmla="*/ 43 h 171"/>
                  <a:gd name="T2" fmla="*/ 277 w 320"/>
                  <a:gd name="T3" fmla="*/ 43 h 171"/>
                  <a:gd name="T4" fmla="*/ 277 w 320"/>
                  <a:gd name="T5" fmla="*/ 11 h 171"/>
                  <a:gd name="T6" fmla="*/ 266 w 320"/>
                  <a:gd name="T7" fmla="*/ 0 h 171"/>
                  <a:gd name="T8" fmla="*/ 10 w 320"/>
                  <a:gd name="T9" fmla="*/ 0 h 171"/>
                  <a:gd name="T10" fmla="*/ 0 w 320"/>
                  <a:gd name="T11" fmla="*/ 11 h 171"/>
                  <a:gd name="T12" fmla="*/ 0 w 320"/>
                  <a:gd name="T13" fmla="*/ 160 h 171"/>
                  <a:gd name="T14" fmla="*/ 10 w 320"/>
                  <a:gd name="T15" fmla="*/ 171 h 171"/>
                  <a:gd name="T16" fmla="*/ 266 w 320"/>
                  <a:gd name="T17" fmla="*/ 171 h 171"/>
                  <a:gd name="T18" fmla="*/ 277 w 320"/>
                  <a:gd name="T19" fmla="*/ 160 h 171"/>
                  <a:gd name="T20" fmla="*/ 277 w 320"/>
                  <a:gd name="T21" fmla="*/ 128 h 171"/>
                  <a:gd name="T22" fmla="*/ 309 w 320"/>
                  <a:gd name="T23" fmla="*/ 128 h 171"/>
                  <a:gd name="T24" fmla="*/ 320 w 320"/>
                  <a:gd name="T25" fmla="*/ 118 h 171"/>
                  <a:gd name="T26" fmla="*/ 320 w 320"/>
                  <a:gd name="T27" fmla="*/ 54 h 171"/>
                  <a:gd name="T28" fmla="*/ 309 w 320"/>
                  <a:gd name="T29" fmla="*/ 43 h 171"/>
                  <a:gd name="T30" fmla="*/ 256 w 320"/>
                  <a:gd name="T31" fmla="*/ 150 h 171"/>
                  <a:gd name="T32" fmla="*/ 21 w 320"/>
                  <a:gd name="T33" fmla="*/ 150 h 171"/>
                  <a:gd name="T34" fmla="*/ 21 w 320"/>
                  <a:gd name="T35" fmla="*/ 22 h 171"/>
                  <a:gd name="T36" fmla="*/ 256 w 320"/>
                  <a:gd name="T37" fmla="*/ 22 h 171"/>
                  <a:gd name="T38" fmla="*/ 256 w 320"/>
                  <a:gd name="T39" fmla="*/ 150 h 171"/>
                  <a:gd name="T40" fmla="*/ 298 w 320"/>
                  <a:gd name="T41" fmla="*/ 107 h 171"/>
                  <a:gd name="T42" fmla="*/ 277 w 320"/>
                  <a:gd name="T43" fmla="*/ 107 h 171"/>
                  <a:gd name="T44" fmla="*/ 277 w 320"/>
                  <a:gd name="T45" fmla="*/ 64 h 171"/>
                  <a:gd name="T46" fmla="*/ 298 w 320"/>
                  <a:gd name="T47" fmla="*/ 64 h 171"/>
                  <a:gd name="T48" fmla="*/ 298 w 320"/>
                  <a:gd name="T49" fmla="*/ 107 h 171"/>
                  <a:gd name="T50" fmla="*/ 234 w 320"/>
                  <a:gd name="T51" fmla="*/ 86 h 171"/>
                  <a:gd name="T52" fmla="*/ 224 w 320"/>
                  <a:gd name="T53" fmla="*/ 96 h 171"/>
                  <a:gd name="T54" fmla="*/ 202 w 320"/>
                  <a:gd name="T55" fmla="*/ 96 h 171"/>
                  <a:gd name="T56" fmla="*/ 202 w 320"/>
                  <a:gd name="T57" fmla="*/ 118 h 171"/>
                  <a:gd name="T58" fmla="*/ 192 w 320"/>
                  <a:gd name="T59" fmla="*/ 128 h 171"/>
                  <a:gd name="T60" fmla="*/ 181 w 320"/>
                  <a:gd name="T61" fmla="*/ 118 h 171"/>
                  <a:gd name="T62" fmla="*/ 181 w 320"/>
                  <a:gd name="T63" fmla="*/ 96 h 171"/>
                  <a:gd name="T64" fmla="*/ 160 w 320"/>
                  <a:gd name="T65" fmla="*/ 96 h 171"/>
                  <a:gd name="T66" fmla="*/ 149 w 320"/>
                  <a:gd name="T67" fmla="*/ 86 h 171"/>
                  <a:gd name="T68" fmla="*/ 160 w 320"/>
                  <a:gd name="T69" fmla="*/ 75 h 171"/>
                  <a:gd name="T70" fmla="*/ 181 w 320"/>
                  <a:gd name="T71" fmla="*/ 75 h 171"/>
                  <a:gd name="T72" fmla="*/ 181 w 320"/>
                  <a:gd name="T73" fmla="*/ 54 h 171"/>
                  <a:gd name="T74" fmla="*/ 192 w 320"/>
                  <a:gd name="T75" fmla="*/ 43 h 171"/>
                  <a:gd name="T76" fmla="*/ 202 w 320"/>
                  <a:gd name="T77" fmla="*/ 54 h 171"/>
                  <a:gd name="T78" fmla="*/ 202 w 320"/>
                  <a:gd name="T79" fmla="*/ 75 h 171"/>
                  <a:gd name="T80" fmla="*/ 224 w 320"/>
                  <a:gd name="T81" fmla="*/ 75 h 171"/>
                  <a:gd name="T82" fmla="*/ 234 w 320"/>
                  <a:gd name="T83" fmla="*/ 86 h 171"/>
                  <a:gd name="T84" fmla="*/ 128 w 320"/>
                  <a:gd name="T85" fmla="*/ 86 h 171"/>
                  <a:gd name="T86" fmla="*/ 117 w 320"/>
                  <a:gd name="T87" fmla="*/ 96 h 171"/>
                  <a:gd name="T88" fmla="*/ 53 w 320"/>
                  <a:gd name="T89" fmla="*/ 96 h 171"/>
                  <a:gd name="T90" fmla="*/ 42 w 320"/>
                  <a:gd name="T91" fmla="*/ 86 h 171"/>
                  <a:gd name="T92" fmla="*/ 53 w 320"/>
                  <a:gd name="T93" fmla="*/ 75 h 171"/>
                  <a:gd name="T94" fmla="*/ 117 w 320"/>
                  <a:gd name="T95" fmla="*/ 75 h 171"/>
                  <a:gd name="T96" fmla="*/ 128 w 320"/>
                  <a:gd name="T97" fmla="*/ 86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20" h="171">
                    <a:moveTo>
                      <a:pt x="309" y="43"/>
                    </a:moveTo>
                    <a:cubicBezTo>
                      <a:pt x="277" y="43"/>
                      <a:pt x="277" y="43"/>
                      <a:pt x="277" y="43"/>
                    </a:cubicBezTo>
                    <a:cubicBezTo>
                      <a:pt x="277" y="11"/>
                      <a:pt x="277" y="11"/>
                      <a:pt x="277" y="11"/>
                    </a:cubicBezTo>
                    <a:cubicBezTo>
                      <a:pt x="277" y="5"/>
                      <a:pt x="272" y="0"/>
                      <a:pt x="266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66"/>
                      <a:pt x="4" y="171"/>
                      <a:pt x="10" y="171"/>
                    </a:cubicBezTo>
                    <a:cubicBezTo>
                      <a:pt x="266" y="171"/>
                      <a:pt x="266" y="171"/>
                      <a:pt x="266" y="171"/>
                    </a:cubicBezTo>
                    <a:cubicBezTo>
                      <a:pt x="272" y="171"/>
                      <a:pt x="277" y="166"/>
                      <a:pt x="277" y="160"/>
                    </a:cubicBezTo>
                    <a:cubicBezTo>
                      <a:pt x="277" y="128"/>
                      <a:pt x="277" y="128"/>
                      <a:pt x="277" y="128"/>
                    </a:cubicBezTo>
                    <a:cubicBezTo>
                      <a:pt x="309" y="128"/>
                      <a:pt x="309" y="128"/>
                      <a:pt x="309" y="128"/>
                    </a:cubicBezTo>
                    <a:cubicBezTo>
                      <a:pt x="315" y="128"/>
                      <a:pt x="320" y="124"/>
                      <a:pt x="320" y="118"/>
                    </a:cubicBezTo>
                    <a:cubicBezTo>
                      <a:pt x="320" y="54"/>
                      <a:pt x="320" y="54"/>
                      <a:pt x="320" y="54"/>
                    </a:cubicBezTo>
                    <a:cubicBezTo>
                      <a:pt x="320" y="48"/>
                      <a:pt x="315" y="43"/>
                      <a:pt x="309" y="43"/>
                    </a:cubicBezTo>
                    <a:close/>
                    <a:moveTo>
                      <a:pt x="256" y="150"/>
                    </a:moveTo>
                    <a:cubicBezTo>
                      <a:pt x="21" y="150"/>
                      <a:pt x="21" y="150"/>
                      <a:pt x="21" y="150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56" y="22"/>
                      <a:pt x="256" y="22"/>
                      <a:pt x="256" y="22"/>
                    </a:cubicBezTo>
                    <a:lnTo>
                      <a:pt x="256" y="150"/>
                    </a:lnTo>
                    <a:close/>
                    <a:moveTo>
                      <a:pt x="298" y="107"/>
                    </a:moveTo>
                    <a:cubicBezTo>
                      <a:pt x="277" y="107"/>
                      <a:pt x="277" y="107"/>
                      <a:pt x="277" y="107"/>
                    </a:cubicBezTo>
                    <a:cubicBezTo>
                      <a:pt x="277" y="64"/>
                      <a:pt x="277" y="64"/>
                      <a:pt x="277" y="64"/>
                    </a:cubicBezTo>
                    <a:cubicBezTo>
                      <a:pt x="298" y="64"/>
                      <a:pt x="298" y="64"/>
                      <a:pt x="298" y="64"/>
                    </a:cubicBezTo>
                    <a:lnTo>
                      <a:pt x="298" y="107"/>
                    </a:lnTo>
                    <a:close/>
                    <a:moveTo>
                      <a:pt x="234" y="86"/>
                    </a:moveTo>
                    <a:cubicBezTo>
                      <a:pt x="234" y="92"/>
                      <a:pt x="230" y="96"/>
                      <a:pt x="224" y="96"/>
                    </a:cubicBezTo>
                    <a:cubicBezTo>
                      <a:pt x="202" y="96"/>
                      <a:pt x="202" y="96"/>
                      <a:pt x="202" y="96"/>
                    </a:cubicBezTo>
                    <a:cubicBezTo>
                      <a:pt x="202" y="118"/>
                      <a:pt x="202" y="118"/>
                      <a:pt x="202" y="118"/>
                    </a:cubicBezTo>
                    <a:cubicBezTo>
                      <a:pt x="202" y="124"/>
                      <a:pt x="198" y="128"/>
                      <a:pt x="192" y="128"/>
                    </a:cubicBezTo>
                    <a:cubicBezTo>
                      <a:pt x="186" y="128"/>
                      <a:pt x="181" y="124"/>
                      <a:pt x="181" y="118"/>
                    </a:cubicBezTo>
                    <a:cubicBezTo>
                      <a:pt x="181" y="96"/>
                      <a:pt x="181" y="96"/>
                      <a:pt x="181" y="96"/>
                    </a:cubicBezTo>
                    <a:cubicBezTo>
                      <a:pt x="160" y="96"/>
                      <a:pt x="160" y="96"/>
                      <a:pt x="160" y="96"/>
                    </a:cubicBezTo>
                    <a:cubicBezTo>
                      <a:pt x="154" y="96"/>
                      <a:pt x="149" y="92"/>
                      <a:pt x="149" y="86"/>
                    </a:cubicBezTo>
                    <a:cubicBezTo>
                      <a:pt x="149" y="80"/>
                      <a:pt x="154" y="75"/>
                      <a:pt x="160" y="75"/>
                    </a:cubicBezTo>
                    <a:cubicBezTo>
                      <a:pt x="181" y="75"/>
                      <a:pt x="181" y="75"/>
                      <a:pt x="181" y="75"/>
                    </a:cubicBezTo>
                    <a:cubicBezTo>
                      <a:pt x="181" y="54"/>
                      <a:pt x="181" y="54"/>
                      <a:pt x="181" y="54"/>
                    </a:cubicBezTo>
                    <a:cubicBezTo>
                      <a:pt x="181" y="48"/>
                      <a:pt x="186" y="43"/>
                      <a:pt x="192" y="43"/>
                    </a:cubicBezTo>
                    <a:cubicBezTo>
                      <a:pt x="198" y="43"/>
                      <a:pt x="202" y="48"/>
                      <a:pt x="202" y="54"/>
                    </a:cubicBezTo>
                    <a:cubicBezTo>
                      <a:pt x="202" y="75"/>
                      <a:pt x="202" y="75"/>
                      <a:pt x="202" y="75"/>
                    </a:cubicBezTo>
                    <a:cubicBezTo>
                      <a:pt x="224" y="75"/>
                      <a:pt x="224" y="75"/>
                      <a:pt x="224" y="75"/>
                    </a:cubicBezTo>
                    <a:cubicBezTo>
                      <a:pt x="230" y="75"/>
                      <a:pt x="234" y="80"/>
                      <a:pt x="234" y="86"/>
                    </a:cubicBezTo>
                    <a:close/>
                    <a:moveTo>
                      <a:pt x="128" y="86"/>
                    </a:moveTo>
                    <a:cubicBezTo>
                      <a:pt x="128" y="92"/>
                      <a:pt x="123" y="96"/>
                      <a:pt x="117" y="96"/>
                    </a:cubicBezTo>
                    <a:cubicBezTo>
                      <a:pt x="53" y="96"/>
                      <a:pt x="53" y="96"/>
                      <a:pt x="53" y="96"/>
                    </a:cubicBezTo>
                    <a:cubicBezTo>
                      <a:pt x="47" y="96"/>
                      <a:pt x="42" y="92"/>
                      <a:pt x="42" y="86"/>
                    </a:cubicBezTo>
                    <a:cubicBezTo>
                      <a:pt x="42" y="80"/>
                      <a:pt x="47" y="75"/>
                      <a:pt x="53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23" y="75"/>
                      <a:pt x="128" y="80"/>
                      <a:pt x="128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19" name="Group 477">
              <a:extLst>
                <a:ext uri="{FF2B5EF4-FFF2-40B4-BE49-F238E27FC236}">
                  <a16:creationId xmlns:a16="http://schemas.microsoft.com/office/drawing/2014/main" id="{38C00293-E69F-CA6F-4DB1-2EBDBCE77EE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257740" y="2425668"/>
              <a:ext cx="442315" cy="442315"/>
              <a:chOff x="373" y="1548"/>
              <a:chExt cx="340" cy="340"/>
            </a:xfrm>
            <a:solidFill>
              <a:schemeClr val="bg1"/>
            </a:solidFill>
          </p:grpSpPr>
          <p:sp>
            <p:nvSpPr>
              <p:cNvPr id="20" name="Freeform 400">
                <a:extLst>
                  <a:ext uri="{FF2B5EF4-FFF2-40B4-BE49-F238E27FC236}">
                    <a16:creationId xmlns:a16="http://schemas.microsoft.com/office/drawing/2014/main" id="{753B88DE-74BE-7172-98F3-7B6AE97BDC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3" y="1548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1" name="Freeform 401">
                <a:extLst>
                  <a:ext uri="{FF2B5EF4-FFF2-40B4-BE49-F238E27FC236}">
                    <a16:creationId xmlns:a16="http://schemas.microsoft.com/office/drawing/2014/main" id="{3500E91F-5275-6EFB-97BC-BC6D97BE64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9" y="1654"/>
                <a:ext cx="128" cy="128"/>
              </a:xfrm>
              <a:custGeom>
                <a:avLst/>
                <a:gdLst>
                  <a:gd name="T0" fmla="*/ 96 w 192"/>
                  <a:gd name="T1" fmla="*/ 0 h 192"/>
                  <a:gd name="T2" fmla="*/ 0 w 192"/>
                  <a:gd name="T3" fmla="*/ 96 h 192"/>
                  <a:gd name="T4" fmla="*/ 96 w 192"/>
                  <a:gd name="T5" fmla="*/ 192 h 192"/>
                  <a:gd name="T6" fmla="*/ 192 w 192"/>
                  <a:gd name="T7" fmla="*/ 96 h 192"/>
                  <a:gd name="T8" fmla="*/ 96 w 192"/>
                  <a:gd name="T9" fmla="*/ 0 h 192"/>
                  <a:gd name="T10" fmla="*/ 96 w 192"/>
                  <a:gd name="T11" fmla="*/ 170 h 192"/>
                  <a:gd name="T12" fmla="*/ 21 w 192"/>
                  <a:gd name="T13" fmla="*/ 96 h 192"/>
                  <a:gd name="T14" fmla="*/ 96 w 192"/>
                  <a:gd name="T15" fmla="*/ 21 h 192"/>
                  <a:gd name="T16" fmla="*/ 170 w 192"/>
                  <a:gd name="T17" fmla="*/ 96 h 192"/>
                  <a:gd name="T18" fmla="*/ 96 w 192"/>
                  <a:gd name="T19" fmla="*/ 17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2" h="192">
                    <a:moveTo>
                      <a:pt x="96" y="0"/>
                    </a:moveTo>
                    <a:cubicBezTo>
                      <a:pt x="43" y="0"/>
                      <a:pt x="0" y="43"/>
                      <a:pt x="0" y="96"/>
                    </a:cubicBezTo>
                    <a:cubicBezTo>
                      <a:pt x="0" y="149"/>
                      <a:pt x="43" y="192"/>
                      <a:pt x="96" y="192"/>
                    </a:cubicBezTo>
                    <a:cubicBezTo>
                      <a:pt x="149" y="192"/>
                      <a:pt x="192" y="149"/>
                      <a:pt x="192" y="96"/>
                    </a:cubicBezTo>
                    <a:cubicBezTo>
                      <a:pt x="192" y="43"/>
                      <a:pt x="149" y="0"/>
                      <a:pt x="96" y="0"/>
                    </a:cubicBezTo>
                    <a:close/>
                    <a:moveTo>
                      <a:pt x="96" y="170"/>
                    </a:moveTo>
                    <a:cubicBezTo>
                      <a:pt x="54" y="170"/>
                      <a:pt x="21" y="137"/>
                      <a:pt x="21" y="96"/>
                    </a:cubicBezTo>
                    <a:cubicBezTo>
                      <a:pt x="21" y="54"/>
                      <a:pt x="54" y="21"/>
                      <a:pt x="96" y="21"/>
                    </a:cubicBezTo>
                    <a:cubicBezTo>
                      <a:pt x="137" y="21"/>
                      <a:pt x="170" y="54"/>
                      <a:pt x="170" y="96"/>
                    </a:cubicBezTo>
                    <a:cubicBezTo>
                      <a:pt x="170" y="137"/>
                      <a:pt x="137" y="170"/>
                      <a:pt x="96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2" name="Freeform 402">
                <a:extLst>
                  <a:ext uri="{FF2B5EF4-FFF2-40B4-BE49-F238E27FC236}">
                    <a16:creationId xmlns:a16="http://schemas.microsoft.com/office/drawing/2014/main" id="{F6703463-338D-1B17-1CAB-87D0A8C9FD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1711"/>
                <a:ext cx="28" cy="14"/>
              </a:xfrm>
              <a:custGeom>
                <a:avLst/>
                <a:gdLst>
                  <a:gd name="T0" fmla="*/ 32 w 43"/>
                  <a:gd name="T1" fmla="*/ 0 h 21"/>
                  <a:gd name="T2" fmla="*/ 11 w 43"/>
                  <a:gd name="T3" fmla="*/ 0 h 21"/>
                  <a:gd name="T4" fmla="*/ 0 w 43"/>
                  <a:gd name="T5" fmla="*/ 11 h 21"/>
                  <a:gd name="T6" fmla="*/ 11 w 43"/>
                  <a:gd name="T7" fmla="*/ 21 h 21"/>
                  <a:gd name="T8" fmla="*/ 32 w 43"/>
                  <a:gd name="T9" fmla="*/ 21 h 21"/>
                  <a:gd name="T10" fmla="*/ 43 w 43"/>
                  <a:gd name="T11" fmla="*/ 11 h 21"/>
                  <a:gd name="T12" fmla="*/ 32 w 43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21">
                    <a:moveTo>
                      <a:pt x="3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3" y="17"/>
                      <a:pt x="43" y="11"/>
                    </a:cubicBezTo>
                    <a:cubicBezTo>
                      <a:pt x="43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3" name="Freeform 403">
                <a:extLst>
                  <a:ext uri="{FF2B5EF4-FFF2-40B4-BE49-F238E27FC236}">
                    <a16:creationId xmlns:a16="http://schemas.microsoft.com/office/drawing/2014/main" id="{353F9981-3395-783F-AFA0-87D0E00852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" y="1711"/>
                <a:ext cx="28" cy="14"/>
              </a:xfrm>
              <a:custGeom>
                <a:avLst/>
                <a:gdLst>
                  <a:gd name="T0" fmla="*/ 32 w 42"/>
                  <a:gd name="T1" fmla="*/ 0 h 21"/>
                  <a:gd name="T2" fmla="*/ 10 w 42"/>
                  <a:gd name="T3" fmla="*/ 0 h 21"/>
                  <a:gd name="T4" fmla="*/ 0 w 42"/>
                  <a:gd name="T5" fmla="*/ 11 h 21"/>
                  <a:gd name="T6" fmla="*/ 10 w 42"/>
                  <a:gd name="T7" fmla="*/ 21 h 21"/>
                  <a:gd name="T8" fmla="*/ 32 w 42"/>
                  <a:gd name="T9" fmla="*/ 21 h 21"/>
                  <a:gd name="T10" fmla="*/ 42 w 42"/>
                  <a:gd name="T11" fmla="*/ 11 h 21"/>
                  <a:gd name="T12" fmla="*/ 32 w 42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21">
                    <a:moveTo>
                      <a:pt x="32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1"/>
                      <a:pt x="10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2" y="17"/>
                      <a:pt x="42" y="11"/>
                    </a:cubicBezTo>
                    <a:cubicBezTo>
                      <a:pt x="42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4" name="Freeform 404">
                <a:extLst>
                  <a:ext uri="{FF2B5EF4-FFF2-40B4-BE49-F238E27FC236}">
                    <a16:creationId xmlns:a16="http://schemas.microsoft.com/office/drawing/2014/main" id="{E41E11F6-7432-8CC9-2FB1-8738839B85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" y="1612"/>
                <a:ext cx="14" cy="28"/>
              </a:xfrm>
              <a:custGeom>
                <a:avLst/>
                <a:gdLst>
                  <a:gd name="T0" fmla="*/ 11 w 21"/>
                  <a:gd name="T1" fmla="*/ 42 h 42"/>
                  <a:gd name="T2" fmla="*/ 21 w 21"/>
                  <a:gd name="T3" fmla="*/ 32 h 42"/>
                  <a:gd name="T4" fmla="*/ 21 w 21"/>
                  <a:gd name="T5" fmla="*/ 10 h 42"/>
                  <a:gd name="T6" fmla="*/ 11 w 21"/>
                  <a:gd name="T7" fmla="*/ 0 h 42"/>
                  <a:gd name="T8" fmla="*/ 0 w 21"/>
                  <a:gd name="T9" fmla="*/ 10 h 42"/>
                  <a:gd name="T10" fmla="*/ 0 w 21"/>
                  <a:gd name="T11" fmla="*/ 32 h 42"/>
                  <a:gd name="T12" fmla="*/ 11 w 21"/>
                  <a:gd name="T1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42">
                    <a:moveTo>
                      <a:pt x="11" y="42"/>
                    </a:moveTo>
                    <a:cubicBezTo>
                      <a:pt x="17" y="42"/>
                      <a:pt x="21" y="38"/>
                      <a:pt x="21" y="32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7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8"/>
                      <a:pt x="5" y="42"/>
                      <a:pt x="1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5" name="Freeform 405">
                <a:extLst>
                  <a:ext uri="{FF2B5EF4-FFF2-40B4-BE49-F238E27FC236}">
                    <a16:creationId xmlns:a16="http://schemas.microsoft.com/office/drawing/2014/main" id="{6073EEAD-3668-BDEA-D4D2-68BEBCB52B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" y="1796"/>
                <a:ext cx="14" cy="28"/>
              </a:xfrm>
              <a:custGeom>
                <a:avLst/>
                <a:gdLst>
                  <a:gd name="T0" fmla="*/ 11 w 21"/>
                  <a:gd name="T1" fmla="*/ 0 h 43"/>
                  <a:gd name="T2" fmla="*/ 0 w 21"/>
                  <a:gd name="T3" fmla="*/ 11 h 43"/>
                  <a:gd name="T4" fmla="*/ 0 w 21"/>
                  <a:gd name="T5" fmla="*/ 32 h 43"/>
                  <a:gd name="T6" fmla="*/ 11 w 21"/>
                  <a:gd name="T7" fmla="*/ 43 h 43"/>
                  <a:gd name="T8" fmla="*/ 21 w 21"/>
                  <a:gd name="T9" fmla="*/ 32 h 43"/>
                  <a:gd name="T10" fmla="*/ 21 w 21"/>
                  <a:gd name="T11" fmla="*/ 11 h 43"/>
                  <a:gd name="T12" fmla="*/ 11 w 21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43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8"/>
                      <a:pt x="5" y="43"/>
                      <a:pt x="11" y="43"/>
                    </a:cubicBezTo>
                    <a:cubicBezTo>
                      <a:pt x="17" y="43"/>
                      <a:pt x="21" y="38"/>
                      <a:pt x="21" y="3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6" name="Freeform 406">
                <a:extLst>
                  <a:ext uri="{FF2B5EF4-FFF2-40B4-BE49-F238E27FC236}">
                    <a16:creationId xmlns:a16="http://schemas.microsoft.com/office/drawing/2014/main" id="{37F6ED39-79DD-9ACF-9FBE-37E6B42A2F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" y="1640"/>
                <a:ext cx="26" cy="25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20 h 38"/>
                  <a:gd name="T4" fmla="*/ 5 w 39"/>
                  <a:gd name="T5" fmla="*/ 35 h 38"/>
                  <a:gd name="T6" fmla="*/ 12 w 39"/>
                  <a:gd name="T7" fmla="*/ 38 h 38"/>
                  <a:gd name="T8" fmla="*/ 20 w 39"/>
                  <a:gd name="T9" fmla="*/ 35 h 38"/>
                  <a:gd name="T10" fmla="*/ 35 w 39"/>
                  <a:gd name="T11" fmla="*/ 20 h 38"/>
                  <a:gd name="T12" fmla="*/ 35 w 39"/>
                  <a:gd name="T13" fmla="*/ 5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0" y="24"/>
                      <a:pt x="0" y="31"/>
                      <a:pt x="5" y="35"/>
                    </a:cubicBezTo>
                    <a:cubicBezTo>
                      <a:pt x="7" y="37"/>
                      <a:pt x="9" y="38"/>
                      <a:pt x="12" y="38"/>
                    </a:cubicBezTo>
                    <a:cubicBezTo>
                      <a:pt x="15" y="38"/>
                      <a:pt x="18" y="37"/>
                      <a:pt x="20" y="3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5"/>
                      <a:pt x="39" y="9"/>
                      <a:pt x="35" y="5"/>
                    </a:cubicBezTo>
                    <a:cubicBezTo>
                      <a:pt x="31" y="0"/>
                      <a:pt x="24" y="0"/>
                      <a:pt x="2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7" name="Freeform 407">
                <a:extLst>
                  <a:ext uri="{FF2B5EF4-FFF2-40B4-BE49-F238E27FC236}">
                    <a16:creationId xmlns:a16="http://schemas.microsoft.com/office/drawing/2014/main" id="{7C5DF012-4072-4BA7-887F-2E94C98954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" y="1770"/>
                <a:ext cx="26" cy="25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20 h 38"/>
                  <a:gd name="T4" fmla="*/ 5 w 39"/>
                  <a:gd name="T5" fmla="*/ 35 h 38"/>
                  <a:gd name="T6" fmla="*/ 12 w 39"/>
                  <a:gd name="T7" fmla="*/ 38 h 38"/>
                  <a:gd name="T8" fmla="*/ 20 w 39"/>
                  <a:gd name="T9" fmla="*/ 35 h 38"/>
                  <a:gd name="T10" fmla="*/ 35 w 39"/>
                  <a:gd name="T11" fmla="*/ 20 h 38"/>
                  <a:gd name="T12" fmla="*/ 35 w 39"/>
                  <a:gd name="T13" fmla="*/ 5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0" y="24"/>
                      <a:pt x="0" y="31"/>
                      <a:pt x="5" y="35"/>
                    </a:cubicBezTo>
                    <a:cubicBezTo>
                      <a:pt x="7" y="37"/>
                      <a:pt x="9" y="38"/>
                      <a:pt x="12" y="38"/>
                    </a:cubicBezTo>
                    <a:cubicBezTo>
                      <a:pt x="15" y="38"/>
                      <a:pt x="18" y="37"/>
                      <a:pt x="20" y="3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6"/>
                      <a:pt x="39" y="9"/>
                      <a:pt x="35" y="5"/>
                    </a:cubicBezTo>
                    <a:cubicBezTo>
                      <a:pt x="31" y="0"/>
                      <a:pt x="24" y="0"/>
                      <a:pt x="2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8" name="Freeform 408">
                <a:extLst>
                  <a:ext uri="{FF2B5EF4-FFF2-40B4-BE49-F238E27FC236}">
                    <a16:creationId xmlns:a16="http://schemas.microsoft.com/office/drawing/2014/main" id="{7A04B3A4-2F8F-9302-48A9-CAF4CE1CF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" y="1640"/>
                <a:ext cx="26" cy="25"/>
              </a:xfrm>
              <a:custGeom>
                <a:avLst/>
                <a:gdLst>
                  <a:gd name="T0" fmla="*/ 20 w 39"/>
                  <a:gd name="T1" fmla="*/ 35 h 38"/>
                  <a:gd name="T2" fmla="*/ 27 w 39"/>
                  <a:gd name="T3" fmla="*/ 38 h 38"/>
                  <a:gd name="T4" fmla="*/ 35 w 39"/>
                  <a:gd name="T5" fmla="*/ 35 h 38"/>
                  <a:gd name="T6" fmla="*/ 35 w 39"/>
                  <a:gd name="T7" fmla="*/ 20 h 38"/>
                  <a:gd name="T8" fmla="*/ 20 w 39"/>
                  <a:gd name="T9" fmla="*/ 5 h 38"/>
                  <a:gd name="T10" fmla="*/ 5 w 39"/>
                  <a:gd name="T11" fmla="*/ 5 h 38"/>
                  <a:gd name="T12" fmla="*/ 5 w 39"/>
                  <a:gd name="T13" fmla="*/ 20 h 38"/>
                  <a:gd name="T14" fmla="*/ 20 w 39"/>
                  <a:gd name="T15" fmla="*/ 3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35"/>
                    </a:moveTo>
                    <a:cubicBezTo>
                      <a:pt x="22" y="37"/>
                      <a:pt x="24" y="38"/>
                      <a:pt x="27" y="38"/>
                    </a:cubicBezTo>
                    <a:cubicBezTo>
                      <a:pt x="30" y="38"/>
                      <a:pt x="33" y="37"/>
                      <a:pt x="35" y="35"/>
                    </a:cubicBezTo>
                    <a:cubicBezTo>
                      <a:pt x="39" y="31"/>
                      <a:pt x="39" y="24"/>
                      <a:pt x="35" y="2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5" y="0"/>
                      <a:pt x="9" y="0"/>
                      <a:pt x="5" y="5"/>
                    </a:cubicBezTo>
                    <a:cubicBezTo>
                      <a:pt x="0" y="9"/>
                      <a:pt x="0" y="15"/>
                      <a:pt x="5" y="20"/>
                    </a:cubicBezTo>
                    <a:lnTo>
                      <a:pt x="20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9" name="Freeform 409">
                <a:extLst>
                  <a:ext uri="{FF2B5EF4-FFF2-40B4-BE49-F238E27FC236}">
                    <a16:creationId xmlns:a16="http://schemas.microsoft.com/office/drawing/2014/main" id="{CBDE0CB1-77D0-2305-AB2D-8EA83A477D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" y="1770"/>
                <a:ext cx="26" cy="25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5 h 38"/>
                  <a:gd name="T4" fmla="*/ 5 w 39"/>
                  <a:gd name="T5" fmla="*/ 20 h 38"/>
                  <a:gd name="T6" fmla="*/ 20 w 39"/>
                  <a:gd name="T7" fmla="*/ 35 h 38"/>
                  <a:gd name="T8" fmla="*/ 27 w 39"/>
                  <a:gd name="T9" fmla="*/ 38 h 38"/>
                  <a:gd name="T10" fmla="*/ 35 w 39"/>
                  <a:gd name="T11" fmla="*/ 35 h 38"/>
                  <a:gd name="T12" fmla="*/ 35 w 39"/>
                  <a:gd name="T13" fmla="*/ 20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16" y="0"/>
                      <a:pt x="9" y="0"/>
                      <a:pt x="5" y="5"/>
                    </a:cubicBezTo>
                    <a:cubicBezTo>
                      <a:pt x="0" y="9"/>
                      <a:pt x="0" y="16"/>
                      <a:pt x="5" y="20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2" y="37"/>
                      <a:pt x="25" y="38"/>
                      <a:pt x="27" y="38"/>
                    </a:cubicBezTo>
                    <a:cubicBezTo>
                      <a:pt x="30" y="38"/>
                      <a:pt x="33" y="37"/>
                      <a:pt x="35" y="35"/>
                    </a:cubicBezTo>
                    <a:cubicBezTo>
                      <a:pt x="39" y="31"/>
                      <a:pt x="39" y="24"/>
                      <a:pt x="35" y="20"/>
                    </a:cubicBezTo>
                    <a:lnTo>
                      <a:pt x="2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B7C765D6-43E1-20AE-1F78-32354776AEAB}"/>
                </a:ext>
              </a:extLst>
            </p:cNvPr>
            <p:cNvGrpSpPr/>
            <p:nvPr/>
          </p:nvGrpSpPr>
          <p:grpSpPr>
            <a:xfrm>
              <a:off x="10463015" y="4470972"/>
              <a:ext cx="390819" cy="390819"/>
              <a:chOff x="4634987" y="709649"/>
              <a:chExt cx="916762" cy="916762"/>
            </a:xfrm>
          </p:grpSpPr>
          <p:grpSp>
            <p:nvGrpSpPr>
              <p:cNvPr id="31" name="Group 638">
                <a:extLst>
                  <a:ext uri="{FF2B5EF4-FFF2-40B4-BE49-F238E27FC236}">
                    <a16:creationId xmlns:a16="http://schemas.microsoft.com/office/drawing/2014/main" id="{EDDCFBE1-49F1-2A8D-8C6D-706DB84A6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634987" y="709649"/>
                <a:ext cx="916762" cy="916762"/>
                <a:chOff x="4300" y="2260"/>
                <a:chExt cx="340" cy="340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3" name="Freeform 639">
                  <a:extLst>
                    <a:ext uri="{FF2B5EF4-FFF2-40B4-BE49-F238E27FC236}">
                      <a16:creationId xmlns:a16="http://schemas.microsoft.com/office/drawing/2014/main" id="{7AD43BB6-4A8C-EDF9-D2A9-111F80EBE5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63" y="2415"/>
                  <a:ext cx="14" cy="99"/>
                </a:xfrm>
                <a:custGeom>
                  <a:avLst/>
                  <a:gdLst>
                    <a:gd name="T0" fmla="*/ 11 w 21"/>
                    <a:gd name="T1" fmla="*/ 0 h 150"/>
                    <a:gd name="T2" fmla="*/ 0 w 21"/>
                    <a:gd name="T3" fmla="*/ 11 h 150"/>
                    <a:gd name="T4" fmla="*/ 0 w 21"/>
                    <a:gd name="T5" fmla="*/ 139 h 150"/>
                    <a:gd name="T6" fmla="*/ 11 w 21"/>
                    <a:gd name="T7" fmla="*/ 150 h 150"/>
                    <a:gd name="T8" fmla="*/ 21 w 21"/>
                    <a:gd name="T9" fmla="*/ 139 h 150"/>
                    <a:gd name="T10" fmla="*/ 21 w 21"/>
                    <a:gd name="T11" fmla="*/ 11 h 150"/>
                    <a:gd name="T12" fmla="*/ 11 w 21"/>
                    <a:gd name="T13" fmla="*/ 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150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139"/>
                        <a:pt x="0" y="139"/>
                        <a:pt x="0" y="139"/>
                      </a:cubicBezTo>
                      <a:cubicBezTo>
                        <a:pt x="0" y="145"/>
                        <a:pt x="5" y="150"/>
                        <a:pt x="11" y="150"/>
                      </a:cubicBezTo>
                      <a:cubicBezTo>
                        <a:pt x="17" y="150"/>
                        <a:pt x="21" y="145"/>
                        <a:pt x="21" y="139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5"/>
                        <a:pt x="17" y="0"/>
                        <a:pt x="11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4" name="Freeform 640">
                  <a:extLst>
                    <a:ext uri="{FF2B5EF4-FFF2-40B4-BE49-F238E27FC236}">
                      <a16:creationId xmlns:a16="http://schemas.microsoft.com/office/drawing/2014/main" id="{BC572545-0DEA-0815-7C23-6727BE70BFA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05" y="2308"/>
                  <a:ext cx="132" cy="107"/>
                </a:xfrm>
                <a:custGeom>
                  <a:avLst/>
                  <a:gdLst>
                    <a:gd name="T0" fmla="*/ 192 w 199"/>
                    <a:gd name="T1" fmla="*/ 140 h 160"/>
                    <a:gd name="T2" fmla="*/ 129 w 199"/>
                    <a:gd name="T3" fmla="*/ 105 h 160"/>
                    <a:gd name="T4" fmla="*/ 108 w 199"/>
                    <a:gd name="T5" fmla="*/ 77 h 160"/>
                    <a:gd name="T6" fmla="*/ 108 w 199"/>
                    <a:gd name="T7" fmla="*/ 11 h 160"/>
                    <a:gd name="T8" fmla="*/ 98 w 199"/>
                    <a:gd name="T9" fmla="*/ 0 h 160"/>
                    <a:gd name="T10" fmla="*/ 87 w 199"/>
                    <a:gd name="T11" fmla="*/ 11 h 160"/>
                    <a:gd name="T12" fmla="*/ 87 w 199"/>
                    <a:gd name="T13" fmla="*/ 77 h 160"/>
                    <a:gd name="T14" fmla="*/ 66 w 199"/>
                    <a:gd name="T15" fmla="*/ 107 h 160"/>
                    <a:gd name="T16" fmla="*/ 7 w 199"/>
                    <a:gd name="T17" fmla="*/ 140 h 160"/>
                    <a:gd name="T18" fmla="*/ 3 w 199"/>
                    <a:gd name="T19" fmla="*/ 155 h 160"/>
                    <a:gd name="T20" fmla="*/ 12 w 199"/>
                    <a:gd name="T21" fmla="*/ 160 h 160"/>
                    <a:gd name="T22" fmla="*/ 18 w 199"/>
                    <a:gd name="T23" fmla="*/ 159 h 160"/>
                    <a:gd name="T24" fmla="*/ 73 w 199"/>
                    <a:gd name="T25" fmla="*/ 127 h 160"/>
                    <a:gd name="T26" fmla="*/ 98 w 199"/>
                    <a:gd name="T27" fmla="*/ 139 h 160"/>
                    <a:gd name="T28" fmla="*/ 123 w 199"/>
                    <a:gd name="T29" fmla="*/ 126 h 160"/>
                    <a:gd name="T30" fmla="*/ 181 w 199"/>
                    <a:gd name="T31" fmla="*/ 159 h 160"/>
                    <a:gd name="T32" fmla="*/ 187 w 199"/>
                    <a:gd name="T33" fmla="*/ 160 h 160"/>
                    <a:gd name="T34" fmla="*/ 196 w 199"/>
                    <a:gd name="T35" fmla="*/ 155 h 160"/>
                    <a:gd name="T36" fmla="*/ 192 w 199"/>
                    <a:gd name="T37" fmla="*/ 140 h 160"/>
                    <a:gd name="T38" fmla="*/ 98 w 199"/>
                    <a:gd name="T39" fmla="*/ 118 h 160"/>
                    <a:gd name="T40" fmla="*/ 87 w 199"/>
                    <a:gd name="T41" fmla="*/ 107 h 160"/>
                    <a:gd name="T42" fmla="*/ 98 w 199"/>
                    <a:gd name="T43" fmla="*/ 96 h 160"/>
                    <a:gd name="T44" fmla="*/ 108 w 199"/>
                    <a:gd name="T45" fmla="*/ 107 h 160"/>
                    <a:gd name="T46" fmla="*/ 98 w 199"/>
                    <a:gd name="T47" fmla="*/ 118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99" h="160">
                      <a:moveTo>
                        <a:pt x="192" y="140"/>
                      </a:moveTo>
                      <a:cubicBezTo>
                        <a:pt x="129" y="105"/>
                        <a:pt x="129" y="105"/>
                        <a:pt x="129" y="105"/>
                      </a:cubicBezTo>
                      <a:cubicBezTo>
                        <a:pt x="129" y="92"/>
                        <a:pt x="120" y="81"/>
                        <a:pt x="108" y="77"/>
                      </a:cubicBezTo>
                      <a:cubicBezTo>
                        <a:pt x="108" y="11"/>
                        <a:pt x="108" y="11"/>
                        <a:pt x="108" y="11"/>
                      </a:cubicBezTo>
                      <a:cubicBezTo>
                        <a:pt x="108" y="5"/>
                        <a:pt x="104" y="0"/>
                        <a:pt x="98" y="0"/>
                      </a:cubicBezTo>
                      <a:cubicBezTo>
                        <a:pt x="92" y="0"/>
                        <a:pt x="87" y="5"/>
                        <a:pt x="87" y="11"/>
                      </a:cubicBezTo>
                      <a:cubicBezTo>
                        <a:pt x="87" y="77"/>
                        <a:pt x="87" y="77"/>
                        <a:pt x="87" y="77"/>
                      </a:cubicBezTo>
                      <a:cubicBezTo>
                        <a:pt x="75" y="81"/>
                        <a:pt x="66" y="93"/>
                        <a:pt x="66" y="107"/>
                      </a:cubicBezTo>
                      <a:cubicBezTo>
                        <a:pt x="7" y="140"/>
                        <a:pt x="7" y="140"/>
                        <a:pt x="7" y="140"/>
                      </a:cubicBezTo>
                      <a:cubicBezTo>
                        <a:pt x="2" y="143"/>
                        <a:pt x="0" y="150"/>
                        <a:pt x="3" y="155"/>
                      </a:cubicBezTo>
                      <a:cubicBezTo>
                        <a:pt x="5" y="158"/>
                        <a:pt x="9" y="160"/>
                        <a:pt x="12" y="160"/>
                      </a:cubicBezTo>
                      <a:cubicBezTo>
                        <a:pt x="14" y="160"/>
                        <a:pt x="16" y="160"/>
                        <a:pt x="18" y="159"/>
                      </a:cubicBezTo>
                      <a:cubicBezTo>
                        <a:pt x="73" y="127"/>
                        <a:pt x="73" y="127"/>
                        <a:pt x="73" y="127"/>
                      </a:cubicBezTo>
                      <a:cubicBezTo>
                        <a:pt x="79" y="134"/>
                        <a:pt x="88" y="139"/>
                        <a:pt x="98" y="139"/>
                      </a:cubicBezTo>
                      <a:cubicBezTo>
                        <a:pt x="108" y="139"/>
                        <a:pt x="117" y="134"/>
                        <a:pt x="123" y="126"/>
                      </a:cubicBezTo>
                      <a:cubicBezTo>
                        <a:pt x="181" y="159"/>
                        <a:pt x="181" y="159"/>
                        <a:pt x="181" y="159"/>
                      </a:cubicBezTo>
                      <a:cubicBezTo>
                        <a:pt x="183" y="160"/>
                        <a:pt x="185" y="160"/>
                        <a:pt x="187" y="160"/>
                      </a:cubicBezTo>
                      <a:cubicBezTo>
                        <a:pt x="190" y="160"/>
                        <a:pt x="194" y="158"/>
                        <a:pt x="196" y="155"/>
                      </a:cubicBezTo>
                      <a:cubicBezTo>
                        <a:pt x="199" y="150"/>
                        <a:pt x="197" y="143"/>
                        <a:pt x="192" y="140"/>
                      </a:cubicBezTo>
                      <a:close/>
                      <a:moveTo>
                        <a:pt x="98" y="118"/>
                      </a:moveTo>
                      <a:cubicBezTo>
                        <a:pt x="92" y="118"/>
                        <a:pt x="87" y="113"/>
                        <a:pt x="87" y="107"/>
                      </a:cubicBezTo>
                      <a:cubicBezTo>
                        <a:pt x="87" y="101"/>
                        <a:pt x="92" y="96"/>
                        <a:pt x="98" y="96"/>
                      </a:cubicBezTo>
                      <a:cubicBezTo>
                        <a:pt x="104" y="96"/>
                        <a:pt x="108" y="101"/>
                        <a:pt x="108" y="107"/>
                      </a:cubicBezTo>
                      <a:cubicBezTo>
                        <a:pt x="108" y="113"/>
                        <a:pt x="104" y="118"/>
                        <a:pt x="98" y="118"/>
                      </a:cubicBez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5" name="Freeform 641">
                  <a:extLst>
                    <a:ext uri="{FF2B5EF4-FFF2-40B4-BE49-F238E27FC236}">
                      <a16:creationId xmlns:a16="http://schemas.microsoft.com/office/drawing/2014/main" id="{AF2D1562-FFCB-E8AA-5DD8-F72FB00F14F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300" y="2260"/>
                  <a:ext cx="340" cy="340"/>
                </a:xfrm>
                <a:custGeom>
                  <a:avLst/>
                  <a:gdLst>
                    <a:gd name="T0" fmla="*/ 256 w 512"/>
                    <a:gd name="T1" fmla="*/ 21 h 512"/>
                    <a:gd name="T2" fmla="*/ 490 w 512"/>
                    <a:gd name="T3" fmla="*/ 256 h 512"/>
                    <a:gd name="T4" fmla="*/ 256 w 512"/>
                    <a:gd name="T5" fmla="*/ 490 h 512"/>
                    <a:gd name="T6" fmla="*/ 21 w 512"/>
                    <a:gd name="T7" fmla="*/ 256 h 512"/>
                    <a:gd name="T8" fmla="*/ 256 w 512"/>
                    <a:gd name="T9" fmla="*/ 21 h 512"/>
                    <a:gd name="T10" fmla="*/ 256 w 512"/>
                    <a:gd name="T11" fmla="*/ 0 h 512"/>
                    <a:gd name="T12" fmla="*/ 0 w 512"/>
                    <a:gd name="T13" fmla="*/ 256 h 512"/>
                    <a:gd name="T14" fmla="*/ 256 w 512"/>
                    <a:gd name="T15" fmla="*/ 512 h 512"/>
                    <a:gd name="T16" fmla="*/ 512 w 512"/>
                    <a:gd name="T17" fmla="*/ 256 h 512"/>
                    <a:gd name="T18" fmla="*/ 256 w 512"/>
                    <a:gd name="T19" fmla="*/ 0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12" h="512">
                      <a:moveTo>
                        <a:pt x="256" y="21"/>
                      </a:moveTo>
                      <a:cubicBezTo>
                        <a:pt x="385" y="21"/>
                        <a:pt x="490" y="126"/>
                        <a:pt x="490" y="256"/>
                      </a:cubicBezTo>
                      <a:cubicBezTo>
                        <a:pt x="490" y="385"/>
                        <a:pt x="385" y="490"/>
                        <a:pt x="256" y="490"/>
                      </a:cubicBezTo>
                      <a:cubicBezTo>
                        <a:pt x="126" y="490"/>
                        <a:pt x="21" y="385"/>
                        <a:pt x="21" y="256"/>
                      </a:cubicBezTo>
                      <a:cubicBezTo>
                        <a:pt x="21" y="126"/>
                        <a:pt x="126" y="21"/>
                        <a:pt x="256" y="21"/>
                      </a:cubicBezTo>
                      <a:moveTo>
                        <a:pt x="256" y="0"/>
                      </a:moveTo>
                      <a:cubicBezTo>
                        <a:pt x="114" y="0"/>
                        <a:pt x="0" y="114"/>
                        <a:pt x="0" y="256"/>
                      </a:cubicBezTo>
                      <a:cubicBezTo>
                        <a:pt x="0" y="397"/>
                        <a:pt x="114" y="512"/>
                        <a:pt x="256" y="512"/>
                      </a:cubicBezTo>
                      <a:cubicBezTo>
                        <a:pt x="397" y="512"/>
                        <a:pt x="512" y="397"/>
                        <a:pt x="512" y="256"/>
                      </a:cubicBezTo>
                      <a:cubicBezTo>
                        <a:pt x="512" y="114"/>
                        <a:pt x="397" y="0"/>
                        <a:pt x="256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</p:grpSp>
          <p:sp>
            <p:nvSpPr>
              <p:cNvPr id="32" name="Freeform 639">
                <a:extLst>
                  <a:ext uri="{FF2B5EF4-FFF2-40B4-BE49-F238E27FC236}">
                    <a16:creationId xmlns:a16="http://schemas.microsoft.com/office/drawing/2014/main" id="{C3EB238E-33C2-998B-C595-AF08D9AD643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074492" y="1307093"/>
                <a:ext cx="37749" cy="266940"/>
              </a:xfrm>
              <a:custGeom>
                <a:avLst/>
                <a:gdLst>
                  <a:gd name="T0" fmla="*/ 11 w 21"/>
                  <a:gd name="T1" fmla="*/ 0 h 150"/>
                  <a:gd name="T2" fmla="*/ 0 w 21"/>
                  <a:gd name="T3" fmla="*/ 11 h 150"/>
                  <a:gd name="T4" fmla="*/ 0 w 21"/>
                  <a:gd name="T5" fmla="*/ 139 h 150"/>
                  <a:gd name="T6" fmla="*/ 11 w 21"/>
                  <a:gd name="T7" fmla="*/ 150 h 150"/>
                  <a:gd name="T8" fmla="*/ 21 w 21"/>
                  <a:gd name="T9" fmla="*/ 139 h 150"/>
                  <a:gd name="T10" fmla="*/ 21 w 21"/>
                  <a:gd name="T11" fmla="*/ 11 h 150"/>
                  <a:gd name="T12" fmla="*/ 11 w 21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5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5"/>
                      <a:pt x="5" y="150"/>
                      <a:pt x="11" y="150"/>
                    </a:cubicBezTo>
                    <a:cubicBezTo>
                      <a:pt x="17" y="150"/>
                      <a:pt x="21" y="145"/>
                      <a:pt x="21" y="139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B4D08A3A-2B3A-AF5D-4C92-6BB366A8EAEB}"/>
                </a:ext>
              </a:extLst>
            </p:cNvPr>
            <p:cNvGrpSpPr/>
            <p:nvPr/>
          </p:nvGrpSpPr>
          <p:grpSpPr>
            <a:xfrm>
              <a:off x="10322893" y="1832986"/>
              <a:ext cx="444913" cy="444913"/>
              <a:chOff x="3669121" y="3491088"/>
              <a:chExt cx="916762" cy="916762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Freeform 400">
                <a:extLst>
                  <a:ext uri="{FF2B5EF4-FFF2-40B4-BE49-F238E27FC236}">
                    <a16:creationId xmlns:a16="http://schemas.microsoft.com/office/drawing/2014/main" id="{BDBE8C3A-3B8B-6A93-A49F-9B2933C6F6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69121" y="3491088"/>
                <a:ext cx="916762" cy="916762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grpSp>
            <p:nvGrpSpPr>
              <p:cNvPr id="38" name="Groupe 37">
                <a:extLst>
                  <a:ext uri="{FF2B5EF4-FFF2-40B4-BE49-F238E27FC236}">
                    <a16:creationId xmlns:a16="http://schemas.microsoft.com/office/drawing/2014/main" id="{DB7100D8-2409-79D1-9E1D-6C51D95E3035}"/>
                  </a:ext>
                </a:extLst>
              </p:cNvPr>
              <p:cNvGrpSpPr/>
              <p:nvPr/>
            </p:nvGrpSpPr>
            <p:grpSpPr>
              <a:xfrm>
                <a:off x="3887988" y="3598118"/>
                <a:ext cx="479027" cy="479027"/>
                <a:chOff x="3841688" y="3582764"/>
                <a:chExt cx="571628" cy="571628"/>
              </a:xfrm>
              <a:grpFill/>
            </p:grpSpPr>
            <p:sp>
              <p:nvSpPr>
                <p:cNvPr id="41" name="Freeform 401">
                  <a:extLst>
                    <a:ext uri="{FF2B5EF4-FFF2-40B4-BE49-F238E27FC236}">
                      <a16:creationId xmlns:a16="http://schemas.microsoft.com/office/drawing/2014/main" id="{D5AB02BD-F364-CCF2-E000-16B1A384100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54935" y="3696011"/>
                  <a:ext cx="345134" cy="345134"/>
                </a:xfrm>
                <a:custGeom>
                  <a:avLst/>
                  <a:gdLst>
                    <a:gd name="T0" fmla="*/ 96 w 192"/>
                    <a:gd name="T1" fmla="*/ 0 h 192"/>
                    <a:gd name="T2" fmla="*/ 0 w 192"/>
                    <a:gd name="T3" fmla="*/ 96 h 192"/>
                    <a:gd name="T4" fmla="*/ 96 w 192"/>
                    <a:gd name="T5" fmla="*/ 192 h 192"/>
                    <a:gd name="T6" fmla="*/ 192 w 192"/>
                    <a:gd name="T7" fmla="*/ 96 h 192"/>
                    <a:gd name="T8" fmla="*/ 96 w 192"/>
                    <a:gd name="T9" fmla="*/ 0 h 192"/>
                    <a:gd name="T10" fmla="*/ 96 w 192"/>
                    <a:gd name="T11" fmla="*/ 170 h 192"/>
                    <a:gd name="T12" fmla="*/ 21 w 192"/>
                    <a:gd name="T13" fmla="*/ 96 h 192"/>
                    <a:gd name="T14" fmla="*/ 96 w 192"/>
                    <a:gd name="T15" fmla="*/ 21 h 192"/>
                    <a:gd name="T16" fmla="*/ 170 w 192"/>
                    <a:gd name="T17" fmla="*/ 96 h 192"/>
                    <a:gd name="T18" fmla="*/ 96 w 192"/>
                    <a:gd name="T19" fmla="*/ 17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2" h="192">
                      <a:moveTo>
                        <a:pt x="96" y="0"/>
                      </a:moveTo>
                      <a:cubicBezTo>
                        <a:pt x="43" y="0"/>
                        <a:pt x="0" y="43"/>
                        <a:pt x="0" y="96"/>
                      </a:cubicBezTo>
                      <a:cubicBezTo>
                        <a:pt x="0" y="149"/>
                        <a:pt x="43" y="192"/>
                        <a:pt x="96" y="192"/>
                      </a:cubicBezTo>
                      <a:cubicBezTo>
                        <a:pt x="149" y="192"/>
                        <a:pt x="192" y="149"/>
                        <a:pt x="192" y="96"/>
                      </a:cubicBezTo>
                      <a:cubicBezTo>
                        <a:pt x="192" y="43"/>
                        <a:pt x="149" y="0"/>
                        <a:pt x="96" y="0"/>
                      </a:cubicBezTo>
                      <a:close/>
                      <a:moveTo>
                        <a:pt x="96" y="170"/>
                      </a:moveTo>
                      <a:cubicBezTo>
                        <a:pt x="54" y="170"/>
                        <a:pt x="21" y="137"/>
                        <a:pt x="21" y="96"/>
                      </a:cubicBezTo>
                      <a:cubicBezTo>
                        <a:pt x="21" y="54"/>
                        <a:pt x="54" y="21"/>
                        <a:pt x="96" y="21"/>
                      </a:cubicBezTo>
                      <a:cubicBezTo>
                        <a:pt x="137" y="21"/>
                        <a:pt x="170" y="54"/>
                        <a:pt x="170" y="96"/>
                      </a:cubicBezTo>
                      <a:cubicBezTo>
                        <a:pt x="170" y="137"/>
                        <a:pt x="137" y="170"/>
                        <a:pt x="96" y="1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2" name="Freeform 402">
                  <a:extLst>
                    <a:ext uri="{FF2B5EF4-FFF2-40B4-BE49-F238E27FC236}">
                      <a16:creationId xmlns:a16="http://schemas.microsoft.com/office/drawing/2014/main" id="{19D93A53-05B1-E619-ADC4-521EC548E6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7818" y="3849704"/>
                  <a:ext cx="75498" cy="37749"/>
                </a:xfrm>
                <a:custGeom>
                  <a:avLst/>
                  <a:gdLst>
                    <a:gd name="T0" fmla="*/ 32 w 43"/>
                    <a:gd name="T1" fmla="*/ 0 h 21"/>
                    <a:gd name="T2" fmla="*/ 11 w 43"/>
                    <a:gd name="T3" fmla="*/ 0 h 21"/>
                    <a:gd name="T4" fmla="*/ 0 w 43"/>
                    <a:gd name="T5" fmla="*/ 11 h 21"/>
                    <a:gd name="T6" fmla="*/ 11 w 43"/>
                    <a:gd name="T7" fmla="*/ 21 h 21"/>
                    <a:gd name="T8" fmla="*/ 32 w 43"/>
                    <a:gd name="T9" fmla="*/ 21 h 21"/>
                    <a:gd name="T10" fmla="*/ 43 w 43"/>
                    <a:gd name="T11" fmla="*/ 11 h 21"/>
                    <a:gd name="T12" fmla="*/ 32 w 43"/>
                    <a:gd name="T13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21">
                      <a:moveTo>
                        <a:pt x="32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17"/>
                        <a:pt x="5" y="21"/>
                        <a:pt x="11" y="21"/>
                      </a:cubicBezTo>
                      <a:cubicBezTo>
                        <a:pt x="32" y="21"/>
                        <a:pt x="32" y="21"/>
                        <a:pt x="32" y="21"/>
                      </a:cubicBezTo>
                      <a:cubicBezTo>
                        <a:pt x="38" y="21"/>
                        <a:pt x="43" y="17"/>
                        <a:pt x="43" y="11"/>
                      </a:cubicBezTo>
                      <a:cubicBezTo>
                        <a:pt x="43" y="5"/>
                        <a:pt x="38" y="0"/>
                        <a:pt x="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3" name="Freeform 403">
                  <a:extLst>
                    <a:ext uri="{FF2B5EF4-FFF2-40B4-BE49-F238E27FC236}">
                      <a16:creationId xmlns:a16="http://schemas.microsoft.com/office/drawing/2014/main" id="{77920EA2-7E90-FDA1-C33D-01553123C8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41688" y="3849704"/>
                  <a:ext cx="75498" cy="37749"/>
                </a:xfrm>
                <a:custGeom>
                  <a:avLst/>
                  <a:gdLst>
                    <a:gd name="T0" fmla="*/ 32 w 42"/>
                    <a:gd name="T1" fmla="*/ 0 h 21"/>
                    <a:gd name="T2" fmla="*/ 10 w 42"/>
                    <a:gd name="T3" fmla="*/ 0 h 21"/>
                    <a:gd name="T4" fmla="*/ 0 w 42"/>
                    <a:gd name="T5" fmla="*/ 11 h 21"/>
                    <a:gd name="T6" fmla="*/ 10 w 42"/>
                    <a:gd name="T7" fmla="*/ 21 h 21"/>
                    <a:gd name="T8" fmla="*/ 32 w 42"/>
                    <a:gd name="T9" fmla="*/ 21 h 21"/>
                    <a:gd name="T10" fmla="*/ 42 w 42"/>
                    <a:gd name="T11" fmla="*/ 11 h 21"/>
                    <a:gd name="T12" fmla="*/ 32 w 42"/>
                    <a:gd name="T13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21">
                      <a:moveTo>
                        <a:pt x="32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4" y="0"/>
                        <a:pt x="0" y="5"/>
                        <a:pt x="0" y="11"/>
                      </a:cubicBezTo>
                      <a:cubicBezTo>
                        <a:pt x="0" y="17"/>
                        <a:pt x="4" y="21"/>
                        <a:pt x="10" y="21"/>
                      </a:cubicBezTo>
                      <a:cubicBezTo>
                        <a:pt x="32" y="21"/>
                        <a:pt x="32" y="21"/>
                        <a:pt x="32" y="21"/>
                      </a:cubicBezTo>
                      <a:cubicBezTo>
                        <a:pt x="38" y="21"/>
                        <a:pt x="42" y="17"/>
                        <a:pt x="42" y="11"/>
                      </a:cubicBezTo>
                      <a:cubicBezTo>
                        <a:pt x="42" y="5"/>
                        <a:pt x="38" y="0"/>
                        <a:pt x="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4" name="Freeform 404">
                  <a:extLst>
                    <a:ext uri="{FF2B5EF4-FFF2-40B4-BE49-F238E27FC236}">
                      <a16:creationId xmlns:a16="http://schemas.microsoft.com/office/drawing/2014/main" id="{1EA63A14-0F63-E755-D3B7-577A01B48A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8627" y="3582764"/>
                  <a:ext cx="37749" cy="75498"/>
                </a:xfrm>
                <a:custGeom>
                  <a:avLst/>
                  <a:gdLst>
                    <a:gd name="T0" fmla="*/ 11 w 21"/>
                    <a:gd name="T1" fmla="*/ 42 h 42"/>
                    <a:gd name="T2" fmla="*/ 21 w 21"/>
                    <a:gd name="T3" fmla="*/ 32 h 42"/>
                    <a:gd name="T4" fmla="*/ 21 w 21"/>
                    <a:gd name="T5" fmla="*/ 10 h 42"/>
                    <a:gd name="T6" fmla="*/ 11 w 21"/>
                    <a:gd name="T7" fmla="*/ 0 h 42"/>
                    <a:gd name="T8" fmla="*/ 0 w 21"/>
                    <a:gd name="T9" fmla="*/ 10 h 42"/>
                    <a:gd name="T10" fmla="*/ 0 w 21"/>
                    <a:gd name="T11" fmla="*/ 32 h 42"/>
                    <a:gd name="T12" fmla="*/ 11 w 21"/>
                    <a:gd name="T13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42">
                      <a:moveTo>
                        <a:pt x="11" y="42"/>
                      </a:moveTo>
                      <a:cubicBezTo>
                        <a:pt x="17" y="42"/>
                        <a:pt x="21" y="38"/>
                        <a:pt x="21" y="32"/>
                      </a:cubicBezTo>
                      <a:cubicBezTo>
                        <a:pt x="21" y="10"/>
                        <a:pt x="21" y="10"/>
                        <a:pt x="21" y="10"/>
                      </a:cubicBezTo>
                      <a:cubicBezTo>
                        <a:pt x="21" y="4"/>
                        <a:pt x="17" y="0"/>
                        <a:pt x="11" y="0"/>
                      </a:cubicBezTo>
                      <a:cubicBezTo>
                        <a:pt x="5" y="0"/>
                        <a:pt x="0" y="4"/>
                        <a:pt x="0" y="10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8"/>
                        <a:pt x="5" y="42"/>
                        <a:pt x="11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5" name="Freeform 405">
                  <a:extLst>
                    <a:ext uri="{FF2B5EF4-FFF2-40B4-BE49-F238E27FC236}">
                      <a16:creationId xmlns:a16="http://schemas.microsoft.com/office/drawing/2014/main" id="{76E98A7A-3B28-5DD2-E851-3AD08E46D5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8627" y="4078894"/>
                  <a:ext cx="37749" cy="75498"/>
                </a:xfrm>
                <a:custGeom>
                  <a:avLst/>
                  <a:gdLst>
                    <a:gd name="T0" fmla="*/ 11 w 21"/>
                    <a:gd name="T1" fmla="*/ 0 h 43"/>
                    <a:gd name="T2" fmla="*/ 0 w 21"/>
                    <a:gd name="T3" fmla="*/ 11 h 43"/>
                    <a:gd name="T4" fmla="*/ 0 w 21"/>
                    <a:gd name="T5" fmla="*/ 32 h 43"/>
                    <a:gd name="T6" fmla="*/ 11 w 21"/>
                    <a:gd name="T7" fmla="*/ 43 h 43"/>
                    <a:gd name="T8" fmla="*/ 21 w 21"/>
                    <a:gd name="T9" fmla="*/ 32 h 43"/>
                    <a:gd name="T10" fmla="*/ 21 w 21"/>
                    <a:gd name="T11" fmla="*/ 11 h 43"/>
                    <a:gd name="T12" fmla="*/ 11 w 21"/>
                    <a:gd name="T13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43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8"/>
                        <a:pt x="5" y="43"/>
                        <a:pt x="11" y="43"/>
                      </a:cubicBezTo>
                      <a:cubicBezTo>
                        <a:pt x="17" y="43"/>
                        <a:pt x="21" y="38"/>
                        <a:pt x="21" y="32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5"/>
                        <a:pt x="17" y="0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6" name="Freeform 406">
                  <a:extLst>
                    <a:ext uri="{FF2B5EF4-FFF2-40B4-BE49-F238E27FC236}">
                      <a16:creationId xmlns:a16="http://schemas.microsoft.com/office/drawing/2014/main" id="{181BCDDE-239A-81BF-7C96-EC3A81D775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7713" y="3658262"/>
                  <a:ext cx="70105" cy="67409"/>
                </a:xfrm>
                <a:custGeom>
                  <a:avLst/>
                  <a:gdLst>
                    <a:gd name="T0" fmla="*/ 20 w 39"/>
                    <a:gd name="T1" fmla="*/ 5 h 38"/>
                    <a:gd name="T2" fmla="*/ 5 w 39"/>
                    <a:gd name="T3" fmla="*/ 20 h 38"/>
                    <a:gd name="T4" fmla="*/ 5 w 39"/>
                    <a:gd name="T5" fmla="*/ 35 h 38"/>
                    <a:gd name="T6" fmla="*/ 12 w 39"/>
                    <a:gd name="T7" fmla="*/ 38 h 38"/>
                    <a:gd name="T8" fmla="*/ 20 w 39"/>
                    <a:gd name="T9" fmla="*/ 35 h 38"/>
                    <a:gd name="T10" fmla="*/ 35 w 39"/>
                    <a:gd name="T11" fmla="*/ 20 h 38"/>
                    <a:gd name="T12" fmla="*/ 35 w 39"/>
                    <a:gd name="T13" fmla="*/ 5 h 38"/>
                    <a:gd name="T14" fmla="*/ 20 w 39"/>
                    <a:gd name="T15" fmla="*/ 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" h="38">
                      <a:moveTo>
                        <a:pt x="20" y="5"/>
                      </a:move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0" y="24"/>
                        <a:pt x="0" y="31"/>
                        <a:pt x="5" y="35"/>
                      </a:cubicBezTo>
                      <a:cubicBezTo>
                        <a:pt x="7" y="37"/>
                        <a:pt x="9" y="38"/>
                        <a:pt x="12" y="38"/>
                      </a:cubicBezTo>
                      <a:cubicBezTo>
                        <a:pt x="15" y="38"/>
                        <a:pt x="18" y="37"/>
                        <a:pt x="20" y="35"/>
                      </a:cubicBezTo>
                      <a:cubicBezTo>
                        <a:pt x="35" y="20"/>
                        <a:pt x="35" y="20"/>
                        <a:pt x="35" y="20"/>
                      </a:cubicBezTo>
                      <a:cubicBezTo>
                        <a:pt x="39" y="15"/>
                        <a:pt x="39" y="9"/>
                        <a:pt x="35" y="5"/>
                      </a:cubicBezTo>
                      <a:cubicBezTo>
                        <a:pt x="31" y="0"/>
                        <a:pt x="24" y="0"/>
                        <a:pt x="2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7" name="Freeform 407">
                  <a:extLst>
                    <a:ext uri="{FF2B5EF4-FFF2-40B4-BE49-F238E27FC236}">
                      <a16:creationId xmlns:a16="http://schemas.microsoft.com/office/drawing/2014/main" id="{4C01C092-7D3A-446A-1AEF-35E7903AC4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17186" y="4008789"/>
                  <a:ext cx="70105" cy="67409"/>
                </a:xfrm>
                <a:custGeom>
                  <a:avLst/>
                  <a:gdLst>
                    <a:gd name="T0" fmla="*/ 20 w 39"/>
                    <a:gd name="T1" fmla="*/ 5 h 38"/>
                    <a:gd name="T2" fmla="*/ 5 w 39"/>
                    <a:gd name="T3" fmla="*/ 20 h 38"/>
                    <a:gd name="T4" fmla="*/ 5 w 39"/>
                    <a:gd name="T5" fmla="*/ 35 h 38"/>
                    <a:gd name="T6" fmla="*/ 12 w 39"/>
                    <a:gd name="T7" fmla="*/ 38 h 38"/>
                    <a:gd name="T8" fmla="*/ 20 w 39"/>
                    <a:gd name="T9" fmla="*/ 35 h 38"/>
                    <a:gd name="T10" fmla="*/ 35 w 39"/>
                    <a:gd name="T11" fmla="*/ 20 h 38"/>
                    <a:gd name="T12" fmla="*/ 35 w 39"/>
                    <a:gd name="T13" fmla="*/ 5 h 38"/>
                    <a:gd name="T14" fmla="*/ 20 w 39"/>
                    <a:gd name="T15" fmla="*/ 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" h="38">
                      <a:moveTo>
                        <a:pt x="20" y="5"/>
                      </a:move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0" y="24"/>
                        <a:pt x="0" y="31"/>
                        <a:pt x="5" y="35"/>
                      </a:cubicBezTo>
                      <a:cubicBezTo>
                        <a:pt x="7" y="37"/>
                        <a:pt x="9" y="38"/>
                        <a:pt x="12" y="38"/>
                      </a:cubicBezTo>
                      <a:cubicBezTo>
                        <a:pt x="15" y="38"/>
                        <a:pt x="18" y="37"/>
                        <a:pt x="20" y="35"/>
                      </a:cubicBezTo>
                      <a:cubicBezTo>
                        <a:pt x="35" y="20"/>
                        <a:pt x="35" y="20"/>
                        <a:pt x="35" y="20"/>
                      </a:cubicBezTo>
                      <a:cubicBezTo>
                        <a:pt x="39" y="16"/>
                        <a:pt x="39" y="9"/>
                        <a:pt x="35" y="5"/>
                      </a:cubicBezTo>
                      <a:cubicBezTo>
                        <a:pt x="31" y="0"/>
                        <a:pt x="24" y="0"/>
                        <a:pt x="2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8" name="Freeform 408">
                  <a:extLst>
                    <a:ext uri="{FF2B5EF4-FFF2-40B4-BE49-F238E27FC236}">
                      <a16:creationId xmlns:a16="http://schemas.microsoft.com/office/drawing/2014/main" id="{12A686A6-D3E8-B4FA-C463-48C28CE0B8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17186" y="3658262"/>
                  <a:ext cx="70105" cy="67409"/>
                </a:xfrm>
                <a:custGeom>
                  <a:avLst/>
                  <a:gdLst>
                    <a:gd name="T0" fmla="*/ 20 w 39"/>
                    <a:gd name="T1" fmla="*/ 35 h 38"/>
                    <a:gd name="T2" fmla="*/ 27 w 39"/>
                    <a:gd name="T3" fmla="*/ 38 h 38"/>
                    <a:gd name="T4" fmla="*/ 35 w 39"/>
                    <a:gd name="T5" fmla="*/ 35 h 38"/>
                    <a:gd name="T6" fmla="*/ 35 w 39"/>
                    <a:gd name="T7" fmla="*/ 20 h 38"/>
                    <a:gd name="T8" fmla="*/ 20 w 39"/>
                    <a:gd name="T9" fmla="*/ 5 h 38"/>
                    <a:gd name="T10" fmla="*/ 5 w 39"/>
                    <a:gd name="T11" fmla="*/ 5 h 38"/>
                    <a:gd name="T12" fmla="*/ 5 w 39"/>
                    <a:gd name="T13" fmla="*/ 20 h 38"/>
                    <a:gd name="T14" fmla="*/ 20 w 39"/>
                    <a:gd name="T15" fmla="*/ 3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" h="38">
                      <a:moveTo>
                        <a:pt x="20" y="35"/>
                      </a:moveTo>
                      <a:cubicBezTo>
                        <a:pt x="22" y="37"/>
                        <a:pt x="24" y="38"/>
                        <a:pt x="27" y="38"/>
                      </a:cubicBezTo>
                      <a:cubicBezTo>
                        <a:pt x="30" y="38"/>
                        <a:pt x="33" y="37"/>
                        <a:pt x="35" y="35"/>
                      </a:cubicBezTo>
                      <a:cubicBezTo>
                        <a:pt x="39" y="31"/>
                        <a:pt x="39" y="24"/>
                        <a:pt x="35" y="20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15" y="0"/>
                        <a:pt x="9" y="0"/>
                        <a:pt x="5" y="5"/>
                      </a:cubicBezTo>
                      <a:cubicBezTo>
                        <a:pt x="0" y="9"/>
                        <a:pt x="0" y="15"/>
                        <a:pt x="5" y="20"/>
                      </a:cubicBezTo>
                      <a:lnTo>
                        <a:pt x="20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9" name="Freeform 409">
                  <a:extLst>
                    <a:ext uri="{FF2B5EF4-FFF2-40B4-BE49-F238E27FC236}">
                      <a16:creationId xmlns:a16="http://schemas.microsoft.com/office/drawing/2014/main" id="{2AC8D4F9-9369-4954-EC45-128CE57AEB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7713" y="4008789"/>
                  <a:ext cx="70105" cy="67409"/>
                </a:xfrm>
                <a:custGeom>
                  <a:avLst/>
                  <a:gdLst>
                    <a:gd name="T0" fmla="*/ 20 w 39"/>
                    <a:gd name="T1" fmla="*/ 5 h 38"/>
                    <a:gd name="T2" fmla="*/ 5 w 39"/>
                    <a:gd name="T3" fmla="*/ 5 h 38"/>
                    <a:gd name="T4" fmla="*/ 5 w 39"/>
                    <a:gd name="T5" fmla="*/ 20 h 38"/>
                    <a:gd name="T6" fmla="*/ 20 w 39"/>
                    <a:gd name="T7" fmla="*/ 35 h 38"/>
                    <a:gd name="T8" fmla="*/ 27 w 39"/>
                    <a:gd name="T9" fmla="*/ 38 h 38"/>
                    <a:gd name="T10" fmla="*/ 35 w 39"/>
                    <a:gd name="T11" fmla="*/ 35 h 38"/>
                    <a:gd name="T12" fmla="*/ 35 w 39"/>
                    <a:gd name="T13" fmla="*/ 20 h 38"/>
                    <a:gd name="T14" fmla="*/ 20 w 39"/>
                    <a:gd name="T15" fmla="*/ 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" h="38">
                      <a:moveTo>
                        <a:pt x="20" y="5"/>
                      </a:moveTo>
                      <a:cubicBezTo>
                        <a:pt x="16" y="0"/>
                        <a:pt x="9" y="0"/>
                        <a:pt x="5" y="5"/>
                      </a:cubicBezTo>
                      <a:cubicBezTo>
                        <a:pt x="0" y="9"/>
                        <a:pt x="0" y="16"/>
                        <a:pt x="5" y="20"/>
                      </a:cubicBezTo>
                      <a:cubicBezTo>
                        <a:pt x="20" y="35"/>
                        <a:pt x="20" y="35"/>
                        <a:pt x="20" y="35"/>
                      </a:cubicBezTo>
                      <a:cubicBezTo>
                        <a:pt x="22" y="37"/>
                        <a:pt x="25" y="38"/>
                        <a:pt x="27" y="38"/>
                      </a:cubicBezTo>
                      <a:cubicBezTo>
                        <a:pt x="30" y="38"/>
                        <a:pt x="33" y="37"/>
                        <a:pt x="35" y="35"/>
                      </a:cubicBezTo>
                      <a:cubicBezTo>
                        <a:pt x="39" y="31"/>
                        <a:pt x="39" y="24"/>
                        <a:pt x="35" y="20"/>
                      </a:cubicBezTo>
                      <a:lnTo>
                        <a:pt x="20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</p:grpSp>
          <p:sp>
            <p:nvSpPr>
              <p:cNvPr id="39" name="Freeform 403">
                <a:extLst>
                  <a:ext uri="{FF2B5EF4-FFF2-40B4-BE49-F238E27FC236}">
                    <a16:creationId xmlns:a16="http://schemas.microsoft.com/office/drawing/2014/main" id="{0D0BCD23-16C0-38DD-52F0-DE2A8BBE1F1F}"/>
                  </a:ext>
                </a:extLst>
              </p:cNvPr>
              <p:cNvSpPr>
                <a:spLocks/>
              </p:cNvSpPr>
              <p:nvPr/>
            </p:nvSpPr>
            <p:spPr bwMode="auto">
              <a:xfrm rot="19662329">
                <a:off x="3954904" y="4178018"/>
                <a:ext cx="208757" cy="45719"/>
              </a:xfrm>
              <a:custGeom>
                <a:avLst/>
                <a:gdLst>
                  <a:gd name="T0" fmla="*/ 32 w 42"/>
                  <a:gd name="T1" fmla="*/ 0 h 21"/>
                  <a:gd name="T2" fmla="*/ 10 w 42"/>
                  <a:gd name="T3" fmla="*/ 0 h 21"/>
                  <a:gd name="T4" fmla="*/ 0 w 42"/>
                  <a:gd name="T5" fmla="*/ 11 h 21"/>
                  <a:gd name="T6" fmla="*/ 10 w 42"/>
                  <a:gd name="T7" fmla="*/ 21 h 21"/>
                  <a:gd name="T8" fmla="*/ 32 w 42"/>
                  <a:gd name="T9" fmla="*/ 21 h 21"/>
                  <a:gd name="T10" fmla="*/ 42 w 42"/>
                  <a:gd name="T11" fmla="*/ 11 h 21"/>
                  <a:gd name="T12" fmla="*/ 32 w 42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21">
                    <a:moveTo>
                      <a:pt x="32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1"/>
                      <a:pt x="10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2" y="17"/>
                      <a:pt x="42" y="11"/>
                    </a:cubicBezTo>
                    <a:cubicBezTo>
                      <a:pt x="42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0" name="Freeform 403">
                <a:extLst>
                  <a:ext uri="{FF2B5EF4-FFF2-40B4-BE49-F238E27FC236}">
                    <a16:creationId xmlns:a16="http://schemas.microsoft.com/office/drawing/2014/main" id="{ED08C86B-49F2-0F38-1C60-EA651FE4F26B}"/>
                  </a:ext>
                </a:extLst>
              </p:cNvPr>
              <p:cNvSpPr>
                <a:spLocks/>
              </p:cNvSpPr>
              <p:nvPr/>
            </p:nvSpPr>
            <p:spPr bwMode="auto">
              <a:xfrm rot="1937671" flipH="1">
                <a:off x="4098941" y="4178019"/>
                <a:ext cx="208757" cy="45719"/>
              </a:xfrm>
              <a:custGeom>
                <a:avLst/>
                <a:gdLst>
                  <a:gd name="T0" fmla="*/ 32 w 42"/>
                  <a:gd name="T1" fmla="*/ 0 h 21"/>
                  <a:gd name="T2" fmla="*/ 10 w 42"/>
                  <a:gd name="T3" fmla="*/ 0 h 21"/>
                  <a:gd name="T4" fmla="*/ 0 w 42"/>
                  <a:gd name="T5" fmla="*/ 11 h 21"/>
                  <a:gd name="T6" fmla="*/ 10 w 42"/>
                  <a:gd name="T7" fmla="*/ 21 h 21"/>
                  <a:gd name="T8" fmla="*/ 32 w 42"/>
                  <a:gd name="T9" fmla="*/ 21 h 21"/>
                  <a:gd name="T10" fmla="*/ 42 w 42"/>
                  <a:gd name="T11" fmla="*/ 11 h 21"/>
                  <a:gd name="T12" fmla="*/ 32 w 42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21">
                    <a:moveTo>
                      <a:pt x="32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1"/>
                      <a:pt x="10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2" y="17"/>
                      <a:pt x="42" y="11"/>
                    </a:cubicBezTo>
                    <a:cubicBezTo>
                      <a:pt x="42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D9E4CDFC-F2CF-711F-1EE3-E5AECFC826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6925733"/>
              </p:ext>
            </p:extLst>
          </p:nvPr>
        </p:nvGraphicFramePr>
        <p:xfrm>
          <a:off x="7125708" y="2907906"/>
          <a:ext cx="5456781" cy="3408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1" name="ZoneTexte 50">
            <a:extLst>
              <a:ext uri="{FF2B5EF4-FFF2-40B4-BE49-F238E27FC236}">
                <a16:creationId xmlns:a16="http://schemas.microsoft.com/office/drawing/2014/main" id="{6713D92A-DFB1-F443-F2F8-A8DB36C65D8B}"/>
              </a:ext>
            </a:extLst>
          </p:cNvPr>
          <p:cNvSpPr txBox="1"/>
          <p:nvPr/>
        </p:nvSpPr>
        <p:spPr>
          <a:xfrm>
            <a:off x="8035846" y="6131704"/>
            <a:ext cx="344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Répartition des Coûts</a:t>
            </a:r>
          </a:p>
        </p:txBody>
      </p:sp>
      <p:grpSp>
        <p:nvGrpSpPr>
          <p:cNvPr id="52" name="Group 118">
            <a:extLst>
              <a:ext uri="{FF2B5EF4-FFF2-40B4-BE49-F238E27FC236}">
                <a16:creationId xmlns:a16="http://schemas.microsoft.com/office/drawing/2014/main" id="{142756EF-4C20-3EE3-D8D1-9D34C15EF89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8912" y="4946305"/>
            <a:ext cx="919458" cy="916762"/>
            <a:chOff x="5806" y="368"/>
            <a:chExt cx="341" cy="340"/>
          </a:xfrm>
          <a:solidFill>
            <a:schemeClr val="bg1"/>
          </a:solidFill>
        </p:grpSpPr>
        <p:sp>
          <p:nvSpPr>
            <p:cNvPr id="53" name="Freeform 119">
              <a:extLst>
                <a:ext uri="{FF2B5EF4-FFF2-40B4-BE49-F238E27FC236}">
                  <a16:creationId xmlns:a16="http://schemas.microsoft.com/office/drawing/2014/main" id="{780908FC-2908-06EA-A619-056879B5AC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6" y="368"/>
              <a:ext cx="341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4" name="Freeform 120">
              <a:extLst>
                <a:ext uri="{FF2B5EF4-FFF2-40B4-BE49-F238E27FC236}">
                  <a16:creationId xmlns:a16="http://schemas.microsoft.com/office/drawing/2014/main" id="{73D56F6A-8E77-5F5E-3803-9AC6882970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5" y="460"/>
              <a:ext cx="150" cy="156"/>
            </a:xfrm>
            <a:custGeom>
              <a:avLst/>
              <a:gdLst>
                <a:gd name="T0" fmla="*/ 74 w 226"/>
                <a:gd name="T1" fmla="*/ 189 h 235"/>
                <a:gd name="T2" fmla="*/ 74 w 226"/>
                <a:gd name="T3" fmla="*/ 204 h 235"/>
                <a:gd name="T4" fmla="*/ 47 w 226"/>
                <a:gd name="T5" fmla="*/ 232 h 235"/>
                <a:gd name="T6" fmla="*/ 43 w 226"/>
                <a:gd name="T7" fmla="*/ 234 h 235"/>
                <a:gd name="T8" fmla="*/ 39 w 226"/>
                <a:gd name="T9" fmla="*/ 235 h 235"/>
                <a:gd name="T10" fmla="*/ 35 w 226"/>
                <a:gd name="T11" fmla="*/ 234 h 235"/>
                <a:gd name="T12" fmla="*/ 32 w 226"/>
                <a:gd name="T13" fmla="*/ 232 h 235"/>
                <a:gd name="T14" fmla="*/ 4 w 226"/>
                <a:gd name="T15" fmla="*/ 204 h 235"/>
                <a:gd name="T16" fmla="*/ 4 w 226"/>
                <a:gd name="T17" fmla="*/ 189 h 235"/>
                <a:gd name="T18" fmla="*/ 19 w 226"/>
                <a:gd name="T19" fmla="*/ 189 h 235"/>
                <a:gd name="T20" fmla="*/ 29 w 226"/>
                <a:gd name="T21" fmla="*/ 199 h 235"/>
                <a:gd name="T22" fmla="*/ 29 w 226"/>
                <a:gd name="T23" fmla="*/ 11 h 235"/>
                <a:gd name="T24" fmla="*/ 39 w 226"/>
                <a:gd name="T25" fmla="*/ 0 h 235"/>
                <a:gd name="T26" fmla="*/ 50 w 226"/>
                <a:gd name="T27" fmla="*/ 11 h 235"/>
                <a:gd name="T28" fmla="*/ 50 w 226"/>
                <a:gd name="T29" fmla="*/ 199 h 235"/>
                <a:gd name="T30" fmla="*/ 59 w 226"/>
                <a:gd name="T31" fmla="*/ 189 h 235"/>
                <a:gd name="T32" fmla="*/ 74 w 226"/>
                <a:gd name="T33" fmla="*/ 189 h 235"/>
                <a:gd name="T34" fmla="*/ 215 w 226"/>
                <a:gd name="T35" fmla="*/ 0 h 235"/>
                <a:gd name="T36" fmla="*/ 103 w 226"/>
                <a:gd name="T37" fmla="*/ 0 h 235"/>
                <a:gd name="T38" fmla="*/ 93 w 226"/>
                <a:gd name="T39" fmla="*/ 11 h 235"/>
                <a:gd name="T40" fmla="*/ 103 w 226"/>
                <a:gd name="T41" fmla="*/ 22 h 235"/>
                <a:gd name="T42" fmla="*/ 215 w 226"/>
                <a:gd name="T43" fmla="*/ 22 h 235"/>
                <a:gd name="T44" fmla="*/ 226 w 226"/>
                <a:gd name="T45" fmla="*/ 11 h 235"/>
                <a:gd name="T46" fmla="*/ 215 w 226"/>
                <a:gd name="T47" fmla="*/ 0 h 235"/>
                <a:gd name="T48" fmla="*/ 199 w 226"/>
                <a:gd name="T49" fmla="*/ 43 h 235"/>
                <a:gd name="T50" fmla="*/ 103 w 226"/>
                <a:gd name="T51" fmla="*/ 43 h 235"/>
                <a:gd name="T52" fmla="*/ 93 w 226"/>
                <a:gd name="T53" fmla="*/ 54 h 235"/>
                <a:gd name="T54" fmla="*/ 103 w 226"/>
                <a:gd name="T55" fmla="*/ 64 h 235"/>
                <a:gd name="T56" fmla="*/ 199 w 226"/>
                <a:gd name="T57" fmla="*/ 64 h 235"/>
                <a:gd name="T58" fmla="*/ 210 w 226"/>
                <a:gd name="T59" fmla="*/ 54 h 235"/>
                <a:gd name="T60" fmla="*/ 199 w 226"/>
                <a:gd name="T61" fmla="*/ 43 h 235"/>
                <a:gd name="T62" fmla="*/ 178 w 226"/>
                <a:gd name="T63" fmla="*/ 86 h 235"/>
                <a:gd name="T64" fmla="*/ 103 w 226"/>
                <a:gd name="T65" fmla="*/ 86 h 235"/>
                <a:gd name="T66" fmla="*/ 93 w 226"/>
                <a:gd name="T67" fmla="*/ 96 h 235"/>
                <a:gd name="T68" fmla="*/ 103 w 226"/>
                <a:gd name="T69" fmla="*/ 107 h 235"/>
                <a:gd name="T70" fmla="*/ 178 w 226"/>
                <a:gd name="T71" fmla="*/ 107 h 235"/>
                <a:gd name="T72" fmla="*/ 189 w 226"/>
                <a:gd name="T73" fmla="*/ 96 h 235"/>
                <a:gd name="T74" fmla="*/ 178 w 226"/>
                <a:gd name="T75" fmla="*/ 86 h 235"/>
                <a:gd name="T76" fmla="*/ 157 w 226"/>
                <a:gd name="T77" fmla="*/ 128 h 235"/>
                <a:gd name="T78" fmla="*/ 103 w 226"/>
                <a:gd name="T79" fmla="*/ 128 h 235"/>
                <a:gd name="T80" fmla="*/ 93 w 226"/>
                <a:gd name="T81" fmla="*/ 139 h 235"/>
                <a:gd name="T82" fmla="*/ 103 w 226"/>
                <a:gd name="T83" fmla="*/ 150 h 235"/>
                <a:gd name="T84" fmla="*/ 157 w 226"/>
                <a:gd name="T85" fmla="*/ 150 h 235"/>
                <a:gd name="T86" fmla="*/ 167 w 226"/>
                <a:gd name="T87" fmla="*/ 139 h 235"/>
                <a:gd name="T88" fmla="*/ 157 w 226"/>
                <a:gd name="T89" fmla="*/ 128 h 235"/>
                <a:gd name="T90" fmla="*/ 135 w 226"/>
                <a:gd name="T91" fmla="*/ 171 h 235"/>
                <a:gd name="T92" fmla="*/ 103 w 226"/>
                <a:gd name="T93" fmla="*/ 171 h 235"/>
                <a:gd name="T94" fmla="*/ 93 w 226"/>
                <a:gd name="T95" fmla="*/ 182 h 235"/>
                <a:gd name="T96" fmla="*/ 103 w 226"/>
                <a:gd name="T97" fmla="*/ 192 h 235"/>
                <a:gd name="T98" fmla="*/ 135 w 226"/>
                <a:gd name="T99" fmla="*/ 192 h 235"/>
                <a:gd name="T100" fmla="*/ 146 w 226"/>
                <a:gd name="T101" fmla="*/ 182 h 235"/>
                <a:gd name="T102" fmla="*/ 135 w 226"/>
                <a:gd name="T103" fmla="*/ 171 h 235"/>
                <a:gd name="T104" fmla="*/ 114 w 226"/>
                <a:gd name="T105" fmla="*/ 214 h 235"/>
                <a:gd name="T106" fmla="*/ 103 w 226"/>
                <a:gd name="T107" fmla="*/ 214 h 235"/>
                <a:gd name="T108" fmla="*/ 93 w 226"/>
                <a:gd name="T109" fmla="*/ 224 h 235"/>
                <a:gd name="T110" fmla="*/ 103 w 226"/>
                <a:gd name="T111" fmla="*/ 235 h 235"/>
                <a:gd name="T112" fmla="*/ 114 w 226"/>
                <a:gd name="T113" fmla="*/ 235 h 235"/>
                <a:gd name="T114" fmla="*/ 125 w 226"/>
                <a:gd name="T115" fmla="*/ 224 h 235"/>
                <a:gd name="T116" fmla="*/ 114 w 226"/>
                <a:gd name="T117" fmla="*/ 21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6" h="235">
                  <a:moveTo>
                    <a:pt x="74" y="189"/>
                  </a:moveTo>
                  <a:cubicBezTo>
                    <a:pt x="79" y="193"/>
                    <a:pt x="79" y="200"/>
                    <a:pt x="74" y="204"/>
                  </a:cubicBezTo>
                  <a:cubicBezTo>
                    <a:pt x="47" y="232"/>
                    <a:pt x="47" y="232"/>
                    <a:pt x="47" y="232"/>
                  </a:cubicBezTo>
                  <a:cubicBezTo>
                    <a:pt x="46" y="233"/>
                    <a:pt x="45" y="234"/>
                    <a:pt x="43" y="234"/>
                  </a:cubicBezTo>
                  <a:cubicBezTo>
                    <a:pt x="42" y="235"/>
                    <a:pt x="41" y="235"/>
                    <a:pt x="39" y="235"/>
                  </a:cubicBezTo>
                  <a:cubicBezTo>
                    <a:pt x="38" y="235"/>
                    <a:pt x="37" y="235"/>
                    <a:pt x="35" y="234"/>
                  </a:cubicBezTo>
                  <a:cubicBezTo>
                    <a:pt x="34" y="234"/>
                    <a:pt x="33" y="233"/>
                    <a:pt x="32" y="232"/>
                  </a:cubicBezTo>
                  <a:cubicBezTo>
                    <a:pt x="4" y="204"/>
                    <a:pt x="4" y="204"/>
                    <a:pt x="4" y="204"/>
                  </a:cubicBezTo>
                  <a:cubicBezTo>
                    <a:pt x="0" y="200"/>
                    <a:pt x="0" y="193"/>
                    <a:pt x="4" y="189"/>
                  </a:cubicBezTo>
                  <a:cubicBezTo>
                    <a:pt x="8" y="185"/>
                    <a:pt x="15" y="185"/>
                    <a:pt x="19" y="189"/>
                  </a:cubicBezTo>
                  <a:cubicBezTo>
                    <a:pt x="29" y="199"/>
                    <a:pt x="29" y="199"/>
                    <a:pt x="29" y="199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5"/>
                    <a:pt x="33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199"/>
                    <a:pt x="50" y="199"/>
                    <a:pt x="50" y="199"/>
                  </a:cubicBezTo>
                  <a:cubicBezTo>
                    <a:pt x="59" y="189"/>
                    <a:pt x="59" y="189"/>
                    <a:pt x="59" y="189"/>
                  </a:cubicBezTo>
                  <a:cubicBezTo>
                    <a:pt x="64" y="185"/>
                    <a:pt x="70" y="185"/>
                    <a:pt x="74" y="189"/>
                  </a:cubicBezTo>
                  <a:close/>
                  <a:moveTo>
                    <a:pt x="215" y="0"/>
                  </a:moveTo>
                  <a:cubicBezTo>
                    <a:pt x="103" y="0"/>
                    <a:pt x="103" y="0"/>
                    <a:pt x="103" y="0"/>
                  </a:cubicBezTo>
                  <a:cubicBezTo>
                    <a:pt x="97" y="0"/>
                    <a:pt x="93" y="5"/>
                    <a:pt x="93" y="11"/>
                  </a:cubicBezTo>
                  <a:cubicBezTo>
                    <a:pt x="93" y="17"/>
                    <a:pt x="97" y="22"/>
                    <a:pt x="103" y="22"/>
                  </a:cubicBezTo>
                  <a:cubicBezTo>
                    <a:pt x="215" y="22"/>
                    <a:pt x="215" y="22"/>
                    <a:pt x="215" y="22"/>
                  </a:cubicBezTo>
                  <a:cubicBezTo>
                    <a:pt x="221" y="22"/>
                    <a:pt x="226" y="17"/>
                    <a:pt x="226" y="11"/>
                  </a:cubicBezTo>
                  <a:cubicBezTo>
                    <a:pt x="226" y="5"/>
                    <a:pt x="221" y="0"/>
                    <a:pt x="215" y="0"/>
                  </a:cubicBezTo>
                  <a:close/>
                  <a:moveTo>
                    <a:pt x="199" y="43"/>
                  </a:moveTo>
                  <a:cubicBezTo>
                    <a:pt x="103" y="43"/>
                    <a:pt x="103" y="43"/>
                    <a:pt x="103" y="43"/>
                  </a:cubicBezTo>
                  <a:cubicBezTo>
                    <a:pt x="97" y="43"/>
                    <a:pt x="93" y="48"/>
                    <a:pt x="93" y="54"/>
                  </a:cubicBezTo>
                  <a:cubicBezTo>
                    <a:pt x="93" y="60"/>
                    <a:pt x="97" y="64"/>
                    <a:pt x="103" y="64"/>
                  </a:cubicBezTo>
                  <a:cubicBezTo>
                    <a:pt x="199" y="64"/>
                    <a:pt x="199" y="64"/>
                    <a:pt x="199" y="64"/>
                  </a:cubicBezTo>
                  <a:cubicBezTo>
                    <a:pt x="205" y="64"/>
                    <a:pt x="210" y="60"/>
                    <a:pt x="210" y="54"/>
                  </a:cubicBezTo>
                  <a:cubicBezTo>
                    <a:pt x="210" y="48"/>
                    <a:pt x="205" y="43"/>
                    <a:pt x="199" y="43"/>
                  </a:cubicBezTo>
                  <a:close/>
                  <a:moveTo>
                    <a:pt x="178" y="86"/>
                  </a:moveTo>
                  <a:cubicBezTo>
                    <a:pt x="103" y="86"/>
                    <a:pt x="103" y="86"/>
                    <a:pt x="103" y="86"/>
                  </a:cubicBezTo>
                  <a:cubicBezTo>
                    <a:pt x="97" y="86"/>
                    <a:pt x="93" y="90"/>
                    <a:pt x="93" y="96"/>
                  </a:cubicBezTo>
                  <a:cubicBezTo>
                    <a:pt x="93" y="102"/>
                    <a:pt x="97" y="107"/>
                    <a:pt x="103" y="107"/>
                  </a:cubicBezTo>
                  <a:cubicBezTo>
                    <a:pt x="178" y="107"/>
                    <a:pt x="178" y="107"/>
                    <a:pt x="178" y="107"/>
                  </a:cubicBezTo>
                  <a:cubicBezTo>
                    <a:pt x="184" y="107"/>
                    <a:pt x="189" y="102"/>
                    <a:pt x="189" y="96"/>
                  </a:cubicBezTo>
                  <a:cubicBezTo>
                    <a:pt x="189" y="90"/>
                    <a:pt x="184" y="86"/>
                    <a:pt x="178" y="86"/>
                  </a:cubicBezTo>
                  <a:close/>
                  <a:moveTo>
                    <a:pt x="157" y="128"/>
                  </a:moveTo>
                  <a:cubicBezTo>
                    <a:pt x="103" y="128"/>
                    <a:pt x="103" y="128"/>
                    <a:pt x="103" y="128"/>
                  </a:cubicBezTo>
                  <a:cubicBezTo>
                    <a:pt x="97" y="128"/>
                    <a:pt x="93" y="133"/>
                    <a:pt x="93" y="139"/>
                  </a:cubicBezTo>
                  <a:cubicBezTo>
                    <a:pt x="93" y="145"/>
                    <a:pt x="97" y="150"/>
                    <a:pt x="103" y="150"/>
                  </a:cubicBezTo>
                  <a:cubicBezTo>
                    <a:pt x="157" y="150"/>
                    <a:pt x="157" y="150"/>
                    <a:pt x="157" y="150"/>
                  </a:cubicBezTo>
                  <a:cubicBezTo>
                    <a:pt x="163" y="150"/>
                    <a:pt x="167" y="145"/>
                    <a:pt x="167" y="139"/>
                  </a:cubicBezTo>
                  <a:cubicBezTo>
                    <a:pt x="167" y="133"/>
                    <a:pt x="163" y="128"/>
                    <a:pt x="157" y="128"/>
                  </a:cubicBezTo>
                  <a:close/>
                  <a:moveTo>
                    <a:pt x="135" y="171"/>
                  </a:moveTo>
                  <a:cubicBezTo>
                    <a:pt x="103" y="171"/>
                    <a:pt x="103" y="171"/>
                    <a:pt x="103" y="171"/>
                  </a:cubicBezTo>
                  <a:cubicBezTo>
                    <a:pt x="97" y="171"/>
                    <a:pt x="93" y="176"/>
                    <a:pt x="93" y="182"/>
                  </a:cubicBezTo>
                  <a:cubicBezTo>
                    <a:pt x="93" y="188"/>
                    <a:pt x="97" y="192"/>
                    <a:pt x="103" y="192"/>
                  </a:cubicBezTo>
                  <a:cubicBezTo>
                    <a:pt x="135" y="192"/>
                    <a:pt x="135" y="192"/>
                    <a:pt x="135" y="192"/>
                  </a:cubicBezTo>
                  <a:cubicBezTo>
                    <a:pt x="141" y="192"/>
                    <a:pt x="146" y="188"/>
                    <a:pt x="146" y="182"/>
                  </a:cubicBezTo>
                  <a:cubicBezTo>
                    <a:pt x="146" y="176"/>
                    <a:pt x="141" y="171"/>
                    <a:pt x="135" y="171"/>
                  </a:cubicBezTo>
                  <a:close/>
                  <a:moveTo>
                    <a:pt x="114" y="214"/>
                  </a:moveTo>
                  <a:cubicBezTo>
                    <a:pt x="103" y="214"/>
                    <a:pt x="103" y="214"/>
                    <a:pt x="103" y="214"/>
                  </a:cubicBezTo>
                  <a:cubicBezTo>
                    <a:pt x="97" y="214"/>
                    <a:pt x="93" y="218"/>
                    <a:pt x="93" y="224"/>
                  </a:cubicBezTo>
                  <a:cubicBezTo>
                    <a:pt x="93" y="230"/>
                    <a:pt x="97" y="235"/>
                    <a:pt x="103" y="235"/>
                  </a:cubicBezTo>
                  <a:cubicBezTo>
                    <a:pt x="114" y="235"/>
                    <a:pt x="114" y="235"/>
                    <a:pt x="114" y="235"/>
                  </a:cubicBezTo>
                  <a:cubicBezTo>
                    <a:pt x="120" y="235"/>
                    <a:pt x="125" y="230"/>
                    <a:pt x="125" y="224"/>
                  </a:cubicBezTo>
                  <a:cubicBezTo>
                    <a:pt x="125" y="218"/>
                    <a:pt x="120" y="214"/>
                    <a:pt x="114" y="2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3210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9C20E2-9E9A-4E9A-86C4-67BF68D9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4700"/>
            <a:ext cx="3558621" cy="5252903"/>
          </a:xfrm>
        </p:spPr>
        <p:txBody>
          <a:bodyPr anchor="ctr">
            <a:normAutofit/>
          </a:bodyPr>
          <a:lstStyle/>
          <a:p>
            <a:r>
              <a:rPr lang="fr-FR" sz="3200" dirty="0"/>
              <a:t>Synthèse et recommandations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8430B1F-E7E2-6750-5EAB-388945E85C3E}"/>
              </a:ext>
            </a:extLst>
          </p:cNvPr>
          <p:cNvSpPr txBox="1"/>
          <p:nvPr/>
        </p:nvSpPr>
        <p:spPr>
          <a:xfrm>
            <a:off x="3812621" y="372142"/>
            <a:ext cx="6448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Meilleur moyen de se décarboner : interconnexion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3" name="Graphique 2">
            <a:extLst>
              <a:ext uri="{FF2B5EF4-FFF2-40B4-BE49-F238E27FC236}">
                <a16:creationId xmlns:a16="http://schemas.microsoft.com/office/drawing/2014/main" id="{C4968D0E-1ADF-7091-4333-044BF40B33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5537621"/>
              </p:ext>
            </p:extLst>
          </p:nvPr>
        </p:nvGraphicFramePr>
        <p:xfrm>
          <a:off x="3962400" y="1295472"/>
          <a:ext cx="7251700" cy="5252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1" name="Group 69">
            <a:extLst>
              <a:ext uri="{FF2B5EF4-FFF2-40B4-BE49-F238E27FC236}">
                <a16:creationId xmlns:a16="http://schemas.microsoft.com/office/drawing/2014/main" id="{89209313-58AA-40BB-FFBD-9A3BFD0657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9129" y="4981316"/>
            <a:ext cx="916762" cy="916762"/>
            <a:chOff x="4334" y="1990"/>
            <a:chExt cx="340" cy="340"/>
          </a:xfrm>
          <a:solidFill>
            <a:schemeClr val="bg1"/>
          </a:solidFill>
        </p:grpSpPr>
        <p:sp>
          <p:nvSpPr>
            <p:cNvPr id="12" name="Freeform 70">
              <a:extLst>
                <a:ext uri="{FF2B5EF4-FFF2-40B4-BE49-F238E27FC236}">
                  <a16:creationId xmlns:a16="http://schemas.microsoft.com/office/drawing/2014/main" id="{33880EBB-07F5-D2DD-5562-CCF63EFA98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98" y="2054"/>
              <a:ext cx="212" cy="212"/>
            </a:xfrm>
            <a:custGeom>
              <a:avLst/>
              <a:gdLst>
                <a:gd name="T0" fmla="*/ 160 w 320"/>
                <a:gd name="T1" fmla="*/ 0 h 320"/>
                <a:gd name="T2" fmla="*/ 0 w 320"/>
                <a:gd name="T3" fmla="*/ 160 h 320"/>
                <a:gd name="T4" fmla="*/ 160 w 320"/>
                <a:gd name="T5" fmla="*/ 320 h 320"/>
                <a:gd name="T6" fmla="*/ 320 w 320"/>
                <a:gd name="T7" fmla="*/ 160 h 320"/>
                <a:gd name="T8" fmla="*/ 160 w 320"/>
                <a:gd name="T9" fmla="*/ 0 h 320"/>
                <a:gd name="T10" fmla="*/ 170 w 320"/>
                <a:gd name="T11" fmla="*/ 298 h 320"/>
                <a:gd name="T12" fmla="*/ 170 w 320"/>
                <a:gd name="T13" fmla="*/ 288 h 320"/>
                <a:gd name="T14" fmla="*/ 160 w 320"/>
                <a:gd name="T15" fmla="*/ 277 h 320"/>
                <a:gd name="T16" fmla="*/ 149 w 320"/>
                <a:gd name="T17" fmla="*/ 288 h 320"/>
                <a:gd name="T18" fmla="*/ 149 w 320"/>
                <a:gd name="T19" fmla="*/ 298 h 320"/>
                <a:gd name="T20" fmla="*/ 22 w 320"/>
                <a:gd name="T21" fmla="*/ 170 h 320"/>
                <a:gd name="T22" fmla="*/ 32 w 320"/>
                <a:gd name="T23" fmla="*/ 170 h 320"/>
                <a:gd name="T24" fmla="*/ 42 w 320"/>
                <a:gd name="T25" fmla="*/ 160 h 320"/>
                <a:gd name="T26" fmla="*/ 32 w 320"/>
                <a:gd name="T27" fmla="*/ 149 h 320"/>
                <a:gd name="T28" fmla="*/ 22 w 320"/>
                <a:gd name="T29" fmla="*/ 149 h 320"/>
                <a:gd name="T30" fmla="*/ 149 w 320"/>
                <a:gd name="T31" fmla="*/ 22 h 320"/>
                <a:gd name="T32" fmla="*/ 149 w 320"/>
                <a:gd name="T33" fmla="*/ 32 h 320"/>
                <a:gd name="T34" fmla="*/ 160 w 320"/>
                <a:gd name="T35" fmla="*/ 42 h 320"/>
                <a:gd name="T36" fmla="*/ 170 w 320"/>
                <a:gd name="T37" fmla="*/ 32 h 320"/>
                <a:gd name="T38" fmla="*/ 170 w 320"/>
                <a:gd name="T39" fmla="*/ 22 h 320"/>
                <a:gd name="T40" fmla="*/ 298 w 320"/>
                <a:gd name="T41" fmla="*/ 149 h 320"/>
                <a:gd name="T42" fmla="*/ 288 w 320"/>
                <a:gd name="T43" fmla="*/ 149 h 320"/>
                <a:gd name="T44" fmla="*/ 277 w 320"/>
                <a:gd name="T45" fmla="*/ 160 h 320"/>
                <a:gd name="T46" fmla="*/ 288 w 320"/>
                <a:gd name="T47" fmla="*/ 170 h 320"/>
                <a:gd name="T48" fmla="*/ 298 w 320"/>
                <a:gd name="T49" fmla="*/ 170 h 320"/>
                <a:gd name="T50" fmla="*/ 170 w 320"/>
                <a:gd name="T51" fmla="*/ 298 h 320"/>
                <a:gd name="T52" fmla="*/ 216 w 320"/>
                <a:gd name="T53" fmla="*/ 90 h 320"/>
                <a:gd name="T54" fmla="*/ 133 w 320"/>
                <a:gd name="T55" fmla="*/ 127 h 320"/>
                <a:gd name="T56" fmla="*/ 127 w 320"/>
                <a:gd name="T57" fmla="*/ 133 h 320"/>
                <a:gd name="T58" fmla="*/ 90 w 320"/>
                <a:gd name="T59" fmla="*/ 216 h 320"/>
                <a:gd name="T60" fmla="*/ 92 w 320"/>
                <a:gd name="T61" fmla="*/ 228 h 320"/>
                <a:gd name="T62" fmla="*/ 99 w 320"/>
                <a:gd name="T63" fmla="*/ 231 h 320"/>
                <a:gd name="T64" fmla="*/ 104 w 320"/>
                <a:gd name="T65" fmla="*/ 230 h 320"/>
                <a:gd name="T66" fmla="*/ 187 w 320"/>
                <a:gd name="T67" fmla="*/ 192 h 320"/>
                <a:gd name="T68" fmla="*/ 192 w 320"/>
                <a:gd name="T69" fmla="*/ 187 h 320"/>
                <a:gd name="T70" fmla="*/ 230 w 320"/>
                <a:gd name="T71" fmla="*/ 104 h 320"/>
                <a:gd name="T72" fmla="*/ 228 w 320"/>
                <a:gd name="T73" fmla="*/ 92 h 320"/>
                <a:gd name="T74" fmla="*/ 216 w 320"/>
                <a:gd name="T75" fmla="*/ 90 h 320"/>
                <a:gd name="T76" fmla="*/ 140 w 320"/>
                <a:gd name="T77" fmla="*/ 155 h 320"/>
                <a:gd name="T78" fmla="*/ 164 w 320"/>
                <a:gd name="T79" fmla="*/ 179 h 320"/>
                <a:gd name="T80" fmla="*/ 121 w 320"/>
                <a:gd name="T81" fmla="*/ 199 h 320"/>
                <a:gd name="T82" fmla="*/ 140 w 320"/>
                <a:gd name="T83" fmla="*/ 155 h 320"/>
                <a:gd name="T84" fmla="*/ 179 w 320"/>
                <a:gd name="T85" fmla="*/ 164 h 320"/>
                <a:gd name="T86" fmla="*/ 155 w 320"/>
                <a:gd name="T87" fmla="*/ 140 h 320"/>
                <a:gd name="T88" fmla="*/ 199 w 320"/>
                <a:gd name="T89" fmla="*/ 121 h 320"/>
                <a:gd name="T90" fmla="*/ 179 w 320"/>
                <a:gd name="T91" fmla="*/ 164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0" h="320">
                  <a:moveTo>
                    <a:pt x="160" y="0"/>
                  </a:moveTo>
                  <a:cubicBezTo>
                    <a:pt x="71" y="0"/>
                    <a:pt x="0" y="71"/>
                    <a:pt x="0" y="160"/>
                  </a:cubicBezTo>
                  <a:cubicBezTo>
                    <a:pt x="0" y="248"/>
                    <a:pt x="71" y="320"/>
                    <a:pt x="160" y="320"/>
                  </a:cubicBezTo>
                  <a:cubicBezTo>
                    <a:pt x="248" y="320"/>
                    <a:pt x="320" y="248"/>
                    <a:pt x="320" y="160"/>
                  </a:cubicBezTo>
                  <a:cubicBezTo>
                    <a:pt x="320" y="71"/>
                    <a:pt x="248" y="0"/>
                    <a:pt x="160" y="0"/>
                  </a:cubicBezTo>
                  <a:close/>
                  <a:moveTo>
                    <a:pt x="170" y="298"/>
                  </a:moveTo>
                  <a:cubicBezTo>
                    <a:pt x="170" y="288"/>
                    <a:pt x="170" y="288"/>
                    <a:pt x="170" y="288"/>
                  </a:cubicBezTo>
                  <a:cubicBezTo>
                    <a:pt x="170" y="282"/>
                    <a:pt x="166" y="277"/>
                    <a:pt x="160" y="277"/>
                  </a:cubicBezTo>
                  <a:cubicBezTo>
                    <a:pt x="154" y="277"/>
                    <a:pt x="149" y="282"/>
                    <a:pt x="149" y="288"/>
                  </a:cubicBezTo>
                  <a:cubicBezTo>
                    <a:pt x="149" y="298"/>
                    <a:pt x="149" y="298"/>
                    <a:pt x="149" y="298"/>
                  </a:cubicBezTo>
                  <a:cubicBezTo>
                    <a:pt x="81" y="293"/>
                    <a:pt x="27" y="238"/>
                    <a:pt x="22" y="170"/>
                  </a:cubicBezTo>
                  <a:cubicBezTo>
                    <a:pt x="32" y="170"/>
                    <a:pt x="32" y="170"/>
                    <a:pt x="32" y="170"/>
                  </a:cubicBezTo>
                  <a:cubicBezTo>
                    <a:pt x="38" y="170"/>
                    <a:pt x="42" y="166"/>
                    <a:pt x="42" y="160"/>
                  </a:cubicBezTo>
                  <a:cubicBezTo>
                    <a:pt x="42" y="154"/>
                    <a:pt x="38" y="149"/>
                    <a:pt x="32" y="149"/>
                  </a:cubicBezTo>
                  <a:cubicBezTo>
                    <a:pt x="22" y="149"/>
                    <a:pt x="22" y="149"/>
                    <a:pt x="22" y="149"/>
                  </a:cubicBezTo>
                  <a:cubicBezTo>
                    <a:pt x="27" y="81"/>
                    <a:pt x="81" y="27"/>
                    <a:pt x="149" y="22"/>
                  </a:cubicBezTo>
                  <a:cubicBezTo>
                    <a:pt x="149" y="32"/>
                    <a:pt x="149" y="32"/>
                    <a:pt x="149" y="32"/>
                  </a:cubicBezTo>
                  <a:cubicBezTo>
                    <a:pt x="149" y="38"/>
                    <a:pt x="154" y="42"/>
                    <a:pt x="160" y="42"/>
                  </a:cubicBezTo>
                  <a:cubicBezTo>
                    <a:pt x="166" y="42"/>
                    <a:pt x="170" y="38"/>
                    <a:pt x="170" y="32"/>
                  </a:cubicBezTo>
                  <a:cubicBezTo>
                    <a:pt x="170" y="22"/>
                    <a:pt x="170" y="22"/>
                    <a:pt x="170" y="22"/>
                  </a:cubicBezTo>
                  <a:cubicBezTo>
                    <a:pt x="238" y="27"/>
                    <a:pt x="293" y="81"/>
                    <a:pt x="298" y="149"/>
                  </a:cubicBezTo>
                  <a:cubicBezTo>
                    <a:pt x="288" y="149"/>
                    <a:pt x="288" y="149"/>
                    <a:pt x="288" y="149"/>
                  </a:cubicBezTo>
                  <a:cubicBezTo>
                    <a:pt x="282" y="149"/>
                    <a:pt x="277" y="154"/>
                    <a:pt x="277" y="160"/>
                  </a:cubicBezTo>
                  <a:cubicBezTo>
                    <a:pt x="277" y="166"/>
                    <a:pt x="282" y="170"/>
                    <a:pt x="288" y="170"/>
                  </a:cubicBezTo>
                  <a:cubicBezTo>
                    <a:pt x="298" y="170"/>
                    <a:pt x="298" y="170"/>
                    <a:pt x="298" y="170"/>
                  </a:cubicBezTo>
                  <a:cubicBezTo>
                    <a:pt x="293" y="238"/>
                    <a:pt x="238" y="293"/>
                    <a:pt x="170" y="298"/>
                  </a:cubicBezTo>
                  <a:close/>
                  <a:moveTo>
                    <a:pt x="216" y="90"/>
                  </a:moveTo>
                  <a:cubicBezTo>
                    <a:pt x="133" y="127"/>
                    <a:pt x="133" y="127"/>
                    <a:pt x="133" y="127"/>
                  </a:cubicBezTo>
                  <a:cubicBezTo>
                    <a:pt x="130" y="128"/>
                    <a:pt x="128" y="130"/>
                    <a:pt x="127" y="133"/>
                  </a:cubicBezTo>
                  <a:cubicBezTo>
                    <a:pt x="90" y="216"/>
                    <a:pt x="90" y="216"/>
                    <a:pt x="90" y="216"/>
                  </a:cubicBezTo>
                  <a:cubicBezTo>
                    <a:pt x="88" y="220"/>
                    <a:pt x="89" y="224"/>
                    <a:pt x="92" y="228"/>
                  </a:cubicBezTo>
                  <a:cubicBezTo>
                    <a:pt x="94" y="230"/>
                    <a:pt x="97" y="231"/>
                    <a:pt x="99" y="231"/>
                  </a:cubicBezTo>
                  <a:cubicBezTo>
                    <a:pt x="101" y="231"/>
                    <a:pt x="102" y="230"/>
                    <a:pt x="104" y="230"/>
                  </a:cubicBezTo>
                  <a:cubicBezTo>
                    <a:pt x="187" y="192"/>
                    <a:pt x="187" y="192"/>
                    <a:pt x="187" y="192"/>
                  </a:cubicBezTo>
                  <a:cubicBezTo>
                    <a:pt x="189" y="191"/>
                    <a:pt x="191" y="189"/>
                    <a:pt x="192" y="187"/>
                  </a:cubicBezTo>
                  <a:cubicBezTo>
                    <a:pt x="230" y="104"/>
                    <a:pt x="230" y="104"/>
                    <a:pt x="230" y="104"/>
                  </a:cubicBezTo>
                  <a:cubicBezTo>
                    <a:pt x="232" y="100"/>
                    <a:pt x="231" y="95"/>
                    <a:pt x="228" y="92"/>
                  </a:cubicBezTo>
                  <a:cubicBezTo>
                    <a:pt x="224" y="89"/>
                    <a:pt x="220" y="88"/>
                    <a:pt x="216" y="90"/>
                  </a:cubicBezTo>
                  <a:close/>
                  <a:moveTo>
                    <a:pt x="140" y="155"/>
                  </a:moveTo>
                  <a:cubicBezTo>
                    <a:pt x="164" y="179"/>
                    <a:pt x="164" y="179"/>
                    <a:pt x="164" y="179"/>
                  </a:cubicBezTo>
                  <a:cubicBezTo>
                    <a:pt x="121" y="199"/>
                    <a:pt x="121" y="199"/>
                    <a:pt x="121" y="199"/>
                  </a:cubicBezTo>
                  <a:lnTo>
                    <a:pt x="140" y="155"/>
                  </a:lnTo>
                  <a:close/>
                  <a:moveTo>
                    <a:pt x="179" y="164"/>
                  </a:moveTo>
                  <a:cubicBezTo>
                    <a:pt x="155" y="140"/>
                    <a:pt x="155" y="140"/>
                    <a:pt x="155" y="140"/>
                  </a:cubicBezTo>
                  <a:cubicBezTo>
                    <a:pt x="199" y="121"/>
                    <a:pt x="199" y="121"/>
                    <a:pt x="199" y="121"/>
                  </a:cubicBezTo>
                  <a:lnTo>
                    <a:pt x="179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" name="Freeform 71">
              <a:extLst>
                <a:ext uri="{FF2B5EF4-FFF2-40B4-BE49-F238E27FC236}">
                  <a16:creationId xmlns:a16="http://schemas.microsoft.com/office/drawing/2014/main" id="{EE464012-20A3-0816-B6DC-5CF072A496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4" y="1990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012395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31ACFE-99C9-FD81-6F02-0D7409E3BF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Merci pour votre attention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EC2D8AC-8265-4A64-2EB6-33CEC1F8A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3655998786"/>
      </p:ext>
    </p:extLst>
  </p:cSld>
  <p:clrMapOvr>
    <a:masterClrMapping/>
  </p:clrMapOvr>
</p:sld>
</file>

<file path=ppt/theme/theme1.xml><?xml version="1.0" encoding="utf-8"?>
<a:theme xmlns:a="http://schemas.openxmlformats.org/drawingml/2006/main" name="Cadre">
  <a:themeElements>
    <a:clrScheme name="Cadr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adr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ad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Cadre</Template>
  <TotalTime>2423</TotalTime>
  <Words>838</Words>
  <Application>Microsoft Macintosh PowerPoint</Application>
  <PresentationFormat>Grand écran</PresentationFormat>
  <Paragraphs>267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Corbel</vt:lpstr>
      <vt:lpstr>Wingdings 2</vt:lpstr>
      <vt:lpstr>Cadre</vt:lpstr>
      <vt:lpstr>Projet EA314</vt:lpstr>
      <vt:lpstr>Scénarios</vt:lpstr>
      <vt:lpstr>Remplacement du diesel</vt:lpstr>
      <vt:lpstr>Optimisation sur les coûts</vt:lpstr>
      <vt:lpstr>Optimisation des émissions carbones 1/2</vt:lpstr>
      <vt:lpstr>Optimisation des émissions carbones 2/2</vt:lpstr>
      <vt:lpstr>Optimisation en prenant en compte l’ emprise au sol </vt:lpstr>
      <vt:lpstr>Synthèse et recommandations</vt:lpstr>
      <vt:lpstr>Merci pour votre attention</vt:lpstr>
      <vt:lpstr>Annexes</vt:lpstr>
      <vt:lpstr>Hypothèses des coûts</vt:lpstr>
      <vt:lpstr>Comparaison coûts annuels</vt:lpstr>
      <vt:lpstr>Notre île : l’île Usion</vt:lpstr>
      <vt:lpstr>Sources</vt:lpstr>
      <vt:lpstr>Bornes </vt:lpstr>
      <vt:lpstr>Optimisation des couts : Annexe</vt:lpstr>
      <vt:lpstr>Optimisation des émissions carbone : Annexe</vt:lpstr>
      <vt:lpstr>Optimisation de l’emprise au sol : Annexe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EA314</dc:title>
  <dc:creator>Simon PALA</dc:creator>
  <cp:lastModifiedBy>Simon PALA</cp:lastModifiedBy>
  <cp:revision>25</cp:revision>
  <dcterms:created xsi:type="dcterms:W3CDTF">2023-12-13T13:47:05Z</dcterms:created>
  <dcterms:modified xsi:type="dcterms:W3CDTF">2023-12-18T18:33:32Z</dcterms:modified>
</cp:coreProperties>
</file>