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4" r:id="rId4"/>
    <p:sldId id="265" r:id="rId5"/>
    <p:sldId id="270" r:id="rId6"/>
    <p:sldId id="268" r:id="rId7"/>
    <p:sldId id="267" r:id="rId8"/>
    <p:sldId id="263" r:id="rId9"/>
    <p:sldId id="260" r:id="rId10"/>
    <p:sldId id="266" r:id="rId11"/>
    <p:sldId id="259" r:id="rId12"/>
    <p:sldId id="272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imon\Documents\GitHub\Projet-EA314\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imon\Documents\GitHub\Projet-EA314\Re&#769;sulta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imon\Documents\GitHub\Projet-EA314\Re&#769;sulta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imon\Documents\GitHub\Projet-EA314\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imon\Documents\GitHub\Projet-EA314\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gus\cours-ensta\EA\Projet-EA314\R&#233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imon\Documents\GitHub\Projet-EA314\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imon\Documents\GitHub\Projet-EA314\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Référence!$B$16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explosion val="1"/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C-4C43-A2B3-7F809E353AC8}"/>
              </c:ext>
            </c:extLst>
          </c:dPt>
          <c:dLbls>
            <c:dLbl>
              <c:idx val="0"/>
              <c:layout>
                <c:manualLayout>
                  <c:x val="0.17230548938999743"/>
                  <c:y val="-0.405963556378234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C-4C43-A2B3-7F809E353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Référence!$A$17</c:f>
              <c:strCache>
                <c:ptCount val="1"/>
                <c:pt idx="0">
                  <c:v>Diesel</c:v>
                </c:pt>
              </c:strCache>
            </c:strRef>
          </c:cat>
          <c:val>
            <c:numRef>
              <c:f>Référence!$B$17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C-4C43-A2B3-7F809E353AC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468-4514-971C-9601B18ACC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468-4514-971C-9601B18ACC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468-4514-971C-9601B18ACC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468-4514-971C-9601B18ACC5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468-4514-971C-9601B18ACC5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468-4514-971C-9601B18ACC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468-4514-971C-9601B18ACC5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68-4514-971C-9601B18ACC55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Feuil1!$L$8:$L$11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Feuil1!$M$8:$M$11</c:f>
              <c:numCache>
                <c:formatCode>General</c:formatCode>
                <c:ptCount val="4"/>
                <c:pt idx="0">
                  <c:v>22.3</c:v>
                </c:pt>
                <c:pt idx="1">
                  <c:v>33.642000000000003</c:v>
                </c:pt>
                <c:pt idx="2">
                  <c:v>235.494</c:v>
                </c:pt>
                <c:pt idx="3">
                  <c:v>1.1214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68-4514-971C-9601B18ACC5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Feuil1!$R$3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Feuil1!$S$3:$U$3</c:f>
              <c:numCache>
                <c:formatCode>General</c:formatCode>
                <c:ptCount val="3"/>
                <c:pt idx="0" formatCode="_-* #\ ##0\ _€_-;\-* #\ ##0\ _€_-;_-* &quot;-&quot;??\ _€_-;_-@_-">
                  <c:v>8.4040403999999995</c:v>
                </c:pt>
                <c:pt idx="1">
                  <c:v>95.204519029541331</c:v>
                </c:pt>
                <c:pt idx="2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33C-9176-2024E090ABA4}"/>
            </c:ext>
          </c:extLst>
        </c:ser>
        <c:ser>
          <c:idx val="1"/>
          <c:order val="1"/>
          <c:tx>
            <c:strRef>
              <c:f>Feuil1!$R$4</c:f>
              <c:strCache>
                <c:ptCount val="1"/>
                <c:pt idx="0">
                  <c:v>O&amp;M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Feuil1!$S$4:$U$4</c:f>
              <c:numCache>
                <c:formatCode>General</c:formatCode>
                <c:ptCount val="3"/>
                <c:pt idx="0" formatCode="_-* #\ ##0\ _€_-;\-* #\ ##0\ _€_-;_-* &quot;-&quot;??\ _€_-;_-@_-">
                  <c:v>30.22728</c:v>
                </c:pt>
                <c:pt idx="1">
                  <c:v>54.560640012174801</c:v>
                </c:pt>
                <c:pt idx="2">
                  <c:v>33.642000000000003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0-433C-9176-2024E090ABA4}"/>
            </c:ext>
          </c:extLst>
        </c:ser>
        <c:ser>
          <c:idx val="2"/>
          <c:order val="2"/>
          <c:tx>
            <c:strRef>
              <c:f>Feuil1!$R$5</c:f>
              <c:strCache>
                <c:ptCount val="1"/>
                <c:pt idx="0">
                  <c:v>Carburant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Feuil1!$S$5:$U$5</c:f>
              <c:numCache>
                <c:formatCode>General</c:formatCode>
                <c:ptCount val="3"/>
                <c:pt idx="0" formatCode="_-* #\ ##0\ _€_-;\-* #\ ##0\ _€_-;_-* &quot;-&quot;??\ _€_-;_-@_-">
                  <c:v>287.65496719999999</c:v>
                </c:pt>
                <c:pt idx="1">
                  <c:v>80.009596091644468</c:v>
                </c:pt>
                <c:pt idx="2">
                  <c:v>235.494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00-433C-9176-2024E090ABA4}"/>
            </c:ext>
          </c:extLst>
        </c:ser>
        <c:ser>
          <c:idx val="3"/>
          <c:order val="3"/>
          <c:tx>
            <c:strRef>
              <c:f>Feuil1!$R$6</c:f>
              <c:strCache>
                <c:ptCount val="1"/>
                <c:pt idx="0">
                  <c:v>Unserved energy</c:v>
                </c:pt>
              </c:strCache>
            </c:strRef>
          </c:tx>
          <c:spPr>
            <a:solidFill>
              <a:schemeClr val="accent4">
                <a:shade val="80000"/>
                <a:satMod val="15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2700" h="25400" prst="coolSlant"/>
            </a:sp3d>
          </c:spPr>
          <c:invertIfNegative val="0"/>
          <c:cat>
            <c:strRef>
              <c:f>Feuil1!$S$2:$U$2</c:f>
              <c:strCache>
                <c:ptCount val="3"/>
                <c:pt idx="0">
                  <c:v>Scenario 1</c:v>
                </c:pt>
                <c:pt idx="1">
                  <c:v>Scenario 2</c:v>
                </c:pt>
                <c:pt idx="2">
                  <c:v>Scenario 3</c:v>
                </c:pt>
              </c:strCache>
            </c:strRef>
          </c:cat>
          <c:val>
            <c:numRef>
              <c:f>Feuil1!$S$6:$U$6</c:f>
              <c:numCache>
                <c:formatCode>General</c:formatCode>
                <c:ptCount val="3"/>
                <c:pt idx="0" formatCode="_-* #\ ##0\ _€_-;\-* #\ ##0\ _€_-;_-* &quot;-&quot;??\ _€_-;_-@_-">
                  <c:v>0</c:v>
                </c:pt>
                <c:pt idx="1">
                  <c:v>2.677228837684547</c:v>
                </c:pt>
                <c:pt idx="2">
                  <c:v>1.1214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00-433C-9176-2024E090A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154176"/>
        <c:axId val="693163536"/>
      </c:barChart>
      <c:catAx>
        <c:axId val="6931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63536"/>
        <c:crosses val="autoZero"/>
        <c:auto val="1"/>
        <c:lblAlgn val="ctr"/>
        <c:lblOffset val="100"/>
        <c:noMultiLvlLbl val="0"/>
      </c:catAx>
      <c:valAx>
        <c:axId val="69316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€_-;\-* #\ 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2'!$B$2</c:f>
              <c:strCache>
                <c:ptCount val="1"/>
                <c:pt idx="0">
                  <c:v>45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A-8B44-B320-DA198706F5E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A-8B44-B320-DA198706F5ED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AA-8B44-B320-DA198706F5E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AA-8B44-B320-DA198706F5ED}"/>
              </c:ext>
            </c:extLst>
          </c:dPt>
          <c:dLbls>
            <c:dLbl>
              <c:idx val="0"/>
              <c:layout>
                <c:manualLayout>
                  <c:x val="-0.19359187195646443"/>
                  <c:y val="5.9364759299040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AA-8B44-B320-DA198706F5ED}"/>
                </c:ext>
              </c:extLst>
            </c:dLbl>
            <c:dLbl>
              <c:idx val="1"/>
              <c:layout>
                <c:manualLayout>
                  <c:x val="0.11783792399589127"/>
                  <c:y val="-0.1679896320890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AA-8B44-B320-DA198706F5ED}"/>
                </c:ext>
              </c:extLst>
            </c:dLbl>
            <c:dLbl>
              <c:idx val="2"/>
              <c:layout>
                <c:manualLayout>
                  <c:x val="0.19682862180012839"/>
                  <c:y val="7.0132443264967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AA-8B44-B320-DA198706F5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CAA-8B44-B320-DA198706F5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2'!$B$3:$B$6</c:f>
              <c:numCache>
                <c:formatCode>0.0</c:formatCode>
                <c:ptCount val="4"/>
                <c:pt idx="0">
                  <c:v>26.213689030000001</c:v>
                </c:pt>
                <c:pt idx="1">
                  <c:v>46.532023330000001</c:v>
                </c:pt>
                <c:pt idx="2">
                  <c:v>20.06925953</c:v>
                </c:pt>
                <c:pt idx="3">
                  <c:v>1.3962591799999999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AA-8B44-B320-DA198706F5E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  <c:extLst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Comparaison!$D$3:$D$5</c:f>
              <c:numCache>
                <c:formatCode>General</c:formatCode>
                <c:ptCount val="3"/>
                <c:pt idx="0">
                  <c:v>3.9</c:v>
                </c:pt>
                <c:pt idx="1">
                  <c:v>4.3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0-554B-B25B-C546877A4F0B}"/>
            </c:ext>
          </c:extLst>
        </c:ser>
        <c:ser>
          <c:idx val="1"/>
          <c:order val="1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  <c:extLst/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Comparaison!$E$3:$E$5</c:f>
              <c:numCache>
                <c:formatCode>General</c:formatCode>
                <c:ptCount val="3"/>
                <c:pt idx="0">
                  <c:v>7.9</c:v>
                </c:pt>
                <c:pt idx="1">
                  <c:v>6.4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E0-554B-B25B-C546877A4F0B}"/>
            </c:ext>
          </c:extLst>
        </c:ser>
        <c:ser>
          <c:idx val="2"/>
          <c:order val="2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  <c:extLst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Comparaison!$F$3:$F$5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E0-554B-B25B-C546877A4F0B}"/>
            </c:ext>
          </c:extLst>
        </c:ser>
        <c:ser>
          <c:idx val="3"/>
          <c:order val="3"/>
          <c:tx>
            <c:strRef>
              <c:f>Comparaison!$G$1</c:f>
              <c:strCache>
                <c:ptCount val="1"/>
                <c:pt idx="0">
                  <c:v>Coûts CO2</c:v>
                </c:pt>
              </c:strCache>
              <c:extLst/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Comparaison!$G$3:$G$5</c:f>
              <c:numCache>
                <c:formatCode>General</c:formatCode>
                <c:ptCount val="3"/>
                <c:pt idx="0">
                  <c:v>0</c:v>
                </c:pt>
                <c:pt idx="1">
                  <c:v>2.8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E0-554B-B25B-C546877A4F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484068495"/>
        <c:axId val="1916035631"/>
      </c:barChart>
      <c:catAx>
        <c:axId val="148406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035631"/>
        <c:crosses val="autoZero"/>
        <c:auto val="1"/>
        <c:lblAlgn val="ctr"/>
        <c:lblOffset val="100"/>
        <c:noMultiLvlLbl val="0"/>
      </c:catAx>
      <c:valAx>
        <c:axId val="19160356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Couts annuels (M€/an)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48406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7FE-4DDF-A1A0-0DD6587678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7FE-4DDF-A1A0-0DD6587678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7FE-4DDF-A1A0-0DD658767875}"/>
              </c:ext>
            </c:extLst>
          </c:dPt>
          <c:dLbls>
            <c:dLbl>
              <c:idx val="0"/>
              <c:layout>
                <c:manualLayout>
                  <c:x val="5.73401892161743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FE-4DDF-A1A0-0DD658767875}"/>
                </c:ext>
              </c:extLst>
            </c:dLbl>
            <c:dLbl>
              <c:idx val="1"/>
              <c:layout>
                <c:manualLayout>
                  <c:x val="6.7579508719062736E-2"/>
                  <c:y val="6.547704668616543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FE-4DDF-A1A0-0DD65876787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7FE-4DDF-A1A0-0DD658767875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Référence!$H$2:$H$4</c:f>
              <c:strCache>
                <c:ptCount val="3"/>
                <c:pt idx="0">
                  <c:v>CAPEX</c:v>
                </c:pt>
                <c:pt idx="1">
                  <c:v>O&amp;M</c:v>
                </c:pt>
                <c:pt idx="2">
                  <c:v>Fuel</c:v>
                </c:pt>
              </c:strCache>
            </c:strRef>
          </c:cat>
          <c:val>
            <c:numRef>
              <c:f>Référence!$I$2:$I$4</c:f>
              <c:numCache>
                <c:formatCode>_-* #\ ##0\ _€_-;\-* #\ ##0\ _€_-;_-* "-"??\ _€_-;_-@_-</c:formatCode>
                <c:ptCount val="3"/>
                <c:pt idx="0">
                  <c:v>8404040.4000000004</c:v>
                </c:pt>
                <c:pt idx="1">
                  <c:v>30227280</c:v>
                </c:pt>
                <c:pt idx="2">
                  <c:v>287654967.19999999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FE-4DDF-A1A0-0DD65876787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93-45E0-A118-D35CFA841E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93-45E0-A118-D35CFA841E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93-45E0-A118-D35CFA841E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93-45E0-A118-D35CFA841E2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993-45E0-A118-D35CFA841E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993-45E0-A118-D35CFA841E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993-45E0-A118-D35CFA841E2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93-45E0-A118-D35CFA841E26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'CO2'!$P$5:$P$8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'CO2'!$R$5:$R$8</c:f>
              <c:numCache>
                <c:formatCode>General</c:formatCode>
                <c:ptCount val="4"/>
                <c:pt idx="0" formatCode="0.00">
                  <c:v>76.932508737294228</c:v>
                </c:pt>
                <c:pt idx="1">
                  <c:v>49.693163494625004</c:v>
                </c:pt>
                <c:pt idx="2">
                  <c:v>99.26071685722718</c:v>
                </c:pt>
                <c:pt idx="3">
                  <c:v>2.8391675923383617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3-45E0-A118-D35CFA841E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9033345695445"/>
          <c:y val="0.14957905846008021"/>
          <c:w val="0.68500243790863213"/>
          <c:h val="0.79837042855512941"/>
        </c:manualLayout>
      </c:layout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F-1B49-BA31-5BFF9B23B38F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F-1B49-BA31-5BFF9B23B38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F-1B49-BA31-5BFF9B23B3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BF-1B49-BA31-5BFF9B23B38F}"/>
              </c:ext>
            </c:extLst>
          </c:dPt>
          <c:dLbls>
            <c:dLbl>
              <c:idx val="2"/>
              <c:layout>
                <c:manualLayout>
                  <c:x val="0.17485323131140659"/>
                  <c:y val="8.7361276888916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F-1B49-BA31-5BFF9B23B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BF-1B49-BA31-5BFF9B23B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F-1B49-BA31-5BFF9B23B3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1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C6-40F4-9200-35E103F39133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C6-40F4-9200-35E103F39133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1C6-40F4-9200-35E103F39133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1C6-40F4-9200-35E103F3913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1C6-40F4-9200-35E103F3913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1C6-40F4-9200-35E103F3913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1C6-40F4-9200-35E103F3913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C6-40F4-9200-35E103F391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'CO2'!$L$8:$L$11</c:f>
              <c:strCache>
                <c:ptCount val="4"/>
                <c:pt idx="0">
                  <c:v>Production</c:v>
                </c:pt>
                <c:pt idx="1">
                  <c:v>O&amp;M</c:v>
                </c:pt>
                <c:pt idx="2">
                  <c:v>Carburant</c:v>
                </c:pt>
                <c:pt idx="3">
                  <c:v>Unserved energy</c:v>
                </c:pt>
              </c:strCache>
            </c:strRef>
          </c:cat>
          <c:val>
            <c:numRef>
              <c:f>'CO2'!$M$8:$M$11</c:f>
              <c:numCache>
                <c:formatCode>General</c:formatCode>
                <c:ptCount val="4"/>
                <c:pt idx="0">
                  <c:v>95.204519029541331</c:v>
                </c:pt>
                <c:pt idx="1">
                  <c:v>54.560640012174801</c:v>
                </c:pt>
                <c:pt idx="2">
                  <c:v>80.009596091644468</c:v>
                </c:pt>
                <c:pt idx="3">
                  <c:v>2.677228837684547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C6-40F4-9200-35E103F3913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0.00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0.00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222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0.00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0.00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Taxe</a:t>
                </a:r>
                <a:r>
                  <a:rPr lang="fr-FR" baseline="0" dirty="0"/>
                  <a:t> carbone (€/tCO2eq)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Puissance installée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E4-4C44-A5EA-6D207DECA4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E4-4C44-A5EA-6D207DECA453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E4-4C44-A5EA-6D207DECA4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E4-4C44-A5EA-6D207DECA453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E4-4C44-A5EA-6D207DECA453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E4-4C44-A5EA-6D207DECA45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DE4-4C44-A5EA-6D207DECA45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DE4-4C44-A5EA-6D207DECA45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DE4-4C44-A5EA-6D207DECA4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3.8</c:v>
                </c:pt>
                <c:pt idx="1">
                  <c:v>0</c:v>
                </c:pt>
                <c:pt idx="2">
                  <c:v>9.6</c:v>
                </c:pt>
                <c:pt idx="3">
                  <c:v>0</c:v>
                </c:pt>
                <c:pt idx="4">
                  <c:v>22.6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E4-4C44-A5EA-6D207DECA45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 custLinFactNeighborX="-1775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2989" y="1554123"/>
          <a:ext cx="1797395" cy="6664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de référence :</a:t>
          </a:r>
        </a:p>
      </dsp:txBody>
      <dsp:txXfrm>
        <a:off x="2989" y="1554123"/>
        <a:ext cx="1797395" cy="666454"/>
      </dsp:txXfrm>
    </dsp:sp>
    <dsp:sp modelId="{8FA93CE4-9A94-D84E-ADCD-9489B357C5FB}">
      <dsp:nvSpPr>
        <dsp:cNvPr id="0" name=""/>
        <dsp:cNvSpPr/>
      </dsp:nvSpPr>
      <dsp:spPr>
        <a:xfrm>
          <a:off x="0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Remplacement des 8MW de diesel </a:t>
          </a:r>
        </a:p>
      </dsp:txBody>
      <dsp:txXfrm>
        <a:off x="0" y="2220577"/>
        <a:ext cx="1797395" cy="864675"/>
      </dsp:txXfrm>
    </dsp:sp>
    <dsp:sp modelId="{3ADF4564-5AA7-AE4E-828E-1588317186EF}">
      <dsp:nvSpPr>
        <dsp:cNvPr id="0" name=""/>
        <dsp:cNvSpPr/>
      </dsp:nvSpPr>
      <dsp:spPr>
        <a:xfrm>
          <a:off x="2052020" y="1554123"/>
          <a:ext cx="1797395" cy="666454"/>
        </a:xfrm>
        <a:prstGeom prst="rect">
          <a:avLst/>
        </a:prstGeom>
        <a:solidFill>
          <a:schemeClr val="accent4">
            <a:hueOff val="2900532"/>
            <a:satOff val="-6286"/>
            <a:lumOff val="-2680"/>
            <a:alphaOff val="0"/>
          </a:schemeClr>
        </a:solidFill>
        <a:ln w="10795" cap="flat" cmpd="sng" algn="ctr">
          <a:solidFill>
            <a:schemeClr val="accent4">
              <a:hueOff val="2900532"/>
              <a:satOff val="-6286"/>
              <a:lumOff val="-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1 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sur le coût</a:t>
          </a:r>
        </a:p>
      </dsp:txBody>
      <dsp:txXfrm>
        <a:off x="2052020" y="1554123"/>
        <a:ext cx="1797395" cy="666454"/>
      </dsp:txXfrm>
    </dsp:sp>
    <dsp:sp modelId="{8E603D87-2F8D-1D45-906E-298D4E566494}">
      <dsp:nvSpPr>
        <dsp:cNvPr id="0" name=""/>
        <dsp:cNvSpPr/>
      </dsp:nvSpPr>
      <dsp:spPr>
        <a:xfrm>
          <a:off x="2052020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3081658"/>
            <a:satOff val="-15164"/>
            <a:lumOff val="-1263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3081658"/>
              <a:satOff val="-15164"/>
              <a:lumOff val="-12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Incorporation de l'éolien, PV et stockage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</dsp:txBody>
      <dsp:txXfrm>
        <a:off x="2052020" y="2220577"/>
        <a:ext cx="1797395" cy="864675"/>
      </dsp:txXfrm>
    </dsp:sp>
    <dsp:sp modelId="{61018672-8F3C-F54E-AA6A-785D89A717B7}">
      <dsp:nvSpPr>
        <dsp:cNvPr id="0" name=""/>
        <dsp:cNvSpPr/>
      </dsp:nvSpPr>
      <dsp:spPr>
        <a:xfrm>
          <a:off x="4101051" y="1554123"/>
          <a:ext cx="1797395" cy="666454"/>
        </a:xfrm>
        <a:prstGeom prst="rect">
          <a:avLst/>
        </a:prstGeom>
        <a:solidFill>
          <a:schemeClr val="accent4">
            <a:hueOff val="5801063"/>
            <a:satOff val="-12571"/>
            <a:lumOff val="-5360"/>
            <a:alphaOff val="0"/>
          </a:schemeClr>
        </a:solidFill>
        <a:ln w="10795" cap="flat" cmpd="sng" algn="ctr">
          <a:solidFill>
            <a:schemeClr val="accent4">
              <a:hueOff val="5801063"/>
              <a:satOff val="-12571"/>
              <a:lumOff val="-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2 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des émissions de CO2</a:t>
          </a:r>
        </a:p>
      </dsp:txBody>
      <dsp:txXfrm>
        <a:off x="4101051" y="1554123"/>
        <a:ext cx="1797395" cy="666454"/>
      </dsp:txXfrm>
    </dsp:sp>
    <dsp:sp modelId="{88BD0DAF-79DF-1846-92C0-6520794FB2E1}">
      <dsp:nvSpPr>
        <dsp:cNvPr id="0" name=""/>
        <dsp:cNvSpPr/>
      </dsp:nvSpPr>
      <dsp:spPr>
        <a:xfrm>
          <a:off x="4101051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6163317"/>
            <a:satOff val="-30329"/>
            <a:lumOff val="-2527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6163317"/>
              <a:satOff val="-30329"/>
              <a:lumOff val="-25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Ajout de la taxe carbone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Analyse de sensibilité</a:t>
          </a:r>
        </a:p>
      </dsp:txBody>
      <dsp:txXfrm>
        <a:off x="4101051" y="2220577"/>
        <a:ext cx="1797395" cy="864675"/>
      </dsp:txXfrm>
    </dsp:sp>
    <dsp:sp modelId="{57E1324E-8E5F-F340-BE72-439A8D813323}">
      <dsp:nvSpPr>
        <dsp:cNvPr id="0" name=""/>
        <dsp:cNvSpPr/>
      </dsp:nvSpPr>
      <dsp:spPr>
        <a:xfrm>
          <a:off x="6150082" y="1554123"/>
          <a:ext cx="1797395" cy="666454"/>
        </a:xfrm>
        <a:prstGeom prst="rect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Scénario 3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Optimisation du foisonnement</a:t>
          </a:r>
        </a:p>
      </dsp:txBody>
      <dsp:txXfrm>
        <a:off x="6150082" y="1554123"/>
        <a:ext cx="1797395" cy="666454"/>
      </dsp:txXfrm>
    </dsp:sp>
    <dsp:sp modelId="{081493BB-7F0A-9F42-972B-D6E2A0638FAD}">
      <dsp:nvSpPr>
        <dsp:cNvPr id="0" name=""/>
        <dsp:cNvSpPr/>
      </dsp:nvSpPr>
      <dsp:spPr>
        <a:xfrm>
          <a:off x="6150082" y="2220577"/>
          <a:ext cx="1797395" cy="864675"/>
        </a:xfrm>
        <a:prstGeom prst="rect">
          <a:avLst/>
        </a:prstGeom>
        <a:solidFill>
          <a:schemeClr val="accent4">
            <a:tint val="40000"/>
            <a:alpha val="90000"/>
            <a:hueOff val="9244975"/>
            <a:satOff val="-45493"/>
            <a:lumOff val="-379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9244975"/>
              <a:satOff val="-45493"/>
              <a:lumOff val="-37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Ajout solaire toiture et éolien off-shore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Contrainte sur le foisonnement</a:t>
          </a:r>
        </a:p>
      </dsp:txBody>
      <dsp:txXfrm>
        <a:off x="6150082" y="2220577"/>
        <a:ext cx="1797395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EDAE-162A-8A44-A76A-9A94D0C87C5F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8445-89D6-1042-B0C6-9FD639230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4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8445-89D6-1042-B0C6-9FD6392305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5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3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38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9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5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8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rigin.iea.org/reports/world-energy-outlook-2023" TargetMode="External"/><Relationship Id="rId2" Type="http://schemas.openxmlformats.org/officeDocument/2006/relationships/hyperlink" Target="https://www.rte-france.com/analyses-tendances-et-prospectives/bilan-previsionnel-2050-futurs-energetiq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s.dk/sites/ens.dk/files/Analyser/technology_data_catalogue_for_energy_storage.pdf" TargetMode="External"/><Relationship Id="rId5" Type="http://schemas.openxmlformats.org/officeDocument/2006/relationships/hyperlink" Target="https://ember-climate.org/data/data-tools/carbon-price-viewer/" TargetMode="External"/><Relationship Id="rId4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37623" y="4541204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77230" y="2190846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37623" y="3367599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96625" y="2186770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6488" y="3365053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D841A3C-2877-8AF4-8903-C7F50599F19D}"/>
              </a:ext>
            </a:extLst>
          </p:cNvPr>
          <p:cNvGrpSpPr/>
          <p:nvPr/>
        </p:nvGrpSpPr>
        <p:grpSpPr>
          <a:xfrm>
            <a:off x="9358356" y="995463"/>
            <a:ext cx="916762" cy="916762"/>
            <a:chOff x="4634987" y="709649"/>
            <a:chExt cx="916762" cy="916762"/>
          </a:xfrm>
        </p:grpSpPr>
        <p:grpSp>
          <p:nvGrpSpPr>
            <p:cNvPr id="39" name="Group 638">
              <a:extLst>
                <a:ext uri="{FF2B5EF4-FFF2-40B4-BE49-F238E27FC236}">
                  <a16:creationId xmlns:a16="http://schemas.microsoft.com/office/drawing/2014/main" id="{547F0986-491D-A307-3B8C-F02924F3AB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Freeform 639">
                <a:extLst>
                  <a:ext uri="{FF2B5EF4-FFF2-40B4-BE49-F238E27FC236}">
                    <a16:creationId xmlns:a16="http://schemas.microsoft.com/office/drawing/2014/main" id="{DB39DBB6-C3EF-C25B-AEEC-FAC4C5647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" name="Freeform 640">
                <a:extLst>
                  <a:ext uri="{FF2B5EF4-FFF2-40B4-BE49-F238E27FC236}">
                    <a16:creationId xmlns:a16="http://schemas.microsoft.com/office/drawing/2014/main" id="{BF7B2D92-B7AF-D5FF-24E5-0552A480B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641">
                <a:extLst>
                  <a:ext uri="{FF2B5EF4-FFF2-40B4-BE49-F238E27FC236}">
                    <a16:creationId xmlns:a16="http://schemas.microsoft.com/office/drawing/2014/main" id="{8918DE84-A160-0C19-A52A-7EB0ADDA6A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4D869C81-6185-5CB9-0FB3-9CF701197E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F8304C5-E57A-4621-3C75-A8A68005DE98}"/>
              </a:ext>
            </a:extLst>
          </p:cNvPr>
          <p:cNvGrpSpPr/>
          <p:nvPr/>
        </p:nvGrpSpPr>
        <p:grpSpPr>
          <a:xfrm>
            <a:off x="9402047" y="4560436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53" name="Freeform 400">
              <a:extLst>
                <a:ext uri="{FF2B5EF4-FFF2-40B4-BE49-F238E27FC236}">
                  <a16:creationId xmlns:a16="http://schemas.microsoft.com/office/drawing/2014/main" id="{31C513BD-5E18-1E32-64A2-BC9620E56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3ADAB3F-4A44-1D31-4F46-E3B8D8AA8CF6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54" name="Freeform 401">
                <a:extLst>
                  <a:ext uri="{FF2B5EF4-FFF2-40B4-BE49-F238E27FC236}">
                    <a16:creationId xmlns:a16="http://schemas.microsoft.com/office/drawing/2014/main" id="{639EF2DF-2665-20FA-988B-F29C7A90A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402">
                <a:extLst>
                  <a:ext uri="{FF2B5EF4-FFF2-40B4-BE49-F238E27FC236}">
                    <a16:creationId xmlns:a16="http://schemas.microsoft.com/office/drawing/2014/main" id="{CF281989-D03F-DCA0-2300-7E8A874A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CB7B5A72-4BBD-B6D7-4B38-2C86B422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4D6BD72D-1CAB-6799-571B-C0B1757AB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8893CEF-B1A9-91A1-2002-885E5F40A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7B93E34C-46D1-BBD5-A1E6-5D5F34F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D18900BF-21B7-7644-347F-9F13DF5C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623CB47F-3E54-2F65-1FDD-F140F536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977ACA78-F2D0-18B0-4DB5-2F6033FB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64" name="Freeform 403">
              <a:extLst>
                <a:ext uri="{FF2B5EF4-FFF2-40B4-BE49-F238E27FC236}">
                  <a16:creationId xmlns:a16="http://schemas.microsoft.com/office/drawing/2014/main" id="{E2868ED8-049C-2215-9588-76530E842A2D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1664272-1133-A717-13AB-A1ADB8CA9A1F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A667462-AC66-E082-5801-F464BB338938}"/>
              </a:ext>
            </a:extLst>
          </p:cNvPr>
          <p:cNvGrpSpPr/>
          <p:nvPr/>
        </p:nvGrpSpPr>
        <p:grpSpPr>
          <a:xfrm>
            <a:off x="10937623" y="995463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9" name="Freeform 400">
              <a:extLst>
                <a:ext uri="{FF2B5EF4-FFF2-40B4-BE49-F238E27FC236}">
                  <a16:creationId xmlns:a16="http://schemas.microsoft.com/office/drawing/2014/main" id="{04FBD157-6F24-654D-94C4-2EDE39C15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F8DCFCE-1AAA-21DE-24F9-BD24FC21659D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19" name="Freeform 401">
                <a:extLst>
                  <a:ext uri="{FF2B5EF4-FFF2-40B4-BE49-F238E27FC236}">
                    <a16:creationId xmlns:a16="http://schemas.microsoft.com/office/drawing/2014/main" id="{713642F8-9FD7-8CD8-F5CB-5740817C4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" name="Freeform 402">
                <a:extLst>
                  <a:ext uri="{FF2B5EF4-FFF2-40B4-BE49-F238E27FC236}">
                    <a16:creationId xmlns:a16="http://schemas.microsoft.com/office/drawing/2014/main" id="{CAF8B0ED-F9B0-52C8-CA50-908E4F2EB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" name="Freeform 403">
                <a:extLst>
                  <a:ext uri="{FF2B5EF4-FFF2-40B4-BE49-F238E27FC236}">
                    <a16:creationId xmlns:a16="http://schemas.microsoft.com/office/drawing/2014/main" id="{6118B651-9182-62CA-1BF1-3DDA11034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" name="Freeform 404">
                <a:extLst>
                  <a:ext uri="{FF2B5EF4-FFF2-40B4-BE49-F238E27FC236}">
                    <a16:creationId xmlns:a16="http://schemas.microsoft.com/office/drawing/2014/main" id="{CE0E1500-10DA-4E03-7BEB-226060D20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" name="Freeform 405">
                <a:extLst>
                  <a:ext uri="{FF2B5EF4-FFF2-40B4-BE49-F238E27FC236}">
                    <a16:creationId xmlns:a16="http://schemas.microsoft.com/office/drawing/2014/main" id="{38C741C2-89B9-F32D-76DF-16B29BB50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" name="Freeform 406">
                <a:extLst>
                  <a:ext uri="{FF2B5EF4-FFF2-40B4-BE49-F238E27FC236}">
                    <a16:creationId xmlns:a16="http://schemas.microsoft.com/office/drawing/2014/main" id="{77F825EA-749B-F896-1411-1CC0C5A4B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3" name="Freeform 407">
                <a:extLst>
                  <a:ext uri="{FF2B5EF4-FFF2-40B4-BE49-F238E27FC236}">
                    <a16:creationId xmlns:a16="http://schemas.microsoft.com/office/drawing/2014/main" id="{0417DBA5-B3A3-C4DD-61D2-4483939B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4" name="Freeform 408">
                <a:extLst>
                  <a:ext uri="{FF2B5EF4-FFF2-40B4-BE49-F238E27FC236}">
                    <a16:creationId xmlns:a16="http://schemas.microsoft.com/office/drawing/2014/main" id="{E41DA06A-87B7-71B0-1C07-EF443A357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" name="Freeform 409">
                <a:extLst>
                  <a:ext uri="{FF2B5EF4-FFF2-40B4-BE49-F238E27FC236}">
                    <a16:creationId xmlns:a16="http://schemas.microsoft.com/office/drawing/2014/main" id="{9EBE08BF-F727-4AE8-8693-5A8B29106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17" name="Freeform 403">
              <a:extLst>
                <a:ext uri="{FF2B5EF4-FFF2-40B4-BE49-F238E27FC236}">
                  <a16:creationId xmlns:a16="http://schemas.microsoft.com/office/drawing/2014/main" id="{8F6AE39A-D1F5-1D9E-6DB5-BBFCF856F7E5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3">
              <a:extLst>
                <a:ext uri="{FF2B5EF4-FFF2-40B4-BE49-F238E27FC236}">
                  <a16:creationId xmlns:a16="http://schemas.microsoft.com/office/drawing/2014/main" id="{F35026EC-B0D0-77D9-DC85-4E7DEAB9F3EC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494344" y="1813758"/>
            <a:ext cx="307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45 €/tCO2eq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533204" y="5715319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31 025 tCO2eq</a:t>
            </a:r>
          </a:p>
          <a:p>
            <a:r>
              <a:rPr lang="fr-FR" dirty="0"/>
              <a:t>CAPEX: 230 M€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8C3DA89-AB2A-6118-7251-679DB17681CE}"/>
              </a:ext>
            </a:extLst>
          </p:cNvPr>
          <p:cNvGrpSpPr/>
          <p:nvPr/>
        </p:nvGrpSpPr>
        <p:grpSpPr>
          <a:xfrm>
            <a:off x="3269809" y="828711"/>
            <a:ext cx="4335213" cy="4127731"/>
            <a:chOff x="681287" y="1887488"/>
            <a:chExt cx="4335213" cy="41277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092E99F-8EA8-8446-908F-77FD8856609E}"/>
                </a:ext>
              </a:extLst>
            </p:cNvPr>
            <p:cNvSpPr txBox="1"/>
            <p:nvPr/>
          </p:nvSpPr>
          <p:spPr>
            <a:xfrm>
              <a:off x="1531088" y="5645887"/>
              <a:ext cx="320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Mix énergétique obtenu en MW</a:t>
              </a:r>
            </a:p>
          </p:txBody>
        </p:sp>
        <p:graphicFrame>
          <p:nvGraphicFramePr>
            <p:cNvPr id="8" name="Graphique 7">
              <a:extLst>
                <a:ext uri="{FF2B5EF4-FFF2-40B4-BE49-F238E27FC236}">
                  <a16:creationId xmlns:a16="http://schemas.microsoft.com/office/drawing/2014/main" id="{9C628B44-01A2-C01C-ACEF-E5D92235B3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5594825"/>
                </p:ext>
              </p:extLst>
            </p:nvPr>
          </p:nvGraphicFramePr>
          <p:xfrm>
            <a:off x="681287" y="1887488"/>
            <a:ext cx="4335213" cy="35895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9" name="Group 46">
              <a:extLst>
                <a:ext uri="{FF2B5EF4-FFF2-40B4-BE49-F238E27FC236}">
                  <a16:creationId xmlns:a16="http://schemas.microsoft.com/office/drawing/2014/main" id="{879CA797-29F0-EE25-BCA6-7CCEF76F8A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22875" y="2863803"/>
              <a:ext cx="601288" cy="601288"/>
              <a:chOff x="3479" y="-1"/>
              <a:chExt cx="340" cy="340"/>
            </a:xfrm>
            <a:solidFill>
              <a:schemeClr val="bg1"/>
            </a:solidFill>
          </p:grpSpPr>
          <p:sp>
            <p:nvSpPr>
              <p:cNvPr id="10" name="Freeform 47">
                <a:extLst>
                  <a:ext uri="{FF2B5EF4-FFF2-40B4-BE49-F238E27FC236}">
                    <a16:creationId xmlns:a16="http://schemas.microsoft.com/office/drawing/2014/main" id="{F3325877-3E4F-0217-2D90-E8523B1159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9" y="-1"/>
                <a:ext cx="340" cy="340"/>
              </a:xfrm>
              <a:custGeom>
                <a:avLst/>
                <a:gdLst>
                  <a:gd name="T0" fmla="*/ 256 w 512"/>
                  <a:gd name="T1" fmla="*/ 22 h 512"/>
                  <a:gd name="T2" fmla="*/ 491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2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2"/>
                    </a:moveTo>
                    <a:cubicBezTo>
                      <a:pt x="385" y="22"/>
                      <a:pt x="491" y="127"/>
                      <a:pt x="491" y="256"/>
                    </a:cubicBezTo>
                    <a:cubicBezTo>
                      <a:pt x="491" y="386"/>
                      <a:pt x="385" y="491"/>
                      <a:pt x="256" y="491"/>
                    </a:cubicBezTo>
                    <a:cubicBezTo>
                      <a:pt x="127" y="491"/>
                      <a:pt x="21" y="386"/>
                      <a:pt x="21" y="256"/>
                    </a:cubicBezTo>
                    <a:cubicBezTo>
                      <a:pt x="21" y="127"/>
                      <a:pt x="127" y="22"/>
                      <a:pt x="256" y="22"/>
                    </a:cubicBezTo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8"/>
                      <a:pt x="115" y="512"/>
                      <a:pt x="256" y="512"/>
                    </a:cubicBezTo>
                    <a:cubicBezTo>
                      <a:pt x="397" y="512"/>
                      <a:pt x="512" y="398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" name="Freeform 48">
                <a:extLst>
                  <a:ext uri="{FF2B5EF4-FFF2-40B4-BE49-F238E27FC236}">
                    <a16:creationId xmlns:a16="http://schemas.microsoft.com/office/drawing/2014/main" id="{5CAA95B7-6FD4-8917-6174-F5E20CD9DE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63"/>
                <a:ext cx="156" cy="212"/>
              </a:xfrm>
              <a:custGeom>
                <a:avLst/>
                <a:gdLst>
                  <a:gd name="T0" fmla="*/ 234 w 234"/>
                  <a:gd name="T1" fmla="*/ 107 h 320"/>
                  <a:gd name="T2" fmla="*/ 224 w 234"/>
                  <a:gd name="T3" fmla="*/ 96 h 320"/>
                  <a:gd name="T4" fmla="*/ 224 w 234"/>
                  <a:gd name="T5" fmla="*/ 22 h 320"/>
                  <a:gd name="T6" fmla="*/ 234 w 234"/>
                  <a:gd name="T7" fmla="*/ 11 h 320"/>
                  <a:gd name="T8" fmla="*/ 224 w 234"/>
                  <a:gd name="T9" fmla="*/ 0 h 320"/>
                  <a:gd name="T10" fmla="*/ 10 w 234"/>
                  <a:gd name="T11" fmla="*/ 0 h 320"/>
                  <a:gd name="T12" fmla="*/ 0 w 234"/>
                  <a:gd name="T13" fmla="*/ 11 h 320"/>
                  <a:gd name="T14" fmla="*/ 10 w 234"/>
                  <a:gd name="T15" fmla="*/ 22 h 320"/>
                  <a:gd name="T16" fmla="*/ 10 w 234"/>
                  <a:gd name="T17" fmla="*/ 96 h 320"/>
                  <a:gd name="T18" fmla="*/ 0 w 234"/>
                  <a:gd name="T19" fmla="*/ 107 h 320"/>
                  <a:gd name="T20" fmla="*/ 10 w 234"/>
                  <a:gd name="T21" fmla="*/ 118 h 320"/>
                  <a:gd name="T22" fmla="*/ 10 w 234"/>
                  <a:gd name="T23" fmla="*/ 192 h 320"/>
                  <a:gd name="T24" fmla="*/ 0 w 234"/>
                  <a:gd name="T25" fmla="*/ 203 h 320"/>
                  <a:gd name="T26" fmla="*/ 10 w 234"/>
                  <a:gd name="T27" fmla="*/ 214 h 320"/>
                  <a:gd name="T28" fmla="*/ 10 w 234"/>
                  <a:gd name="T29" fmla="*/ 299 h 320"/>
                  <a:gd name="T30" fmla="*/ 0 w 234"/>
                  <a:gd name="T31" fmla="*/ 310 h 320"/>
                  <a:gd name="T32" fmla="*/ 10 w 234"/>
                  <a:gd name="T33" fmla="*/ 320 h 320"/>
                  <a:gd name="T34" fmla="*/ 224 w 234"/>
                  <a:gd name="T35" fmla="*/ 320 h 320"/>
                  <a:gd name="T36" fmla="*/ 234 w 234"/>
                  <a:gd name="T37" fmla="*/ 310 h 320"/>
                  <a:gd name="T38" fmla="*/ 224 w 234"/>
                  <a:gd name="T39" fmla="*/ 299 h 320"/>
                  <a:gd name="T40" fmla="*/ 224 w 234"/>
                  <a:gd name="T41" fmla="*/ 214 h 320"/>
                  <a:gd name="T42" fmla="*/ 234 w 234"/>
                  <a:gd name="T43" fmla="*/ 203 h 320"/>
                  <a:gd name="T44" fmla="*/ 224 w 234"/>
                  <a:gd name="T45" fmla="*/ 192 h 320"/>
                  <a:gd name="T46" fmla="*/ 224 w 234"/>
                  <a:gd name="T47" fmla="*/ 118 h 320"/>
                  <a:gd name="T48" fmla="*/ 234 w 234"/>
                  <a:gd name="T49" fmla="*/ 107 h 320"/>
                  <a:gd name="T50" fmla="*/ 32 w 234"/>
                  <a:gd name="T51" fmla="*/ 22 h 320"/>
                  <a:gd name="T52" fmla="*/ 202 w 234"/>
                  <a:gd name="T53" fmla="*/ 22 h 320"/>
                  <a:gd name="T54" fmla="*/ 202 w 234"/>
                  <a:gd name="T55" fmla="*/ 96 h 320"/>
                  <a:gd name="T56" fmla="*/ 32 w 234"/>
                  <a:gd name="T57" fmla="*/ 96 h 320"/>
                  <a:gd name="T58" fmla="*/ 32 w 234"/>
                  <a:gd name="T59" fmla="*/ 22 h 320"/>
                  <a:gd name="T60" fmla="*/ 202 w 234"/>
                  <a:gd name="T61" fmla="*/ 299 h 320"/>
                  <a:gd name="T62" fmla="*/ 32 w 234"/>
                  <a:gd name="T63" fmla="*/ 299 h 320"/>
                  <a:gd name="T64" fmla="*/ 32 w 234"/>
                  <a:gd name="T65" fmla="*/ 214 h 320"/>
                  <a:gd name="T66" fmla="*/ 202 w 234"/>
                  <a:gd name="T67" fmla="*/ 214 h 320"/>
                  <a:gd name="T68" fmla="*/ 202 w 234"/>
                  <a:gd name="T69" fmla="*/ 299 h 320"/>
                  <a:gd name="T70" fmla="*/ 202 w 234"/>
                  <a:gd name="T71" fmla="*/ 192 h 320"/>
                  <a:gd name="T72" fmla="*/ 32 w 234"/>
                  <a:gd name="T73" fmla="*/ 192 h 320"/>
                  <a:gd name="T74" fmla="*/ 32 w 234"/>
                  <a:gd name="T75" fmla="*/ 118 h 320"/>
                  <a:gd name="T76" fmla="*/ 202 w 234"/>
                  <a:gd name="T77" fmla="*/ 118 h 320"/>
                  <a:gd name="T78" fmla="*/ 202 w 234"/>
                  <a:gd name="T79" fmla="*/ 19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4" h="320">
                    <a:moveTo>
                      <a:pt x="234" y="107"/>
                    </a:moveTo>
                    <a:cubicBezTo>
                      <a:pt x="234" y="101"/>
                      <a:pt x="230" y="96"/>
                      <a:pt x="224" y="96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0" y="22"/>
                      <a:pt x="234" y="17"/>
                      <a:pt x="234" y="11"/>
                    </a:cubicBezTo>
                    <a:cubicBezTo>
                      <a:pt x="234" y="5"/>
                      <a:pt x="230" y="0"/>
                      <a:pt x="22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6"/>
                      <a:pt x="0" y="101"/>
                      <a:pt x="0" y="107"/>
                    </a:cubicBezTo>
                    <a:cubicBezTo>
                      <a:pt x="0" y="113"/>
                      <a:pt x="4" y="118"/>
                      <a:pt x="10" y="118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4" y="192"/>
                      <a:pt x="0" y="197"/>
                      <a:pt x="0" y="203"/>
                    </a:cubicBezTo>
                    <a:cubicBezTo>
                      <a:pt x="0" y="209"/>
                      <a:pt x="4" y="214"/>
                      <a:pt x="10" y="214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4" y="299"/>
                      <a:pt x="0" y="304"/>
                      <a:pt x="0" y="310"/>
                    </a:cubicBezTo>
                    <a:cubicBezTo>
                      <a:pt x="0" y="316"/>
                      <a:pt x="4" y="320"/>
                      <a:pt x="10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4" y="316"/>
                      <a:pt x="234" y="310"/>
                    </a:cubicBezTo>
                    <a:cubicBezTo>
                      <a:pt x="234" y="304"/>
                      <a:pt x="230" y="299"/>
                      <a:pt x="224" y="299"/>
                    </a:cubicBezTo>
                    <a:cubicBezTo>
                      <a:pt x="224" y="214"/>
                      <a:pt x="224" y="214"/>
                      <a:pt x="224" y="214"/>
                    </a:cubicBezTo>
                    <a:cubicBezTo>
                      <a:pt x="230" y="214"/>
                      <a:pt x="234" y="209"/>
                      <a:pt x="234" y="203"/>
                    </a:cubicBezTo>
                    <a:cubicBezTo>
                      <a:pt x="234" y="197"/>
                      <a:pt x="230" y="192"/>
                      <a:pt x="224" y="192"/>
                    </a:cubicBezTo>
                    <a:cubicBezTo>
                      <a:pt x="224" y="118"/>
                      <a:pt x="224" y="118"/>
                      <a:pt x="224" y="118"/>
                    </a:cubicBezTo>
                    <a:cubicBezTo>
                      <a:pt x="230" y="118"/>
                      <a:pt x="234" y="113"/>
                      <a:pt x="234" y="107"/>
                    </a:cubicBezTo>
                    <a:close/>
                    <a:moveTo>
                      <a:pt x="32" y="22"/>
                    </a:moveTo>
                    <a:cubicBezTo>
                      <a:pt x="202" y="22"/>
                      <a:pt x="202" y="22"/>
                      <a:pt x="202" y="22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32" y="96"/>
                      <a:pt x="32" y="96"/>
                      <a:pt x="32" y="96"/>
                    </a:cubicBezTo>
                    <a:lnTo>
                      <a:pt x="32" y="22"/>
                    </a:lnTo>
                    <a:close/>
                    <a:moveTo>
                      <a:pt x="202" y="299"/>
                    </a:moveTo>
                    <a:cubicBezTo>
                      <a:pt x="32" y="299"/>
                      <a:pt x="32" y="299"/>
                      <a:pt x="32" y="299"/>
                    </a:cubicBezTo>
                    <a:cubicBezTo>
                      <a:pt x="32" y="214"/>
                      <a:pt x="32" y="214"/>
                      <a:pt x="32" y="214"/>
                    </a:cubicBezTo>
                    <a:cubicBezTo>
                      <a:pt x="202" y="214"/>
                      <a:pt x="202" y="214"/>
                      <a:pt x="202" y="214"/>
                    </a:cubicBezTo>
                    <a:lnTo>
                      <a:pt x="202" y="299"/>
                    </a:lnTo>
                    <a:close/>
                    <a:moveTo>
                      <a:pt x="202" y="192"/>
                    </a:moveTo>
                    <a:cubicBezTo>
                      <a:pt x="32" y="192"/>
                      <a:pt x="32" y="192"/>
                      <a:pt x="32" y="192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202" y="118"/>
                      <a:pt x="202" y="118"/>
                      <a:pt x="202" y="118"/>
                    </a:cubicBezTo>
                    <a:lnTo>
                      <a:pt x="2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2" name="Group 477">
              <a:extLst>
                <a:ext uri="{FF2B5EF4-FFF2-40B4-BE49-F238E27FC236}">
                  <a16:creationId xmlns:a16="http://schemas.microsoft.com/office/drawing/2014/main" id="{46A6051A-2ABF-07E6-83E7-3B576D73A6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52866" y="3003065"/>
              <a:ext cx="601288" cy="601288"/>
              <a:chOff x="373" y="1548"/>
              <a:chExt cx="340" cy="340"/>
            </a:xfrm>
            <a:solidFill>
              <a:schemeClr val="bg1"/>
            </a:solidFill>
          </p:grpSpPr>
          <p:sp>
            <p:nvSpPr>
              <p:cNvPr id="13" name="Freeform 400">
                <a:extLst>
                  <a:ext uri="{FF2B5EF4-FFF2-40B4-BE49-F238E27FC236}">
                    <a16:creationId xmlns:a16="http://schemas.microsoft.com/office/drawing/2014/main" id="{655BDB54-2665-7AD8-1265-963A4E51D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5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4" name="Freeform 401">
                <a:extLst>
                  <a:ext uri="{FF2B5EF4-FFF2-40B4-BE49-F238E27FC236}">
                    <a16:creationId xmlns:a16="http://schemas.microsoft.com/office/drawing/2014/main" id="{8D263357-9C34-CCC6-6B82-F2C789BEEE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" y="1654"/>
                <a:ext cx="128" cy="128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" name="Freeform 402">
                <a:extLst>
                  <a:ext uri="{FF2B5EF4-FFF2-40B4-BE49-F238E27FC236}">
                    <a16:creationId xmlns:a16="http://schemas.microsoft.com/office/drawing/2014/main" id="{94094C78-A10B-182D-3CA1-301F5CF8A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1711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" name="Freeform 403">
                <a:extLst>
                  <a:ext uri="{FF2B5EF4-FFF2-40B4-BE49-F238E27FC236}">
                    <a16:creationId xmlns:a16="http://schemas.microsoft.com/office/drawing/2014/main" id="{C85B3A5B-7E1A-9220-1CB7-B5917B8A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711"/>
                <a:ext cx="28" cy="14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" name="Freeform 404">
                <a:extLst>
                  <a:ext uri="{FF2B5EF4-FFF2-40B4-BE49-F238E27FC236}">
                    <a16:creationId xmlns:a16="http://schemas.microsoft.com/office/drawing/2014/main" id="{548C9B31-DA5B-91C3-AEA4-12181A1C3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612"/>
                <a:ext cx="14" cy="2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Freeform 405">
                <a:extLst>
                  <a:ext uri="{FF2B5EF4-FFF2-40B4-BE49-F238E27FC236}">
                    <a16:creationId xmlns:a16="http://schemas.microsoft.com/office/drawing/2014/main" id="{B67E337D-ED09-2783-54BE-F9697A3B8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96"/>
                <a:ext cx="14" cy="2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9" name="Freeform 406">
                <a:extLst>
                  <a:ext uri="{FF2B5EF4-FFF2-40B4-BE49-F238E27FC236}">
                    <a16:creationId xmlns:a16="http://schemas.microsoft.com/office/drawing/2014/main" id="{91E65C4F-0BB5-2924-EB29-AA592600C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64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" name="Freeform 407">
                <a:extLst>
                  <a:ext uri="{FF2B5EF4-FFF2-40B4-BE49-F238E27FC236}">
                    <a16:creationId xmlns:a16="http://schemas.microsoft.com/office/drawing/2014/main" id="{0019DB90-5BCB-90F8-BA46-38C9C3EBE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" name="Freeform 408">
                <a:extLst>
                  <a:ext uri="{FF2B5EF4-FFF2-40B4-BE49-F238E27FC236}">
                    <a16:creationId xmlns:a16="http://schemas.microsoft.com/office/drawing/2014/main" id="{19E0AA0E-65F0-F9CC-1AE1-39D4168B7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640"/>
                <a:ext cx="26" cy="25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" name="Freeform 409">
                <a:extLst>
                  <a:ext uri="{FF2B5EF4-FFF2-40B4-BE49-F238E27FC236}">
                    <a16:creationId xmlns:a16="http://schemas.microsoft.com/office/drawing/2014/main" id="{93BC2B53-F87E-62B2-FD87-A0B852E34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23" name="Group 447">
              <a:extLst>
                <a:ext uri="{FF2B5EF4-FFF2-40B4-BE49-F238E27FC236}">
                  <a16:creationId xmlns:a16="http://schemas.microsoft.com/office/drawing/2014/main" id="{87F9276A-1716-FA6A-CCE2-2B4FC0EF3B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43341" y="1902870"/>
              <a:ext cx="374466" cy="374466"/>
              <a:chOff x="3679" y="2685"/>
              <a:chExt cx="340" cy="340"/>
            </a:xfrm>
            <a:solidFill>
              <a:srgbClr val="FF0000"/>
            </a:solidFill>
          </p:grpSpPr>
          <p:sp>
            <p:nvSpPr>
              <p:cNvPr id="24" name="Freeform 448">
                <a:extLst>
                  <a:ext uri="{FF2B5EF4-FFF2-40B4-BE49-F238E27FC236}">
                    <a16:creationId xmlns:a16="http://schemas.microsoft.com/office/drawing/2014/main" id="{B09C73C6-7A80-395B-5684-E5E8271005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" y="268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" name="Freeform 449">
                <a:extLst>
                  <a:ext uri="{FF2B5EF4-FFF2-40B4-BE49-F238E27FC236}">
                    <a16:creationId xmlns:a16="http://schemas.microsoft.com/office/drawing/2014/main" id="{298F3D60-F53A-728E-4FFE-C3D74FABAA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" y="2798"/>
                <a:ext cx="212" cy="113"/>
              </a:xfrm>
              <a:custGeom>
                <a:avLst/>
                <a:gdLst>
                  <a:gd name="T0" fmla="*/ 309 w 320"/>
                  <a:gd name="T1" fmla="*/ 43 h 171"/>
                  <a:gd name="T2" fmla="*/ 277 w 320"/>
                  <a:gd name="T3" fmla="*/ 43 h 171"/>
                  <a:gd name="T4" fmla="*/ 277 w 320"/>
                  <a:gd name="T5" fmla="*/ 11 h 171"/>
                  <a:gd name="T6" fmla="*/ 266 w 320"/>
                  <a:gd name="T7" fmla="*/ 0 h 171"/>
                  <a:gd name="T8" fmla="*/ 10 w 320"/>
                  <a:gd name="T9" fmla="*/ 0 h 171"/>
                  <a:gd name="T10" fmla="*/ 0 w 320"/>
                  <a:gd name="T11" fmla="*/ 11 h 171"/>
                  <a:gd name="T12" fmla="*/ 0 w 320"/>
                  <a:gd name="T13" fmla="*/ 160 h 171"/>
                  <a:gd name="T14" fmla="*/ 10 w 320"/>
                  <a:gd name="T15" fmla="*/ 171 h 171"/>
                  <a:gd name="T16" fmla="*/ 266 w 320"/>
                  <a:gd name="T17" fmla="*/ 171 h 171"/>
                  <a:gd name="T18" fmla="*/ 277 w 320"/>
                  <a:gd name="T19" fmla="*/ 160 h 171"/>
                  <a:gd name="T20" fmla="*/ 277 w 320"/>
                  <a:gd name="T21" fmla="*/ 128 h 171"/>
                  <a:gd name="T22" fmla="*/ 309 w 320"/>
                  <a:gd name="T23" fmla="*/ 128 h 171"/>
                  <a:gd name="T24" fmla="*/ 320 w 320"/>
                  <a:gd name="T25" fmla="*/ 118 h 171"/>
                  <a:gd name="T26" fmla="*/ 320 w 320"/>
                  <a:gd name="T27" fmla="*/ 54 h 171"/>
                  <a:gd name="T28" fmla="*/ 309 w 320"/>
                  <a:gd name="T29" fmla="*/ 43 h 171"/>
                  <a:gd name="T30" fmla="*/ 256 w 320"/>
                  <a:gd name="T31" fmla="*/ 150 h 171"/>
                  <a:gd name="T32" fmla="*/ 21 w 320"/>
                  <a:gd name="T33" fmla="*/ 150 h 171"/>
                  <a:gd name="T34" fmla="*/ 21 w 320"/>
                  <a:gd name="T35" fmla="*/ 22 h 171"/>
                  <a:gd name="T36" fmla="*/ 256 w 320"/>
                  <a:gd name="T37" fmla="*/ 22 h 171"/>
                  <a:gd name="T38" fmla="*/ 256 w 320"/>
                  <a:gd name="T39" fmla="*/ 150 h 171"/>
                  <a:gd name="T40" fmla="*/ 298 w 320"/>
                  <a:gd name="T41" fmla="*/ 107 h 171"/>
                  <a:gd name="T42" fmla="*/ 277 w 320"/>
                  <a:gd name="T43" fmla="*/ 107 h 171"/>
                  <a:gd name="T44" fmla="*/ 277 w 320"/>
                  <a:gd name="T45" fmla="*/ 64 h 171"/>
                  <a:gd name="T46" fmla="*/ 298 w 320"/>
                  <a:gd name="T47" fmla="*/ 64 h 171"/>
                  <a:gd name="T48" fmla="*/ 298 w 320"/>
                  <a:gd name="T49" fmla="*/ 107 h 171"/>
                  <a:gd name="T50" fmla="*/ 234 w 320"/>
                  <a:gd name="T51" fmla="*/ 86 h 171"/>
                  <a:gd name="T52" fmla="*/ 224 w 320"/>
                  <a:gd name="T53" fmla="*/ 96 h 171"/>
                  <a:gd name="T54" fmla="*/ 202 w 320"/>
                  <a:gd name="T55" fmla="*/ 96 h 171"/>
                  <a:gd name="T56" fmla="*/ 202 w 320"/>
                  <a:gd name="T57" fmla="*/ 118 h 171"/>
                  <a:gd name="T58" fmla="*/ 192 w 320"/>
                  <a:gd name="T59" fmla="*/ 128 h 171"/>
                  <a:gd name="T60" fmla="*/ 181 w 320"/>
                  <a:gd name="T61" fmla="*/ 118 h 171"/>
                  <a:gd name="T62" fmla="*/ 181 w 320"/>
                  <a:gd name="T63" fmla="*/ 96 h 171"/>
                  <a:gd name="T64" fmla="*/ 160 w 320"/>
                  <a:gd name="T65" fmla="*/ 96 h 171"/>
                  <a:gd name="T66" fmla="*/ 149 w 320"/>
                  <a:gd name="T67" fmla="*/ 86 h 171"/>
                  <a:gd name="T68" fmla="*/ 160 w 320"/>
                  <a:gd name="T69" fmla="*/ 75 h 171"/>
                  <a:gd name="T70" fmla="*/ 181 w 320"/>
                  <a:gd name="T71" fmla="*/ 75 h 171"/>
                  <a:gd name="T72" fmla="*/ 181 w 320"/>
                  <a:gd name="T73" fmla="*/ 54 h 171"/>
                  <a:gd name="T74" fmla="*/ 192 w 320"/>
                  <a:gd name="T75" fmla="*/ 43 h 171"/>
                  <a:gd name="T76" fmla="*/ 202 w 320"/>
                  <a:gd name="T77" fmla="*/ 54 h 171"/>
                  <a:gd name="T78" fmla="*/ 202 w 320"/>
                  <a:gd name="T79" fmla="*/ 75 h 171"/>
                  <a:gd name="T80" fmla="*/ 224 w 320"/>
                  <a:gd name="T81" fmla="*/ 75 h 171"/>
                  <a:gd name="T82" fmla="*/ 234 w 320"/>
                  <a:gd name="T83" fmla="*/ 86 h 171"/>
                  <a:gd name="T84" fmla="*/ 128 w 320"/>
                  <a:gd name="T85" fmla="*/ 86 h 171"/>
                  <a:gd name="T86" fmla="*/ 117 w 320"/>
                  <a:gd name="T87" fmla="*/ 96 h 171"/>
                  <a:gd name="T88" fmla="*/ 53 w 320"/>
                  <a:gd name="T89" fmla="*/ 96 h 171"/>
                  <a:gd name="T90" fmla="*/ 42 w 320"/>
                  <a:gd name="T91" fmla="*/ 86 h 171"/>
                  <a:gd name="T92" fmla="*/ 53 w 320"/>
                  <a:gd name="T93" fmla="*/ 75 h 171"/>
                  <a:gd name="T94" fmla="*/ 117 w 320"/>
                  <a:gd name="T95" fmla="*/ 75 h 171"/>
                  <a:gd name="T96" fmla="*/ 128 w 320"/>
                  <a:gd name="T97" fmla="*/ 8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171">
                    <a:moveTo>
                      <a:pt x="309" y="43"/>
                    </a:moveTo>
                    <a:cubicBezTo>
                      <a:pt x="277" y="43"/>
                      <a:pt x="277" y="43"/>
                      <a:pt x="277" y="43"/>
                    </a:cubicBezTo>
                    <a:cubicBezTo>
                      <a:pt x="277" y="11"/>
                      <a:pt x="277" y="11"/>
                      <a:pt x="277" y="11"/>
                    </a:cubicBezTo>
                    <a:cubicBezTo>
                      <a:pt x="277" y="5"/>
                      <a:pt x="272" y="0"/>
                      <a:pt x="26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6"/>
                      <a:pt x="4" y="171"/>
                      <a:pt x="10" y="171"/>
                    </a:cubicBezTo>
                    <a:cubicBezTo>
                      <a:pt x="266" y="171"/>
                      <a:pt x="266" y="171"/>
                      <a:pt x="266" y="171"/>
                    </a:cubicBezTo>
                    <a:cubicBezTo>
                      <a:pt x="272" y="171"/>
                      <a:pt x="277" y="166"/>
                      <a:pt x="277" y="160"/>
                    </a:cubicBezTo>
                    <a:cubicBezTo>
                      <a:pt x="277" y="128"/>
                      <a:pt x="277" y="128"/>
                      <a:pt x="277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4"/>
                      <a:pt x="320" y="118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0" y="48"/>
                      <a:pt x="315" y="43"/>
                      <a:pt x="309" y="43"/>
                    </a:cubicBezTo>
                    <a:close/>
                    <a:moveTo>
                      <a:pt x="256" y="150"/>
                    </a:move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6" y="22"/>
                      <a:pt x="256" y="22"/>
                      <a:pt x="256" y="22"/>
                    </a:cubicBezTo>
                    <a:lnTo>
                      <a:pt x="256" y="150"/>
                    </a:lnTo>
                    <a:close/>
                    <a:moveTo>
                      <a:pt x="298" y="107"/>
                    </a:move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98" y="64"/>
                      <a:pt x="298" y="64"/>
                      <a:pt x="298" y="64"/>
                    </a:cubicBezTo>
                    <a:lnTo>
                      <a:pt x="298" y="107"/>
                    </a:lnTo>
                    <a:close/>
                    <a:moveTo>
                      <a:pt x="234" y="86"/>
                    </a:moveTo>
                    <a:cubicBezTo>
                      <a:pt x="234" y="92"/>
                      <a:pt x="230" y="96"/>
                      <a:pt x="224" y="96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2" y="124"/>
                      <a:pt x="198" y="128"/>
                      <a:pt x="192" y="128"/>
                    </a:cubicBezTo>
                    <a:cubicBezTo>
                      <a:pt x="186" y="128"/>
                      <a:pt x="181" y="124"/>
                      <a:pt x="181" y="118"/>
                    </a:cubicBezTo>
                    <a:cubicBezTo>
                      <a:pt x="181" y="96"/>
                      <a:pt x="181" y="96"/>
                      <a:pt x="181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54" y="96"/>
                      <a:pt x="149" y="92"/>
                      <a:pt x="149" y="86"/>
                    </a:cubicBezTo>
                    <a:cubicBezTo>
                      <a:pt x="149" y="80"/>
                      <a:pt x="154" y="75"/>
                      <a:pt x="160" y="75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181" y="48"/>
                      <a:pt x="186" y="43"/>
                      <a:pt x="192" y="43"/>
                    </a:cubicBezTo>
                    <a:cubicBezTo>
                      <a:pt x="198" y="43"/>
                      <a:pt x="202" y="48"/>
                      <a:pt x="202" y="54"/>
                    </a:cubicBezTo>
                    <a:cubicBezTo>
                      <a:pt x="202" y="75"/>
                      <a:pt x="202" y="75"/>
                      <a:pt x="202" y="75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30" y="75"/>
                      <a:pt x="234" y="80"/>
                      <a:pt x="234" y="86"/>
                    </a:cubicBezTo>
                    <a:close/>
                    <a:moveTo>
                      <a:pt x="128" y="86"/>
                    </a:moveTo>
                    <a:cubicBezTo>
                      <a:pt x="128" y="92"/>
                      <a:pt x="123" y="96"/>
                      <a:pt x="117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7" y="96"/>
                      <a:pt x="42" y="92"/>
                      <a:pt x="42" y="86"/>
                    </a:cubicBezTo>
                    <a:cubicBezTo>
                      <a:pt x="42" y="80"/>
                      <a:pt x="47" y="75"/>
                      <a:pt x="53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23" y="75"/>
                      <a:pt x="128" y="80"/>
                      <a:pt x="128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26" name="Group 638">
              <a:extLst>
                <a:ext uri="{FF2B5EF4-FFF2-40B4-BE49-F238E27FC236}">
                  <a16:creationId xmlns:a16="http://schemas.microsoft.com/office/drawing/2014/main" id="{6A1926EA-FD4E-16B5-F4FF-F6F66BF059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46891" y="3838239"/>
              <a:ext cx="601288" cy="601288"/>
              <a:chOff x="4300" y="2260"/>
              <a:chExt cx="340" cy="340"/>
            </a:xfrm>
            <a:solidFill>
              <a:schemeClr val="bg1"/>
            </a:solidFill>
          </p:grpSpPr>
          <p:sp>
            <p:nvSpPr>
              <p:cNvPr id="27" name="Freeform 639">
                <a:extLst>
                  <a:ext uri="{FF2B5EF4-FFF2-40B4-BE49-F238E27FC236}">
                    <a16:creationId xmlns:a16="http://schemas.microsoft.com/office/drawing/2014/main" id="{353FBD74-E169-027A-6299-3D7CC2DE9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37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640">
                <a:extLst>
                  <a:ext uri="{FF2B5EF4-FFF2-40B4-BE49-F238E27FC236}">
                    <a16:creationId xmlns:a16="http://schemas.microsoft.com/office/drawing/2014/main" id="{81319B5A-0E8D-BAFB-13B2-792FAFCCA6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30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Freeform 641">
                <a:extLst>
                  <a:ext uri="{FF2B5EF4-FFF2-40B4-BE49-F238E27FC236}">
                    <a16:creationId xmlns:a16="http://schemas.microsoft.com/office/drawing/2014/main" id="{D0321BC4-338F-5F56-97B9-EF34143DA2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</a:t>
            </a:r>
            <a:r>
              <a:rPr lang="fr-FR" dirty="0">
                <a:hlinkClick r:id="rId2"/>
              </a:rPr>
              <a:t>RTE</a:t>
            </a:r>
            <a:endParaRPr lang="fr-FR" dirty="0"/>
          </a:p>
          <a:p>
            <a:r>
              <a:rPr lang="fr-FR" dirty="0"/>
              <a:t>World Energy Outlook 2020 – </a:t>
            </a:r>
            <a:r>
              <a:rPr lang="fr-FR" dirty="0">
                <a:hlinkClick r:id="rId3"/>
              </a:rPr>
              <a:t>IAE</a:t>
            </a:r>
            <a:endParaRPr lang="fr-FR" dirty="0"/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4"/>
              </a:rPr>
              <a:t>Alibaba</a:t>
            </a:r>
            <a:endParaRPr lang="fr-FR" dirty="0"/>
          </a:p>
          <a:p>
            <a:r>
              <a:rPr lang="fr-FR" dirty="0"/>
              <a:t>Cours – 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>
                <a:hlinkClick r:id="rId5"/>
              </a:rPr>
              <a:t>Prix du carbone</a:t>
            </a:r>
            <a:endParaRPr lang="fr-FR" dirty="0"/>
          </a:p>
          <a:p>
            <a:r>
              <a:rPr lang="fr-FR" dirty="0"/>
              <a:t>Prix batterie – </a:t>
            </a:r>
            <a:r>
              <a:rPr lang="fr-FR" dirty="0">
                <a:hlinkClick r:id="rId6"/>
              </a:rPr>
              <a:t>ENS Danemark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166" y="1123837"/>
            <a:ext cx="6900512" cy="3426859"/>
          </a:xfrm>
        </p:spPr>
        <p:txBody>
          <a:bodyPr>
            <a:normAutofit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84139"/>
              </p:ext>
            </p:extLst>
          </p:nvPr>
        </p:nvGraphicFramePr>
        <p:xfrm>
          <a:off x="3940069" y="4454003"/>
          <a:ext cx="737670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140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68870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370266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356328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0" y="1926266"/>
            <a:ext cx="3730752" cy="1014984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Optimisation des couts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782941"/>
              </p:ext>
            </p:extLst>
          </p:nvPr>
        </p:nvGraphicFramePr>
        <p:xfrm>
          <a:off x="4599692" y="1250232"/>
          <a:ext cx="4626190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155209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24,21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41,46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20,43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86,35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76,93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7,97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140,79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34,61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228,73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3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79" y="1926266"/>
            <a:ext cx="2951106" cy="202009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Optimisation des émissions carbone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944136"/>
              </p:ext>
            </p:extLst>
          </p:nvPr>
        </p:nvGraphicFramePr>
        <p:xfrm>
          <a:off x="5283086" y="848236"/>
          <a:ext cx="4680495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866241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085715">
                  <a:extLst>
                    <a:ext uri="{9D8B030D-6E8A-4147-A177-3AD203B41FA5}">
                      <a16:colId xmlns:a16="http://schemas.microsoft.com/office/drawing/2014/main" val="2792263028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52,01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19,70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2,34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102,13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95,20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4,38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6,42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143,08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27,90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232,45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27898,26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31" y="1998203"/>
            <a:ext cx="3066610" cy="1755649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de l’emprise au sol : Annexe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242895"/>
              </p:ext>
            </p:extLst>
          </p:nvPr>
        </p:nvGraphicFramePr>
        <p:xfrm>
          <a:off x="4926951" y="693019"/>
          <a:ext cx="4680495" cy="4980993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146341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 au sol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Solaire toiture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16492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 terrestre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Éolien off-shore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7366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0,09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180,9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294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1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0B551-AE91-6A5B-72B5-27154170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coûts annuels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0566E1-59D2-78E8-9C3A-9626CA2D9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814548"/>
              </p:ext>
            </p:extLst>
          </p:nvPr>
        </p:nvGraphicFramePr>
        <p:xfrm>
          <a:off x="4164417" y="1613341"/>
          <a:ext cx="58037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87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387378"/>
              </p:ext>
            </p:extLst>
          </p:nvPr>
        </p:nvGraphicFramePr>
        <p:xfrm>
          <a:off x="3647975" y="298383"/>
          <a:ext cx="7950467" cy="463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46">
            <a:extLst>
              <a:ext uri="{FF2B5EF4-FFF2-40B4-BE49-F238E27FC236}">
                <a16:creationId xmlns:a16="http://schemas.microsoft.com/office/drawing/2014/main" id="{ED4363CA-464E-FFBB-AA87-10A3E9110C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316" y="3817042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5" name="Freeform 47">
              <a:extLst>
                <a:ext uri="{FF2B5EF4-FFF2-40B4-BE49-F238E27FC236}">
                  <a16:creationId xmlns:a16="http://schemas.microsoft.com/office/drawing/2014/main" id="{3E001737-A22D-390E-3F36-860196CE1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48">
              <a:extLst>
                <a:ext uri="{FF2B5EF4-FFF2-40B4-BE49-F238E27FC236}">
                  <a16:creationId xmlns:a16="http://schemas.microsoft.com/office/drawing/2014/main" id="{8DD791F1-859F-E7E9-A4E3-C5DF05752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53" y="-212281"/>
            <a:ext cx="3108735" cy="4601183"/>
          </a:xfrm>
        </p:spPr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5330238" y="5061359"/>
            <a:ext cx="3108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MW de diesel à remplacer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3598430" y="3496879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251485" y="3087000"/>
            <a:ext cx="25205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Cout total: 326 M€</a:t>
            </a:r>
          </a:p>
          <a:p>
            <a:r>
              <a:rPr lang="fr-FR" dirty="0"/>
              <a:t>LCOE : 201 €/</a:t>
            </a:r>
            <a:r>
              <a:rPr lang="fr-FR" dirty="0" err="1"/>
              <a:t>Mwh</a:t>
            </a:r>
            <a:endParaRPr lang="fr-FR"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E871BC-4218-10E3-06A3-95281953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69018"/>
              </p:ext>
            </p:extLst>
          </p:nvPr>
        </p:nvGraphicFramePr>
        <p:xfrm>
          <a:off x="3299084" y="451429"/>
          <a:ext cx="3822902" cy="332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15025B30-58D2-8AA9-D914-564580F21C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316" y="1997867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4EBC0FD-7069-2B9B-B7B1-BF352CAB2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D71A9924-EE17-4F77-3C6A-CC86C2B50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5250C6A1-AED8-3845-081F-1AFC18E06C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9853" y="4850944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7" name="Freeform 47">
              <a:extLst>
                <a:ext uri="{FF2B5EF4-FFF2-40B4-BE49-F238E27FC236}">
                  <a16:creationId xmlns:a16="http://schemas.microsoft.com/office/drawing/2014/main" id="{04355602-14AE-FB11-07E2-0575FC3FB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ECB2A6E6-5578-7231-3CC9-937E05DD6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5FD82679-3563-145F-689A-0355F2A93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052709"/>
              </p:ext>
            </p:extLst>
          </p:nvPr>
        </p:nvGraphicFramePr>
        <p:xfrm>
          <a:off x="6506826" y="2301731"/>
          <a:ext cx="6201584" cy="387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31" y="-186706"/>
            <a:ext cx="2947482" cy="4601183"/>
          </a:xfrm>
        </p:spPr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8230852" y="353937"/>
            <a:ext cx="3441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du solaire au sol, éolien terrestre et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3787108" y="350926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282620" y="3079427"/>
            <a:ext cx="25948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34 611 tCO2eq</a:t>
            </a:r>
          </a:p>
          <a:p>
            <a:r>
              <a:rPr lang="fr-FR" dirty="0"/>
              <a:t>Cout total : 228,7 M€</a:t>
            </a:r>
          </a:p>
          <a:p>
            <a:r>
              <a:rPr lang="fr-FR" dirty="0"/>
              <a:t>LCOE : 140 €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3E4D582-7402-38F4-CC49-DBA684C5545A}"/>
              </a:ext>
            </a:extLst>
          </p:cNvPr>
          <p:cNvGrpSpPr/>
          <p:nvPr/>
        </p:nvGrpSpPr>
        <p:grpSpPr>
          <a:xfrm>
            <a:off x="3488666" y="100461"/>
            <a:ext cx="4205416" cy="3593471"/>
            <a:chOff x="695197" y="1871663"/>
            <a:chExt cx="4205416" cy="3593471"/>
          </a:xfrm>
        </p:grpSpPr>
        <p:graphicFrame>
          <p:nvGraphicFramePr>
            <p:cNvPr id="32" name="Graphique 31">
              <a:extLst>
                <a:ext uri="{FF2B5EF4-FFF2-40B4-BE49-F238E27FC236}">
                  <a16:creationId xmlns:a16="http://schemas.microsoft.com/office/drawing/2014/main" id="{DC02A24C-8D7F-B0F2-977B-CB3801F8A6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3312342"/>
                </p:ext>
              </p:extLst>
            </p:nvPr>
          </p:nvGraphicFramePr>
          <p:xfrm>
            <a:off x="695197" y="1871663"/>
            <a:ext cx="4205416" cy="35934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4" name="Group 638">
              <a:extLst>
                <a:ext uri="{FF2B5EF4-FFF2-40B4-BE49-F238E27FC236}">
                  <a16:creationId xmlns:a16="http://schemas.microsoft.com/office/drawing/2014/main" id="{78BCB349-6B6A-5FB9-4431-0D87E01869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491536" y="3854138"/>
              <a:ext cx="601288" cy="601288"/>
              <a:chOff x="4300" y="2260"/>
              <a:chExt cx="340" cy="340"/>
            </a:xfrm>
            <a:solidFill>
              <a:schemeClr val="bg1"/>
            </a:solidFill>
          </p:grpSpPr>
          <p:sp>
            <p:nvSpPr>
              <p:cNvPr id="55" name="Freeform 639">
                <a:extLst>
                  <a:ext uri="{FF2B5EF4-FFF2-40B4-BE49-F238E27FC236}">
                    <a16:creationId xmlns:a16="http://schemas.microsoft.com/office/drawing/2014/main" id="{169CC113-B42C-E371-53F6-10AAC36DB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37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640">
                <a:extLst>
                  <a:ext uri="{FF2B5EF4-FFF2-40B4-BE49-F238E27FC236}">
                    <a16:creationId xmlns:a16="http://schemas.microsoft.com/office/drawing/2014/main" id="{1F4B8A08-CC26-BAE1-684E-1FE638609D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30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641">
                <a:extLst>
                  <a:ext uri="{FF2B5EF4-FFF2-40B4-BE49-F238E27FC236}">
                    <a16:creationId xmlns:a16="http://schemas.microsoft.com/office/drawing/2014/main" id="{62448A8D-D43A-ACE1-6FA8-E18D2707DD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58" name="Group 447">
              <a:extLst>
                <a:ext uri="{FF2B5EF4-FFF2-40B4-BE49-F238E27FC236}">
                  <a16:creationId xmlns:a16="http://schemas.microsoft.com/office/drawing/2014/main" id="{DCAD3FFC-248F-CD67-7F9F-E0F68B7E7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55981" y="1895471"/>
              <a:ext cx="374466" cy="374466"/>
              <a:chOff x="3679" y="2685"/>
              <a:chExt cx="340" cy="340"/>
            </a:xfrm>
            <a:solidFill>
              <a:srgbClr val="FF0000"/>
            </a:solidFill>
          </p:grpSpPr>
          <p:sp>
            <p:nvSpPr>
              <p:cNvPr id="59" name="Freeform 448">
                <a:extLst>
                  <a:ext uri="{FF2B5EF4-FFF2-40B4-BE49-F238E27FC236}">
                    <a16:creationId xmlns:a16="http://schemas.microsoft.com/office/drawing/2014/main" id="{F98BEB29-DD21-46CE-306D-DB98707E96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" y="268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49">
                <a:extLst>
                  <a:ext uri="{FF2B5EF4-FFF2-40B4-BE49-F238E27FC236}">
                    <a16:creationId xmlns:a16="http://schemas.microsoft.com/office/drawing/2014/main" id="{9E8294DA-70AA-9C15-6F07-5FA3F88B17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" y="2798"/>
                <a:ext cx="212" cy="113"/>
              </a:xfrm>
              <a:custGeom>
                <a:avLst/>
                <a:gdLst>
                  <a:gd name="T0" fmla="*/ 309 w 320"/>
                  <a:gd name="T1" fmla="*/ 43 h 171"/>
                  <a:gd name="T2" fmla="*/ 277 w 320"/>
                  <a:gd name="T3" fmla="*/ 43 h 171"/>
                  <a:gd name="T4" fmla="*/ 277 w 320"/>
                  <a:gd name="T5" fmla="*/ 11 h 171"/>
                  <a:gd name="T6" fmla="*/ 266 w 320"/>
                  <a:gd name="T7" fmla="*/ 0 h 171"/>
                  <a:gd name="T8" fmla="*/ 10 w 320"/>
                  <a:gd name="T9" fmla="*/ 0 h 171"/>
                  <a:gd name="T10" fmla="*/ 0 w 320"/>
                  <a:gd name="T11" fmla="*/ 11 h 171"/>
                  <a:gd name="T12" fmla="*/ 0 w 320"/>
                  <a:gd name="T13" fmla="*/ 160 h 171"/>
                  <a:gd name="T14" fmla="*/ 10 w 320"/>
                  <a:gd name="T15" fmla="*/ 171 h 171"/>
                  <a:gd name="T16" fmla="*/ 266 w 320"/>
                  <a:gd name="T17" fmla="*/ 171 h 171"/>
                  <a:gd name="T18" fmla="*/ 277 w 320"/>
                  <a:gd name="T19" fmla="*/ 160 h 171"/>
                  <a:gd name="T20" fmla="*/ 277 w 320"/>
                  <a:gd name="T21" fmla="*/ 128 h 171"/>
                  <a:gd name="T22" fmla="*/ 309 w 320"/>
                  <a:gd name="T23" fmla="*/ 128 h 171"/>
                  <a:gd name="T24" fmla="*/ 320 w 320"/>
                  <a:gd name="T25" fmla="*/ 118 h 171"/>
                  <a:gd name="T26" fmla="*/ 320 w 320"/>
                  <a:gd name="T27" fmla="*/ 54 h 171"/>
                  <a:gd name="T28" fmla="*/ 309 w 320"/>
                  <a:gd name="T29" fmla="*/ 43 h 171"/>
                  <a:gd name="T30" fmla="*/ 256 w 320"/>
                  <a:gd name="T31" fmla="*/ 150 h 171"/>
                  <a:gd name="T32" fmla="*/ 21 w 320"/>
                  <a:gd name="T33" fmla="*/ 150 h 171"/>
                  <a:gd name="T34" fmla="*/ 21 w 320"/>
                  <a:gd name="T35" fmla="*/ 22 h 171"/>
                  <a:gd name="T36" fmla="*/ 256 w 320"/>
                  <a:gd name="T37" fmla="*/ 22 h 171"/>
                  <a:gd name="T38" fmla="*/ 256 w 320"/>
                  <a:gd name="T39" fmla="*/ 150 h 171"/>
                  <a:gd name="T40" fmla="*/ 298 w 320"/>
                  <a:gd name="T41" fmla="*/ 107 h 171"/>
                  <a:gd name="T42" fmla="*/ 277 w 320"/>
                  <a:gd name="T43" fmla="*/ 107 h 171"/>
                  <a:gd name="T44" fmla="*/ 277 w 320"/>
                  <a:gd name="T45" fmla="*/ 64 h 171"/>
                  <a:gd name="T46" fmla="*/ 298 w 320"/>
                  <a:gd name="T47" fmla="*/ 64 h 171"/>
                  <a:gd name="T48" fmla="*/ 298 w 320"/>
                  <a:gd name="T49" fmla="*/ 107 h 171"/>
                  <a:gd name="T50" fmla="*/ 234 w 320"/>
                  <a:gd name="T51" fmla="*/ 86 h 171"/>
                  <a:gd name="T52" fmla="*/ 224 w 320"/>
                  <a:gd name="T53" fmla="*/ 96 h 171"/>
                  <a:gd name="T54" fmla="*/ 202 w 320"/>
                  <a:gd name="T55" fmla="*/ 96 h 171"/>
                  <a:gd name="T56" fmla="*/ 202 w 320"/>
                  <a:gd name="T57" fmla="*/ 118 h 171"/>
                  <a:gd name="T58" fmla="*/ 192 w 320"/>
                  <a:gd name="T59" fmla="*/ 128 h 171"/>
                  <a:gd name="T60" fmla="*/ 181 w 320"/>
                  <a:gd name="T61" fmla="*/ 118 h 171"/>
                  <a:gd name="T62" fmla="*/ 181 w 320"/>
                  <a:gd name="T63" fmla="*/ 96 h 171"/>
                  <a:gd name="T64" fmla="*/ 160 w 320"/>
                  <a:gd name="T65" fmla="*/ 96 h 171"/>
                  <a:gd name="T66" fmla="*/ 149 w 320"/>
                  <a:gd name="T67" fmla="*/ 86 h 171"/>
                  <a:gd name="T68" fmla="*/ 160 w 320"/>
                  <a:gd name="T69" fmla="*/ 75 h 171"/>
                  <a:gd name="T70" fmla="*/ 181 w 320"/>
                  <a:gd name="T71" fmla="*/ 75 h 171"/>
                  <a:gd name="T72" fmla="*/ 181 w 320"/>
                  <a:gd name="T73" fmla="*/ 54 h 171"/>
                  <a:gd name="T74" fmla="*/ 192 w 320"/>
                  <a:gd name="T75" fmla="*/ 43 h 171"/>
                  <a:gd name="T76" fmla="*/ 202 w 320"/>
                  <a:gd name="T77" fmla="*/ 54 h 171"/>
                  <a:gd name="T78" fmla="*/ 202 w 320"/>
                  <a:gd name="T79" fmla="*/ 75 h 171"/>
                  <a:gd name="T80" fmla="*/ 224 w 320"/>
                  <a:gd name="T81" fmla="*/ 75 h 171"/>
                  <a:gd name="T82" fmla="*/ 234 w 320"/>
                  <a:gd name="T83" fmla="*/ 86 h 171"/>
                  <a:gd name="T84" fmla="*/ 128 w 320"/>
                  <a:gd name="T85" fmla="*/ 86 h 171"/>
                  <a:gd name="T86" fmla="*/ 117 w 320"/>
                  <a:gd name="T87" fmla="*/ 96 h 171"/>
                  <a:gd name="T88" fmla="*/ 53 w 320"/>
                  <a:gd name="T89" fmla="*/ 96 h 171"/>
                  <a:gd name="T90" fmla="*/ 42 w 320"/>
                  <a:gd name="T91" fmla="*/ 86 h 171"/>
                  <a:gd name="T92" fmla="*/ 53 w 320"/>
                  <a:gd name="T93" fmla="*/ 75 h 171"/>
                  <a:gd name="T94" fmla="*/ 117 w 320"/>
                  <a:gd name="T95" fmla="*/ 75 h 171"/>
                  <a:gd name="T96" fmla="*/ 128 w 320"/>
                  <a:gd name="T97" fmla="*/ 8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171">
                    <a:moveTo>
                      <a:pt x="309" y="43"/>
                    </a:moveTo>
                    <a:cubicBezTo>
                      <a:pt x="277" y="43"/>
                      <a:pt x="277" y="43"/>
                      <a:pt x="277" y="43"/>
                    </a:cubicBezTo>
                    <a:cubicBezTo>
                      <a:pt x="277" y="11"/>
                      <a:pt x="277" y="11"/>
                      <a:pt x="277" y="11"/>
                    </a:cubicBezTo>
                    <a:cubicBezTo>
                      <a:pt x="277" y="5"/>
                      <a:pt x="272" y="0"/>
                      <a:pt x="26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6"/>
                      <a:pt x="4" y="171"/>
                      <a:pt x="10" y="171"/>
                    </a:cubicBezTo>
                    <a:cubicBezTo>
                      <a:pt x="266" y="171"/>
                      <a:pt x="266" y="171"/>
                      <a:pt x="266" y="171"/>
                    </a:cubicBezTo>
                    <a:cubicBezTo>
                      <a:pt x="272" y="171"/>
                      <a:pt x="277" y="166"/>
                      <a:pt x="277" y="160"/>
                    </a:cubicBezTo>
                    <a:cubicBezTo>
                      <a:pt x="277" y="128"/>
                      <a:pt x="277" y="128"/>
                      <a:pt x="277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4"/>
                      <a:pt x="320" y="118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0" y="48"/>
                      <a:pt x="315" y="43"/>
                      <a:pt x="309" y="43"/>
                    </a:cubicBezTo>
                    <a:close/>
                    <a:moveTo>
                      <a:pt x="256" y="150"/>
                    </a:move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6" y="22"/>
                      <a:pt x="256" y="22"/>
                      <a:pt x="256" y="22"/>
                    </a:cubicBezTo>
                    <a:lnTo>
                      <a:pt x="256" y="150"/>
                    </a:lnTo>
                    <a:close/>
                    <a:moveTo>
                      <a:pt x="298" y="107"/>
                    </a:move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98" y="64"/>
                      <a:pt x="298" y="64"/>
                      <a:pt x="298" y="64"/>
                    </a:cubicBezTo>
                    <a:lnTo>
                      <a:pt x="298" y="107"/>
                    </a:lnTo>
                    <a:close/>
                    <a:moveTo>
                      <a:pt x="234" y="86"/>
                    </a:moveTo>
                    <a:cubicBezTo>
                      <a:pt x="234" y="92"/>
                      <a:pt x="230" y="96"/>
                      <a:pt x="224" y="96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2" y="124"/>
                      <a:pt x="198" y="128"/>
                      <a:pt x="192" y="128"/>
                    </a:cubicBezTo>
                    <a:cubicBezTo>
                      <a:pt x="186" y="128"/>
                      <a:pt x="181" y="124"/>
                      <a:pt x="181" y="118"/>
                    </a:cubicBezTo>
                    <a:cubicBezTo>
                      <a:pt x="181" y="96"/>
                      <a:pt x="181" y="96"/>
                      <a:pt x="181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54" y="96"/>
                      <a:pt x="149" y="92"/>
                      <a:pt x="149" y="86"/>
                    </a:cubicBezTo>
                    <a:cubicBezTo>
                      <a:pt x="149" y="80"/>
                      <a:pt x="154" y="75"/>
                      <a:pt x="160" y="75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181" y="48"/>
                      <a:pt x="186" y="43"/>
                      <a:pt x="192" y="43"/>
                    </a:cubicBezTo>
                    <a:cubicBezTo>
                      <a:pt x="198" y="43"/>
                      <a:pt x="202" y="48"/>
                      <a:pt x="202" y="54"/>
                    </a:cubicBezTo>
                    <a:cubicBezTo>
                      <a:pt x="202" y="75"/>
                      <a:pt x="202" y="75"/>
                      <a:pt x="202" y="75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30" y="75"/>
                      <a:pt x="234" y="80"/>
                      <a:pt x="234" y="86"/>
                    </a:cubicBezTo>
                    <a:close/>
                    <a:moveTo>
                      <a:pt x="128" y="86"/>
                    </a:moveTo>
                    <a:cubicBezTo>
                      <a:pt x="128" y="92"/>
                      <a:pt x="123" y="96"/>
                      <a:pt x="117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7" y="96"/>
                      <a:pt x="42" y="92"/>
                      <a:pt x="42" y="86"/>
                    </a:cubicBezTo>
                    <a:cubicBezTo>
                      <a:pt x="42" y="80"/>
                      <a:pt x="47" y="75"/>
                      <a:pt x="53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23" y="75"/>
                      <a:pt x="128" y="80"/>
                      <a:pt x="128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1" name="Group 477">
              <a:extLst>
                <a:ext uri="{FF2B5EF4-FFF2-40B4-BE49-F238E27FC236}">
                  <a16:creationId xmlns:a16="http://schemas.microsoft.com/office/drawing/2014/main" id="{33A62C91-5A83-1472-B19F-666E16F9B7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52866" y="3003065"/>
              <a:ext cx="601288" cy="601288"/>
              <a:chOff x="373" y="1548"/>
              <a:chExt cx="340" cy="340"/>
            </a:xfrm>
            <a:solidFill>
              <a:schemeClr val="bg1"/>
            </a:solidFill>
          </p:grpSpPr>
          <p:sp>
            <p:nvSpPr>
              <p:cNvPr id="62" name="Freeform 400">
                <a:extLst>
                  <a:ext uri="{FF2B5EF4-FFF2-40B4-BE49-F238E27FC236}">
                    <a16:creationId xmlns:a16="http://schemas.microsoft.com/office/drawing/2014/main" id="{F8F27D99-4F98-4D8A-F894-4E9A3472F1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5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3" name="Freeform 401">
                <a:extLst>
                  <a:ext uri="{FF2B5EF4-FFF2-40B4-BE49-F238E27FC236}">
                    <a16:creationId xmlns:a16="http://schemas.microsoft.com/office/drawing/2014/main" id="{E3CA6751-08AE-C475-1C2F-5260BA351D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" y="1654"/>
                <a:ext cx="128" cy="128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4" name="Freeform 402">
                <a:extLst>
                  <a:ext uri="{FF2B5EF4-FFF2-40B4-BE49-F238E27FC236}">
                    <a16:creationId xmlns:a16="http://schemas.microsoft.com/office/drawing/2014/main" id="{E7371A92-8A87-7E0D-0F9A-B23619FBA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1711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5" name="Freeform 403">
                <a:extLst>
                  <a:ext uri="{FF2B5EF4-FFF2-40B4-BE49-F238E27FC236}">
                    <a16:creationId xmlns:a16="http://schemas.microsoft.com/office/drawing/2014/main" id="{C4D272B9-C14D-CEC6-145C-E0128B2D9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711"/>
                <a:ext cx="28" cy="14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6" name="Freeform 404">
                <a:extLst>
                  <a:ext uri="{FF2B5EF4-FFF2-40B4-BE49-F238E27FC236}">
                    <a16:creationId xmlns:a16="http://schemas.microsoft.com/office/drawing/2014/main" id="{11CC9A20-E794-250B-FCC0-685067011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612"/>
                <a:ext cx="14" cy="2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7" name="Freeform 405">
                <a:extLst>
                  <a:ext uri="{FF2B5EF4-FFF2-40B4-BE49-F238E27FC236}">
                    <a16:creationId xmlns:a16="http://schemas.microsoft.com/office/drawing/2014/main" id="{442942E1-AEA5-1D35-5CBB-26FB7FE02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96"/>
                <a:ext cx="14" cy="2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8" name="Freeform 406">
                <a:extLst>
                  <a:ext uri="{FF2B5EF4-FFF2-40B4-BE49-F238E27FC236}">
                    <a16:creationId xmlns:a16="http://schemas.microsoft.com/office/drawing/2014/main" id="{04E83FD6-BAB0-D6E9-E3C3-61F9C1E5F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64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9" name="Freeform 407">
                <a:extLst>
                  <a:ext uri="{FF2B5EF4-FFF2-40B4-BE49-F238E27FC236}">
                    <a16:creationId xmlns:a16="http://schemas.microsoft.com/office/drawing/2014/main" id="{B0EF3690-405F-DBC2-E525-31CECE318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0" name="Freeform 408">
                <a:extLst>
                  <a:ext uri="{FF2B5EF4-FFF2-40B4-BE49-F238E27FC236}">
                    <a16:creationId xmlns:a16="http://schemas.microsoft.com/office/drawing/2014/main" id="{06655FE0-C8ED-7617-B3F1-98540D8AF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640"/>
                <a:ext cx="26" cy="25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1" name="Freeform 409">
                <a:extLst>
                  <a:ext uri="{FF2B5EF4-FFF2-40B4-BE49-F238E27FC236}">
                    <a16:creationId xmlns:a16="http://schemas.microsoft.com/office/drawing/2014/main" id="{539246B0-EE77-6D42-C58A-ED9B76EF4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72" name="Group 46">
              <a:extLst>
                <a:ext uri="{FF2B5EF4-FFF2-40B4-BE49-F238E27FC236}">
                  <a16:creationId xmlns:a16="http://schemas.microsoft.com/office/drawing/2014/main" id="{ECAD6246-9052-5084-8626-EA4D8D585C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22875" y="2863803"/>
              <a:ext cx="601288" cy="601288"/>
              <a:chOff x="3479" y="-1"/>
              <a:chExt cx="340" cy="340"/>
            </a:xfrm>
            <a:solidFill>
              <a:schemeClr val="bg1"/>
            </a:solidFill>
          </p:grpSpPr>
          <p:sp>
            <p:nvSpPr>
              <p:cNvPr id="73" name="Freeform 47">
                <a:extLst>
                  <a:ext uri="{FF2B5EF4-FFF2-40B4-BE49-F238E27FC236}">
                    <a16:creationId xmlns:a16="http://schemas.microsoft.com/office/drawing/2014/main" id="{6127F8A6-6F3C-A1F0-A9DD-4269AC0C06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9" y="-1"/>
                <a:ext cx="340" cy="340"/>
              </a:xfrm>
              <a:custGeom>
                <a:avLst/>
                <a:gdLst>
                  <a:gd name="T0" fmla="*/ 256 w 512"/>
                  <a:gd name="T1" fmla="*/ 22 h 512"/>
                  <a:gd name="T2" fmla="*/ 491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2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2"/>
                    </a:moveTo>
                    <a:cubicBezTo>
                      <a:pt x="385" y="22"/>
                      <a:pt x="491" y="127"/>
                      <a:pt x="491" y="256"/>
                    </a:cubicBezTo>
                    <a:cubicBezTo>
                      <a:pt x="491" y="386"/>
                      <a:pt x="385" y="491"/>
                      <a:pt x="256" y="491"/>
                    </a:cubicBezTo>
                    <a:cubicBezTo>
                      <a:pt x="127" y="491"/>
                      <a:pt x="21" y="386"/>
                      <a:pt x="21" y="256"/>
                    </a:cubicBezTo>
                    <a:cubicBezTo>
                      <a:pt x="21" y="127"/>
                      <a:pt x="127" y="22"/>
                      <a:pt x="256" y="22"/>
                    </a:cubicBezTo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8"/>
                      <a:pt x="115" y="512"/>
                      <a:pt x="256" y="512"/>
                    </a:cubicBezTo>
                    <a:cubicBezTo>
                      <a:pt x="397" y="512"/>
                      <a:pt x="512" y="398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0965CFA5-9C1F-A4F7-3BD5-5586C148B5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63"/>
                <a:ext cx="156" cy="212"/>
              </a:xfrm>
              <a:custGeom>
                <a:avLst/>
                <a:gdLst>
                  <a:gd name="T0" fmla="*/ 234 w 234"/>
                  <a:gd name="T1" fmla="*/ 107 h 320"/>
                  <a:gd name="T2" fmla="*/ 224 w 234"/>
                  <a:gd name="T3" fmla="*/ 96 h 320"/>
                  <a:gd name="T4" fmla="*/ 224 w 234"/>
                  <a:gd name="T5" fmla="*/ 22 h 320"/>
                  <a:gd name="T6" fmla="*/ 234 w 234"/>
                  <a:gd name="T7" fmla="*/ 11 h 320"/>
                  <a:gd name="T8" fmla="*/ 224 w 234"/>
                  <a:gd name="T9" fmla="*/ 0 h 320"/>
                  <a:gd name="T10" fmla="*/ 10 w 234"/>
                  <a:gd name="T11" fmla="*/ 0 h 320"/>
                  <a:gd name="T12" fmla="*/ 0 w 234"/>
                  <a:gd name="T13" fmla="*/ 11 h 320"/>
                  <a:gd name="T14" fmla="*/ 10 w 234"/>
                  <a:gd name="T15" fmla="*/ 22 h 320"/>
                  <a:gd name="T16" fmla="*/ 10 w 234"/>
                  <a:gd name="T17" fmla="*/ 96 h 320"/>
                  <a:gd name="T18" fmla="*/ 0 w 234"/>
                  <a:gd name="T19" fmla="*/ 107 h 320"/>
                  <a:gd name="T20" fmla="*/ 10 w 234"/>
                  <a:gd name="T21" fmla="*/ 118 h 320"/>
                  <a:gd name="T22" fmla="*/ 10 w 234"/>
                  <a:gd name="T23" fmla="*/ 192 h 320"/>
                  <a:gd name="T24" fmla="*/ 0 w 234"/>
                  <a:gd name="T25" fmla="*/ 203 h 320"/>
                  <a:gd name="T26" fmla="*/ 10 w 234"/>
                  <a:gd name="T27" fmla="*/ 214 h 320"/>
                  <a:gd name="T28" fmla="*/ 10 w 234"/>
                  <a:gd name="T29" fmla="*/ 299 h 320"/>
                  <a:gd name="T30" fmla="*/ 0 w 234"/>
                  <a:gd name="T31" fmla="*/ 310 h 320"/>
                  <a:gd name="T32" fmla="*/ 10 w 234"/>
                  <a:gd name="T33" fmla="*/ 320 h 320"/>
                  <a:gd name="T34" fmla="*/ 224 w 234"/>
                  <a:gd name="T35" fmla="*/ 320 h 320"/>
                  <a:gd name="T36" fmla="*/ 234 w 234"/>
                  <a:gd name="T37" fmla="*/ 310 h 320"/>
                  <a:gd name="T38" fmla="*/ 224 w 234"/>
                  <a:gd name="T39" fmla="*/ 299 h 320"/>
                  <a:gd name="T40" fmla="*/ 224 w 234"/>
                  <a:gd name="T41" fmla="*/ 214 h 320"/>
                  <a:gd name="T42" fmla="*/ 234 w 234"/>
                  <a:gd name="T43" fmla="*/ 203 h 320"/>
                  <a:gd name="T44" fmla="*/ 224 w 234"/>
                  <a:gd name="T45" fmla="*/ 192 h 320"/>
                  <a:gd name="T46" fmla="*/ 224 w 234"/>
                  <a:gd name="T47" fmla="*/ 118 h 320"/>
                  <a:gd name="T48" fmla="*/ 234 w 234"/>
                  <a:gd name="T49" fmla="*/ 107 h 320"/>
                  <a:gd name="T50" fmla="*/ 32 w 234"/>
                  <a:gd name="T51" fmla="*/ 22 h 320"/>
                  <a:gd name="T52" fmla="*/ 202 w 234"/>
                  <a:gd name="T53" fmla="*/ 22 h 320"/>
                  <a:gd name="T54" fmla="*/ 202 w 234"/>
                  <a:gd name="T55" fmla="*/ 96 h 320"/>
                  <a:gd name="T56" fmla="*/ 32 w 234"/>
                  <a:gd name="T57" fmla="*/ 96 h 320"/>
                  <a:gd name="T58" fmla="*/ 32 w 234"/>
                  <a:gd name="T59" fmla="*/ 22 h 320"/>
                  <a:gd name="T60" fmla="*/ 202 w 234"/>
                  <a:gd name="T61" fmla="*/ 299 h 320"/>
                  <a:gd name="T62" fmla="*/ 32 w 234"/>
                  <a:gd name="T63" fmla="*/ 299 h 320"/>
                  <a:gd name="T64" fmla="*/ 32 w 234"/>
                  <a:gd name="T65" fmla="*/ 214 h 320"/>
                  <a:gd name="T66" fmla="*/ 202 w 234"/>
                  <a:gd name="T67" fmla="*/ 214 h 320"/>
                  <a:gd name="T68" fmla="*/ 202 w 234"/>
                  <a:gd name="T69" fmla="*/ 299 h 320"/>
                  <a:gd name="T70" fmla="*/ 202 w 234"/>
                  <a:gd name="T71" fmla="*/ 192 h 320"/>
                  <a:gd name="T72" fmla="*/ 32 w 234"/>
                  <a:gd name="T73" fmla="*/ 192 h 320"/>
                  <a:gd name="T74" fmla="*/ 32 w 234"/>
                  <a:gd name="T75" fmla="*/ 118 h 320"/>
                  <a:gd name="T76" fmla="*/ 202 w 234"/>
                  <a:gd name="T77" fmla="*/ 118 h 320"/>
                  <a:gd name="T78" fmla="*/ 202 w 234"/>
                  <a:gd name="T79" fmla="*/ 19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4" h="320">
                    <a:moveTo>
                      <a:pt x="234" y="107"/>
                    </a:moveTo>
                    <a:cubicBezTo>
                      <a:pt x="234" y="101"/>
                      <a:pt x="230" y="96"/>
                      <a:pt x="224" y="96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0" y="22"/>
                      <a:pt x="234" y="17"/>
                      <a:pt x="234" y="11"/>
                    </a:cubicBezTo>
                    <a:cubicBezTo>
                      <a:pt x="234" y="5"/>
                      <a:pt x="230" y="0"/>
                      <a:pt x="22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6"/>
                      <a:pt x="0" y="101"/>
                      <a:pt x="0" y="107"/>
                    </a:cubicBezTo>
                    <a:cubicBezTo>
                      <a:pt x="0" y="113"/>
                      <a:pt x="4" y="118"/>
                      <a:pt x="10" y="118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4" y="192"/>
                      <a:pt x="0" y="197"/>
                      <a:pt x="0" y="203"/>
                    </a:cubicBezTo>
                    <a:cubicBezTo>
                      <a:pt x="0" y="209"/>
                      <a:pt x="4" y="214"/>
                      <a:pt x="10" y="214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4" y="299"/>
                      <a:pt x="0" y="304"/>
                      <a:pt x="0" y="310"/>
                    </a:cubicBezTo>
                    <a:cubicBezTo>
                      <a:pt x="0" y="316"/>
                      <a:pt x="4" y="320"/>
                      <a:pt x="10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4" y="316"/>
                      <a:pt x="234" y="310"/>
                    </a:cubicBezTo>
                    <a:cubicBezTo>
                      <a:pt x="234" y="304"/>
                      <a:pt x="230" y="299"/>
                      <a:pt x="224" y="299"/>
                    </a:cubicBezTo>
                    <a:cubicBezTo>
                      <a:pt x="224" y="214"/>
                      <a:pt x="224" y="214"/>
                      <a:pt x="224" y="214"/>
                    </a:cubicBezTo>
                    <a:cubicBezTo>
                      <a:pt x="230" y="214"/>
                      <a:pt x="234" y="209"/>
                      <a:pt x="234" y="203"/>
                    </a:cubicBezTo>
                    <a:cubicBezTo>
                      <a:pt x="234" y="197"/>
                      <a:pt x="230" y="192"/>
                      <a:pt x="224" y="192"/>
                    </a:cubicBezTo>
                    <a:cubicBezTo>
                      <a:pt x="224" y="118"/>
                      <a:pt x="224" y="118"/>
                      <a:pt x="224" y="118"/>
                    </a:cubicBezTo>
                    <a:cubicBezTo>
                      <a:pt x="230" y="118"/>
                      <a:pt x="234" y="113"/>
                      <a:pt x="234" y="107"/>
                    </a:cubicBezTo>
                    <a:close/>
                    <a:moveTo>
                      <a:pt x="32" y="22"/>
                    </a:moveTo>
                    <a:cubicBezTo>
                      <a:pt x="202" y="22"/>
                      <a:pt x="202" y="22"/>
                      <a:pt x="202" y="22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32" y="96"/>
                      <a:pt x="32" y="96"/>
                      <a:pt x="32" y="96"/>
                    </a:cubicBezTo>
                    <a:lnTo>
                      <a:pt x="32" y="22"/>
                    </a:lnTo>
                    <a:close/>
                    <a:moveTo>
                      <a:pt x="202" y="299"/>
                    </a:moveTo>
                    <a:cubicBezTo>
                      <a:pt x="32" y="299"/>
                      <a:pt x="32" y="299"/>
                      <a:pt x="32" y="299"/>
                    </a:cubicBezTo>
                    <a:cubicBezTo>
                      <a:pt x="32" y="214"/>
                      <a:pt x="32" y="214"/>
                      <a:pt x="32" y="214"/>
                    </a:cubicBezTo>
                    <a:cubicBezTo>
                      <a:pt x="202" y="214"/>
                      <a:pt x="202" y="214"/>
                      <a:pt x="202" y="214"/>
                    </a:cubicBezTo>
                    <a:lnTo>
                      <a:pt x="202" y="299"/>
                    </a:lnTo>
                    <a:close/>
                    <a:moveTo>
                      <a:pt x="202" y="192"/>
                    </a:moveTo>
                    <a:cubicBezTo>
                      <a:pt x="32" y="192"/>
                      <a:pt x="32" y="192"/>
                      <a:pt x="32" y="192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202" y="118"/>
                      <a:pt x="202" y="118"/>
                      <a:pt x="202" y="118"/>
                    </a:cubicBezTo>
                    <a:lnTo>
                      <a:pt x="2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E1226651-3C81-3783-76F4-E103E8029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455485"/>
              </p:ext>
            </p:extLst>
          </p:nvPr>
        </p:nvGraphicFramePr>
        <p:xfrm>
          <a:off x="8380543" y="2395959"/>
          <a:ext cx="4573039" cy="403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1338FF2-6D0F-EC74-491F-B1EA3396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842060"/>
              </p:ext>
            </p:extLst>
          </p:nvPr>
        </p:nvGraphicFramePr>
        <p:xfrm>
          <a:off x="7167295" y="2373223"/>
          <a:ext cx="4742085" cy="381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2B28F95E-D7AD-E648-D23B-A46C52B9E620}"/>
              </a:ext>
            </a:extLst>
          </p:cNvPr>
          <p:cNvSpPr txBox="1"/>
          <p:nvPr/>
        </p:nvSpPr>
        <p:spPr>
          <a:xfrm>
            <a:off x="7982347" y="2175516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des Couts :</a:t>
            </a:r>
          </a:p>
        </p:txBody>
      </p: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0" y="-219709"/>
            <a:ext cx="2947482" cy="4601183"/>
          </a:xfrm>
        </p:spPr>
        <p:txBody>
          <a:bodyPr/>
          <a:lstStyle/>
          <a:p>
            <a:r>
              <a:rPr lang="fr-FR" dirty="0"/>
              <a:t>Optimisation des émissions carbones 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3764787" y="5737875"/>
            <a:ext cx="318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4087247" y="355047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222567" y="3458143"/>
            <a:ext cx="24725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27899 tCO2eq</a:t>
            </a:r>
          </a:p>
          <a:p>
            <a:r>
              <a:rPr lang="fr-FR" dirty="0"/>
              <a:t>Cout total : 232 M€</a:t>
            </a:r>
          </a:p>
          <a:p>
            <a:r>
              <a:rPr lang="fr-FR" dirty="0"/>
              <a:t>LCOE : 143,08€ </a:t>
            </a:r>
          </a:p>
        </p:txBody>
      </p:sp>
      <p:grpSp>
        <p:nvGrpSpPr>
          <p:cNvPr id="22" name="Group 447">
            <a:extLst>
              <a:ext uri="{FF2B5EF4-FFF2-40B4-BE49-F238E27FC236}">
                <a16:creationId xmlns:a16="http://schemas.microsoft.com/office/drawing/2014/main" id="{A4630F59-4A99-BE06-68DA-439A00A9F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61392" y="597155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3" name="Freeform 448">
              <a:extLst>
                <a:ext uri="{FF2B5EF4-FFF2-40B4-BE49-F238E27FC236}">
                  <a16:creationId xmlns:a16="http://schemas.microsoft.com/office/drawing/2014/main" id="{204E9462-CC1E-EDA5-F80A-CF006C021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449">
              <a:extLst>
                <a:ext uri="{FF2B5EF4-FFF2-40B4-BE49-F238E27FC236}">
                  <a16:creationId xmlns:a16="http://schemas.microsoft.com/office/drawing/2014/main" id="{7DB74044-0B5F-7899-BDDF-C7467AF77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EB0442B-66A0-3847-B0DC-84B67386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575603"/>
              </p:ext>
            </p:extLst>
          </p:nvPr>
        </p:nvGraphicFramePr>
        <p:xfrm>
          <a:off x="3875550" y="85886"/>
          <a:ext cx="3863162" cy="353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Graphique 28">
            <a:extLst>
              <a:ext uri="{FF2B5EF4-FFF2-40B4-BE49-F238E27FC236}">
                <a16:creationId xmlns:a16="http://schemas.microsoft.com/office/drawing/2014/main" id="{340A7C20-7724-1D66-5758-3AFC8103C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77186"/>
              </p:ext>
            </p:extLst>
          </p:nvPr>
        </p:nvGraphicFramePr>
        <p:xfrm>
          <a:off x="7618961" y="2747030"/>
          <a:ext cx="4573039" cy="403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ZoneTexte 29">
            <a:extLst>
              <a:ext uri="{FF2B5EF4-FFF2-40B4-BE49-F238E27FC236}">
                <a16:creationId xmlns:a16="http://schemas.microsoft.com/office/drawing/2014/main" id="{DDAB177E-5731-4B57-F2B4-A0777C639985}"/>
              </a:ext>
            </a:extLst>
          </p:cNvPr>
          <p:cNvSpPr txBox="1"/>
          <p:nvPr/>
        </p:nvSpPr>
        <p:spPr>
          <a:xfrm>
            <a:off x="8184581" y="2464274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des Couts :</a:t>
            </a:r>
          </a:p>
        </p:txBody>
      </p:sp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4080511" y="5001910"/>
            <a:ext cx="733190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408575"/>
              </p:ext>
            </p:extLst>
          </p:nvPr>
        </p:nvGraphicFramePr>
        <p:xfrm>
          <a:off x="4080511" y="1492326"/>
          <a:ext cx="6565211" cy="338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02" y="-131492"/>
            <a:ext cx="2947482" cy="4601183"/>
          </a:xfrm>
        </p:spPr>
        <p:txBody>
          <a:bodyPr/>
          <a:lstStyle/>
          <a:p>
            <a:r>
              <a:rPr lang="fr-FR" dirty="0"/>
              <a:t>Optimisation en prenant en compte l’ emprise au sol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3854868" y="4365455"/>
            <a:ext cx="3339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de la puissance installée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9,6 MW éolien terrestre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3,8 MW PV au sol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6,5 MW PV toiture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4990 habitants sur l’île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365349" y="3510400"/>
            <a:ext cx="27776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82504 tCO2eq</a:t>
            </a:r>
          </a:p>
          <a:p>
            <a:r>
              <a:rPr lang="fr-FR" dirty="0"/>
              <a:t>Cout total: 294 M€</a:t>
            </a:r>
          </a:p>
          <a:p>
            <a:r>
              <a:rPr lang="fr-FR" dirty="0"/>
              <a:t>LCOE : 180,9 €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E899649-BF0B-D587-978F-8D9A72FC9141}"/>
              </a:ext>
            </a:extLst>
          </p:cNvPr>
          <p:cNvGrpSpPr/>
          <p:nvPr/>
        </p:nvGrpSpPr>
        <p:grpSpPr>
          <a:xfrm>
            <a:off x="3596551" y="352858"/>
            <a:ext cx="3855755" cy="3971791"/>
            <a:chOff x="7272951" y="1560327"/>
            <a:chExt cx="3855755" cy="397179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D23AF50-F32F-26B6-594A-C38BAB4F70D4}"/>
                </a:ext>
              </a:extLst>
            </p:cNvPr>
            <p:cNvSpPr txBox="1"/>
            <p:nvPr/>
          </p:nvSpPr>
          <p:spPr>
            <a:xfrm>
              <a:off x="7776979" y="5162786"/>
              <a:ext cx="320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Mix énergétique obtenu en MW</a:t>
              </a:r>
            </a:p>
          </p:txBody>
        </p:sp>
        <p:graphicFrame>
          <p:nvGraphicFramePr>
            <p:cNvPr id="8" name="Graphique 7">
              <a:extLst>
                <a:ext uri="{FF2B5EF4-FFF2-40B4-BE49-F238E27FC236}">
                  <a16:creationId xmlns:a16="http://schemas.microsoft.com/office/drawing/2014/main" id="{462083F9-DDAE-F24B-9815-1ADD8A7B4B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2012718"/>
                </p:ext>
              </p:extLst>
            </p:nvPr>
          </p:nvGraphicFramePr>
          <p:xfrm>
            <a:off x="7272951" y="1560327"/>
            <a:ext cx="3855755" cy="37689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Group 46">
              <a:extLst>
                <a:ext uri="{FF2B5EF4-FFF2-40B4-BE49-F238E27FC236}">
                  <a16:creationId xmlns:a16="http://schemas.microsoft.com/office/drawing/2014/main" id="{D8009657-DCCA-7586-31E1-06A3670677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8875" y="2595332"/>
              <a:ext cx="839860" cy="839860"/>
              <a:chOff x="3479" y="-1"/>
              <a:chExt cx="340" cy="340"/>
            </a:xfrm>
            <a:solidFill>
              <a:schemeClr val="bg1"/>
            </a:solidFill>
          </p:grpSpPr>
          <p:sp>
            <p:nvSpPr>
              <p:cNvPr id="10" name="Freeform 47">
                <a:extLst>
                  <a:ext uri="{FF2B5EF4-FFF2-40B4-BE49-F238E27FC236}">
                    <a16:creationId xmlns:a16="http://schemas.microsoft.com/office/drawing/2014/main" id="{F09613AD-AB08-76BF-D342-D0A459253B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9" y="-1"/>
                <a:ext cx="340" cy="340"/>
              </a:xfrm>
              <a:custGeom>
                <a:avLst/>
                <a:gdLst>
                  <a:gd name="T0" fmla="*/ 256 w 512"/>
                  <a:gd name="T1" fmla="*/ 22 h 512"/>
                  <a:gd name="T2" fmla="*/ 491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2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2"/>
                    </a:moveTo>
                    <a:cubicBezTo>
                      <a:pt x="385" y="22"/>
                      <a:pt x="491" y="127"/>
                      <a:pt x="491" y="256"/>
                    </a:cubicBezTo>
                    <a:cubicBezTo>
                      <a:pt x="491" y="386"/>
                      <a:pt x="385" y="491"/>
                      <a:pt x="256" y="491"/>
                    </a:cubicBezTo>
                    <a:cubicBezTo>
                      <a:pt x="127" y="491"/>
                      <a:pt x="21" y="386"/>
                      <a:pt x="21" y="256"/>
                    </a:cubicBezTo>
                    <a:cubicBezTo>
                      <a:pt x="21" y="127"/>
                      <a:pt x="127" y="22"/>
                      <a:pt x="256" y="22"/>
                    </a:cubicBezTo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8"/>
                      <a:pt x="115" y="512"/>
                      <a:pt x="256" y="512"/>
                    </a:cubicBezTo>
                    <a:cubicBezTo>
                      <a:pt x="397" y="512"/>
                      <a:pt x="512" y="398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" name="Freeform 48">
                <a:extLst>
                  <a:ext uri="{FF2B5EF4-FFF2-40B4-BE49-F238E27FC236}">
                    <a16:creationId xmlns:a16="http://schemas.microsoft.com/office/drawing/2014/main" id="{8C8E9431-DF5A-BC24-7FBF-C12D0B1140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71" y="63"/>
                <a:ext cx="156" cy="212"/>
              </a:xfrm>
              <a:custGeom>
                <a:avLst/>
                <a:gdLst>
                  <a:gd name="T0" fmla="*/ 234 w 234"/>
                  <a:gd name="T1" fmla="*/ 107 h 320"/>
                  <a:gd name="T2" fmla="*/ 224 w 234"/>
                  <a:gd name="T3" fmla="*/ 96 h 320"/>
                  <a:gd name="T4" fmla="*/ 224 w 234"/>
                  <a:gd name="T5" fmla="*/ 22 h 320"/>
                  <a:gd name="T6" fmla="*/ 234 w 234"/>
                  <a:gd name="T7" fmla="*/ 11 h 320"/>
                  <a:gd name="T8" fmla="*/ 224 w 234"/>
                  <a:gd name="T9" fmla="*/ 0 h 320"/>
                  <a:gd name="T10" fmla="*/ 10 w 234"/>
                  <a:gd name="T11" fmla="*/ 0 h 320"/>
                  <a:gd name="T12" fmla="*/ 0 w 234"/>
                  <a:gd name="T13" fmla="*/ 11 h 320"/>
                  <a:gd name="T14" fmla="*/ 10 w 234"/>
                  <a:gd name="T15" fmla="*/ 22 h 320"/>
                  <a:gd name="T16" fmla="*/ 10 w 234"/>
                  <a:gd name="T17" fmla="*/ 96 h 320"/>
                  <a:gd name="T18" fmla="*/ 0 w 234"/>
                  <a:gd name="T19" fmla="*/ 107 h 320"/>
                  <a:gd name="T20" fmla="*/ 10 w 234"/>
                  <a:gd name="T21" fmla="*/ 118 h 320"/>
                  <a:gd name="T22" fmla="*/ 10 w 234"/>
                  <a:gd name="T23" fmla="*/ 192 h 320"/>
                  <a:gd name="T24" fmla="*/ 0 w 234"/>
                  <a:gd name="T25" fmla="*/ 203 h 320"/>
                  <a:gd name="T26" fmla="*/ 10 w 234"/>
                  <a:gd name="T27" fmla="*/ 214 h 320"/>
                  <a:gd name="T28" fmla="*/ 10 w 234"/>
                  <a:gd name="T29" fmla="*/ 299 h 320"/>
                  <a:gd name="T30" fmla="*/ 0 w 234"/>
                  <a:gd name="T31" fmla="*/ 310 h 320"/>
                  <a:gd name="T32" fmla="*/ 10 w 234"/>
                  <a:gd name="T33" fmla="*/ 320 h 320"/>
                  <a:gd name="T34" fmla="*/ 224 w 234"/>
                  <a:gd name="T35" fmla="*/ 320 h 320"/>
                  <a:gd name="T36" fmla="*/ 234 w 234"/>
                  <a:gd name="T37" fmla="*/ 310 h 320"/>
                  <a:gd name="T38" fmla="*/ 224 w 234"/>
                  <a:gd name="T39" fmla="*/ 299 h 320"/>
                  <a:gd name="T40" fmla="*/ 224 w 234"/>
                  <a:gd name="T41" fmla="*/ 214 h 320"/>
                  <a:gd name="T42" fmla="*/ 234 w 234"/>
                  <a:gd name="T43" fmla="*/ 203 h 320"/>
                  <a:gd name="T44" fmla="*/ 224 w 234"/>
                  <a:gd name="T45" fmla="*/ 192 h 320"/>
                  <a:gd name="T46" fmla="*/ 224 w 234"/>
                  <a:gd name="T47" fmla="*/ 118 h 320"/>
                  <a:gd name="T48" fmla="*/ 234 w 234"/>
                  <a:gd name="T49" fmla="*/ 107 h 320"/>
                  <a:gd name="T50" fmla="*/ 32 w 234"/>
                  <a:gd name="T51" fmla="*/ 22 h 320"/>
                  <a:gd name="T52" fmla="*/ 202 w 234"/>
                  <a:gd name="T53" fmla="*/ 22 h 320"/>
                  <a:gd name="T54" fmla="*/ 202 w 234"/>
                  <a:gd name="T55" fmla="*/ 96 h 320"/>
                  <a:gd name="T56" fmla="*/ 32 w 234"/>
                  <a:gd name="T57" fmla="*/ 96 h 320"/>
                  <a:gd name="T58" fmla="*/ 32 w 234"/>
                  <a:gd name="T59" fmla="*/ 22 h 320"/>
                  <a:gd name="T60" fmla="*/ 202 w 234"/>
                  <a:gd name="T61" fmla="*/ 299 h 320"/>
                  <a:gd name="T62" fmla="*/ 32 w 234"/>
                  <a:gd name="T63" fmla="*/ 299 h 320"/>
                  <a:gd name="T64" fmla="*/ 32 w 234"/>
                  <a:gd name="T65" fmla="*/ 214 h 320"/>
                  <a:gd name="T66" fmla="*/ 202 w 234"/>
                  <a:gd name="T67" fmla="*/ 214 h 320"/>
                  <a:gd name="T68" fmla="*/ 202 w 234"/>
                  <a:gd name="T69" fmla="*/ 299 h 320"/>
                  <a:gd name="T70" fmla="*/ 202 w 234"/>
                  <a:gd name="T71" fmla="*/ 192 h 320"/>
                  <a:gd name="T72" fmla="*/ 32 w 234"/>
                  <a:gd name="T73" fmla="*/ 192 h 320"/>
                  <a:gd name="T74" fmla="*/ 32 w 234"/>
                  <a:gd name="T75" fmla="*/ 118 h 320"/>
                  <a:gd name="T76" fmla="*/ 202 w 234"/>
                  <a:gd name="T77" fmla="*/ 118 h 320"/>
                  <a:gd name="T78" fmla="*/ 202 w 234"/>
                  <a:gd name="T79" fmla="*/ 19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4" h="320">
                    <a:moveTo>
                      <a:pt x="234" y="107"/>
                    </a:moveTo>
                    <a:cubicBezTo>
                      <a:pt x="234" y="101"/>
                      <a:pt x="230" y="96"/>
                      <a:pt x="224" y="96"/>
                    </a:cubicBezTo>
                    <a:cubicBezTo>
                      <a:pt x="224" y="22"/>
                      <a:pt x="224" y="22"/>
                      <a:pt x="224" y="22"/>
                    </a:cubicBezTo>
                    <a:cubicBezTo>
                      <a:pt x="230" y="22"/>
                      <a:pt x="234" y="17"/>
                      <a:pt x="234" y="11"/>
                    </a:cubicBezTo>
                    <a:cubicBezTo>
                      <a:pt x="234" y="5"/>
                      <a:pt x="230" y="0"/>
                      <a:pt x="22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4" y="96"/>
                      <a:pt x="0" y="101"/>
                      <a:pt x="0" y="107"/>
                    </a:cubicBezTo>
                    <a:cubicBezTo>
                      <a:pt x="0" y="113"/>
                      <a:pt x="4" y="118"/>
                      <a:pt x="10" y="118"/>
                    </a:cubicBezTo>
                    <a:cubicBezTo>
                      <a:pt x="10" y="192"/>
                      <a:pt x="10" y="192"/>
                      <a:pt x="10" y="192"/>
                    </a:cubicBezTo>
                    <a:cubicBezTo>
                      <a:pt x="4" y="192"/>
                      <a:pt x="0" y="197"/>
                      <a:pt x="0" y="203"/>
                    </a:cubicBezTo>
                    <a:cubicBezTo>
                      <a:pt x="0" y="209"/>
                      <a:pt x="4" y="214"/>
                      <a:pt x="10" y="214"/>
                    </a:cubicBezTo>
                    <a:cubicBezTo>
                      <a:pt x="10" y="299"/>
                      <a:pt x="10" y="299"/>
                      <a:pt x="10" y="299"/>
                    </a:cubicBezTo>
                    <a:cubicBezTo>
                      <a:pt x="4" y="299"/>
                      <a:pt x="0" y="304"/>
                      <a:pt x="0" y="310"/>
                    </a:cubicBezTo>
                    <a:cubicBezTo>
                      <a:pt x="0" y="316"/>
                      <a:pt x="4" y="320"/>
                      <a:pt x="10" y="320"/>
                    </a:cubicBezTo>
                    <a:cubicBezTo>
                      <a:pt x="224" y="320"/>
                      <a:pt x="224" y="320"/>
                      <a:pt x="224" y="320"/>
                    </a:cubicBezTo>
                    <a:cubicBezTo>
                      <a:pt x="230" y="320"/>
                      <a:pt x="234" y="316"/>
                      <a:pt x="234" y="310"/>
                    </a:cubicBezTo>
                    <a:cubicBezTo>
                      <a:pt x="234" y="304"/>
                      <a:pt x="230" y="299"/>
                      <a:pt x="224" y="299"/>
                    </a:cubicBezTo>
                    <a:cubicBezTo>
                      <a:pt x="224" y="214"/>
                      <a:pt x="224" y="214"/>
                      <a:pt x="224" y="214"/>
                    </a:cubicBezTo>
                    <a:cubicBezTo>
                      <a:pt x="230" y="214"/>
                      <a:pt x="234" y="209"/>
                      <a:pt x="234" y="203"/>
                    </a:cubicBezTo>
                    <a:cubicBezTo>
                      <a:pt x="234" y="197"/>
                      <a:pt x="230" y="192"/>
                      <a:pt x="224" y="192"/>
                    </a:cubicBezTo>
                    <a:cubicBezTo>
                      <a:pt x="224" y="118"/>
                      <a:pt x="224" y="118"/>
                      <a:pt x="224" y="118"/>
                    </a:cubicBezTo>
                    <a:cubicBezTo>
                      <a:pt x="230" y="118"/>
                      <a:pt x="234" y="113"/>
                      <a:pt x="234" y="107"/>
                    </a:cubicBezTo>
                    <a:close/>
                    <a:moveTo>
                      <a:pt x="32" y="22"/>
                    </a:moveTo>
                    <a:cubicBezTo>
                      <a:pt x="202" y="22"/>
                      <a:pt x="202" y="22"/>
                      <a:pt x="202" y="22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32" y="96"/>
                      <a:pt x="32" y="96"/>
                      <a:pt x="32" y="96"/>
                    </a:cubicBezTo>
                    <a:lnTo>
                      <a:pt x="32" y="22"/>
                    </a:lnTo>
                    <a:close/>
                    <a:moveTo>
                      <a:pt x="202" y="299"/>
                    </a:moveTo>
                    <a:cubicBezTo>
                      <a:pt x="32" y="299"/>
                      <a:pt x="32" y="299"/>
                      <a:pt x="32" y="299"/>
                    </a:cubicBezTo>
                    <a:cubicBezTo>
                      <a:pt x="32" y="214"/>
                      <a:pt x="32" y="214"/>
                      <a:pt x="32" y="214"/>
                    </a:cubicBezTo>
                    <a:cubicBezTo>
                      <a:pt x="202" y="214"/>
                      <a:pt x="202" y="214"/>
                      <a:pt x="202" y="214"/>
                    </a:cubicBezTo>
                    <a:lnTo>
                      <a:pt x="202" y="299"/>
                    </a:lnTo>
                    <a:close/>
                    <a:moveTo>
                      <a:pt x="202" y="192"/>
                    </a:moveTo>
                    <a:cubicBezTo>
                      <a:pt x="32" y="192"/>
                      <a:pt x="32" y="192"/>
                      <a:pt x="32" y="192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202" y="118"/>
                      <a:pt x="202" y="118"/>
                      <a:pt x="202" y="118"/>
                    </a:cubicBezTo>
                    <a:lnTo>
                      <a:pt x="2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2" name="Group 638">
              <a:extLst>
                <a:ext uri="{FF2B5EF4-FFF2-40B4-BE49-F238E27FC236}">
                  <a16:creationId xmlns:a16="http://schemas.microsoft.com/office/drawing/2014/main" id="{A23AEB55-8AAA-849C-3C88-918E27E5D6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9595" y="3086333"/>
              <a:ext cx="613539" cy="613539"/>
              <a:chOff x="4300" y="2260"/>
              <a:chExt cx="340" cy="340"/>
            </a:xfrm>
            <a:solidFill>
              <a:schemeClr val="bg1"/>
            </a:solidFill>
          </p:grpSpPr>
          <p:sp>
            <p:nvSpPr>
              <p:cNvPr id="13" name="Freeform 639">
                <a:extLst>
                  <a:ext uri="{FF2B5EF4-FFF2-40B4-BE49-F238E27FC236}">
                    <a16:creationId xmlns:a16="http://schemas.microsoft.com/office/drawing/2014/main" id="{7AC747DD-963B-8D94-C3DA-2141C0DD6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37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 640">
                <a:extLst>
                  <a:ext uri="{FF2B5EF4-FFF2-40B4-BE49-F238E27FC236}">
                    <a16:creationId xmlns:a16="http://schemas.microsoft.com/office/drawing/2014/main" id="{51F85E85-C395-E2BB-DD45-F49AE2851A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30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41">
                <a:extLst>
                  <a:ext uri="{FF2B5EF4-FFF2-40B4-BE49-F238E27FC236}">
                    <a16:creationId xmlns:a16="http://schemas.microsoft.com/office/drawing/2014/main" id="{C3552598-37CD-8D6E-D146-912D546F8A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447">
              <a:extLst>
                <a:ext uri="{FF2B5EF4-FFF2-40B4-BE49-F238E27FC236}">
                  <a16:creationId xmlns:a16="http://schemas.microsoft.com/office/drawing/2014/main" id="{1737D838-9022-A2A0-EF83-F4AA7851ECF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7413" y="1560327"/>
              <a:ext cx="369332" cy="369332"/>
              <a:chOff x="3679" y="2685"/>
              <a:chExt cx="340" cy="340"/>
            </a:xfrm>
            <a:solidFill>
              <a:srgbClr val="FF0000"/>
            </a:solidFill>
          </p:grpSpPr>
          <p:sp>
            <p:nvSpPr>
              <p:cNvPr id="17" name="Freeform 448">
                <a:extLst>
                  <a:ext uri="{FF2B5EF4-FFF2-40B4-BE49-F238E27FC236}">
                    <a16:creationId xmlns:a16="http://schemas.microsoft.com/office/drawing/2014/main" id="{2A36FED0-1A91-5D64-F37E-76E1641FAA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9" y="2685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" name="Freeform 449">
                <a:extLst>
                  <a:ext uri="{FF2B5EF4-FFF2-40B4-BE49-F238E27FC236}">
                    <a16:creationId xmlns:a16="http://schemas.microsoft.com/office/drawing/2014/main" id="{4AD860B5-8E03-BA2A-954C-855F74E592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3" y="2798"/>
                <a:ext cx="212" cy="113"/>
              </a:xfrm>
              <a:custGeom>
                <a:avLst/>
                <a:gdLst>
                  <a:gd name="T0" fmla="*/ 309 w 320"/>
                  <a:gd name="T1" fmla="*/ 43 h 171"/>
                  <a:gd name="T2" fmla="*/ 277 w 320"/>
                  <a:gd name="T3" fmla="*/ 43 h 171"/>
                  <a:gd name="T4" fmla="*/ 277 w 320"/>
                  <a:gd name="T5" fmla="*/ 11 h 171"/>
                  <a:gd name="T6" fmla="*/ 266 w 320"/>
                  <a:gd name="T7" fmla="*/ 0 h 171"/>
                  <a:gd name="T8" fmla="*/ 10 w 320"/>
                  <a:gd name="T9" fmla="*/ 0 h 171"/>
                  <a:gd name="T10" fmla="*/ 0 w 320"/>
                  <a:gd name="T11" fmla="*/ 11 h 171"/>
                  <a:gd name="T12" fmla="*/ 0 w 320"/>
                  <a:gd name="T13" fmla="*/ 160 h 171"/>
                  <a:gd name="T14" fmla="*/ 10 w 320"/>
                  <a:gd name="T15" fmla="*/ 171 h 171"/>
                  <a:gd name="T16" fmla="*/ 266 w 320"/>
                  <a:gd name="T17" fmla="*/ 171 h 171"/>
                  <a:gd name="T18" fmla="*/ 277 w 320"/>
                  <a:gd name="T19" fmla="*/ 160 h 171"/>
                  <a:gd name="T20" fmla="*/ 277 w 320"/>
                  <a:gd name="T21" fmla="*/ 128 h 171"/>
                  <a:gd name="T22" fmla="*/ 309 w 320"/>
                  <a:gd name="T23" fmla="*/ 128 h 171"/>
                  <a:gd name="T24" fmla="*/ 320 w 320"/>
                  <a:gd name="T25" fmla="*/ 118 h 171"/>
                  <a:gd name="T26" fmla="*/ 320 w 320"/>
                  <a:gd name="T27" fmla="*/ 54 h 171"/>
                  <a:gd name="T28" fmla="*/ 309 w 320"/>
                  <a:gd name="T29" fmla="*/ 43 h 171"/>
                  <a:gd name="T30" fmla="*/ 256 w 320"/>
                  <a:gd name="T31" fmla="*/ 150 h 171"/>
                  <a:gd name="T32" fmla="*/ 21 w 320"/>
                  <a:gd name="T33" fmla="*/ 150 h 171"/>
                  <a:gd name="T34" fmla="*/ 21 w 320"/>
                  <a:gd name="T35" fmla="*/ 22 h 171"/>
                  <a:gd name="T36" fmla="*/ 256 w 320"/>
                  <a:gd name="T37" fmla="*/ 22 h 171"/>
                  <a:gd name="T38" fmla="*/ 256 w 320"/>
                  <a:gd name="T39" fmla="*/ 150 h 171"/>
                  <a:gd name="T40" fmla="*/ 298 w 320"/>
                  <a:gd name="T41" fmla="*/ 107 h 171"/>
                  <a:gd name="T42" fmla="*/ 277 w 320"/>
                  <a:gd name="T43" fmla="*/ 107 h 171"/>
                  <a:gd name="T44" fmla="*/ 277 w 320"/>
                  <a:gd name="T45" fmla="*/ 64 h 171"/>
                  <a:gd name="T46" fmla="*/ 298 w 320"/>
                  <a:gd name="T47" fmla="*/ 64 h 171"/>
                  <a:gd name="T48" fmla="*/ 298 w 320"/>
                  <a:gd name="T49" fmla="*/ 107 h 171"/>
                  <a:gd name="T50" fmla="*/ 234 w 320"/>
                  <a:gd name="T51" fmla="*/ 86 h 171"/>
                  <a:gd name="T52" fmla="*/ 224 w 320"/>
                  <a:gd name="T53" fmla="*/ 96 h 171"/>
                  <a:gd name="T54" fmla="*/ 202 w 320"/>
                  <a:gd name="T55" fmla="*/ 96 h 171"/>
                  <a:gd name="T56" fmla="*/ 202 w 320"/>
                  <a:gd name="T57" fmla="*/ 118 h 171"/>
                  <a:gd name="T58" fmla="*/ 192 w 320"/>
                  <a:gd name="T59" fmla="*/ 128 h 171"/>
                  <a:gd name="T60" fmla="*/ 181 w 320"/>
                  <a:gd name="T61" fmla="*/ 118 h 171"/>
                  <a:gd name="T62" fmla="*/ 181 w 320"/>
                  <a:gd name="T63" fmla="*/ 96 h 171"/>
                  <a:gd name="T64" fmla="*/ 160 w 320"/>
                  <a:gd name="T65" fmla="*/ 96 h 171"/>
                  <a:gd name="T66" fmla="*/ 149 w 320"/>
                  <a:gd name="T67" fmla="*/ 86 h 171"/>
                  <a:gd name="T68" fmla="*/ 160 w 320"/>
                  <a:gd name="T69" fmla="*/ 75 h 171"/>
                  <a:gd name="T70" fmla="*/ 181 w 320"/>
                  <a:gd name="T71" fmla="*/ 75 h 171"/>
                  <a:gd name="T72" fmla="*/ 181 w 320"/>
                  <a:gd name="T73" fmla="*/ 54 h 171"/>
                  <a:gd name="T74" fmla="*/ 192 w 320"/>
                  <a:gd name="T75" fmla="*/ 43 h 171"/>
                  <a:gd name="T76" fmla="*/ 202 w 320"/>
                  <a:gd name="T77" fmla="*/ 54 h 171"/>
                  <a:gd name="T78" fmla="*/ 202 w 320"/>
                  <a:gd name="T79" fmla="*/ 75 h 171"/>
                  <a:gd name="T80" fmla="*/ 224 w 320"/>
                  <a:gd name="T81" fmla="*/ 75 h 171"/>
                  <a:gd name="T82" fmla="*/ 234 w 320"/>
                  <a:gd name="T83" fmla="*/ 86 h 171"/>
                  <a:gd name="T84" fmla="*/ 128 w 320"/>
                  <a:gd name="T85" fmla="*/ 86 h 171"/>
                  <a:gd name="T86" fmla="*/ 117 w 320"/>
                  <a:gd name="T87" fmla="*/ 96 h 171"/>
                  <a:gd name="T88" fmla="*/ 53 w 320"/>
                  <a:gd name="T89" fmla="*/ 96 h 171"/>
                  <a:gd name="T90" fmla="*/ 42 w 320"/>
                  <a:gd name="T91" fmla="*/ 86 h 171"/>
                  <a:gd name="T92" fmla="*/ 53 w 320"/>
                  <a:gd name="T93" fmla="*/ 75 h 171"/>
                  <a:gd name="T94" fmla="*/ 117 w 320"/>
                  <a:gd name="T95" fmla="*/ 75 h 171"/>
                  <a:gd name="T96" fmla="*/ 128 w 320"/>
                  <a:gd name="T97" fmla="*/ 8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171">
                    <a:moveTo>
                      <a:pt x="309" y="43"/>
                    </a:moveTo>
                    <a:cubicBezTo>
                      <a:pt x="277" y="43"/>
                      <a:pt x="277" y="43"/>
                      <a:pt x="277" y="43"/>
                    </a:cubicBezTo>
                    <a:cubicBezTo>
                      <a:pt x="277" y="11"/>
                      <a:pt x="277" y="11"/>
                      <a:pt x="277" y="11"/>
                    </a:cubicBezTo>
                    <a:cubicBezTo>
                      <a:pt x="277" y="5"/>
                      <a:pt x="272" y="0"/>
                      <a:pt x="26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6"/>
                      <a:pt x="4" y="171"/>
                      <a:pt x="10" y="171"/>
                    </a:cubicBezTo>
                    <a:cubicBezTo>
                      <a:pt x="266" y="171"/>
                      <a:pt x="266" y="171"/>
                      <a:pt x="266" y="171"/>
                    </a:cubicBezTo>
                    <a:cubicBezTo>
                      <a:pt x="272" y="171"/>
                      <a:pt x="277" y="166"/>
                      <a:pt x="277" y="160"/>
                    </a:cubicBezTo>
                    <a:cubicBezTo>
                      <a:pt x="277" y="128"/>
                      <a:pt x="277" y="128"/>
                      <a:pt x="277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4"/>
                      <a:pt x="320" y="118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0" y="48"/>
                      <a:pt x="315" y="43"/>
                      <a:pt x="309" y="43"/>
                    </a:cubicBezTo>
                    <a:close/>
                    <a:moveTo>
                      <a:pt x="256" y="150"/>
                    </a:moveTo>
                    <a:cubicBezTo>
                      <a:pt x="21" y="150"/>
                      <a:pt x="21" y="150"/>
                      <a:pt x="21" y="15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56" y="22"/>
                      <a:pt x="256" y="22"/>
                      <a:pt x="256" y="22"/>
                    </a:cubicBezTo>
                    <a:lnTo>
                      <a:pt x="256" y="150"/>
                    </a:lnTo>
                    <a:close/>
                    <a:moveTo>
                      <a:pt x="298" y="107"/>
                    </a:moveTo>
                    <a:cubicBezTo>
                      <a:pt x="277" y="107"/>
                      <a:pt x="277" y="107"/>
                      <a:pt x="277" y="107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98" y="64"/>
                      <a:pt x="298" y="64"/>
                      <a:pt x="298" y="64"/>
                    </a:cubicBezTo>
                    <a:lnTo>
                      <a:pt x="298" y="107"/>
                    </a:lnTo>
                    <a:close/>
                    <a:moveTo>
                      <a:pt x="234" y="86"/>
                    </a:moveTo>
                    <a:cubicBezTo>
                      <a:pt x="234" y="92"/>
                      <a:pt x="230" y="96"/>
                      <a:pt x="224" y="96"/>
                    </a:cubicBezTo>
                    <a:cubicBezTo>
                      <a:pt x="202" y="96"/>
                      <a:pt x="202" y="96"/>
                      <a:pt x="202" y="96"/>
                    </a:cubicBezTo>
                    <a:cubicBezTo>
                      <a:pt x="202" y="118"/>
                      <a:pt x="202" y="118"/>
                      <a:pt x="202" y="118"/>
                    </a:cubicBezTo>
                    <a:cubicBezTo>
                      <a:pt x="202" y="124"/>
                      <a:pt x="198" y="128"/>
                      <a:pt x="192" y="128"/>
                    </a:cubicBezTo>
                    <a:cubicBezTo>
                      <a:pt x="186" y="128"/>
                      <a:pt x="181" y="124"/>
                      <a:pt x="181" y="118"/>
                    </a:cubicBezTo>
                    <a:cubicBezTo>
                      <a:pt x="181" y="96"/>
                      <a:pt x="181" y="96"/>
                      <a:pt x="181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54" y="96"/>
                      <a:pt x="149" y="92"/>
                      <a:pt x="149" y="86"/>
                    </a:cubicBezTo>
                    <a:cubicBezTo>
                      <a:pt x="149" y="80"/>
                      <a:pt x="154" y="75"/>
                      <a:pt x="160" y="75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181" y="48"/>
                      <a:pt x="186" y="43"/>
                      <a:pt x="192" y="43"/>
                    </a:cubicBezTo>
                    <a:cubicBezTo>
                      <a:pt x="198" y="43"/>
                      <a:pt x="202" y="48"/>
                      <a:pt x="202" y="54"/>
                    </a:cubicBezTo>
                    <a:cubicBezTo>
                      <a:pt x="202" y="75"/>
                      <a:pt x="202" y="75"/>
                      <a:pt x="202" y="75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30" y="75"/>
                      <a:pt x="234" y="80"/>
                      <a:pt x="234" y="86"/>
                    </a:cubicBezTo>
                    <a:close/>
                    <a:moveTo>
                      <a:pt x="128" y="86"/>
                    </a:moveTo>
                    <a:cubicBezTo>
                      <a:pt x="128" y="92"/>
                      <a:pt x="123" y="96"/>
                      <a:pt x="117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7" y="96"/>
                      <a:pt x="42" y="92"/>
                      <a:pt x="42" y="86"/>
                    </a:cubicBezTo>
                    <a:cubicBezTo>
                      <a:pt x="42" y="80"/>
                      <a:pt x="47" y="75"/>
                      <a:pt x="53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23" y="75"/>
                      <a:pt x="128" y="80"/>
                      <a:pt x="128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9" name="Group 477">
              <a:extLst>
                <a:ext uri="{FF2B5EF4-FFF2-40B4-BE49-F238E27FC236}">
                  <a16:creationId xmlns:a16="http://schemas.microsoft.com/office/drawing/2014/main" id="{38C00293-E69F-CA6F-4DB1-2EBDBCE77E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57740" y="2425668"/>
              <a:ext cx="442315" cy="442315"/>
              <a:chOff x="373" y="1548"/>
              <a:chExt cx="340" cy="340"/>
            </a:xfrm>
            <a:solidFill>
              <a:schemeClr val="bg1"/>
            </a:solidFill>
          </p:grpSpPr>
          <p:sp>
            <p:nvSpPr>
              <p:cNvPr id="20" name="Freeform 400">
                <a:extLst>
                  <a:ext uri="{FF2B5EF4-FFF2-40B4-BE49-F238E27FC236}">
                    <a16:creationId xmlns:a16="http://schemas.microsoft.com/office/drawing/2014/main" id="{753B88DE-74BE-7172-98F3-7B6AE97BDC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5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" name="Freeform 401">
                <a:extLst>
                  <a:ext uri="{FF2B5EF4-FFF2-40B4-BE49-F238E27FC236}">
                    <a16:creationId xmlns:a16="http://schemas.microsoft.com/office/drawing/2014/main" id="{3500E91F-5275-6EFB-97BC-BC6D97BE6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" y="1654"/>
                <a:ext cx="128" cy="128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2" name="Freeform 402">
                <a:extLst>
                  <a:ext uri="{FF2B5EF4-FFF2-40B4-BE49-F238E27FC236}">
                    <a16:creationId xmlns:a16="http://schemas.microsoft.com/office/drawing/2014/main" id="{F6703463-338D-1B17-1CAB-87D0A8C9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1711"/>
                <a:ext cx="28" cy="14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3" name="Freeform 403">
                <a:extLst>
                  <a:ext uri="{FF2B5EF4-FFF2-40B4-BE49-F238E27FC236}">
                    <a16:creationId xmlns:a16="http://schemas.microsoft.com/office/drawing/2014/main" id="{353F9981-3395-783F-AFA0-87D0E0085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711"/>
                <a:ext cx="28" cy="14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4" name="Freeform 404">
                <a:extLst>
                  <a:ext uri="{FF2B5EF4-FFF2-40B4-BE49-F238E27FC236}">
                    <a16:creationId xmlns:a16="http://schemas.microsoft.com/office/drawing/2014/main" id="{E41E11F6-7432-8CC9-2FB1-8738839B8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612"/>
                <a:ext cx="14" cy="2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5" name="Freeform 405">
                <a:extLst>
                  <a:ext uri="{FF2B5EF4-FFF2-40B4-BE49-F238E27FC236}">
                    <a16:creationId xmlns:a16="http://schemas.microsoft.com/office/drawing/2014/main" id="{6073EEAD-3668-BDEA-D4D2-68BEBCB52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" y="1796"/>
                <a:ext cx="14" cy="2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406">
                <a:extLst>
                  <a:ext uri="{FF2B5EF4-FFF2-40B4-BE49-F238E27FC236}">
                    <a16:creationId xmlns:a16="http://schemas.microsoft.com/office/drawing/2014/main" id="{37F6ED39-79DD-9ACF-9FBE-37E6B42A2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64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" name="Freeform 407">
                <a:extLst>
                  <a:ext uri="{FF2B5EF4-FFF2-40B4-BE49-F238E27FC236}">
                    <a16:creationId xmlns:a16="http://schemas.microsoft.com/office/drawing/2014/main" id="{7C5DF012-4072-4BA7-887F-2E94C989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408">
                <a:extLst>
                  <a:ext uri="{FF2B5EF4-FFF2-40B4-BE49-F238E27FC236}">
                    <a16:creationId xmlns:a16="http://schemas.microsoft.com/office/drawing/2014/main" id="{7A04B3A4-2F8F-9302-48A9-CAF4CE1CF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640"/>
                <a:ext cx="26" cy="25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Freeform 409">
                <a:extLst>
                  <a:ext uri="{FF2B5EF4-FFF2-40B4-BE49-F238E27FC236}">
                    <a16:creationId xmlns:a16="http://schemas.microsoft.com/office/drawing/2014/main" id="{CBDE0CB1-77D0-2305-AB2D-8EA83A477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770"/>
                <a:ext cx="26" cy="25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B7C765D6-43E1-20AE-1F78-32354776AEAB}"/>
                </a:ext>
              </a:extLst>
            </p:cNvPr>
            <p:cNvGrpSpPr/>
            <p:nvPr/>
          </p:nvGrpSpPr>
          <p:grpSpPr>
            <a:xfrm>
              <a:off x="10463015" y="4470972"/>
              <a:ext cx="390819" cy="390819"/>
              <a:chOff x="4634987" y="709649"/>
              <a:chExt cx="916762" cy="916762"/>
            </a:xfrm>
          </p:grpSpPr>
          <p:grpSp>
            <p:nvGrpSpPr>
              <p:cNvPr id="31" name="Group 638">
                <a:extLst>
                  <a:ext uri="{FF2B5EF4-FFF2-40B4-BE49-F238E27FC236}">
                    <a16:creationId xmlns:a16="http://schemas.microsoft.com/office/drawing/2014/main" id="{EDDCFBE1-49F1-2A8D-8C6D-706DB84A6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634987" y="709649"/>
                <a:ext cx="916762" cy="916762"/>
                <a:chOff x="4300" y="2260"/>
                <a:chExt cx="340" cy="34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33" name="Freeform 639">
                  <a:extLst>
                    <a:ext uri="{FF2B5EF4-FFF2-40B4-BE49-F238E27FC236}">
                      <a16:creationId xmlns:a16="http://schemas.microsoft.com/office/drawing/2014/main" id="{7AD43BB6-4A8C-EDF9-D2A9-111F80EBE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2415"/>
                  <a:ext cx="14" cy="99"/>
                </a:xfrm>
                <a:custGeom>
                  <a:avLst/>
                  <a:gdLst>
                    <a:gd name="T0" fmla="*/ 11 w 21"/>
                    <a:gd name="T1" fmla="*/ 0 h 150"/>
                    <a:gd name="T2" fmla="*/ 0 w 21"/>
                    <a:gd name="T3" fmla="*/ 11 h 150"/>
                    <a:gd name="T4" fmla="*/ 0 w 21"/>
                    <a:gd name="T5" fmla="*/ 139 h 150"/>
                    <a:gd name="T6" fmla="*/ 11 w 21"/>
                    <a:gd name="T7" fmla="*/ 150 h 150"/>
                    <a:gd name="T8" fmla="*/ 21 w 21"/>
                    <a:gd name="T9" fmla="*/ 139 h 150"/>
                    <a:gd name="T10" fmla="*/ 21 w 21"/>
                    <a:gd name="T11" fmla="*/ 11 h 150"/>
                    <a:gd name="T12" fmla="*/ 11 w 21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15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45"/>
                        <a:pt x="5" y="150"/>
                        <a:pt x="11" y="150"/>
                      </a:cubicBezTo>
                      <a:cubicBezTo>
                        <a:pt x="17" y="150"/>
                        <a:pt x="21" y="145"/>
                        <a:pt x="21" y="139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4" name="Freeform 640">
                  <a:extLst>
                    <a:ext uri="{FF2B5EF4-FFF2-40B4-BE49-F238E27FC236}">
                      <a16:creationId xmlns:a16="http://schemas.microsoft.com/office/drawing/2014/main" id="{BC572545-0DEA-0815-7C23-6727BE70BF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05" y="2308"/>
                  <a:ext cx="132" cy="107"/>
                </a:xfrm>
                <a:custGeom>
                  <a:avLst/>
                  <a:gdLst>
                    <a:gd name="T0" fmla="*/ 192 w 199"/>
                    <a:gd name="T1" fmla="*/ 140 h 160"/>
                    <a:gd name="T2" fmla="*/ 129 w 199"/>
                    <a:gd name="T3" fmla="*/ 105 h 160"/>
                    <a:gd name="T4" fmla="*/ 108 w 199"/>
                    <a:gd name="T5" fmla="*/ 77 h 160"/>
                    <a:gd name="T6" fmla="*/ 108 w 199"/>
                    <a:gd name="T7" fmla="*/ 11 h 160"/>
                    <a:gd name="T8" fmla="*/ 98 w 199"/>
                    <a:gd name="T9" fmla="*/ 0 h 160"/>
                    <a:gd name="T10" fmla="*/ 87 w 199"/>
                    <a:gd name="T11" fmla="*/ 11 h 160"/>
                    <a:gd name="T12" fmla="*/ 87 w 199"/>
                    <a:gd name="T13" fmla="*/ 77 h 160"/>
                    <a:gd name="T14" fmla="*/ 66 w 199"/>
                    <a:gd name="T15" fmla="*/ 107 h 160"/>
                    <a:gd name="T16" fmla="*/ 7 w 199"/>
                    <a:gd name="T17" fmla="*/ 140 h 160"/>
                    <a:gd name="T18" fmla="*/ 3 w 199"/>
                    <a:gd name="T19" fmla="*/ 155 h 160"/>
                    <a:gd name="T20" fmla="*/ 12 w 199"/>
                    <a:gd name="T21" fmla="*/ 160 h 160"/>
                    <a:gd name="T22" fmla="*/ 18 w 199"/>
                    <a:gd name="T23" fmla="*/ 159 h 160"/>
                    <a:gd name="T24" fmla="*/ 73 w 199"/>
                    <a:gd name="T25" fmla="*/ 127 h 160"/>
                    <a:gd name="T26" fmla="*/ 98 w 199"/>
                    <a:gd name="T27" fmla="*/ 139 h 160"/>
                    <a:gd name="T28" fmla="*/ 123 w 199"/>
                    <a:gd name="T29" fmla="*/ 126 h 160"/>
                    <a:gd name="T30" fmla="*/ 181 w 199"/>
                    <a:gd name="T31" fmla="*/ 159 h 160"/>
                    <a:gd name="T32" fmla="*/ 187 w 199"/>
                    <a:gd name="T33" fmla="*/ 160 h 160"/>
                    <a:gd name="T34" fmla="*/ 196 w 199"/>
                    <a:gd name="T35" fmla="*/ 155 h 160"/>
                    <a:gd name="T36" fmla="*/ 192 w 199"/>
                    <a:gd name="T37" fmla="*/ 140 h 160"/>
                    <a:gd name="T38" fmla="*/ 98 w 199"/>
                    <a:gd name="T39" fmla="*/ 118 h 160"/>
                    <a:gd name="T40" fmla="*/ 87 w 199"/>
                    <a:gd name="T41" fmla="*/ 107 h 160"/>
                    <a:gd name="T42" fmla="*/ 98 w 199"/>
                    <a:gd name="T43" fmla="*/ 96 h 160"/>
                    <a:gd name="T44" fmla="*/ 108 w 199"/>
                    <a:gd name="T45" fmla="*/ 107 h 160"/>
                    <a:gd name="T46" fmla="*/ 98 w 199"/>
                    <a:gd name="T47" fmla="*/ 118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9" h="160">
                      <a:moveTo>
                        <a:pt x="192" y="140"/>
                      </a:moveTo>
                      <a:cubicBezTo>
                        <a:pt x="129" y="105"/>
                        <a:pt x="129" y="105"/>
                        <a:pt x="129" y="105"/>
                      </a:cubicBezTo>
                      <a:cubicBezTo>
                        <a:pt x="129" y="92"/>
                        <a:pt x="120" y="81"/>
                        <a:pt x="108" y="77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8" y="5"/>
                        <a:pt x="104" y="0"/>
                        <a:pt x="98" y="0"/>
                      </a:cubicBezTo>
                      <a:cubicBezTo>
                        <a:pt x="92" y="0"/>
                        <a:pt x="87" y="5"/>
                        <a:pt x="87" y="11"/>
                      </a:cubicBezTo>
                      <a:cubicBezTo>
                        <a:pt x="87" y="77"/>
                        <a:pt x="87" y="77"/>
                        <a:pt x="87" y="77"/>
                      </a:cubicBezTo>
                      <a:cubicBezTo>
                        <a:pt x="75" y="81"/>
                        <a:pt x="66" y="93"/>
                        <a:pt x="66" y="107"/>
                      </a:cubicBezTo>
                      <a:cubicBezTo>
                        <a:pt x="7" y="140"/>
                        <a:pt x="7" y="140"/>
                        <a:pt x="7" y="140"/>
                      </a:cubicBezTo>
                      <a:cubicBezTo>
                        <a:pt x="2" y="143"/>
                        <a:pt x="0" y="150"/>
                        <a:pt x="3" y="155"/>
                      </a:cubicBezTo>
                      <a:cubicBezTo>
                        <a:pt x="5" y="158"/>
                        <a:pt x="9" y="160"/>
                        <a:pt x="12" y="160"/>
                      </a:cubicBezTo>
                      <a:cubicBezTo>
                        <a:pt x="14" y="160"/>
                        <a:pt x="16" y="160"/>
                        <a:pt x="18" y="159"/>
                      </a:cubicBezTo>
                      <a:cubicBezTo>
                        <a:pt x="73" y="127"/>
                        <a:pt x="73" y="127"/>
                        <a:pt x="73" y="127"/>
                      </a:cubicBezTo>
                      <a:cubicBezTo>
                        <a:pt x="79" y="134"/>
                        <a:pt x="88" y="139"/>
                        <a:pt x="98" y="139"/>
                      </a:cubicBezTo>
                      <a:cubicBezTo>
                        <a:pt x="108" y="139"/>
                        <a:pt x="117" y="134"/>
                        <a:pt x="123" y="126"/>
                      </a:cubicBezTo>
                      <a:cubicBezTo>
                        <a:pt x="181" y="159"/>
                        <a:pt x="181" y="159"/>
                        <a:pt x="181" y="159"/>
                      </a:cubicBezTo>
                      <a:cubicBezTo>
                        <a:pt x="183" y="160"/>
                        <a:pt x="185" y="160"/>
                        <a:pt x="187" y="160"/>
                      </a:cubicBezTo>
                      <a:cubicBezTo>
                        <a:pt x="190" y="160"/>
                        <a:pt x="194" y="158"/>
                        <a:pt x="196" y="155"/>
                      </a:cubicBezTo>
                      <a:cubicBezTo>
                        <a:pt x="199" y="150"/>
                        <a:pt x="197" y="143"/>
                        <a:pt x="192" y="140"/>
                      </a:cubicBezTo>
                      <a:close/>
                      <a:moveTo>
                        <a:pt x="98" y="118"/>
                      </a:moveTo>
                      <a:cubicBezTo>
                        <a:pt x="92" y="118"/>
                        <a:pt x="87" y="113"/>
                        <a:pt x="87" y="107"/>
                      </a:cubicBezTo>
                      <a:cubicBezTo>
                        <a:pt x="87" y="101"/>
                        <a:pt x="92" y="96"/>
                        <a:pt x="98" y="96"/>
                      </a:cubicBezTo>
                      <a:cubicBezTo>
                        <a:pt x="104" y="96"/>
                        <a:pt x="108" y="101"/>
                        <a:pt x="108" y="107"/>
                      </a:cubicBezTo>
                      <a:cubicBezTo>
                        <a:pt x="108" y="113"/>
                        <a:pt x="104" y="118"/>
                        <a:pt x="98" y="118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Freeform 641">
                  <a:extLst>
                    <a:ext uri="{FF2B5EF4-FFF2-40B4-BE49-F238E27FC236}">
                      <a16:creationId xmlns:a16="http://schemas.microsoft.com/office/drawing/2014/main" id="{AF2D1562-FFCB-E8AA-5DD8-F72FB00F14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00" y="2260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32" name="Freeform 639">
                <a:extLst>
                  <a:ext uri="{FF2B5EF4-FFF2-40B4-BE49-F238E27FC236}">
                    <a16:creationId xmlns:a16="http://schemas.microsoft.com/office/drawing/2014/main" id="{C3EB238E-33C2-998B-C595-AF08D9AD643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74492" y="1307093"/>
                <a:ext cx="37749" cy="266940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4D08A3A-2B3A-AF5D-4C92-6BB366A8EAEB}"/>
                </a:ext>
              </a:extLst>
            </p:cNvPr>
            <p:cNvGrpSpPr/>
            <p:nvPr/>
          </p:nvGrpSpPr>
          <p:grpSpPr>
            <a:xfrm>
              <a:off x="10322893" y="1832986"/>
              <a:ext cx="444913" cy="444913"/>
              <a:chOff x="3669121" y="3491088"/>
              <a:chExt cx="916762" cy="916762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Freeform 400">
                <a:extLst>
                  <a:ext uri="{FF2B5EF4-FFF2-40B4-BE49-F238E27FC236}">
                    <a16:creationId xmlns:a16="http://schemas.microsoft.com/office/drawing/2014/main" id="{BDBE8C3A-3B8B-6A93-A49F-9B2933C6F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9121" y="3491088"/>
                <a:ext cx="916762" cy="916762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DB7100D8-2409-79D1-9E1D-6C51D95E3035}"/>
                  </a:ext>
                </a:extLst>
              </p:cNvPr>
              <p:cNvGrpSpPr/>
              <p:nvPr/>
            </p:nvGrpSpPr>
            <p:grpSpPr>
              <a:xfrm>
                <a:off x="3887988" y="3598118"/>
                <a:ext cx="479027" cy="479027"/>
                <a:chOff x="3841688" y="3582764"/>
                <a:chExt cx="571628" cy="571628"/>
              </a:xfrm>
              <a:grpFill/>
            </p:grpSpPr>
            <p:sp>
              <p:nvSpPr>
                <p:cNvPr id="41" name="Freeform 401">
                  <a:extLst>
                    <a:ext uri="{FF2B5EF4-FFF2-40B4-BE49-F238E27FC236}">
                      <a16:creationId xmlns:a16="http://schemas.microsoft.com/office/drawing/2014/main" id="{D5AB02BD-F364-CCF2-E000-16B1A38410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54935" y="3696011"/>
                  <a:ext cx="345134" cy="345134"/>
                </a:xfrm>
                <a:custGeom>
                  <a:avLst/>
                  <a:gdLst>
                    <a:gd name="T0" fmla="*/ 96 w 192"/>
                    <a:gd name="T1" fmla="*/ 0 h 192"/>
                    <a:gd name="T2" fmla="*/ 0 w 192"/>
                    <a:gd name="T3" fmla="*/ 96 h 192"/>
                    <a:gd name="T4" fmla="*/ 96 w 192"/>
                    <a:gd name="T5" fmla="*/ 192 h 192"/>
                    <a:gd name="T6" fmla="*/ 192 w 192"/>
                    <a:gd name="T7" fmla="*/ 96 h 192"/>
                    <a:gd name="T8" fmla="*/ 96 w 192"/>
                    <a:gd name="T9" fmla="*/ 0 h 192"/>
                    <a:gd name="T10" fmla="*/ 96 w 192"/>
                    <a:gd name="T11" fmla="*/ 170 h 192"/>
                    <a:gd name="T12" fmla="*/ 21 w 192"/>
                    <a:gd name="T13" fmla="*/ 96 h 192"/>
                    <a:gd name="T14" fmla="*/ 96 w 192"/>
                    <a:gd name="T15" fmla="*/ 21 h 192"/>
                    <a:gd name="T16" fmla="*/ 170 w 192"/>
                    <a:gd name="T17" fmla="*/ 96 h 192"/>
                    <a:gd name="T18" fmla="*/ 96 w 192"/>
                    <a:gd name="T19" fmla="*/ 17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2" h="192">
                      <a:moveTo>
                        <a:pt x="96" y="0"/>
                      </a:moveTo>
                      <a:cubicBezTo>
                        <a:pt x="43" y="0"/>
                        <a:pt x="0" y="43"/>
                        <a:pt x="0" y="96"/>
                      </a:cubicBezTo>
                      <a:cubicBezTo>
                        <a:pt x="0" y="149"/>
                        <a:pt x="43" y="192"/>
                        <a:pt x="96" y="192"/>
                      </a:cubicBezTo>
                      <a:cubicBezTo>
                        <a:pt x="149" y="192"/>
                        <a:pt x="192" y="149"/>
                        <a:pt x="192" y="96"/>
                      </a:cubicBezTo>
                      <a:cubicBezTo>
                        <a:pt x="192" y="43"/>
                        <a:pt x="149" y="0"/>
                        <a:pt x="96" y="0"/>
                      </a:cubicBezTo>
                      <a:close/>
                      <a:moveTo>
                        <a:pt x="96" y="170"/>
                      </a:moveTo>
                      <a:cubicBezTo>
                        <a:pt x="54" y="170"/>
                        <a:pt x="21" y="137"/>
                        <a:pt x="21" y="96"/>
                      </a:cubicBezTo>
                      <a:cubicBezTo>
                        <a:pt x="21" y="54"/>
                        <a:pt x="54" y="21"/>
                        <a:pt x="96" y="21"/>
                      </a:cubicBezTo>
                      <a:cubicBezTo>
                        <a:pt x="137" y="21"/>
                        <a:pt x="170" y="54"/>
                        <a:pt x="170" y="96"/>
                      </a:cubicBezTo>
                      <a:cubicBezTo>
                        <a:pt x="170" y="137"/>
                        <a:pt x="137" y="170"/>
                        <a:pt x="96" y="1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2" name="Freeform 402">
                  <a:extLst>
                    <a:ext uri="{FF2B5EF4-FFF2-40B4-BE49-F238E27FC236}">
                      <a16:creationId xmlns:a16="http://schemas.microsoft.com/office/drawing/2014/main" id="{19D93A53-05B1-E619-ADC4-521EC548E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7818" y="3849704"/>
                  <a:ext cx="75498" cy="37749"/>
                </a:xfrm>
                <a:custGeom>
                  <a:avLst/>
                  <a:gdLst>
                    <a:gd name="T0" fmla="*/ 32 w 43"/>
                    <a:gd name="T1" fmla="*/ 0 h 21"/>
                    <a:gd name="T2" fmla="*/ 11 w 43"/>
                    <a:gd name="T3" fmla="*/ 0 h 21"/>
                    <a:gd name="T4" fmla="*/ 0 w 43"/>
                    <a:gd name="T5" fmla="*/ 11 h 21"/>
                    <a:gd name="T6" fmla="*/ 11 w 43"/>
                    <a:gd name="T7" fmla="*/ 21 h 21"/>
                    <a:gd name="T8" fmla="*/ 32 w 43"/>
                    <a:gd name="T9" fmla="*/ 21 h 21"/>
                    <a:gd name="T10" fmla="*/ 43 w 43"/>
                    <a:gd name="T11" fmla="*/ 11 h 21"/>
                    <a:gd name="T12" fmla="*/ 32 w 43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21">
                      <a:moveTo>
                        <a:pt x="3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1"/>
                        <a:pt x="11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8" y="21"/>
                        <a:pt x="43" y="17"/>
                        <a:pt x="43" y="11"/>
                      </a:cubicBezTo>
                      <a:cubicBezTo>
                        <a:pt x="43" y="5"/>
                        <a:pt x="38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3" name="Freeform 403">
                  <a:extLst>
                    <a:ext uri="{FF2B5EF4-FFF2-40B4-BE49-F238E27FC236}">
                      <a16:creationId xmlns:a16="http://schemas.microsoft.com/office/drawing/2014/main" id="{77920EA2-7E90-FDA1-C33D-01553123C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1688" y="3849704"/>
                  <a:ext cx="75498" cy="37749"/>
                </a:xfrm>
                <a:custGeom>
                  <a:avLst/>
                  <a:gdLst>
                    <a:gd name="T0" fmla="*/ 32 w 42"/>
                    <a:gd name="T1" fmla="*/ 0 h 21"/>
                    <a:gd name="T2" fmla="*/ 10 w 42"/>
                    <a:gd name="T3" fmla="*/ 0 h 21"/>
                    <a:gd name="T4" fmla="*/ 0 w 42"/>
                    <a:gd name="T5" fmla="*/ 11 h 21"/>
                    <a:gd name="T6" fmla="*/ 10 w 42"/>
                    <a:gd name="T7" fmla="*/ 21 h 21"/>
                    <a:gd name="T8" fmla="*/ 32 w 42"/>
                    <a:gd name="T9" fmla="*/ 21 h 21"/>
                    <a:gd name="T10" fmla="*/ 42 w 42"/>
                    <a:gd name="T11" fmla="*/ 11 h 21"/>
                    <a:gd name="T12" fmla="*/ 32 w 42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21">
                      <a:moveTo>
                        <a:pt x="32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7"/>
                        <a:pt x="4" y="21"/>
                        <a:pt x="10" y="21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8" y="21"/>
                        <a:pt x="42" y="17"/>
                        <a:pt x="42" y="11"/>
                      </a:cubicBezTo>
                      <a:cubicBezTo>
                        <a:pt x="42" y="5"/>
                        <a:pt x="38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" name="Freeform 404">
                  <a:extLst>
                    <a:ext uri="{FF2B5EF4-FFF2-40B4-BE49-F238E27FC236}">
                      <a16:creationId xmlns:a16="http://schemas.microsoft.com/office/drawing/2014/main" id="{1EA63A14-0F63-E755-D3B7-577A01B48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8627" y="3582764"/>
                  <a:ext cx="37749" cy="75498"/>
                </a:xfrm>
                <a:custGeom>
                  <a:avLst/>
                  <a:gdLst>
                    <a:gd name="T0" fmla="*/ 11 w 21"/>
                    <a:gd name="T1" fmla="*/ 42 h 42"/>
                    <a:gd name="T2" fmla="*/ 21 w 21"/>
                    <a:gd name="T3" fmla="*/ 32 h 42"/>
                    <a:gd name="T4" fmla="*/ 21 w 21"/>
                    <a:gd name="T5" fmla="*/ 10 h 42"/>
                    <a:gd name="T6" fmla="*/ 11 w 21"/>
                    <a:gd name="T7" fmla="*/ 0 h 42"/>
                    <a:gd name="T8" fmla="*/ 0 w 21"/>
                    <a:gd name="T9" fmla="*/ 10 h 42"/>
                    <a:gd name="T10" fmla="*/ 0 w 21"/>
                    <a:gd name="T11" fmla="*/ 32 h 42"/>
                    <a:gd name="T12" fmla="*/ 11 w 21"/>
                    <a:gd name="T1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42">
                      <a:moveTo>
                        <a:pt x="11" y="42"/>
                      </a:moveTo>
                      <a:cubicBezTo>
                        <a:pt x="17" y="42"/>
                        <a:pt x="21" y="38"/>
                        <a:pt x="21" y="32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4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0" y="1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8"/>
                        <a:pt x="5" y="42"/>
                        <a:pt x="11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5" name="Freeform 405">
                  <a:extLst>
                    <a:ext uri="{FF2B5EF4-FFF2-40B4-BE49-F238E27FC236}">
                      <a16:creationId xmlns:a16="http://schemas.microsoft.com/office/drawing/2014/main" id="{76E98A7A-3B28-5DD2-E851-3AD08E46D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8627" y="4078894"/>
                  <a:ext cx="37749" cy="75498"/>
                </a:xfrm>
                <a:custGeom>
                  <a:avLst/>
                  <a:gdLst>
                    <a:gd name="T0" fmla="*/ 11 w 21"/>
                    <a:gd name="T1" fmla="*/ 0 h 43"/>
                    <a:gd name="T2" fmla="*/ 0 w 21"/>
                    <a:gd name="T3" fmla="*/ 11 h 43"/>
                    <a:gd name="T4" fmla="*/ 0 w 21"/>
                    <a:gd name="T5" fmla="*/ 32 h 43"/>
                    <a:gd name="T6" fmla="*/ 11 w 21"/>
                    <a:gd name="T7" fmla="*/ 43 h 43"/>
                    <a:gd name="T8" fmla="*/ 21 w 21"/>
                    <a:gd name="T9" fmla="*/ 32 h 43"/>
                    <a:gd name="T10" fmla="*/ 21 w 21"/>
                    <a:gd name="T11" fmla="*/ 11 h 43"/>
                    <a:gd name="T12" fmla="*/ 11 w 21"/>
                    <a:gd name="T1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4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8"/>
                        <a:pt x="5" y="43"/>
                        <a:pt x="11" y="43"/>
                      </a:cubicBezTo>
                      <a:cubicBezTo>
                        <a:pt x="17" y="43"/>
                        <a:pt x="21" y="38"/>
                        <a:pt x="21" y="3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6" name="Freeform 406">
                  <a:extLst>
                    <a:ext uri="{FF2B5EF4-FFF2-40B4-BE49-F238E27FC236}">
                      <a16:creationId xmlns:a16="http://schemas.microsoft.com/office/drawing/2014/main" id="{181BCDDE-239A-81BF-7C96-EC3A81D77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713" y="3658262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20 h 38"/>
                    <a:gd name="T4" fmla="*/ 5 w 39"/>
                    <a:gd name="T5" fmla="*/ 35 h 38"/>
                    <a:gd name="T6" fmla="*/ 12 w 39"/>
                    <a:gd name="T7" fmla="*/ 38 h 38"/>
                    <a:gd name="T8" fmla="*/ 20 w 39"/>
                    <a:gd name="T9" fmla="*/ 35 h 38"/>
                    <a:gd name="T10" fmla="*/ 35 w 39"/>
                    <a:gd name="T11" fmla="*/ 20 h 38"/>
                    <a:gd name="T12" fmla="*/ 35 w 39"/>
                    <a:gd name="T13" fmla="*/ 5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0" y="24"/>
                        <a:pt x="0" y="31"/>
                        <a:pt x="5" y="35"/>
                      </a:cubicBezTo>
                      <a:cubicBezTo>
                        <a:pt x="7" y="37"/>
                        <a:pt x="9" y="38"/>
                        <a:pt x="12" y="38"/>
                      </a:cubicBezTo>
                      <a:cubicBezTo>
                        <a:pt x="15" y="38"/>
                        <a:pt x="18" y="37"/>
                        <a:pt x="20" y="35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9" y="15"/>
                        <a:pt x="39" y="9"/>
                        <a:pt x="35" y="5"/>
                      </a:cubicBezTo>
                      <a:cubicBezTo>
                        <a:pt x="31" y="0"/>
                        <a:pt x="24" y="0"/>
                        <a:pt x="2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7" name="Freeform 407">
                  <a:extLst>
                    <a:ext uri="{FF2B5EF4-FFF2-40B4-BE49-F238E27FC236}">
                      <a16:creationId xmlns:a16="http://schemas.microsoft.com/office/drawing/2014/main" id="{4C01C092-7D3A-446A-1AEF-35E7903AC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186" y="4008789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20 h 38"/>
                    <a:gd name="T4" fmla="*/ 5 w 39"/>
                    <a:gd name="T5" fmla="*/ 35 h 38"/>
                    <a:gd name="T6" fmla="*/ 12 w 39"/>
                    <a:gd name="T7" fmla="*/ 38 h 38"/>
                    <a:gd name="T8" fmla="*/ 20 w 39"/>
                    <a:gd name="T9" fmla="*/ 35 h 38"/>
                    <a:gd name="T10" fmla="*/ 35 w 39"/>
                    <a:gd name="T11" fmla="*/ 20 h 38"/>
                    <a:gd name="T12" fmla="*/ 35 w 39"/>
                    <a:gd name="T13" fmla="*/ 5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0" y="24"/>
                        <a:pt x="0" y="31"/>
                        <a:pt x="5" y="35"/>
                      </a:cubicBezTo>
                      <a:cubicBezTo>
                        <a:pt x="7" y="37"/>
                        <a:pt x="9" y="38"/>
                        <a:pt x="12" y="38"/>
                      </a:cubicBezTo>
                      <a:cubicBezTo>
                        <a:pt x="15" y="38"/>
                        <a:pt x="18" y="37"/>
                        <a:pt x="20" y="35"/>
                      </a:cubicBez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9" y="16"/>
                        <a:pt x="39" y="9"/>
                        <a:pt x="35" y="5"/>
                      </a:cubicBezTo>
                      <a:cubicBezTo>
                        <a:pt x="31" y="0"/>
                        <a:pt x="24" y="0"/>
                        <a:pt x="2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" name="Freeform 408">
                  <a:extLst>
                    <a:ext uri="{FF2B5EF4-FFF2-40B4-BE49-F238E27FC236}">
                      <a16:creationId xmlns:a16="http://schemas.microsoft.com/office/drawing/2014/main" id="{12A686A6-D3E8-B4FA-C463-48C28CE0B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7186" y="3658262"/>
                  <a:ext cx="70105" cy="67409"/>
                </a:xfrm>
                <a:custGeom>
                  <a:avLst/>
                  <a:gdLst>
                    <a:gd name="T0" fmla="*/ 20 w 39"/>
                    <a:gd name="T1" fmla="*/ 35 h 38"/>
                    <a:gd name="T2" fmla="*/ 27 w 39"/>
                    <a:gd name="T3" fmla="*/ 38 h 38"/>
                    <a:gd name="T4" fmla="*/ 35 w 39"/>
                    <a:gd name="T5" fmla="*/ 35 h 38"/>
                    <a:gd name="T6" fmla="*/ 35 w 39"/>
                    <a:gd name="T7" fmla="*/ 20 h 38"/>
                    <a:gd name="T8" fmla="*/ 20 w 39"/>
                    <a:gd name="T9" fmla="*/ 5 h 38"/>
                    <a:gd name="T10" fmla="*/ 5 w 39"/>
                    <a:gd name="T11" fmla="*/ 5 h 38"/>
                    <a:gd name="T12" fmla="*/ 5 w 39"/>
                    <a:gd name="T13" fmla="*/ 20 h 38"/>
                    <a:gd name="T14" fmla="*/ 20 w 39"/>
                    <a:gd name="T15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35"/>
                      </a:moveTo>
                      <a:cubicBezTo>
                        <a:pt x="22" y="37"/>
                        <a:pt x="24" y="38"/>
                        <a:pt x="27" y="38"/>
                      </a:cubicBezTo>
                      <a:cubicBezTo>
                        <a:pt x="30" y="38"/>
                        <a:pt x="33" y="37"/>
                        <a:pt x="35" y="35"/>
                      </a:cubicBezTo>
                      <a:cubicBezTo>
                        <a:pt x="39" y="31"/>
                        <a:pt x="39" y="24"/>
                        <a:pt x="35" y="20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5" y="0"/>
                        <a:pt x="9" y="0"/>
                        <a:pt x="5" y="5"/>
                      </a:cubicBezTo>
                      <a:cubicBezTo>
                        <a:pt x="0" y="9"/>
                        <a:pt x="0" y="15"/>
                        <a:pt x="5" y="20"/>
                      </a:cubicBezTo>
                      <a:lnTo>
                        <a:pt x="20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" name="Freeform 409">
                  <a:extLst>
                    <a:ext uri="{FF2B5EF4-FFF2-40B4-BE49-F238E27FC236}">
                      <a16:creationId xmlns:a16="http://schemas.microsoft.com/office/drawing/2014/main" id="{2AC8D4F9-9369-4954-EC45-128CE57AE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713" y="4008789"/>
                  <a:ext cx="70105" cy="67409"/>
                </a:xfrm>
                <a:custGeom>
                  <a:avLst/>
                  <a:gdLst>
                    <a:gd name="T0" fmla="*/ 20 w 39"/>
                    <a:gd name="T1" fmla="*/ 5 h 38"/>
                    <a:gd name="T2" fmla="*/ 5 w 39"/>
                    <a:gd name="T3" fmla="*/ 5 h 38"/>
                    <a:gd name="T4" fmla="*/ 5 w 39"/>
                    <a:gd name="T5" fmla="*/ 20 h 38"/>
                    <a:gd name="T6" fmla="*/ 20 w 39"/>
                    <a:gd name="T7" fmla="*/ 35 h 38"/>
                    <a:gd name="T8" fmla="*/ 27 w 39"/>
                    <a:gd name="T9" fmla="*/ 38 h 38"/>
                    <a:gd name="T10" fmla="*/ 35 w 39"/>
                    <a:gd name="T11" fmla="*/ 35 h 38"/>
                    <a:gd name="T12" fmla="*/ 35 w 39"/>
                    <a:gd name="T13" fmla="*/ 20 h 38"/>
                    <a:gd name="T14" fmla="*/ 20 w 39"/>
                    <a:gd name="T15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8">
                      <a:moveTo>
                        <a:pt x="20" y="5"/>
                      </a:moveTo>
                      <a:cubicBezTo>
                        <a:pt x="16" y="0"/>
                        <a:pt x="9" y="0"/>
                        <a:pt x="5" y="5"/>
                      </a:cubicBezTo>
                      <a:cubicBezTo>
                        <a:pt x="0" y="9"/>
                        <a:pt x="0" y="16"/>
                        <a:pt x="5" y="20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2" y="37"/>
                        <a:pt x="25" y="38"/>
                        <a:pt x="27" y="38"/>
                      </a:cubicBezTo>
                      <a:cubicBezTo>
                        <a:pt x="30" y="38"/>
                        <a:pt x="33" y="37"/>
                        <a:pt x="35" y="35"/>
                      </a:cubicBezTo>
                      <a:cubicBezTo>
                        <a:pt x="39" y="31"/>
                        <a:pt x="39" y="24"/>
                        <a:pt x="35" y="20"/>
                      </a:cubicBezTo>
                      <a:lnTo>
                        <a:pt x="2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sp>
            <p:nvSpPr>
              <p:cNvPr id="39" name="Freeform 403">
                <a:extLst>
                  <a:ext uri="{FF2B5EF4-FFF2-40B4-BE49-F238E27FC236}">
                    <a16:creationId xmlns:a16="http://schemas.microsoft.com/office/drawing/2014/main" id="{0D0BCD23-16C0-38DD-52F0-DE2A8BBE1F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9662329">
                <a:off x="3954904" y="4178018"/>
                <a:ext cx="208757" cy="4571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0" name="Freeform 403">
                <a:extLst>
                  <a:ext uri="{FF2B5EF4-FFF2-40B4-BE49-F238E27FC236}">
                    <a16:creationId xmlns:a16="http://schemas.microsoft.com/office/drawing/2014/main" id="{ED08C86B-49F2-0F38-1C60-EA651FE4F2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937671" flipH="1">
                <a:off x="4098941" y="4178019"/>
                <a:ext cx="208757" cy="4571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9E4CDFC-F2CF-711F-1EE3-E5AECFC82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033707"/>
              </p:ext>
            </p:extLst>
          </p:nvPr>
        </p:nvGraphicFramePr>
        <p:xfrm>
          <a:off x="7250044" y="2247512"/>
          <a:ext cx="5456781" cy="340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ZoneTexte 49">
            <a:extLst>
              <a:ext uri="{FF2B5EF4-FFF2-40B4-BE49-F238E27FC236}">
                <a16:creationId xmlns:a16="http://schemas.microsoft.com/office/drawing/2014/main" id="{75E6BA16-2CBA-19E7-5656-D87533F14A2D}"/>
              </a:ext>
            </a:extLst>
          </p:cNvPr>
          <p:cNvSpPr txBox="1"/>
          <p:nvPr/>
        </p:nvSpPr>
        <p:spPr>
          <a:xfrm>
            <a:off x="8392291" y="5962439"/>
            <a:ext cx="34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des Couts :</a:t>
            </a:r>
          </a:p>
        </p:txBody>
      </p:sp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3" y="1738235"/>
            <a:ext cx="2652723" cy="2747138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recommandations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430B1F-E7E2-6750-5EAB-388945E85C3E}"/>
              </a:ext>
            </a:extLst>
          </p:cNvPr>
          <p:cNvSpPr txBox="1"/>
          <p:nvPr/>
        </p:nvSpPr>
        <p:spPr>
          <a:xfrm>
            <a:off x="3558621" y="309625"/>
            <a:ext cx="1045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moyen de se décarboner : interconnexion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C4968D0E-1ADF-7091-4333-044BF40B3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870053"/>
              </p:ext>
            </p:extLst>
          </p:nvPr>
        </p:nvGraphicFramePr>
        <p:xfrm>
          <a:off x="4379696" y="1295472"/>
          <a:ext cx="6516103" cy="525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03021"/>
              </p:ext>
            </p:extLst>
          </p:nvPr>
        </p:nvGraphicFramePr>
        <p:xfrm>
          <a:off x="5102192" y="1123837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BEB317C-86FF-A9A7-C664-C8B178CEE3A2}"/>
              </a:ext>
            </a:extLst>
          </p:cNvPr>
          <p:cNvSpPr txBox="1"/>
          <p:nvPr/>
        </p:nvSpPr>
        <p:spPr>
          <a:xfrm>
            <a:off x="5188819" y="3960002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: 1 167 144 €/MWh</a:t>
            </a:r>
          </a:p>
          <a:p>
            <a:r>
              <a:rPr lang="fr-FR" dirty="0"/>
              <a:t>0,769 tCO2/MWh</a:t>
            </a:r>
          </a:p>
        </p:txBody>
      </p:sp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2374</TotalTime>
  <Words>850</Words>
  <Application>Microsoft Office PowerPoint</Application>
  <PresentationFormat>Grand écran</PresentationFormat>
  <Paragraphs>266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 2</vt:lpstr>
      <vt:lpstr>Cadre</vt:lpstr>
      <vt:lpstr>Projet EA314</vt:lpstr>
      <vt:lpstr>Scénarios</vt:lpstr>
      <vt:lpstr>Remplacement du diesel</vt:lpstr>
      <vt:lpstr>Optimisation sur les coûts</vt:lpstr>
      <vt:lpstr>Optimisation des émissions carbones 1/2</vt:lpstr>
      <vt:lpstr>Optimisation des émissions carbones 2/2</vt:lpstr>
      <vt:lpstr>Optimisation en prenant en compte l’ emprise au sol </vt:lpstr>
      <vt:lpstr>Synthèse et recommandations</vt:lpstr>
      <vt:lpstr>Hypothèses des coûts</vt:lpstr>
      <vt:lpstr>Optimisation des émissions carbones</vt:lpstr>
      <vt:lpstr>Sources</vt:lpstr>
      <vt:lpstr>Notre île : l’île Usion</vt:lpstr>
      <vt:lpstr>Bornes </vt:lpstr>
      <vt:lpstr>Optimisation des couts : Annexe</vt:lpstr>
      <vt:lpstr>Optimisation des émissions carbone : Annexe</vt:lpstr>
      <vt:lpstr>Optimisation de l’emprise au sol : Annexe</vt:lpstr>
      <vt:lpstr>Comparaison coûts annuels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Augustin C</cp:lastModifiedBy>
  <cp:revision>18</cp:revision>
  <dcterms:created xsi:type="dcterms:W3CDTF">2023-12-13T13:47:05Z</dcterms:created>
  <dcterms:modified xsi:type="dcterms:W3CDTF">2023-12-18T17:42:11Z</dcterms:modified>
</cp:coreProperties>
</file>