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64" r:id="rId5"/>
    <p:sldId id="265" r:id="rId6"/>
    <p:sldId id="270" r:id="rId7"/>
    <p:sldId id="268" r:id="rId8"/>
    <p:sldId id="267" r:id="rId9"/>
    <p:sldId id="263" r:id="rId10"/>
    <p:sldId id="262" r:id="rId11"/>
    <p:sldId id="257" r:id="rId12"/>
    <p:sldId id="260" r:id="rId13"/>
    <p:sldId id="266" r:id="rId14"/>
    <p:sldId id="259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27" d="100"/>
          <a:sy n="127" d="100"/>
        </p:scale>
        <p:origin x="1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/Documents/GitHub/Projet-EA314/Re&#769;sulta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Référence!$B$16</c:f>
              <c:strCache>
                <c:ptCount val="1"/>
                <c:pt idx="0">
                  <c:v>Mix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6C-4C43-A2B3-7F809E353AC8}"/>
              </c:ext>
            </c:extLst>
          </c:dPt>
          <c:dLbls>
            <c:dLbl>
              <c:idx val="0"/>
              <c:layout>
                <c:manualLayout>
                  <c:x val="0.17230548938999743"/>
                  <c:y val="-0.405963556378234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6C-4C43-A2B3-7F809E353A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Référence!$A$17</c:f>
              <c:strCache>
                <c:ptCount val="1"/>
                <c:pt idx="0">
                  <c:v>Diesel</c:v>
                </c:pt>
              </c:strCache>
            </c:strRef>
          </c:cat>
          <c:val>
            <c:numRef>
              <c:f>Référence!$B$17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C-4C43-A2B3-7F809E353AC8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2'!$B$2</c:f>
              <c:strCache>
                <c:ptCount val="1"/>
                <c:pt idx="0">
                  <c:v>45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AA-8B44-B320-DA198706F5ED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AA-8B44-B320-DA198706F5ED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AA-8B44-B320-DA198706F5ED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CAA-8B44-B320-DA198706F5ED}"/>
              </c:ext>
            </c:extLst>
          </c:dPt>
          <c:dLbls>
            <c:dLbl>
              <c:idx val="0"/>
              <c:layout>
                <c:manualLayout>
                  <c:x val="-0.19359187195646443"/>
                  <c:y val="5.93647592990405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AA-8B44-B320-DA198706F5ED}"/>
                </c:ext>
              </c:extLst>
            </c:dLbl>
            <c:dLbl>
              <c:idx val="1"/>
              <c:layout>
                <c:manualLayout>
                  <c:x val="0.11783792399589127"/>
                  <c:y val="-0.1679896320890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AA-8B44-B320-DA198706F5ED}"/>
                </c:ext>
              </c:extLst>
            </c:dLbl>
            <c:dLbl>
              <c:idx val="2"/>
              <c:layout>
                <c:manualLayout>
                  <c:x val="0.19682862180012839"/>
                  <c:y val="7.01324432649670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A-8B44-B320-DA198706F5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CAA-8B44-B320-DA198706F5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2'!$B$3:$B$6</c:f>
              <c:numCache>
                <c:formatCode>0.0</c:formatCode>
                <c:ptCount val="4"/>
                <c:pt idx="0">
                  <c:v>26.213689030000001</c:v>
                </c:pt>
                <c:pt idx="1">
                  <c:v>46.532023330000001</c:v>
                </c:pt>
                <c:pt idx="2">
                  <c:v>20.06925953</c:v>
                </c:pt>
                <c:pt idx="3">
                  <c:v>1.3962591799999999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A-8B44-B320-DA198706F5E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Comparaison!$D$1</c:f>
              <c:strCache>
                <c:ptCount val="1"/>
                <c:pt idx="0">
                  <c:v>Couts O&amp;M</c:v>
                </c:pt>
              </c:strCache>
              <c:extLst/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Comparaison!$D$3:$D$5</c:f>
              <c:numCache>
                <c:formatCode>General</c:formatCode>
                <c:ptCount val="3"/>
                <c:pt idx="0">
                  <c:v>3.9</c:v>
                </c:pt>
                <c:pt idx="1">
                  <c:v>4.3</c:v>
                </c:pt>
                <c:pt idx="2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E0-554B-B25B-C546877A4F0B}"/>
            </c:ext>
          </c:extLst>
        </c:ser>
        <c:ser>
          <c:idx val="1"/>
          <c:order val="1"/>
          <c:tx>
            <c:strRef>
              <c:f>Comparaison!$E$1</c:f>
              <c:strCache>
                <c:ptCount val="1"/>
                <c:pt idx="0">
                  <c:v>Cout diesel</c:v>
                </c:pt>
              </c:strCache>
              <c:extLst/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Comparaison!$E$3:$E$5</c:f>
              <c:numCache>
                <c:formatCode>General</c:formatCode>
                <c:ptCount val="3"/>
                <c:pt idx="0">
                  <c:v>7.9</c:v>
                </c:pt>
                <c:pt idx="1">
                  <c:v>6.4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E0-554B-B25B-C546877A4F0B}"/>
            </c:ext>
          </c:extLst>
        </c:ser>
        <c:ser>
          <c:idx val="2"/>
          <c:order val="2"/>
          <c:tx>
            <c:strRef>
              <c:f>Comparaison!$F$1</c:f>
              <c:strCache>
                <c:ptCount val="1"/>
                <c:pt idx="0">
                  <c:v>Cout Energie unserved</c:v>
                </c:pt>
              </c:strCache>
              <c:extLst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Comparaison!$F$3:$F$5</c:f>
              <c:numCache>
                <c:formatCode>General</c:formatCode>
                <c:ptCount val="3"/>
                <c:pt idx="0">
                  <c:v>0.2</c:v>
                </c:pt>
                <c:pt idx="1">
                  <c:v>0.2</c:v>
                </c:pt>
                <c:pt idx="2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E0-554B-B25B-C546877A4F0B}"/>
            </c:ext>
          </c:extLst>
        </c:ser>
        <c:ser>
          <c:idx val="3"/>
          <c:order val="3"/>
          <c:tx>
            <c:strRef>
              <c:f>Comparaison!$G$1</c:f>
              <c:strCache>
                <c:ptCount val="1"/>
                <c:pt idx="0">
                  <c:v>Coûts CO2</c:v>
                </c:pt>
              </c:strCache>
              <c:extLst/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Comparaison!$A$3:$A$5</c:f>
              <c:strCache>
                <c:ptCount val="3"/>
                <c:pt idx="0">
                  <c:v>Scénario 1</c:v>
                </c:pt>
                <c:pt idx="1">
                  <c:v>Scénario 2</c:v>
                </c:pt>
                <c:pt idx="2">
                  <c:v>Scénario 3</c:v>
                </c:pt>
              </c:strCache>
            </c:strRef>
          </c:cat>
          <c:val>
            <c:numRef>
              <c:f>Comparaison!$G$3:$G$5</c:f>
              <c:numCache>
                <c:formatCode>General</c:formatCode>
                <c:ptCount val="3"/>
                <c:pt idx="0">
                  <c:v>0</c:v>
                </c:pt>
                <c:pt idx="1">
                  <c:v>2.8</c:v>
                </c:pt>
                <c:pt idx="2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E0-554B-B25B-C546877A4F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1484068495"/>
        <c:axId val="1916035631"/>
      </c:barChart>
      <c:catAx>
        <c:axId val="1484068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16035631"/>
        <c:crosses val="autoZero"/>
        <c:auto val="1"/>
        <c:lblAlgn val="ctr"/>
        <c:lblOffset val="100"/>
        <c:noMultiLvlLbl val="0"/>
      </c:catAx>
      <c:valAx>
        <c:axId val="1916035631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Couts annuels (M€/an)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crossAx val="1484068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3-F643-A43D-A257AFC681AC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3-F643-A43D-A257AFC681AC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3-F643-A43D-A257AFC681AC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3-F643-A43D-A257AFC681AC}"/>
              </c:ext>
            </c:extLst>
          </c:dPt>
          <c:dLbls>
            <c:dLbl>
              <c:idx val="0"/>
              <c:layout>
                <c:manualLayout>
                  <c:x val="-0.23691853552656861"/>
                  <c:y val="3.0835367810120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3-F643-A43D-A257AFC681AC}"/>
                </c:ext>
              </c:extLst>
            </c:dLbl>
            <c:dLbl>
              <c:idx val="2"/>
              <c:layout>
                <c:manualLayout>
                  <c:x val="0.20447727406753577"/>
                  <c:y val="6.21251709002243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3-F643-A43D-A257AFC681AC}"/>
                </c:ext>
              </c:extLst>
            </c:dLbl>
            <c:dLbl>
              <c:idx val="3"/>
              <c:layout>
                <c:manualLayout>
                  <c:x val="-6.0143514934075486E-2"/>
                  <c:y val="7.06837483870052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3-F643-A43D-A257AFC68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33-F643-A43D-A257AFC681A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2'!$C$2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F-1B49-BA31-5BFF9B23B38F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F-1B49-BA31-5BFF9B23B38F}"/>
              </c:ext>
            </c:extLst>
          </c:dPt>
          <c:dPt>
            <c:idx val="2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F-1B49-BA31-5BFF9B23B38F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7BF-1B49-BA31-5BFF9B23B38F}"/>
              </c:ext>
            </c:extLst>
          </c:dPt>
          <c:dLbls>
            <c:dLbl>
              <c:idx val="2"/>
              <c:layout>
                <c:manualLayout>
                  <c:x val="0.17485323131140659"/>
                  <c:y val="8.7361276888916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7BF-1B49-BA31-5BFF9B23B3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7BF-1B49-BA31-5BFF9B23B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2'!$A$3:$A$6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2'!$C$3:$C$6</c:f>
              <c:numCache>
                <c:formatCode>0.0</c:formatCode>
                <c:ptCount val="4"/>
                <c:pt idx="0">
                  <c:v>28.08317237</c:v>
                </c:pt>
                <c:pt idx="1">
                  <c:v>52.007729410000003</c:v>
                </c:pt>
                <c:pt idx="2">
                  <c:v>19.699400910000001</c:v>
                </c:pt>
                <c:pt idx="3">
                  <c:v>2.3391302899999999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BF-1B49-BA31-5BFF9B23B38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'CO2'!$B$3</c:f>
              <c:strCache>
                <c:ptCount val="1"/>
                <c:pt idx="0">
                  <c:v>Solaire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'CO2'!$C$3:$G$3</c:f>
              <c:numCache>
                <c:formatCode>0.00</c:formatCode>
                <c:ptCount val="5"/>
                <c:pt idx="0">
                  <c:v>24.206133600000001</c:v>
                </c:pt>
                <c:pt idx="1">
                  <c:v>26.213689030000001</c:v>
                </c:pt>
                <c:pt idx="2">
                  <c:v>28.08317237</c:v>
                </c:pt>
                <c:pt idx="3">
                  <c:v>37.518037630000002</c:v>
                </c:pt>
                <c:pt idx="4">
                  <c:v>47.647665840000002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EB-7A4E-A92C-FBF229A9E9E5}"/>
            </c:ext>
          </c:extLst>
        </c:ser>
        <c:ser>
          <c:idx val="1"/>
          <c:order val="1"/>
          <c:tx>
            <c:strRef>
              <c:f>'CO2'!$B$4</c:f>
              <c:strCache>
                <c:ptCount val="1"/>
                <c:pt idx="0">
                  <c:v>Éolien</c:v>
                </c:pt>
              </c:strCache>
            </c:strRef>
          </c:tx>
          <c:spPr>
            <a:ln w="22225" cap="rnd">
              <a:solidFill>
                <a:schemeClr val="accent5">
                  <a:lumMod val="75000"/>
                </a:schemeClr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75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'CO2'!$C$4:$G$4</c:f>
              <c:numCache>
                <c:formatCode>0.00</c:formatCode>
                <c:ptCount val="5"/>
                <c:pt idx="0">
                  <c:v>41.463414729999997</c:v>
                </c:pt>
                <c:pt idx="1">
                  <c:v>46.532023330000001</c:v>
                </c:pt>
                <c:pt idx="2">
                  <c:v>52.007729410000003</c:v>
                </c:pt>
                <c:pt idx="3">
                  <c:v>80.808080739999994</c:v>
                </c:pt>
                <c:pt idx="4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CEB-7A4E-A92C-FBF229A9E9E5}"/>
            </c:ext>
          </c:extLst>
        </c:ser>
        <c:ser>
          <c:idx val="2"/>
          <c:order val="2"/>
          <c:tx>
            <c:strRef>
              <c:f>'CO2'!$B$5</c:f>
              <c:strCache>
                <c:ptCount val="1"/>
                <c:pt idx="0">
                  <c:v>Diesel</c:v>
                </c:pt>
              </c:strCache>
            </c:strRef>
          </c:tx>
          <c:spPr>
            <a:ln w="2222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bg2">
                  <a:lumMod val="50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'CO2'!$C$5:$G$5</c:f>
              <c:numCache>
                <c:formatCode>0.00</c:formatCode>
                <c:ptCount val="5"/>
                <c:pt idx="0">
                  <c:v>20.429814950000001</c:v>
                </c:pt>
                <c:pt idx="1">
                  <c:v>20.06925953</c:v>
                </c:pt>
                <c:pt idx="2">
                  <c:v>19.699400910000001</c:v>
                </c:pt>
                <c:pt idx="3">
                  <c:v>17.383838480000001</c:v>
                </c:pt>
                <c:pt idx="4">
                  <c:v>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CEB-7A4E-A92C-FBF229A9E9E5}"/>
            </c:ext>
          </c:extLst>
        </c:ser>
        <c:ser>
          <c:idx val="3"/>
          <c:order val="3"/>
          <c:tx>
            <c:strRef>
              <c:f>'CO2'!$B$6</c:f>
              <c:strCache>
                <c:ptCount val="1"/>
                <c:pt idx="0">
                  <c:v>Stockage</c:v>
                </c:pt>
              </c:strCache>
            </c:strRef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x"/>
            <c:size val="6"/>
            <c:spPr>
              <a:solidFill>
                <a:srgbClr val="FF0000"/>
              </a:solidFill>
              <a:ln w="9525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'CO2'!$C$2:$G$2</c:f>
              <c:numCache>
                <c:formatCode>General</c:formatCode>
                <c:ptCount val="5"/>
                <c:pt idx="0">
                  <c:v>0</c:v>
                </c:pt>
                <c:pt idx="1">
                  <c:v>45</c:v>
                </c:pt>
                <c:pt idx="2">
                  <c:v>100</c:v>
                </c:pt>
                <c:pt idx="3">
                  <c:v>500</c:v>
                </c:pt>
                <c:pt idx="4">
                  <c:v>1000</c:v>
                </c:pt>
              </c:numCache>
            </c:numRef>
          </c:xVal>
          <c:yVal>
            <c:numRef>
              <c:f>'CO2'!$C$6:$G$6</c:f>
              <c:numCache>
                <c:formatCode>0.00</c:formatCode>
                <c:ptCount val="5"/>
                <c:pt idx="0">
                  <c:v>0.25236392000000002</c:v>
                </c:pt>
                <c:pt idx="1">
                  <c:v>1.3962591799999999</c:v>
                </c:pt>
                <c:pt idx="2">
                  <c:v>2.3391302899999999</c:v>
                </c:pt>
                <c:pt idx="3">
                  <c:v>14.40692666</c:v>
                </c:pt>
                <c:pt idx="4">
                  <c:v>27.517413510000001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CEB-7A4E-A92C-FBF229A9E9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84909743"/>
        <c:axId val="1901471407"/>
      </c:scatterChart>
      <c:valAx>
        <c:axId val="1884909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Taxe</a:t>
                </a:r>
                <a:r>
                  <a:rPr lang="fr-FR" baseline="0" dirty="0"/>
                  <a:t> carbone (€/tCO2eq)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1471407"/>
        <c:crosses val="autoZero"/>
        <c:crossBetween val="midCat"/>
      </c:valAx>
      <c:valAx>
        <c:axId val="1901471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Puissance installée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84909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E4-4C44-A5EA-6D207DECA4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E4-4C44-A5EA-6D207DECA453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E4-4C44-A5EA-6D207DECA4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E4-4C44-A5EA-6D207DECA453}"/>
              </c:ext>
            </c:extLst>
          </c:dPt>
          <c:dPt>
            <c:idx val="4"/>
            <c:bubble3D val="0"/>
            <c:spPr>
              <a:solidFill>
                <a:schemeClr val="bg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E4-4C44-A5EA-6D207DECA453}"/>
              </c:ext>
            </c:extLst>
          </c:dPt>
          <c:dPt>
            <c:idx val="5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E4-4C44-A5EA-6D207DECA45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E4-4C44-A5EA-6D207DECA45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DE4-4C44-A5EA-6D207DECA453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2">
                          <a:lumMod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DE4-4C44-A5EA-6D207DECA4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3'!$A$3:$A$8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3'!$B$3:$B$8</c:f>
              <c:numCache>
                <c:formatCode>General</c:formatCode>
                <c:ptCount val="6"/>
                <c:pt idx="0">
                  <c:v>3.8</c:v>
                </c:pt>
                <c:pt idx="1">
                  <c:v>0</c:v>
                </c:pt>
                <c:pt idx="2">
                  <c:v>9.6</c:v>
                </c:pt>
                <c:pt idx="3">
                  <c:v>0</c:v>
                </c:pt>
                <c:pt idx="4">
                  <c:v>22.6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E4-4C44-A5EA-6D207DECA453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1'!$B$1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8E-EF4B-88AB-E830AFB52E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8E-EF4B-88AB-E830AFB52E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8E-EF4B-88AB-E830AFB52E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8E-EF4B-88AB-E830AFB52E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1'!$A$2:$A$5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1'!$B$2:$B$5</c:f>
              <c:numCache>
                <c:formatCode>0.0</c:formatCode>
                <c:ptCount val="4"/>
                <c:pt idx="0">
                  <c:v>24.206133600000001</c:v>
                </c:pt>
                <c:pt idx="1">
                  <c:v>41.463414729999997</c:v>
                </c:pt>
                <c:pt idx="2">
                  <c:v>20.429814950000001</c:v>
                </c:pt>
                <c:pt idx="3">
                  <c:v>0.25236392000000002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8E-EF4B-88AB-E830AFB52E8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2'!$B$1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1-FB4E-8487-95912D8B4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1-FB4E-8487-95912D8B4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1-FB4E-8487-95912D8B4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1-FB4E-8487-95912D8B411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2'!$A$2:$A$5</c:f>
              <c:strCache>
                <c:ptCount val="4"/>
                <c:pt idx="0">
                  <c:v>Solaire</c:v>
                </c:pt>
                <c:pt idx="1">
                  <c:v>Éolien</c:v>
                </c:pt>
                <c:pt idx="2">
                  <c:v>Diesel</c:v>
                </c:pt>
                <c:pt idx="3">
                  <c:v>Stockage</c:v>
                </c:pt>
              </c:strCache>
            </c:strRef>
          </c:cat>
          <c:val>
            <c:numRef>
              <c:f>'Scénario 2'!$B$2:$B$5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1-FB4E-8487-95912D8B4119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'Scénario 3'!$B$1</c:f>
              <c:strCache>
                <c:ptCount val="1"/>
                <c:pt idx="0">
                  <c:v>Mix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6E41-85D8-C1365801B23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6E41-85D8-C1365801B23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6E41-85D8-C1365801B23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F9-6E41-85D8-C1365801B23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F9-6E41-85D8-C1365801B23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CF9-6E41-85D8-C1365801B23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'Scénario 3'!$A$2:$A$7</c:f>
              <c:strCache>
                <c:ptCount val="6"/>
                <c:pt idx="0">
                  <c:v>Solaire au sol</c:v>
                </c:pt>
                <c:pt idx="1">
                  <c:v>Solaire toiture</c:v>
                </c:pt>
                <c:pt idx="2">
                  <c:v>Éolien terrestre</c:v>
                </c:pt>
                <c:pt idx="3">
                  <c:v>Éolien off-shore</c:v>
                </c:pt>
                <c:pt idx="4">
                  <c:v>Diesel</c:v>
                </c:pt>
                <c:pt idx="5">
                  <c:v>Stockage</c:v>
                </c:pt>
              </c:strCache>
            </c:strRef>
          </c:cat>
          <c:val>
            <c:numRef>
              <c:f>'Scénario 3'!$B$2:$B$7</c:f>
              <c:numCache>
                <c:formatCode>General</c:formatCode>
                <c:ptCount val="6"/>
                <c:pt idx="0">
                  <c:v>8</c:v>
                </c:pt>
                <c:pt idx="1">
                  <c:v>17</c:v>
                </c:pt>
                <c:pt idx="2">
                  <c:v>12</c:v>
                </c:pt>
                <c:pt idx="3">
                  <c:v>0</c:v>
                </c:pt>
                <c:pt idx="4">
                  <c:v>21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F9-6E41-85D8-C1365801B23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BDBDA-E571-614B-85EA-D77479111032}" type="doc">
      <dgm:prSet loTypeId="urn:microsoft.com/office/officeart/2005/8/layout/hList1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8E8819B-B7A0-0244-B320-15D547627544}">
      <dgm:prSet phldrT="[Texte]"/>
      <dgm:spPr/>
      <dgm:t>
        <a:bodyPr/>
        <a:lstStyle/>
        <a:p>
          <a:r>
            <a:rPr lang="fr-FR" dirty="0"/>
            <a:t>Scénario 2 : </a:t>
          </a:r>
        </a:p>
        <a:p>
          <a:r>
            <a:rPr lang="fr-FR" dirty="0"/>
            <a:t>Optimisation des émissions de CO2</a:t>
          </a:r>
        </a:p>
      </dgm:t>
    </dgm:pt>
    <dgm:pt modelId="{DC3602B7-5A41-5D43-AD58-F298576A6266}" type="parTrans" cxnId="{6C39C14E-53B0-E748-A28D-F190B7DB021A}">
      <dgm:prSet/>
      <dgm:spPr/>
      <dgm:t>
        <a:bodyPr/>
        <a:lstStyle/>
        <a:p>
          <a:endParaRPr lang="fr-FR"/>
        </a:p>
      </dgm:t>
    </dgm:pt>
    <dgm:pt modelId="{ADDA49F9-A924-6A4B-98F6-9D90CC342360}" type="sibTrans" cxnId="{6C39C14E-53B0-E748-A28D-F190B7DB021A}">
      <dgm:prSet/>
      <dgm:spPr/>
      <dgm:t>
        <a:bodyPr/>
        <a:lstStyle/>
        <a:p>
          <a:endParaRPr lang="fr-FR"/>
        </a:p>
      </dgm:t>
    </dgm:pt>
    <dgm:pt modelId="{9D3714B1-4C1D-3548-A951-A08579D6A9F1}">
      <dgm:prSet phldrT="[Texte]"/>
      <dgm:spPr/>
      <dgm:t>
        <a:bodyPr/>
        <a:lstStyle/>
        <a:p>
          <a:r>
            <a:rPr lang="fr-FR" dirty="0"/>
            <a:t>Ajout de la taxe carbone</a:t>
          </a:r>
        </a:p>
      </dgm:t>
    </dgm:pt>
    <dgm:pt modelId="{6EA2897E-C88F-BD42-8877-0E0D35177BE7}" type="parTrans" cxnId="{47A97633-0F52-8047-AA55-B5A474BDAC91}">
      <dgm:prSet/>
      <dgm:spPr/>
      <dgm:t>
        <a:bodyPr/>
        <a:lstStyle/>
        <a:p>
          <a:endParaRPr lang="fr-FR"/>
        </a:p>
      </dgm:t>
    </dgm:pt>
    <dgm:pt modelId="{8E0EF790-0608-4541-83D1-9FD13F6A0E0F}" type="sibTrans" cxnId="{47A97633-0F52-8047-AA55-B5A474BDAC91}">
      <dgm:prSet/>
      <dgm:spPr/>
      <dgm:t>
        <a:bodyPr/>
        <a:lstStyle/>
        <a:p>
          <a:endParaRPr lang="fr-FR"/>
        </a:p>
      </dgm:t>
    </dgm:pt>
    <dgm:pt modelId="{A4A7EC6A-9367-DA4F-9878-0FE98480303E}">
      <dgm:prSet phldrT="[Texte]"/>
      <dgm:spPr/>
      <dgm:t>
        <a:bodyPr/>
        <a:lstStyle/>
        <a:p>
          <a:r>
            <a:rPr lang="fr-FR" dirty="0"/>
            <a:t>Scénario 3 :</a:t>
          </a:r>
        </a:p>
        <a:p>
          <a:r>
            <a:rPr lang="fr-FR" dirty="0"/>
            <a:t>Optimisation du foisonnement</a:t>
          </a:r>
        </a:p>
      </dgm:t>
    </dgm:pt>
    <dgm:pt modelId="{E89307F3-3032-B849-819A-67E33202CEDC}" type="parTrans" cxnId="{2D7EBA1D-CFBC-5F4C-97CF-21631A7A698B}">
      <dgm:prSet/>
      <dgm:spPr/>
      <dgm:t>
        <a:bodyPr/>
        <a:lstStyle/>
        <a:p>
          <a:endParaRPr lang="fr-FR"/>
        </a:p>
      </dgm:t>
    </dgm:pt>
    <dgm:pt modelId="{6D9C7951-9196-A348-A4D1-E26773858636}" type="sibTrans" cxnId="{2D7EBA1D-CFBC-5F4C-97CF-21631A7A698B}">
      <dgm:prSet/>
      <dgm:spPr/>
      <dgm:t>
        <a:bodyPr/>
        <a:lstStyle/>
        <a:p>
          <a:endParaRPr lang="fr-FR"/>
        </a:p>
      </dgm:t>
    </dgm:pt>
    <dgm:pt modelId="{E2668BC3-C748-4F4A-81B2-24373C396AAC}">
      <dgm:prSet phldrT="[Texte]"/>
      <dgm:spPr/>
      <dgm:t>
        <a:bodyPr/>
        <a:lstStyle/>
        <a:p>
          <a:r>
            <a:rPr lang="fr-FR" dirty="0"/>
            <a:t>Ajout solaire toiture et éolien off-shore</a:t>
          </a:r>
        </a:p>
      </dgm:t>
    </dgm:pt>
    <dgm:pt modelId="{C08A15E9-F3B0-9345-950F-F0951F00D9FC}" type="parTrans" cxnId="{A448BA60-659E-2244-9575-1FF1FD89325A}">
      <dgm:prSet/>
      <dgm:spPr/>
      <dgm:t>
        <a:bodyPr/>
        <a:lstStyle/>
        <a:p>
          <a:endParaRPr lang="fr-FR"/>
        </a:p>
      </dgm:t>
    </dgm:pt>
    <dgm:pt modelId="{B630E7A7-9C6B-7245-B16E-F23748ED99FF}" type="sibTrans" cxnId="{A448BA60-659E-2244-9575-1FF1FD89325A}">
      <dgm:prSet/>
      <dgm:spPr/>
      <dgm:t>
        <a:bodyPr/>
        <a:lstStyle/>
        <a:p>
          <a:endParaRPr lang="fr-FR"/>
        </a:p>
      </dgm:t>
    </dgm:pt>
    <dgm:pt modelId="{537D130C-9084-2B42-B44B-D8FBE1F3F689}">
      <dgm:prSet phldrT="[Texte]"/>
      <dgm:spPr/>
      <dgm:t>
        <a:bodyPr/>
        <a:lstStyle/>
        <a:p>
          <a:r>
            <a:rPr lang="fr-FR" dirty="0"/>
            <a:t>Contrainte sur le foisonnement</a:t>
          </a:r>
        </a:p>
      </dgm:t>
    </dgm:pt>
    <dgm:pt modelId="{F4FF8CA5-4E68-CC43-8CF8-1E0D4BEF36DD}" type="parTrans" cxnId="{92824350-DA10-3C49-BCB2-2791AE4A6606}">
      <dgm:prSet/>
      <dgm:spPr/>
      <dgm:t>
        <a:bodyPr/>
        <a:lstStyle/>
        <a:p>
          <a:endParaRPr lang="fr-FR"/>
        </a:p>
      </dgm:t>
    </dgm:pt>
    <dgm:pt modelId="{BD3D8357-74A6-8F4B-8303-6DB449984183}" type="sibTrans" cxnId="{92824350-DA10-3C49-BCB2-2791AE4A6606}">
      <dgm:prSet/>
      <dgm:spPr/>
      <dgm:t>
        <a:bodyPr/>
        <a:lstStyle/>
        <a:p>
          <a:endParaRPr lang="fr-FR"/>
        </a:p>
      </dgm:t>
    </dgm:pt>
    <dgm:pt modelId="{145D0F48-2ADA-0545-B7F6-092709827707}">
      <dgm:prSet/>
      <dgm:spPr/>
      <dgm:t>
        <a:bodyPr/>
        <a:lstStyle/>
        <a:p>
          <a:r>
            <a:rPr lang="fr-FR" dirty="0"/>
            <a:t>Scénario de référence :</a:t>
          </a:r>
        </a:p>
      </dgm:t>
    </dgm:pt>
    <dgm:pt modelId="{E460C793-D9DC-364B-B9B2-544B0BDAB160}" type="parTrans" cxnId="{3F941D60-FD64-4E4E-8BEA-0443F82CB549}">
      <dgm:prSet/>
      <dgm:spPr/>
      <dgm:t>
        <a:bodyPr/>
        <a:lstStyle/>
        <a:p>
          <a:endParaRPr lang="fr-FR"/>
        </a:p>
      </dgm:t>
    </dgm:pt>
    <dgm:pt modelId="{DAAE9DE4-CEC4-9A4B-8E82-2269DD5E0C5F}" type="sibTrans" cxnId="{3F941D60-FD64-4E4E-8BEA-0443F82CB549}">
      <dgm:prSet/>
      <dgm:spPr/>
      <dgm:t>
        <a:bodyPr/>
        <a:lstStyle/>
        <a:p>
          <a:endParaRPr lang="fr-FR"/>
        </a:p>
      </dgm:t>
    </dgm:pt>
    <dgm:pt modelId="{00B56FBB-66C9-3D4B-931F-3D66BDDCCCEC}">
      <dgm:prSet phldrT="[Texte]"/>
      <dgm:spPr/>
      <dgm:t>
        <a:bodyPr/>
        <a:lstStyle/>
        <a:p>
          <a:r>
            <a:rPr lang="fr-FR" dirty="0"/>
            <a:t>Analyse de sensibilité</a:t>
          </a:r>
        </a:p>
      </dgm:t>
    </dgm:pt>
    <dgm:pt modelId="{3665C1D7-4708-CE4F-BEC2-EB19A2532F97}" type="parTrans" cxnId="{9B06584A-AA3A-AC4B-BB32-782F9D5BCBFE}">
      <dgm:prSet/>
      <dgm:spPr/>
      <dgm:t>
        <a:bodyPr/>
        <a:lstStyle/>
        <a:p>
          <a:endParaRPr lang="fr-FR"/>
        </a:p>
      </dgm:t>
    </dgm:pt>
    <dgm:pt modelId="{2F9C94AC-3483-F442-B4E2-A9C585E252CD}" type="sibTrans" cxnId="{9B06584A-AA3A-AC4B-BB32-782F9D5BCBFE}">
      <dgm:prSet/>
      <dgm:spPr/>
      <dgm:t>
        <a:bodyPr/>
        <a:lstStyle/>
        <a:p>
          <a:endParaRPr lang="fr-FR"/>
        </a:p>
      </dgm:t>
    </dgm:pt>
    <dgm:pt modelId="{94334404-4959-5746-94C0-863E399B905D}">
      <dgm:prSet/>
      <dgm:spPr/>
      <dgm:t>
        <a:bodyPr/>
        <a:lstStyle/>
        <a:p>
          <a:r>
            <a:rPr lang="fr-FR" dirty="0"/>
            <a:t>Scénario 1 : </a:t>
          </a:r>
        </a:p>
        <a:p>
          <a:r>
            <a:rPr lang="fr-FR" dirty="0"/>
            <a:t>Optimisation sur le coût</a:t>
          </a:r>
        </a:p>
      </dgm:t>
    </dgm:pt>
    <dgm:pt modelId="{B41E5F4F-8F02-5246-A427-FFF0A403607B}" type="parTrans" cxnId="{43CCCBE1-D4D3-334B-B9E1-D8472C5F4074}">
      <dgm:prSet/>
      <dgm:spPr/>
      <dgm:t>
        <a:bodyPr/>
        <a:lstStyle/>
        <a:p>
          <a:endParaRPr lang="fr-FR"/>
        </a:p>
      </dgm:t>
    </dgm:pt>
    <dgm:pt modelId="{F93AD34D-22DA-5546-98B0-0AC12EC37915}" type="sibTrans" cxnId="{43CCCBE1-D4D3-334B-B9E1-D8472C5F4074}">
      <dgm:prSet/>
      <dgm:spPr/>
      <dgm:t>
        <a:bodyPr/>
        <a:lstStyle/>
        <a:p>
          <a:endParaRPr lang="fr-FR"/>
        </a:p>
      </dgm:t>
    </dgm:pt>
    <dgm:pt modelId="{7A4626AF-54F5-864D-BAEA-ED9A4399E31D}">
      <dgm:prSet/>
      <dgm:spPr/>
      <dgm:t>
        <a:bodyPr/>
        <a:lstStyle/>
        <a:p>
          <a:r>
            <a:rPr lang="fr-FR" dirty="0"/>
            <a:t>Remplacement des 8MW de diesel </a:t>
          </a:r>
        </a:p>
      </dgm:t>
    </dgm:pt>
    <dgm:pt modelId="{75F05EC2-03FE-CC43-8878-F6F236BB2AB9}" type="parTrans" cxnId="{110CE687-5F92-A945-8D92-6943DE7609C4}">
      <dgm:prSet/>
      <dgm:spPr/>
      <dgm:t>
        <a:bodyPr/>
        <a:lstStyle/>
        <a:p>
          <a:endParaRPr lang="fr-FR"/>
        </a:p>
      </dgm:t>
    </dgm:pt>
    <dgm:pt modelId="{37D3EB31-4C65-4742-84AE-68ED0F581E22}" type="sibTrans" cxnId="{110CE687-5F92-A945-8D92-6943DE7609C4}">
      <dgm:prSet/>
      <dgm:spPr/>
      <dgm:t>
        <a:bodyPr/>
        <a:lstStyle/>
        <a:p>
          <a:endParaRPr lang="fr-FR"/>
        </a:p>
      </dgm:t>
    </dgm:pt>
    <dgm:pt modelId="{E60211F9-8ABE-494C-9096-F8E025240355}">
      <dgm:prSet/>
      <dgm:spPr/>
      <dgm:t>
        <a:bodyPr/>
        <a:lstStyle/>
        <a:p>
          <a:r>
            <a:rPr lang="fr-FR" dirty="0"/>
            <a:t>Incorporation de l'éolien, PV et stockage</a:t>
          </a:r>
        </a:p>
      </dgm:t>
    </dgm:pt>
    <dgm:pt modelId="{7BC0BB0D-4D39-AD47-82BD-FB8DD9A0C6C7}" type="parTrans" cxnId="{C5A01D6D-A401-024F-864E-4AB8EBE19141}">
      <dgm:prSet/>
      <dgm:spPr/>
      <dgm:t>
        <a:bodyPr/>
        <a:lstStyle/>
        <a:p>
          <a:endParaRPr lang="fr-FR"/>
        </a:p>
      </dgm:t>
    </dgm:pt>
    <dgm:pt modelId="{232175CD-0D14-874F-B894-7E9ACBA71AF8}" type="sibTrans" cxnId="{C5A01D6D-A401-024F-864E-4AB8EBE19141}">
      <dgm:prSet/>
      <dgm:spPr/>
      <dgm:t>
        <a:bodyPr/>
        <a:lstStyle/>
        <a:p>
          <a:endParaRPr lang="fr-FR"/>
        </a:p>
      </dgm:t>
    </dgm:pt>
    <dgm:pt modelId="{FB4EF08D-5BAD-2943-A744-3C4551EBD6EF}">
      <dgm:prSet/>
      <dgm:spPr/>
      <dgm:t>
        <a:bodyPr/>
        <a:lstStyle/>
        <a:p>
          <a:endParaRPr lang="fr-FR" dirty="0"/>
        </a:p>
      </dgm:t>
    </dgm:pt>
    <dgm:pt modelId="{5EA94A39-0DEE-F04F-A4B5-0D0645F74F5E}" type="parTrans" cxnId="{327F61BC-11BC-9249-A4C1-5D38AF1CB905}">
      <dgm:prSet/>
      <dgm:spPr/>
      <dgm:t>
        <a:bodyPr/>
        <a:lstStyle/>
        <a:p>
          <a:endParaRPr lang="fr-FR"/>
        </a:p>
      </dgm:t>
    </dgm:pt>
    <dgm:pt modelId="{85E0E7B1-7449-1045-9C20-0AE9B8040D1A}" type="sibTrans" cxnId="{327F61BC-11BC-9249-A4C1-5D38AF1CB905}">
      <dgm:prSet/>
      <dgm:spPr/>
      <dgm:t>
        <a:bodyPr/>
        <a:lstStyle/>
        <a:p>
          <a:endParaRPr lang="fr-FR"/>
        </a:p>
      </dgm:t>
    </dgm:pt>
    <dgm:pt modelId="{C1217211-5FFF-FA4D-92ED-5E4BB67C5851}" type="pres">
      <dgm:prSet presAssocID="{DDDBDBDA-E571-614B-85EA-D77479111032}" presName="Name0" presStyleCnt="0">
        <dgm:presLayoutVars>
          <dgm:dir/>
          <dgm:animLvl val="lvl"/>
          <dgm:resizeHandles val="exact"/>
        </dgm:presLayoutVars>
      </dgm:prSet>
      <dgm:spPr/>
    </dgm:pt>
    <dgm:pt modelId="{E203C5DE-E552-8E4D-A271-9712CF68AB6A}" type="pres">
      <dgm:prSet presAssocID="{145D0F48-2ADA-0545-B7F6-092709827707}" presName="composite" presStyleCnt="0"/>
      <dgm:spPr/>
    </dgm:pt>
    <dgm:pt modelId="{D28E3696-B0A4-8F4D-8B72-C607AD438EEC}" type="pres">
      <dgm:prSet presAssocID="{145D0F48-2ADA-0545-B7F6-092709827707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FA93CE4-9A94-D84E-ADCD-9489B357C5FB}" type="pres">
      <dgm:prSet presAssocID="{145D0F48-2ADA-0545-B7F6-092709827707}" presName="desTx" presStyleLbl="alignAccFollowNode1" presStyleIdx="0" presStyleCnt="4">
        <dgm:presLayoutVars>
          <dgm:bulletEnabled val="1"/>
        </dgm:presLayoutVars>
      </dgm:prSet>
      <dgm:spPr/>
    </dgm:pt>
    <dgm:pt modelId="{4769BAFD-5818-EB44-9804-359262F91A0F}" type="pres">
      <dgm:prSet presAssocID="{DAAE9DE4-CEC4-9A4B-8E82-2269DD5E0C5F}" presName="space" presStyleCnt="0"/>
      <dgm:spPr/>
    </dgm:pt>
    <dgm:pt modelId="{0AC27FB7-58AB-B344-AA28-6FA3F8B26534}" type="pres">
      <dgm:prSet presAssocID="{94334404-4959-5746-94C0-863E399B905D}" presName="composite" presStyleCnt="0"/>
      <dgm:spPr/>
    </dgm:pt>
    <dgm:pt modelId="{3ADF4564-5AA7-AE4E-828E-1588317186EF}" type="pres">
      <dgm:prSet presAssocID="{94334404-4959-5746-94C0-863E399B905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8E603D87-2F8D-1D45-906E-298D4E566494}" type="pres">
      <dgm:prSet presAssocID="{94334404-4959-5746-94C0-863E399B905D}" presName="desTx" presStyleLbl="alignAccFollowNode1" presStyleIdx="1" presStyleCnt="4">
        <dgm:presLayoutVars>
          <dgm:bulletEnabled val="1"/>
        </dgm:presLayoutVars>
      </dgm:prSet>
      <dgm:spPr/>
    </dgm:pt>
    <dgm:pt modelId="{A641A555-78E1-8644-A644-B0EC39747082}" type="pres">
      <dgm:prSet presAssocID="{F93AD34D-22DA-5546-98B0-0AC12EC37915}" presName="space" presStyleCnt="0"/>
      <dgm:spPr/>
    </dgm:pt>
    <dgm:pt modelId="{733CE8B3-EE71-394D-9F96-E2D8CF103A99}" type="pres">
      <dgm:prSet presAssocID="{F8E8819B-B7A0-0244-B320-15D547627544}" presName="composite" presStyleCnt="0"/>
      <dgm:spPr/>
    </dgm:pt>
    <dgm:pt modelId="{61018672-8F3C-F54E-AA6A-785D89A717B7}" type="pres">
      <dgm:prSet presAssocID="{F8E8819B-B7A0-0244-B320-15D54762754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8BD0DAF-79DF-1846-92C0-6520794FB2E1}" type="pres">
      <dgm:prSet presAssocID="{F8E8819B-B7A0-0244-B320-15D547627544}" presName="desTx" presStyleLbl="alignAccFollowNode1" presStyleIdx="2" presStyleCnt="4">
        <dgm:presLayoutVars>
          <dgm:bulletEnabled val="1"/>
        </dgm:presLayoutVars>
      </dgm:prSet>
      <dgm:spPr/>
    </dgm:pt>
    <dgm:pt modelId="{C96F93B4-7977-4A47-9419-A39E0B07C59C}" type="pres">
      <dgm:prSet presAssocID="{ADDA49F9-A924-6A4B-98F6-9D90CC342360}" presName="space" presStyleCnt="0"/>
      <dgm:spPr/>
    </dgm:pt>
    <dgm:pt modelId="{782B6A52-BC23-324D-9674-EC3F40305C3A}" type="pres">
      <dgm:prSet presAssocID="{A4A7EC6A-9367-DA4F-9878-0FE98480303E}" presName="composite" presStyleCnt="0"/>
      <dgm:spPr/>
    </dgm:pt>
    <dgm:pt modelId="{57E1324E-8E5F-F340-BE72-439A8D813323}" type="pres">
      <dgm:prSet presAssocID="{A4A7EC6A-9367-DA4F-9878-0FE98480303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81493BB-7F0A-9F42-972B-D6E2A0638FAD}" type="pres">
      <dgm:prSet presAssocID="{A4A7EC6A-9367-DA4F-9878-0FE98480303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D7CD801-0C11-9543-A012-E0430C84C721}" type="presOf" srcId="{00B56FBB-66C9-3D4B-931F-3D66BDDCCCEC}" destId="{88BD0DAF-79DF-1846-92C0-6520794FB2E1}" srcOrd="0" destOrd="1" presId="urn:microsoft.com/office/officeart/2005/8/layout/hList1"/>
    <dgm:cxn modelId="{CB250203-8A2D-A44E-8AD2-FDD2881DEC35}" type="presOf" srcId="{E60211F9-8ABE-494C-9096-F8E025240355}" destId="{8E603D87-2F8D-1D45-906E-298D4E566494}" srcOrd="0" destOrd="0" presId="urn:microsoft.com/office/officeart/2005/8/layout/hList1"/>
    <dgm:cxn modelId="{34829405-AB34-4E4E-A4C8-A97F21437A33}" type="presOf" srcId="{537D130C-9084-2B42-B44B-D8FBE1F3F689}" destId="{081493BB-7F0A-9F42-972B-D6E2A0638FAD}" srcOrd="0" destOrd="1" presId="urn:microsoft.com/office/officeart/2005/8/layout/hList1"/>
    <dgm:cxn modelId="{BDBDB714-C879-5A4B-921C-E1B906C783CE}" type="presOf" srcId="{DDDBDBDA-E571-614B-85EA-D77479111032}" destId="{C1217211-5FFF-FA4D-92ED-5E4BB67C5851}" srcOrd="0" destOrd="0" presId="urn:microsoft.com/office/officeart/2005/8/layout/hList1"/>
    <dgm:cxn modelId="{2D7EBA1D-CFBC-5F4C-97CF-21631A7A698B}" srcId="{DDDBDBDA-E571-614B-85EA-D77479111032}" destId="{A4A7EC6A-9367-DA4F-9878-0FE98480303E}" srcOrd="3" destOrd="0" parTransId="{E89307F3-3032-B849-819A-67E33202CEDC}" sibTransId="{6D9C7951-9196-A348-A4D1-E26773858636}"/>
    <dgm:cxn modelId="{47A97633-0F52-8047-AA55-B5A474BDAC91}" srcId="{F8E8819B-B7A0-0244-B320-15D547627544}" destId="{9D3714B1-4C1D-3548-A951-A08579D6A9F1}" srcOrd="0" destOrd="0" parTransId="{6EA2897E-C88F-BD42-8877-0E0D35177BE7}" sibTransId="{8E0EF790-0608-4541-83D1-9FD13F6A0E0F}"/>
    <dgm:cxn modelId="{9B06584A-AA3A-AC4B-BB32-782F9D5BCBFE}" srcId="{F8E8819B-B7A0-0244-B320-15D547627544}" destId="{00B56FBB-66C9-3D4B-931F-3D66BDDCCCEC}" srcOrd="1" destOrd="0" parTransId="{3665C1D7-4708-CE4F-BEC2-EB19A2532F97}" sibTransId="{2F9C94AC-3483-F442-B4E2-A9C585E252CD}"/>
    <dgm:cxn modelId="{6C39C14E-53B0-E748-A28D-F190B7DB021A}" srcId="{DDDBDBDA-E571-614B-85EA-D77479111032}" destId="{F8E8819B-B7A0-0244-B320-15D547627544}" srcOrd="2" destOrd="0" parTransId="{DC3602B7-5A41-5D43-AD58-F298576A6266}" sibTransId="{ADDA49F9-A924-6A4B-98F6-9D90CC342360}"/>
    <dgm:cxn modelId="{92824350-DA10-3C49-BCB2-2791AE4A6606}" srcId="{A4A7EC6A-9367-DA4F-9878-0FE98480303E}" destId="{537D130C-9084-2B42-B44B-D8FBE1F3F689}" srcOrd="1" destOrd="0" parTransId="{F4FF8CA5-4E68-CC43-8CF8-1E0D4BEF36DD}" sibTransId="{BD3D8357-74A6-8F4B-8303-6DB449984183}"/>
    <dgm:cxn modelId="{3F941D60-FD64-4E4E-8BEA-0443F82CB549}" srcId="{DDDBDBDA-E571-614B-85EA-D77479111032}" destId="{145D0F48-2ADA-0545-B7F6-092709827707}" srcOrd="0" destOrd="0" parTransId="{E460C793-D9DC-364B-B9B2-544B0BDAB160}" sibTransId="{DAAE9DE4-CEC4-9A4B-8E82-2269DD5E0C5F}"/>
    <dgm:cxn modelId="{A448BA60-659E-2244-9575-1FF1FD89325A}" srcId="{A4A7EC6A-9367-DA4F-9878-0FE98480303E}" destId="{E2668BC3-C748-4F4A-81B2-24373C396AAC}" srcOrd="0" destOrd="0" parTransId="{C08A15E9-F3B0-9345-950F-F0951F00D9FC}" sibTransId="{B630E7A7-9C6B-7245-B16E-F23748ED99FF}"/>
    <dgm:cxn modelId="{C5A01D6D-A401-024F-864E-4AB8EBE19141}" srcId="{94334404-4959-5746-94C0-863E399B905D}" destId="{E60211F9-8ABE-494C-9096-F8E025240355}" srcOrd="0" destOrd="0" parTransId="{7BC0BB0D-4D39-AD47-82BD-FB8DD9A0C6C7}" sibTransId="{232175CD-0D14-874F-B894-7E9ACBA71AF8}"/>
    <dgm:cxn modelId="{832DB284-7AE9-BB4F-9C38-8ABCEBFAFD1A}" type="presOf" srcId="{FB4EF08D-5BAD-2943-A744-3C4551EBD6EF}" destId="{8E603D87-2F8D-1D45-906E-298D4E566494}" srcOrd="0" destOrd="1" presId="urn:microsoft.com/office/officeart/2005/8/layout/hList1"/>
    <dgm:cxn modelId="{110CE687-5F92-A945-8D92-6943DE7609C4}" srcId="{145D0F48-2ADA-0545-B7F6-092709827707}" destId="{7A4626AF-54F5-864D-BAEA-ED9A4399E31D}" srcOrd="0" destOrd="0" parTransId="{75F05EC2-03FE-CC43-8878-F6F236BB2AB9}" sibTransId="{37D3EB31-4C65-4742-84AE-68ED0F581E22}"/>
    <dgm:cxn modelId="{E1433A8F-1035-064B-8D53-E251D82B9F78}" type="presOf" srcId="{94334404-4959-5746-94C0-863E399B905D}" destId="{3ADF4564-5AA7-AE4E-828E-1588317186EF}" srcOrd="0" destOrd="0" presId="urn:microsoft.com/office/officeart/2005/8/layout/hList1"/>
    <dgm:cxn modelId="{06135D90-A913-5644-9E05-96111CBD645C}" type="presOf" srcId="{145D0F48-2ADA-0545-B7F6-092709827707}" destId="{D28E3696-B0A4-8F4D-8B72-C607AD438EEC}" srcOrd="0" destOrd="0" presId="urn:microsoft.com/office/officeart/2005/8/layout/hList1"/>
    <dgm:cxn modelId="{C0C4129E-B661-5A42-9A5A-C3F71FB8925D}" type="presOf" srcId="{A4A7EC6A-9367-DA4F-9878-0FE98480303E}" destId="{57E1324E-8E5F-F340-BE72-439A8D813323}" srcOrd="0" destOrd="0" presId="urn:microsoft.com/office/officeart/2005/8/layout/hList1"/>
    <dgm:cxn modelId="{327F61BC-11BC-9249-A4C1-5D38AF1CB905}" srcId="{94334404-4959-5746-94C0-863E399B905D}" destId="{FB4EF08D-5BAD-2943-A744-3C4551EBD6EF}" srcOrd="1" destOrd="0" parTransId="{5EA94A39-0DEE-F04F-A4B5-0D0645F74F5E}" sibTransId="{85E0E7B1-7449-1045-9C20-0AE9B8040D1A}"/>
    <dgm:cxn modelId="{9ACE63D6-6D98-BD4A-B077-06569419715E}" type="presOf" srcId="{9D3714B1-4C1D-3548-A951-A08579D6A9F1}" destId="{88BD0DAF-79DF-1846-92C0-6520794FB2E1}" srcOrd="0" destOrd="0" presId="urn:microsoft.com/office/officeart/2005/8/layout/hList1"/>
    <dgm:cxn modelId="{462ECBDF-76AE-0745-8033-7F328EEF3ECE}" type="presOf" srcId="{E2668BC3-C748-4F4A-81B2-24373C396AAC}" destId="{081493BB-7F0A-9F42-972B-D6E2A0638FAD}" srcOrd="0" destOrd="0" presId="urn:microsoft.com/office/officeart/2005/8/layout/hList1"/>
    <dgm:cxn modelId="{43CCCBE1-D4D3-334B-B9E1-D8472C5F4074}" srcId="{DDDBDBDA-E571-614B-85EA-D77479111032}" destId="{94334404-4959-5746-94C0-863E399B905D}" srcOrd="1" destOrd="0" parTransId="{B41E5F4F-8F02-5246-A427-FFF0A403607B}" sibTransId="{F93AD34D-22DA-5546-98B0-0AC12EC37915}"/>
    <dgm:cxn modelId="{F31077EB-ECE0-AB46-A7E1-595E75E6E683}" type="presOf" srcId="{7A4626AF-54F5-864D-BAEA-ED9A4399E31D}" destId="{8FA93CE4-9A94-D84E-ADCD-9489B357C5FB}" srcOrd="0" destOrd="0" presId="urn:microsoft.com/office/officeart/2005/8/layout/hList1"/>
    <dgm:cxn modelId="{24FAF2F3-8F02-6C41-8D43-63E777F1CE0D}" type="presOf" srcId="{F8E8819B-B7A0-0244-B320-15D547627544}" destId="{61018672-8F3C-F54E-AA6A-785D89A717B7}" srcOrd="0" destOrd="0" presId="urn:microsoft.com/office/officeart/2005/8/layout/hList1"/>
    <dgm:cxn modelId="{68701CCC-90F3-0946-A681-159A5A7DD195}" type="presParOf" srcId="{C1217211-5FFF-FA4D-92ED-5E4BB67C5851}" destId="{E203C5DE-E552-8E4D-A271-9712CF68AB6A}" srcOrd="0" destOrd="0" presId="urn:microsoft.com/office/officeart/2005/8/layout/hList1"/>
    <dgm:cxn modelId="{8C3E3E4D-CF95-AD41-8366-E609B66213CA}" type="presParOf" srcId="{E203C5DE-E552-8E4D-A271-9712CF68AB6A}" destId="{D28E3696-B0A4-8F4D-8B72-C607AD438EEC}" srcOrd="0" destOrd="0" presId="urn:microsoft.com/office/officeart/2005/8/layout/hList1"/>
    <dgm:cxn modelId="{214A5C9C-CF54-1140-8A4B-A867FEFCE0B4}" type="presParOf" srcId="{E203C5DE-E552-8E4D-A271-9712CF68AB6A}" destId="{8FA93CE4-9A94-D84E-ADCD-9489B357C5FB}" srcOrd="1" destOrd="0" presId="urn:microsoft.com/office/officeart/2005/8/layout/hList1"/>
    <dgm:cxn modelId="{8B2E7636-9AB5-434D-9A7A-34449FEF6836}" type="presParOf" srcId="{C1217211-5FFF-FA4D-92ED-5E4BB67C5851}" destId="{4769BAFD-5818-EB44-9804-359262F91A0F}" srcOrd="1" destOrd="0" presId="urn:microsoft.com/office/officeart/2005/8/layout/hList1"/>
    <dgm:cxn modelId="{A5A1E1C3-5834-684C-86CC-E21CBC1A207A}" type="presParOf" srcId="{C1217211-5FFF-FA4D-92ED-5E4BB67C5851}" destId="{0AC27FB7-58AB-B344-AA28-6FA3F8B26534}" srcOrd="2" destOrd="0" presId="urn:microsoft.com/office/officeart/2005/8/layout/hList1"/>
    <dgm:cxn modelId="{4EB9A7C9-E4BB-3A41-9BE5-520C68533FF2}" type="presParOf" srcId="{0AC27FB7-58AB-B344-AA28-6FA3F8B26534}" destId="{3ADF4564-5AA7-AE4E-828E-1588317186EF}" srcOrd="0" destOrd="0" presId="urn:microsoft.com/office/officeart/2005/8/layout/hList1"/>
    <dgm:cxn modelId="{788E3A02-8836-DC44-8B19-25C6CDFDE191}" type="presParOf" srcId="{0AC27FB7-58AB-B344-AA28-6FA3F8B26534}" destId="{8E603D87-2F8D-1D45-906E-298D4E566494}" srcOrd="1" destOrd="0" presId="urn:microsoft.com/office/officeart/2005/8/layout/hList1"/>
    <dgm:cxn modelId="{EE0B81E7-D338-7047-B8F5-2E5220B6C000}" type="presParOf" srcId="{C1217211-5FFF-FA4D-92ED-5E4BB67C5851}" destId="{A641A555-78E1-8644-A644-B0EC39747082}" srcOrd="3" destOrd="0" presId="urn:microsoft.com/office/officeart/2005/8/layout/hList1"/>
    <dgm:cxn modelId="{EF3E8708-A75C-214F-8E7B-25DFD1449F38}" type="presParOf" srcId="{C1217211-5FFF-FA4D-92ED-5E4BB67C5851}" destId="{733CE8B3-EE71-394D-9F96-E2D8CF103A99}" srcOrd="4" destOrd="0" presId="urn:microsoft.com/office/officeart/2005/8/layout/hList1"/>
    <dgm:cxn modelId="{DF475C82-5500-1347-9B50-107CA37330C3}" type="presParOf" srcId="{733CE8B3-EE71-394D-9F96-E2D8CF103A99}" destId="{61018672-8F3C-F54E-AA6A-785D89A717B7}" srcOrd="0" destOrd="0" presId="urn:microsoft.com/office/officeart/2005/8/layout/hList1"/>
    <dgm:cxn modelId="{D54CEDC7-C75F-2046-A78E-D226421C749D}" type="presParOf" srcId="{733CE8B3-EE71-394D-9F96-E2D8CF103A99}" destId="{88BD0DAF-79DF-1846-92C0-6520794FB2E1}" srcOrd="1" destOrd="0" presId="urn:microsoft.com/office/officeart/2005/8/layout/hList1"/>
    <dgm:cxn modelId="{ADCE0319-2526-834B-B1F5-A96F56C7A096}" type="presParOf" srcId="{C1217211-5FFF-FA4D-92ED-5E4BB67C5851}" destId="{C96F93B4-7977-4A47-9419-A39E0B07C59C}" srcOrd="5" destOrd="0" presId="urn:microsoft.com/office/officeart/2005/8/layout/hList1"/>
    <dgm:cxn modelId="{F9B06A5C-39FE-2A48-B6FA-AB0FA2C0DF7B}" type="presParOf" srcId="{C1217211-5FFF-FA4D-92ED-5E4BB67C5851}" destId="{782B6A52-BC23-324D-9674-EC3F40305C3A}" srcOrd="6" destOrd="0" presId="urn:microsoft.com/office/officeart/2005/8/layout/hList1"/>
    <dgm:cxn modelId="{58C83527-833C-5741-8764-185D605900BA}" type="presParOf" srcId="{782B6A52-BC23-324D-9674-EC3F40305C3A}" destId="{57E1324E-8E5F-F340-BE72-439A8D813323}" srcOrd="0" destOrd="0" presId="urn:microsoft.com/office/officeart/2005/8/layout/hList1"/>
    <dgm:cxn modelId="{75D639D1-1D43-6144-B788-1674A425D489}" type="presParOf" srcId="{782B6A52-BC23-324D-9674-EC3F40305C3A}" destId="{081493BB-7F0A-9F42-972B-D6E2A0638F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E3696-B0A4-8F4D-8B72-C607AD438EEC}">
      <dsp:nvSpPr>
        <dsp:cNvPr id="0" name=""/>
        <dsp:cNvSpPr/>
      </dsp:nvSpPr>
      <dsp:spPr>
        <a:xfrm>
          <a:off x="4292" y="1076220"/>
          <a:ext cx="2580798" cy="998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de référence :</a:t>
          </a:r>
        </a:p>
      </dsp:txBody>
      <dsp:txXfrm>
        <a:off x="4292" y="1076220"/>
        <a:ext cx="2580798" cy="998191"/>
      </dsp:txXfrm>
    </dsp:sp>
    <dsp:sp modelId="{8FA93CE4-9A94-D84E-ADCD-9489B357C5FB}">
      <dsp:nvSpPr>
        <dsp:cNvPr id="0" name=""/>
        <dsp:cNvSpPr/>
      </dsp:nvSpPr>
      <dsp:spPr>
        <a:xfrm>
          <a:off x="429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Remplacement des 8MW de diesel </a:t>
          </a:r>
        </a:p>
      </dsp:txBody>
      <dsp:txXfrm>
        <a:off x="4292" y="2074412"/>
        <a:ext cx="2580798" cy="1297012"/>
      </dsp:txXfrm>
    </dsp:sp>
    <dsp:sp modelId="{3ADF4564-5AA7-AE4E-828E-1588317186EF}">
      <dsp:nvSpPr>
        <dsp:cNvPr id="0" name=""/>
        <dsp:cNvSpPr/>
      </dsp:nvSpPr>
      <dsp:spPr>
        <a:xfrm>
          <a:off x="2946402" y="1076220"/>
          <a:ext cx="2580798" cy="998191"/>
        </a:xfrm>
        <a:prstGeom prst="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1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sur le coût</a:t>
          </a:r>
        </a:p>
      </dsp:txBody>
      <dsp:txXfrm>
        <a:off x="2946402" y="1076220"/>
        <a:ext cx="2580798" cy="998191"/>
      </dsp:txXfrm>
    </dsp:sp>
    <dsp:sp modelId="{8E603D87-2F8D-1D45-906E-298D4E566494}">
      <dsp:nvSpPr>
        <dsp:cNvPr id="0" name=""/>
        <dsp:cNvSpPr/>
      </dsp:nvSpPr>
      <dsp:spPr>
        <a:xfrm>
          <a:off x="294640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3620642"/>
            <a:satOff val="-17082"/>
            <a:lumOff val="-61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620642"/>
              <a:satOff val="-17082"/>
              <a:lumOff val="-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Incorporation de l'éolien, PV et stockage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946402" y="2074412"/>
        <a:ext cx="2580798" cy="1297012"/>
      </dsp:txXfrm>
    </dsp:sp>
    <dsp:sp modelId="{61018672-8F3C-F54E-AA6A-785D89A717B7}">
      <dsp:nvSpPr>
        <dsp:cNvPr id="0" name=""/>
        <dsp:cNvSpPr/>
      </dsp:nvSpPr>
      <dsp:spPr>
        <a:xfrm>
          <a:off x="5888512" y="1076220"/>
          <a:ext cx="2580798" cy="998191"/>
        </a:xfrm>
        <a:prstGeom prst="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2 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des émissions de CO2</a:t>
          </a:r>
        </a:p>
      </dsp:txBody>
      <dsp:txXfrm>
        <a:off x="5888512" y="1076220"/>
        <a:ext cx="2580798" cy="998191"/>
      </dsp:txXfrm>
    </dsp:sp>
    <dsp:sp modelId="{88BD0DAF-79DF-1846-92C0-6520794FB2E1}">
      <dsp:nvSpPr>
        <dsp:cNvPr id="0" name=""/>
        <dsp:cNvSpPr/>
      </dsp:nvSpPr>
      <dsp:spPr>
        <a:xfrm>
          <a:off x="588851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7241284"/>
            <a:satOff val="-34163"/>
            <a:lumOff val="-12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241284"/>
              <a:satOff val="-34163"/>
              <a:lumOff val="-12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de la taxe carbone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Analyse de sensibilité</a:t>
          </a:r>
        </a:p>
      </dsp:txBody>
      <dsp:txXfrm>
        <a:off x="5888512" y="2074412"/>
        <a:ext cx="2580798" cy="1297012"/>
      </dsp:txXfrm>
    </dsp:sp>
    <dsp:sp modelId="{57E1324E-8E5F-F340-BE72-439A8D813323}">
      <dsp:nvSpPr>
        <dsp:cNvPr id="0" name=""/>
        <dsp:cNvSpPr/>
      </dsp:nvSpPr>
      <dsp:spPr>
        <a:xfrm>
          <a:off x="8830622" y="1076220"/>
          <a:ext cx="2580798" cy="998191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Scénario 3 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Optimisation du foisonnement</a:t>
          </a:r>
        </a:p>
      </dsp:txBody>
      <dsp:txXfrm>
        <a:off x="8830622" y="1076220"/>
        <a:ext cx="2580798" cy="998191"/>
      </dsp:txXfrm>
    </dsp:sp>
    <dsp:sp modelId="{081493BB-7F0A-9F42-972B-D6E2A0638FAD}">
      <dsp:nvSpPr>
        <dsp:cNvPr id="0" name=""/>
        <dsp:cNvSpPr/>
      </dsp:nvSpPr>
      <dsp:spPr>
        <a:xfrm>
          <a:off x="8830622" y="2074412"/>
          <a:ext cx="2580798" cy="1297012"/>
        </a:xfrm>
        <a:prstGeom prst="rect">
          <a:avLst/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Ajout solaire toiture et éolien off-shore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Contrainte sur le foisonnement</a:t>
          </a:r>
        </a:p>
      </dsp:txBody>
      <dsp:txXfrm>
        <a:off x="8830622" y="2074412"/>
        <a:ext cx="2580798" cy="1297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2EDAE-162A-8A44-A76A-9A94D0C87C5F}" type="datetimeFigureOut">
              <a:rPr lang="fr-FR" smtClean="0"/>
              <a:t>18/12/2023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68445-89D6-1042-B0C6-9FD639230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54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68445-89D6-1042-B0C6-9FD6392305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0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42921-83E8-3F38-6ED4-A80FC3C22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D7F672-CF0E-B86C-E3D9-37FAFB5DC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3F1BF5-4F05-23A2-BCC3-23480FCA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67F63A-BC7E-6B76-911C-2485BED4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9D770D-8866-5DBE-2958-93D711CB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53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977C5-BAEB-07DB-6450-78583E5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EBC20D-F5A9-6139-CC4A-686E825BD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D0726-9FEA-AA64-A0B1-FFBA2808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E685A-49CC-D0D8-89A6-8E104E77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69C9E5-8C71-0B27-0D86-777469D5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76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D73F3A-E36E-94F5-A033-DE6B28457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CACBE-208E-C5EE-1561-0F3D71547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27003D-57FD-B11B-2983-330D54AC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C998D-DF5F-E396-D58D-F2C9C3DF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79832C-24E9-9D5A-E310-8E94FC56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29CEB-C103-EB3D-5CE0-1D02E270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06541-1C7A-716D-120D-6E42F843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0ABB5-5FF3-9AE1-8546-CDE4EACA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5919C0-2121-0BF0-7392-61B2284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1C03E-7D10-0C82-B1D2-60B1953B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59C37-5556-CEFE-D10B-770152B2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83B0BC-72D0-5152-95C7-FA93C54E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7FEA17-07D0-0CFD-0D2D-EB5A37CD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EB78F-B49E-9FDD-FEA7-9982D954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69F33-76B0-915F-84C7-797958AF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09793-8718-732F-089D-A1121225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A7E56-8776-A45E-5F65-9228C1D15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FE96-7939-3BE3-6878-13227E11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02EB98-F425-2A04-7FDF-357C32D2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6A54DF-B1C6-35F6-04A8-C900C1C9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4B5B78-27CE-BB5F-B787-0B3865F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62A59-0449-69C3-1C67-0B6FA3B5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C76D6-D116-C3F8-9D16-B4DA829D7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3B7E9-A56A-665D-C87B-2ADA8706B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93076-DB05-C08B-0FC3-198E9EDD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FE70A3-CCDE-56B5-D103-88952EC54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993A13B-1967-81C1-D770-7EF973E9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C4F5B6-5BA3-A83F-667F-FA9DC787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BFD0F8-2A74-16C4-29C6-3BFB6CD2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4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B5F9F-FFB2-368F-9579-CED65A7C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598DAA-9E42-5579-6D7B-BD6B4ED0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B65CE2-60CB-9C9B-8C59-8C4A82EB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47853-CD3B-BE5E-13C4-1ED02FB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5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5E14FC-0C4F-5D1F-E40E-564E6738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6119EE-B5E9-4914-C7E1-518B9A70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5A1A0-70C8-A4BE-A6EC-7F819AA1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06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BB1EF-CB16-3EF0-7B06-77E022B7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67330-D95D-751B-B6F9-E06AF19F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0A3F0-7E36-8F69-ED61-6E42BD83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379098-AA3F-96F6-E881-59A21FCE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FE8889-1118-7319-8442-7AE971B2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FC1618-1123-0752-7023-F3D8B3EB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1CD21-D104-CA57-99CA-7176473D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A1269D-7ED0-1FC6-C660-71340370E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B5EE17-0F6E-48BA-BC0F-C5A775AC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97D62-ACF3-6EC6-315E-8F845545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14D1D-E7E6-DD9F-9D59-37E5F926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7DAA40-B5AC-A39C-72F3-901995B2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56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AEEDDAC-43A8-77E3-D5D4-88FAB68A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EA3212-CBF6-3B9E-D3E9-9DC805B99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E0332-1C19-000A-7F70-7E60B598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6E905-B5AB-AC44-9673-03A8CEA14BCA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D17CE-1571-9F57-092B-E5A6DBAEB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7B33AE-42BA-EA3A-2622-E1E7A027C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838E-6839-1A45-8BF0-1EDBF5560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3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er-climate.org/data/data-tools/carbon-price-viewer/" TargetMode="External"/><Relationship Id="rId2" Type="http://schemas.openxmlformats.org/officeDocument/2006/relationships/hyperlink" Target="https://www.alibaba.com/product-detail/2000KW-2500KVA-power-standby-diesel-generator_1600968427894.html?spm=a2700.galleryofferlist.normal_offer.d_title.2da51fcd6dEig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s.dk/sites/ens.dk/files/Analyser/technology_data_catalogue_for_energy_storage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iques.developpement-durable.gouv.fr/edition-numerique/bilan-energetique-2021/synthese-donnees-cl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C41FC-7E41-0754-6935-D52ADE405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EA314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DFD477-1CD6-E178-F1BE-A2652228A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Augustin </a:t>
            </a:r>
            <a:r>
              <a:rPr lang="fr-FR" dirty="0" err="1"/>
              <a:t>Clédat</a:t>
            </a:r>
            <a:endParaRPr lang="fr-FR" dirty="0"/>
          </a:p>
          <a:p>
            <a:r>
              <a:rPr lang="fr-FR" dirty="0"/>
              <a:t>Philippe </a:t>
            </a:r>
            <a:r>
              <a:rPr lang="fr-FR" dirty="0" err="1"/>
              <a:t>Ngahbi</a:t>
            </a:r>
            <a:endParaRPr lang="fr-FR" dirty="0"/>
          </a:p>
          <a:p>
            <a:r>
              <a:rPr lang="fr-FR" dirty="0"/>
              <a:t>Simon Pala</a:t>
            </a:r>
          </a:p>
        </p:txBody>
      </p:sp>
      <p:grpSp>
        <p:nvGrpSpPr>
          <p:cNvPr id="4" name="Group 638">
            <a:extLst>
              <a:ext uri="{FF2B5EF4-FFF2-40B4-BE49-F238E27FC236}">
                <a16:creationId xmlns:a16="http://schemas.microsoft.com/office/drawing/2014/main" id="{77AB8044-6443-D929-317E-85F70E6BD9B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5619" y="2316163"/>
            <a:ext cx="916762" cy="916762"/>
            <a:chOff x="4300" y="2260"/>
            <a:chExt cx="340" cy="340"/>
          </a:xfrm>
          <a:solidFill>
            <a:schemeClr val="accent5">
              <a:lumMod val="75000"/>
            </a:schemeClr>
          </a:solidFill>
        </p:grpSpPr>
        <p:sp>
          <p:nvSpPr>
            <p:cNvPr id="5" name="Freeform 639">
              <a:extLst>
                <a:ext uri="{FF2B5EF4-FFF2-40B4-BE49-F238E27FC236}">
                  <a16:creationId xmlns:a16="http://schemas.microsoft.com/office/drawing/2014/main" id="{3AA74923-0EB5-6221-2F9A-280F51C84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" name="Freeform 640">
              <a:extLst>
                <a:ext uri="{FF2B5EF4-FFF2-40B4-BE49-F238E27FC236}">
                  <a16:creationId xmlns:a16="http://schemas.microsoft.com/office/drawing/2014/main" id="{6DFB1B44-C5B1-8D19-E5AE-324B871E2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" name="Freeform 641">
              <a:extLst>
                <a:ext uri="{FF2B5EF4-FFF2-40B4-BE49-F238E27FC236}">
                  <a16:creationId xmlns:a16="http://schemas.microsoft.com/office/drawing/2014/main" id="{1DCDC356-3A0F-F959-8164-78BDAD55E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47">
            <a:extLst>
              <a:ext uri="{FF2B5EF4-FFF2-40B4-BE49-F238E27FC236}">
                <a16:creationId xmlns:a16="http://schemas.microsoft.com/office/drawing/2014/main" id="{0B03292F-7DEB-AD7A-9D93-5325B26972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1083" y="4703763"/>
            <a:ext cx="916762" cy="916762"/>
            <a:chOff x="3679" y="2685"/>
            <a:chExt cx="340" cy="340"/>
          </a:xfrm>
          <a:solidFill>
            <a:srgbClr val="FF0000"/>
          </a:solidFill>
        </p:grpSpPr>
        <p:sp>
          <p:nvSpPr>
            <p:cNvPr id="12" name="Freeform 448">
              <a:extLst>
                <a:ext uri="{FF2B5EF4-FFF2-40B4-BE49-F238E27FC236}">
                  <a16:creationId xmlns:a16="http://schemas.microsoft.com/office/drawing/2014/main" id="{704A39D2-BEE0-ED04-E049-02AFD0970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49">
              <a:extLst>
                <a:ext uri="{FF2B5EF4-FFF2-40B4-BE49-F238E27FC236}">
                  <a16:creationId xmlns:a16="http://schemas.microsoft.com/office/drawing/2014/main" id="{F53F662F-CDB5-2CC4-C1A4-9AACD8AF43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4" name="Group 512">
            <a:extLst>
              <a:ext uri="{FF2B5EF4-FFF2-40B4-BE49-F238E27FC236}">
                <a16:creationId xmlns:a16="http://schemas.microsoft.com/office/drawing/2014/main" id="{D25BAD80-F6D1-DABF-8561-3BCFEB05D2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6744" y="1168030"/>
            <a:ext cx="916762" cy="916762"/>
            <a:chOff x="2728" y="2016"/>
            <a:chExt cx="340" cy="340"/>
          </a:xfrm>
          <a:solidFill>
            <a:srgbClr val="FF0000"/>
          </a:solidFill>
        </p:grpSpPr>
        <p:sp>
          <p:nvSpPr>
            <p:cNvPr id="15" name="Freeform 513">
              <a:extLst>
                <a:ext uri="{FF2B5EF4-FFF2-40B4-BE49-F238E27FC236}">
                  <a16:creationId xmlns:a16="http://schemas.microsoft.com/office/drawing/2014/main" id="{E0E65730-119B-AE1D-BFD7-5C79DC41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2080"/>
              <a:ext cx="163" cy="212"/>
            </a:xfrm>
            <a:custGeom>
              <a:avLst/>
              <a:gdLst>
                <a:gd name="T0" fmla="*/ 228 w 246"/>
                <a:gd name="T1" fmla="*/ 280 h 320"/>
                <a:gd name="T2" fmla="*/ 170 w 246"/>
                <a:gd name="T3" fmla="*/ 298 h 320"/>
                <a:gd name="T4" fmla="*/ 56 w 246"/>
                <a:gd name="T5" fmla="*/ 192 h 320"/>
                <a:gd name="T6" fmla="*/ 192 w 246"/>
                <a:gd name="T7" fmla="*/ 192 h 320"/>
                <a:gd name="T8" fmla="*/ 202 w 246"/>
                <a:gd name="T9" fmla="*/ 181 h 320"/>
                <a:gd name="T10" fmla="*/ 192 w 246"/>
                <a:gd name="T11" fmla="*/ 170 h 320"/>
                <a:gd name="T12" fmla="*/ 53 w 246"/>
                <a:gd name="T13" fmla="*/ 170 h 320"/>
                <a:gd name="T14" fmla="*/ 53 w 246"/>
                <a:gd name="T15" fmla="*/ 160 h 320"/>
                <a:gd name="T16" fmla="*/ 53 w 246"/>
                <a:gd name="T17" fmla="*/ 149 h 320"/>
                <a:gd name="T18" fmla="*/ 192 w 246"/>
                <a:gd name="T19" fmla="*/ 149 h 320"/>
                <a:gd name="T20" fmla="*/ 202 w 246"/>
                <a:gd name="T21" fmla="*/ 138 h 320"/>
                <a:gd name="T22" fmla="*/ 192 w 246"/>
                <a:gd name="T23" fmla="*/ 128 h 320"/>
                <a:gd name="T24" fmla="*/ 56 w 246"/>
                <a:gd name="T25" fmla="*/ 128 h 320"/>
                <a:gd name="T26" fmla="*/ 170 w 246"/>
                <a:gd name="T27" fmla="*/ 21 h 320"/>
                <a:gd name="T28" fmla="*/ 228 w 246"/>
                <a:gd name="T29" fmla="*/ 39 h 320"/>
                <a:gd name="T30" fmla="*/ 243 w 246"/>
                <a:gd name="T31" fmla="*/ 36 h 320"/>
                <a:gd name="T32" fmla="*/ 240 w 246"/>
                <a:gd name="T33" fmla="*/ 21 h 320"/>
                <a:gd name="T34" fmla="*/ 170 w 246"/>
                <a:gd name="T35" fmla="*/ 0 h 320"/>
                <a:gd name="T36" fmla="*/ 34 w 246"/>
                <a:gd name="T37" fmla="*/ 128 h 320"/>
                <a:gd name="T38" fmla="*/ 10 w 246"/>
                <a:gd name="T39" fmla="*/ 128 h 320"/>
                <a:gd name="T40" fmla="*/ 0 w 246"/>
                <a:gd name="T41" fmla="*/ 138 h 320"/>
                <a:gd name="T42" fmla="*/ 10 w 246"/>
                <a:gd name="T43" fmla="*/ 149 h 320"/>
                <a:gd name="T44" fmla="*/ 32 w 246"/>
                <a:gd name="T45" fmla="*/ 149 h 320"/>
                <a:gd name="T46" fmla="*/ 32 w 246"/>
                <a:gd name="T47" fmla="*/ 160 h 320"/>
                <a:gd name="T48" fmla="*/ 32 w 246"/>
                <a:gd name="T49" fmla="*/ 170 h 320"/>
                <a:gd name="T50" fmla="*/ 10 w 246"/>
                <a:gd name="T51" fmla="*/ 170 h 320"/>
                <a:gd name="T52" fmla="*/ 0 w 246"/>
                <a:gd name="T53" fmla="*/ 181 h 320"/>
                <a:gd name="T54" fmla="*/ 10 w 246"/>
                <a:gd name="T55" fmla="*/ 192 h 320"/>
                <a:gd name="T56" fmla="*/ 34 w 246"/>
                <a:gd name="T57" fmla="*/ 192 h 320"/>
                <a:gd name="T58" fmla="*/ 170 w 246"/>
                <a:gd name="T59" fmla="*/ 320 h 320"/>
                <a:gd name="T60" fmla="*/ 240 w 246"/>
                <a:gd name="T61" fmla="*/ 298 h 320"/>
                <a:gd name="T62" fmla="*/ 243 w 246"/>
                <a:gd name="T63" fmla="*/ 283 h 320"/>
                <a:gd name="T64" fmla="*/ 228 w 246"/>
                <a:gd name="T65" fmla="*/ 2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6" h="320">
                  <a:moveTo>
                    <a:pt x="228" y="280"/>
                  </a:moveTo>
                  <a:cubicBezTo>
                    <a:pt x="211" y="292"/>
                    <a:pt x="191" y="298"/>
                    <a:pt x="170" y="298"/>
                  </a:cubicBezTo>
                  <a:cubicBezTo>
                    <a:pt x="115" y="298"/>
                    <a:pt x="69" y="253"/>
                    <a:pt x="56" y="192"/>
                  </a:cubicBezTo>
                  <a:cubicBezTo>
                    <a:pt x="192" y="192"/>
                    <a:pt x="192" y="192"/>
                    <a:pt x="192" y="192"/>
                  </a:cubicBezTo>
                  <a:cubicBezTo>
                    <a:pt x="198" y="192"/>
                    <a:pt x="202" y="187"/>
                    <a:pt x="202" y="181"/>
                  </a:cubicBezTo>
                  <a:cubicBezTo>
                    <a:pt x="202" y="175"/>
                    <a:pt x="198" y="170"/>
                    <a:pt x="192" y="170"/>
                  </a:cubicBezTo>
                  <a:cubicBezTo>
                    <a:pt x="53" y="170"/>
                    <a:pt x="53" y="170"/>
                    <a:pt x="53" y="170"/>
                  </a:cubicBezTo>
                  <a:cubicBezTo>
                    <a:pt x="53" y="167"/>
                    <a:pt x="53" y="163"/>
                    <a:pt x="53" y="160"/>
                  </a:cubicBezTo>
                  <a:cubicBezTo>
                    <a:pt x="53" y="156"/>
                    <a:pt x="53" y="153"/>
                    <a:pt x="53" y="149"/>
                  </a:cubicBezTo>
                  <a:cubicBezTo>
                    <a:pt x="192" y="149"/>
                    <a:pt x="192" y="149"/>
                    <a:pt x="192" y="149"/>
                  </a:cubicBezTo>
                  <a:cubicBezTo>
                    <a:pt x="198" y="149"/>
                    <a:pt x="202" y="144"/>
                    <a:pt x="202" y="138"/>
                  </a:cubicBezTo>
                  <a:cubicBezTo>
                    <a:pt x="202" y="132"/>
                    <a:pt x="198" y="128"/>
                    <a:pt x="192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69" y="67"/>
                    <a:pt x="115" y="21"/>
                    <a:pt x="170" y="21"/>
                  </a:cubicBezTo>
                  <a:cubicBezTo>
                    <a:pt x="191" y="21"/>
                    <a:pt x="211" y="27"/>
                    <a:pt x="228" y="39"/>
                  </a:cubicBezTo>
                  <a:cubicBezTo>
                    <a:pt x="233" y="42"/>
                    <a:pt x="240" y="41"/>
                    <a:pt x="243" y="36"/>
                  </a:cubicBezTo>
                  <a:cubicBezTo>
                    <a:pt x="246" y="31"/>
                    <a:pt x="245" y="25"/>
                    <a:pt x="240" y="21"/>
                  </a:cubicBezTo>
                  <a:cubicBezTo>
                    <a:pt x="219" y="7"/>
                    <a:pt x="195" y="0"/>
                    <a:pt x="170" y="0"/>
                  </a:cubicBezTo>
                  <a:cubicBezTo>
                    <a:pt x="103" y="0"/>
                    <a:pt x="47" y="55"/>
                    <a:pt x="34" y="128"/>
                  </a:cubicBezTo>
                  <a:cubicBezTo>
                    <a:pt x="10" y="128"/>
                    <a:pt x="10" y="128"/>
                    <a:pt x="10" y="128"/>
                  </a:cubicBezTo>
                  <a:cubicBezTo>
                    <a:pt x="4" y="128"/>
                    <a:pt x="0" y="132"/>
                    <a:pt x="0" y="138"/>
                  </a:cubicBezTo>
                  <a:cubicBezTo>
                    <a:pt x="0" y="144"/>
                    <a:pt x="4" y="149"/>
                    <a:pt x="10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153"/>
                    <a:pt x="32" y="156"/>
                    <a:pt x="32" y="160"/>
                  </a:cubicBezTo>
                  <a:cubicBezTo>
                    <a:pt x="32" y="163"/>
                    <a:pt x="32" y="167"/>
                    <a:pt x="32" y="170"/>
                  </a:cubicBezTo>
                  <a:cubicBezTo>
                    <a:pt x="10" y="170"/>
                    <a:pt x="10" y="170"/>
                    <a:pt x="10" y="170"/>
                  </a:cubicBezTo>
                  <a:cubicBezTo>
                    <a:pt x="4" y="170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34" y="192"/>
                    <a:pt x="34" y="192"/>
                    <a:pt x="34" y="192"/>
                  </a:cubicBezTo>
                  <a:cubicBezTo>
                    <a:pt x="47" y="265"/>
                    <a:pt x="103" y="320"/>
                    <a:pt x="170" y="320"/>
                  </a:cubicBezTo>
                  <a:cubicBezTo>
                    <a:pt x="195" y="320"/>
                    <a:pt x="219" y="312"/>
                    <a:pt x="240" y="298"/>
                  </a:cubicBezTo>
                  <a:cubicBezTo>
                    <a:pt x="245" y="295"/>
                    <a:pt x="246" y="288"/>
                    <a:pt x="243" y="283"/>
                  </a:cubicBezTo>
                  <a:cubicBezTo>
                    <a:pt x="240" y="278"/>
                    <a:pt x="233" y="277"/>
                    <a:pt x="228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514">
              <a:extLst>
                <a:ext uri="{FF2B5EF4-FFF2-40B4-BE49-F238E27FC236}">
                  <a16:creationId xmlns:a16="http://schemas.microsoft.com/office/drawing/2014/main" id="{3D336B92-0A1D-64CF-E1F5-BE1453AFE2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8" y="2016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477">
            <a:extLst>
              <a:ext uri="{FF2B5EF4-FFF2-40B4-BE49-F238E27FC236}">
                <a16:creationId xmlns:a16="http://schemas.microsoft.com/office/drawing/2014/main" id="{4DC70F3A-B4B2-0358-4A6D-2D9AE0C4FA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9581" y="3509963"/>
            <a:ext cx="916762" cy="916762"/>
            <a:chOff x="373" y="1548"/>
            <a:chExt cx="340" cy="340"/>
          </a:xfrm>
          <a:solidFill>
            <a:schemeClr val="accent2"/>
          </a:solidFill>
        </p:grpSpPr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BFB245BD-7C89-65FA-949D-346C3A026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624A92D8-00C1-9BC9-11D5-8D6E95527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DAF8F47A-EE8E-5AF8-CF96-191CF828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8B6E6503-FBE3-21DE-D45B-151DCCE9B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D2A43CFA-520F-1534-059C-E9687A3AE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1DE398E7-0C7F-41EB-26F8-1D32365E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99CCA81B-6184-861C-0705-43A7D4D3E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DEB47EB8-CA9E-4818-7E97-B1B200EA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C1F9256-1AC9-9D5E-7B58-69F0E9514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F189ED1-ACBA-F6BA-6097-C7EC5222D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DE3F56D1-8C1B-80F8-0ED1-AD0E4F9E6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83313" y="3509964"/>
            <a:ext cx="916761" cy="916761"/>
            <a:chOff x="3479" y="-1"/>
            <a:chExt cx="340" cy="34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6136A1A-7B3F-5001-11EA-1596B7F2C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BA2984D6-B4ED-EF70-2B54-6CAA96730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5D841A3C-2877-8AF4-8903-C7F50599F19D}"/>
              </a:ext>
            </a:extLst>
          </p:cNvPr>
          <p:cNvGrpSpPr/>
          <p:nvPr/>
        </p:nvGrpSpPr>
        <p:grpSpPr>
          <a:xfrm>
            <a:off x="4634987" y="709649"/>
            <a:ext cx="916762" cy="916762"/>
            <a:chOff x="4634987" y="709649"/>
            <a:chExt cx="916762" cy="916762"/>
          </a:xfrm>
        </p:grpSpPr>
        <p:grpSp>
          <p:nvGrpSpPr>
            <p:cNvPr id="39" name="Group 638">
              <a:extLst>
                <a:ext uri="{FF2B5EF4-FFF2-40B4-BE49-F238E27FC236}">
                  <a16:creationId xmlns:a16="http://schemas.microsoft.com/office/drawing/2014/main" id="{547F0986-491D-A307-3B8C-F02924F3AB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0" name="Freeform 639">
                <a:extLst>
                  <a:ext uri="{FF2B5EF4-FFF2-40B4-BE49-F238E27FC236}">
                    <a16:creationId xmlns:a16="http://schemas.microsoft.com/office/drawing/2014/main" id="{DB39DBB6-C3EF-C25B-AEEC-FAC4C5647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1" name="Freeform 640">
                <a:extLst>
                  <a:ext uri="{FF2B5EF4-FFF2-40B4-BE49-F238E27FC236}">
                    <a16:creationId xmlns:a16="http://schemas.microsoft.com/office/drawing/2014/main" id="{BF7B2D92-B7AF-D5FF-24E5-0552A480B4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641">
                <a:extLst>
                  <a:ext uri="{FF2B5EF4-FFF2-40B4-BE49-F238E27FC236}">
                    <a16:creationId xmlns:a16="http://schemas.microsoft.com/office/drawing/2014/main" id="{8918DE84-A160-0C19-A52A-7EB0ADDA6A0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4D869C81-6185-5CB9-0FB3-9CF701197EC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F8304C5-E57A-4621-3C75-A8A68005DE98}"/>
              </a:ext>
            </a:extLst>
          </p:cNvPr>
          <p:cNvGrpSpPr/>
          <p:nvPr/>
        </p:nvGrpSpPr>
        <p:grpSpPr>
          <a:xfrm>
            <a:off x="3669121" y="3491088"/>
            <a:ext cx="916762" cy="916762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53" name="Freeform 400">
              <a:extLst>
                <a:ext uri="{FF2B5EF4-FFF2-40B4-BE49-F238E27FC236}">
                  <a16:creationId xmlns:a16="http://schemas.microsoft.com/office/drawing/2014/main" id="{31C513BD-5E18-1E32-64A2-BC9620E56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23ADAB3F-4A44-1D31-4F46-E3B8D8AA8CF6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54" name="Freeform 401">
                <a:extLst>
                  <a:ext uri="{FF2B5EF4-FFF2-40B4-BE49-F238E27FC236}">
                    <a16:creationId xmlns:a16="http://schemas.microsoft.com/office/drawing/2014/main" id="{639EF2DF-2665-20FA-988B-F29C7A90A5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5" name="Freeform 402">
                <a:extLst>
                  <a:ext uri="{FF2B5EF4-FFF2-40B4-BE49-F238E27FC236}">
                    <a16:creationId xmlns:a16="http://schemas.microsoft.com/office/drawing/2014/main" id="{CF281989-D03F-DCA0-2300-7E8A874A3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CB7B5A72-4BBD-B6D7-4B38-2C86B422A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4D6BD72D-1CAB-6799-571B-C0B1757AB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8893CEF-B1A9-91A1-2002-885E5F40A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9" name="Freeform 406">
                <a:extLst>
                  <a:ext uri="{FF2B5EF4-FFF2-40B4-BE49-F238E27FC236}">
                    <a16:creationId xmlns:a16="http://schemas.microsoft.com/office/drawing/2014/main" id="{7B93E34C-46D1-BBD5-A1E6-5D5F34F16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0" name="Freeform 407">
                <a:extLst>
                  <a:ext uri="{FF2B5EF4-FFF2-40B4-BE49-F238E27FC236}">
                    <a16:creationId xmlns:a16="http://schemas.microsoft.com/office/drawing/2014/main" id="{D18900BF-21B7-7644-347F-9F13DF5C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1" name="Freeform 408">
                <a:extLst>
                  <a:ext uri="{FF2B5EF4-FFF2-40B4-BE49-F238E27FC236}">
                    <a16:creationId xmlns:a16="http://schemas.microsoft.com/office/drawing/2014/main" id="{623CB47F-3E54-2F65-1FDD-F140F53637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62" name="Freeform 409">
                <a:extLst>
                  <a:ext uri="{FF2B5EF4-FFF2-40B4-BE49-F238E27FC236}">
                    <a16:creationId xmlns:a16="http://schemas.microsoft.com/office/drawing/2014/main" id="{977ACA78-F2D0-18B0-4DB5-2F6033FB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64" name="Freeform 403">
              <a:extLst>
                <a:ext uri="{FF2B5EF4-FFF2-40B4-BE49-F238E27FC236}">
                  <a16:creationId xmlns:a16="http://schemas.microsoft.com/office/drawing/2014/main" id="{E2868ED8-049C-2215-9588-76530E842A2D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1664272-1133-A717-13AB-A1ADB8CA9A1F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63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3E97A-003A-99CD-7642-F8F39407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des mix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9944C-6760-3574-A0D8-6622D18A6B77}"/>
              </a:ext>
            </a:extLst>
          </p:cNvPr>
          <p:cNvSpPr txBox="1"/>
          <p:nvPr/>
        </p:nvSpPr>
        <p:spPr>
          <a:xfrm>
            <a:off x="17217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F8F632-A963-4DF1-AF0E-C97FCA9010BD}"/>
              </a:ext>
            </a:extLst>
          </p:cNvPr>
          <p:cNvSpPr txBox="1"/>
          <p:nvPr/>
        </p:nvSpPr>
        <p:spPr>
          <a:xfrm>
            <a:off x="542255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73CA55-35E0-8C80-FD12-86BBF74897A1}"/>
              </a:ext>
            </a:extLst>
          </p:cNvPr>
          <p:cNvSpPr txBox="1"/>
          <p:nvPr/>
        </p:nvSpPr>
        <p:spPr>
          <a:xfrm>
            <a:off x="9123407" y="6067170"/>
            <a:ext cx="13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Scénario 3</a:t>
            </a: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497509"/>
              </p:ext>
            </p:extLst>
          </p:nvPr>
        </p:nvGraphicFramePr>
        <p:xfrm>
          <a:off x="915428" y="3323970"/>
          <a:ext cx="29594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8E9230FE-46C9-C829-A88D-F35BA8F86E3F}"/>
              </a:ext>
            </a:extLst>
          </p:cNvPr>
          <p:cNvSpPr txBox="1"/>
          <p:nvPr/>
        </p:nvSpPr>
        <p:spPr>
          <a:xfrm>
            <a:off x="1834975" y="2309900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86 MW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5CAB77-0C7A-28CD-8A8B-1562E084A957}"/>
              </a:ext>
            </a:extLst>
          </p:cNvPr>
          <p:cNvSpPr txBox="1"/>
          <p:nvPr/>
        </p:nvSpPr>
        <p:spPr>
          <a:xfrm>
            <a:off x="5422557" y="2309898"/>
            <a:ext cx="134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102 MW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9E04AC1-90B2-9969-6E61-6650F2F6BEA8}"/>
              </a:ext>
            </a:extLst>
          </p:cNvPr>
          <p:cNvSpPr txBox="1"/>
          <p:nvPr/>
        </p:nvSpPr>
        <p:spPr>
          <a:xfrm>
            <a:off x="9236675" y="2309898"/>
            <a:ext cx="112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 MW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7CBEEE-1F61-B829-B56D-B0A5D6799FBB}"/>
              </a:ext>
            </a:extLst>
          </p:cNvPr>
          <p:cNvSpPr txBox="1"/>
          <p:nvPr/>
        </p:nvSpPr>
        <p:spPr>
          <a:xfrm>
            <a:off x="12609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228 M€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3C13F2-9CB3-8829-8734-0934F7FAA770}"/>
              </a:ext>
            </a:extLst>
          </p:cNvPr>
          <p:cNvSpPr txBox="1"/>
          <p:nvPr/>
        </p:nvSpPr>
        <p:spPr>
          <a:xfrm>
            <a:off x="496175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232 M€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B37F0C-24CD-A9B8-125A-4E3652A516BC}"/>
              </a:ext>
            </a:extLst>
          </p:cNvPr>
          <p:cNvSpPr txBox="1"/>
          <p:nvPr/>
        </p:nvSpPr>
        <p:spPr>
          <a:xfrm>
            <a:off x="8662601" y="1690688"/>
            <a:ext cx="2268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255 M€</a:t>
            </a:r>
          </a:p>
        </p:txBody>
      </p:sp>
      <p:graphicFrame>
        <p:nvGraphicFramePr>
          <p:cNvPr id="20" name="Graphique 19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90737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Graphique 20">
            <a:extLst>
              <a:ext uri="{FF2B5EF4-FFF2-40B4-BE49-F238E27FC236}">
                <a16:creationId xmlns:a16="http://schemas.microsoft.com/office/drawing/2014/main" id="{92F9513B-84B6-7F4B-893F-9A37F2E2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4890130"/>
              </p:ext>
            </p:extLst>
          </p:nvPr>
        </p:nvGraphicFramePr>
        <p:xfrm>
          <a:off x="4524372" y="3323970"/>
          <a:ext cx="3143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Graphique 21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527735"/>
              </p:ext>
            </p:extLst>
          </p:nvPr>
        </p:nvGraphicFramePr>
        <p:xfrm>
          <a:off x="8317123" y="3230892"/>
          <a:ext cx="3036677" cy="2836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CBE8EEF-0A09-2A94-EFB6-82ECA923F571}"/>
              </a:ext>
            </a:extLst>
          </p:cNvPr>
          <p:cNvSpPr txBox="1"/>
          <p:nvPr/>
        </p:nvSpPr>
        <p:spPr>
          <a:xfrm>
            <a:off x="1512281" y="2771563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34611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22C2C3-482D-EE45-A8F6-22B8ADB25778}"/>
              </a:ext>
            </a:extLst>
          </p:cNvPr>
          <p:cNvSpPr txBox="1"/>
          <p:nvPr/>
        </p:nvSpPr>
        <p:spPr>
          <a:xfrm>
            <a:off x="5213131" y="2769227"/>
            <a:ext cx="176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27898 tCO</a:t>
            </a:r>
            <a:r>
              <a:rPr lang="fr-FR" sz="2400" baseline="-25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624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3BE357-0FB0-C826-6C95-42BE945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E77AA91-B6DF-BCC5-42D0-14BE9CA7A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275" r="-2" b="25273"/>
          <a:stretch/>
        </p:blipFill>
        <p:spPr>
          <a:xfrm>
            <a:off x="234543" y="2834024"/>
            <a:ext cx="3457575" cy="2317845"/>
          </a:xfrm>
          <a:prstGeom prst="rect">
            <a:avLst/>
          </a:prstGeom>
        </p:spPr>
      </p:pic>
      <p:pic>
        <p:nvPicPr>
          <p:cNvPr id="11" name="Espace réservé du contenu 10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6413FB3F-EEDF-409A-1413-CE3D6275B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2118" y="1949467"/>
            <a:ext cx="8084368" cy="4351338"/>
          </a:xfrm>
        </p:spPr>
      </p:pic>
    </p:spTree>
    <p:extLst>
      <p:ext uri="{BB962C8B-B14F-4D97-AF65-F5344CB8AC3E}">
        <p14:creationId xmlns:p14="http://schemas.microsoft.com/office/powerpoint/2010/main" val="11736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E65A6-0C7D-D77F-BD84-ABFC4A7D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 des coûts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C6F1049-A7CA-EA9E-4239-006FAFC5D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544662"/>
              </p:ext>
            </p:extLst>
          </p:nvPr>
        </p:nvGraphicFramePr>
        <p:xfrm>
          <a:off x="838201" y="1825625"/>
          <a:ext cx="5434012" cy="2494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650">
                  <a:extLst>
                    <a:ext uri="{9D8B030D-6E8A-4147-A177-3AD203B41FA5}">
                      <a16:colId xmlns:a16="http://schemas.microsoft.com/office/drawing/2014/main" val="315530076"/>
                    </a:ext>
                  </a:extLst>
                </a:gridCol>
                <a:gridCol w="1670024">
                  <a:extLst>
                    <a:ext uri="{9D8B030D-6E8A-4147-A177-3AD203B41FA5}">
                      <a16:colId xmlns:a16="http://schemas.microsoft.com/office/drawing/2014/main" val="357247406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62899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CAPEX </a:t>
                      </a:r>
                    </a:p>
                    <a:p>
                      <a:pPr algn="ctr"/>
                      <a:r>
                        <a:rPr lang="fr-FR" dirty="0"/>
                        <a:t>(€/MW)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OPEX (€/</a:t>
                      </a:r>
                      <a:r>
                        <a:rPr lang="fr-FR" dirty="0" err="1"/>
                        <a:t>MW.an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1 050 505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9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747 000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Solaire sur toiture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1 067 000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9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1 300 000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Éolien off-shore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2 600 000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5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975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494344" y="1813758"/>
            <a:ext cx="3071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45 €/tCO2eq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31088" y="564588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6985591" y="2860158"/>
            <a:ext cx="334489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31 025 tCO2eq</a:t>
            </a:r>
          </a:p>
          <a:p>
            <a:r>
              <a:rPr lang="fr-FR" dirty="0"/>
              <a:t>CAPEX: 230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C628B44-01A2-C01C-ACEF-E5D92235B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408768"/>
              </p:ext>
            </p:extLst>
          </p:nvPr>
        </p:nvGraphicFramePr>
        <p:xfrm>
          <a:off x="681287" y="1887488"/>
          <a:ext cx="4335213" cy="3589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879CA797-29F0-EE25-BCA6-7CCEF76F8A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3325877-3E4F-0217-2D90-E8523B115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5CAA95B7-6FD4-8917-6174-F5E20CD9DE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477">
            <a:extLst>
              <a:ext uri="{FF2B5EF4-FFF2-40B4-BE49-F238E27FC236}">
                <a16:creationId xmlns:a16="http://schemas.microsoft.com/office/drawing/2014/main" id="{46A6051A-2ABF-07E6-83E7-3B576D73A69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3" name="Freeform 400">
              <a:extLst>
                <a:ext uri="{FF2B5EF4-FFF2-40B4-BE49-F238E27FC236}">
                  <a16:creationId xmlns:a16="http://schemas.microsoft.com/office/drawing/2014/main" id="{655BDB54-2665-7AD8-1265-963A4E51D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1">
              <a:extLst>
                <a:ext uri="{FF2B5EF4-FFF2-40B4-BE49-F238E27FC236}">
                  <a16:creationId xmlns:a16="http://schemas.microsoft.com/office/drawing/2014/main" id="{8D263357-9C34-CCC6-6B82-F2C789BEEE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2">
              <a:extLst>
                <a:ext uri="{FF2B5EF4-FFF2-40B4-BE49-F238E27FC236}">
                  <a16:creationId xmlns:a16="http://schemas.microsoft.com/office/drawing/2014/main" id="{94094C78-A10B-182D-3CA1-301F5CF8A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3">
              <a:extLst>
                <a:ext uri="{FF2B5EF4-FFF2-40B4-BE49-F238E27FC236}">
                  <a16:creationId xmlns:a16="http://schemas.microsoft.com/office/drawing/2014/main" id="{C85B3A5B-7E1A-9220-1CB7-B5917B8A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4">
              <a:extLst>
                <a:ext uri="{FF2B5EF4-FFF2-40B4-BE49-F238E27FC236}">
                  <a16:creationId xmlns:a16="http://schemas.microsoft.com/office/drawing/2014/main" id="{548C9B31-DA5B-91C3-AEA4-12181A1C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5">
              <a:extLst>
                <a:ext uri="{FF2B5EF4-FFF2-40B4-BE49-F238E27FC236}">
                  <a16:creationId xmlns:a16="http://schemas.microsoft.com/office/drawing/2014/main" id="{B67E337D-ED09-2783-54BE-F9697A3B8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6">
              <a:extLst>
                <a:ext uri="{FF2B5EF4-FFF2-40B4-BE49-F238E27FC236}">
                  <a16:creationId xmlns:a16="http://schemas.microsoft.com/office/drawing/2014/main" id="{91E65C4F-0BB5-2924-EB29-AA592600C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7">
              <a:extLst>
                <a:ext uri="{FF2B5EF4-FFF2-40B4-BE49-F238E27FC236}">
                  <a16:creationId xmlns:a16="http://schemas.microsoft.com/office/drawing/2014/main" id="{0019DB90-5BCB-90F8-BA46-38C9C3EB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8">
              <a:extLst>
                <a:ext uri="{FF2B5EF4-FFF2-40B4-BE49-F238E27FC236}">
                  <a16:creationId xmlns:a16="http://schemas.microsoft.com/office/drawing/2014/main" id="{19E0AA0E-65F0-F9CC-1AE1-39D4168B7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409">
              <a:extLst>
                <a:ext uri="{FF2B5EF4-FFF2-40B4-BE49-F238E27FC236}">
                  <a16:creationId xmlns:a16="http://schemas.microsoft.com/office/drawing/2014/main" id="{93BC2B53-F87E-62B2-FD87-A0B852E34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447">
            <a:extLst>
              <a:ext uri="{FF2B5EF4-FFF2-40B4-BE49-F238E27FC236}">
                <a16:creationId xmlns:a16="http://schemas.microsoft.com/office/drawing/2014/main" id="{87F9276A-1716-FA6A-CCE2-2B4FC0EF3B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3341" y="1902870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4" name="Freeform 448">
              <a:extLst>
                <a:ext uri="{FF2B5EF4-FFF2-40B4-BE49-F238E27FC236}">
                  <a16:creationId xmlns:a16="http://schemas.microsoft.com/office/drawing/2014/main" id="{B09C73C6-7A80-395B-5684-E5E827100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49">
              <a:extLst>
                <a:ext uri="{FF2B5EF4-FFF2-40B4-BE49-F238E27FC236}">
                  <a16:creationId xmlns:a16="http://schemas.microsoft.com/office/drawing/2014/main" id="{298F3D60-F53A-728E-4FFE-C3D74FABAA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638">
            <a:extLst>
              <a:ext uri="{FF2B5EF4-FFF2-40B4-BE49-F238E27FC236}">
                <a16:creationId xmlns:a16="http://schemas.microsoft.com/office/drawing/2014/main" id="{6A1926EA-FD4E-16B5-F4FF-F6F66BF059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6891" y="3838239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7" name="Freeform 639">
              <a:extLst>
                <a:ext uri="{FF2B5EF4-FFF2-40B4-BE49-F238E27FC236}">
                  <a16:creationId xmlns:a16="http://schemas.microsoft.com/office/drawing/2014/main" id="{353FBD74-E169-027A-6299-3D7CC2DE9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0">
              <a:extLst>
                <a:ext uri="{FF2B5EF4-FFF2-40B4-BE49-F238E27FC236}">
                  <a16:creationId xmlns:a16="http://schemas.microsoft.com/office/drawing/2014/main" id="{81319B5A-0E8D-BAFB-13B2-792FAFCCA6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641">
              <a:extLst>
                <a:ext uri="{FF2B5EF4-FFF2-40B4-BE49-F238E27FC236}">
                  <a16:creationId xmlns:a16="http://schemas.microsoft.com/office/drawing/2014/main" id="{D0321BC4-338F-5F56-97B9-EF34143DA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5777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D6D7-D7F4-ACD9-62E1-F7037675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91AD9-232E-BFEA-4F6D-F9DFDEA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Futurs énergétiques 2050 - RTE</a:t>
            </a:r>
          </a:p>
          <a:p>
            <a:r>
              <a:rPr lang="fr-FR" dirty="0"/>
              <a:t>World Energy Outlook 2020 – IAE</a:t>
            </a:r>
          </a:p>
          <a:p>
            <a:r>
              <a:rPr lang="fr-FR" dirty="0"/>
              <a:t>Prix du diesel – site du gouvernement 10 décembre 2023</a:t>
            </a:r>
          </a:p>
          <a:p>
            <a:r>
              <a:rPr lang="fr-FR" dirty="0"/>
              <a:t>CAPEX diesel – prix groupe électrogène </a:t>
            </a:r>
            <a:r>
              <a:rPr lang="fr-FR" dirty="0">
                <a:hlinkClick r:id="rId2"/>
              </a:rPr>
              <a:t>Alibaba</a:t>
            </a:r>
            <a:endParaRPr lang="fr-FR" dirty="0"/>
          </a:p>
          <a:p>
            <a:r>
              <a:rPr lang="fr-FR" dirty="0"/>
              <a:t>Cours – cout </a:t>
            </a:r>
            <a:r>
              <a:rPr lang="fr-FR" dirty="0" err="1"/>
              <a:t>unserved</a:t>
            </a:r>
            <a:r>
              <a:rPr lang="fr-FR" dirty="0"/>
              <a:t>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>
                <a:hlinkClick r:id="rId3"/>
              </a:rPr>
              <a:t>Prix du carbone</a:t>
            </a:r>
            <a:endParaRPr lang="fr-FR" dirty="0"/>
          </a:p>
          <a:p>
            <a:r>
              <a:rPr lang="fr-FR" dirty="0"/>
              <a:t>Prix batterie – </a:t>
            </a:r>
            <a:r>
              <a:rPr lang="fr-FR" dirty="0">
                <a:hlinkClick r:id="rId4"/>
              </a:rPr>
              <a:t>ENS Danemark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6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5AF664-D200-A9F2-FCC6-A2DA252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île : l’île </a:t>
            </a:r>
            <a:r>
              <a:rPr lang="fr-FR" dirty="0" err="1"/>
              <a:t>Usion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BC6D10-04BF-00CC-0E27-C9D8DC0E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Population : 4990 habitants (proportionnalité avec la consommation annuelle française pour l’année 2021 (</a:t>
            </a:r>
            <a:r>
              <a:rPr lang="fr-FR" dirty="0">
                <a:hlinkClick r:id="rId2"/>
              </a:rPr>
              <a:t>Ministère de la transition énergétique</a:t>
            </a:r>
            <a:r>
              <a:rPr lang="fr-FR" dirty="0"/>
              <a:t>))</a:t>
            </a:r>
          </a:p>
          <a:p>
            <a:r>
              <a:rPr lang="fr-FR" dirty="0"/>
              <a:t>Superficie : 8,83 km</a:t>
            </a:r>
            <a:r>
              <a:rPr lang="fr-FR" baseline="30000" dirty="0"/>
              <a:t>2 </a:t>
            </a:r>
            <a:r>
              <a:rPr lang="fr-FR" dirty="0"/>
              <a:t>(Presqu'ile de Quiberon)</a:t>
            </a:r>
          </a:p>
          <a:p>
            <a:r>
              <a:rPr lang="fr-FR" dirty="0"/>
              <a:t>Nombre de foyers : 2300 (2,17 habitants/foyer (INSEE))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2CCCD-D648-C3BF-DF8E-BD48DD3A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Bornes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270A7-691F-E9BB-8211-53A9AC99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26859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Limitation du photovoltaïque et de l’éolien terrestre</a:t>
            </a:r>
          </a:p>
          <a:p>
            <a:r>
              <a:rPr lang="fr-FR" dirty="0"/>
              <a:t>On considère que chaque foyer occupe 200m</a:t>
            </a:r>
            <a:r>
              <a:rPr lang="fr-FR" baseline="30000" dirty="0"/>
              <a:t>2</a:t>
            </a:r>
            <a:r>
              <a:rPr lang="fr-FR" dirty="0"/>
              <a:t>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une utilisation de la surface disponible à 60% pour l’énergie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r>
              <a:rPr lang="fr-FR" dirty="0"/>
              <a:t>On considère que la puissance installée en éolien et 2,5 fois la puissance installée en PV au sol (source : empirique par rapport à nos résultats précédents)</a:t>
            </a:r>
          </a:p>
          <a:p>
            <a:r>
              <a:rPr lang="fr-FR" dirty="0"/>
              <a:t>60m</a:t>
            </a:r>
            <a:r>
              <a:rPr lang="fr-FR" baseline="30000" dirty="0"/>
              <a:t>2</a:t>
            </a:r>
            <a:r>
              <a:rPr lang="fr-FR" dirty="0"/>
              <a:t> de panneaux PV par foyer (source : </a:t>
            </a:r>
            <a:r>
              <a:rPr lang="fr-FR" dirty="0" err="1"/>
              <a:t>tqt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9193D47-A744-10F9-5B15-4AA8F9F3F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96272"/>
              </p:ext>
            </p:extLst>
          </p:nvPr>
        </p:nvGraphicFramePr>
        <p:xfrm>
          <a:off x="1851247" y="5472420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3013">
                  <a:extLst>
                    <a:ext uri="{9D8B030D-6E8A-4147-A177-3AD203B41FA5}">
                      <a16:colId xmlns:a16="http://schemas.microsoft.com/office/drawing/2014/main" val="1888849884"/>
                    </a:ext>
                  </a:extLst>
                </a:gridCol>
                <a:gridCol w="1860698">
                  <a:extLst>
                    <a:ext uri="{9D8B030D-6E8A-4147-A177-3AD203B41FA5}">
                      <a16:colId xmlns:a16="http://schemas.microsoft.com/office/drawing/2014/main" val="1044970701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726207373"/>
                    </a:ext>
                  </a:extLst>
                </a:gridCol>
                <a:gridCol w="1494466">
                  <a:extLst>
                    <a:ext uri="{9D8B030D-6E8A-4147-A177-3AD203B41FA5}">
                      <a16:colId xmlns:a16="http://schemas.microsoft.com/office/drawing/2014/main" val="1070884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Éolien terrestre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au sol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PV toiture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37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Puissance installée maximale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9,6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3,8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6,5 </a:t>
                      </a:r>
                      <a:r>
                        <a:rPr lang="fr-FR" dirty="0" err="1"/>
                        <a:t>MWc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6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59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/>
              <a:t>Optimisation des couts 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97517"/>
              </p:ext>
            </p:extLst>
          </p:nvPr>
        </p:nvGraphicFramePr>
        <p:xfrm>
          <a:off x="1336728" y="1926266"/>
          <a:ext cx="4626190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155209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24,21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41,46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20,43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86,35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76,93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3,99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7,97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140,79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34,61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228,73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3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des émissions carbone 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828895"/>
              </p:ext>
            </p:extLst>
          </p:nvPr>
        </p:nvGraphicFramePr>
        <p:xfrm>
          <a:off x="1336728" y="1926266"/>
          <a:ext cx="4680495" cy="435753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866241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085715">
                  <a:extLst>
                    <a:ext uri="{9D8B030D-6E8A-4147-A177-3AD203B41FA5}">
                      <a16:colId xmlns:a16="http://schemas.microsoft.com/office/drawing/2014/main" val="2792263028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Solaire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28,08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Éolien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52,01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19,70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2,34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102,13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95,20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4,38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6,42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0,21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143,08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27,90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232,45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27898,26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07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42BEFE-906A-98AA-7403-30BD690D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Optimisation du foisonnement: Annexe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10DF817B-3893-8141-5BD3-9C8BA340E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85539"/>
              </p:ext>
            </p:extLst>
          </p:nvPr>
        </p:nvGraphicFramePr>
        <p:xfrm>
          <a:off x="1336728" y="1707323"/>
          <a:ext cx="4680495" cy="5027925"/>
        </p:xfrm>
        <a:graphic>
          <a:graphicData uri="http://schemas.openxmlformats.org/drawingml/2006/table">
            <a:tbl>
              <a:tblPr firstCol="1">
                <a:noFill/>
                <a:tableStyleId>{5C22544A-7EE6-4342-B048-85BDC9FD1C3A}</a:tableStyleId>
              </a:tblPr>
              <a:tblGrid>
                <a:gridCol w="519025">
                  <a:extLst>
                    <a:ext uri="{9D8B030D-6E8A-4147-A177-3AD203B41FA5}">
                      <a16:colId xmlns:a16="http://schemas.microsoft.com/office/drawing/2014/main" val="1846146210"/>
                    </a:ext>
                  </a:extLst>
                </a:gridCol>
                <a:gridCol w="1742442">
                  <a:extLst>
                    <a:ext uri="{9D8B030D-6E8A-4147-A177-3AD203B41FA5}">
                      <a16:colId xmlns:a16="http://schemas.microsoft.com/office/drawing/2014/main" val="4241266831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239431649"/>
                    </a:ext>
                  </a:extLst>
                </a:gridCol>
                <a:gridCol w="1209514">
                  <a:extLst>
                    <a:ext uri="{9D8B030D-6E8A-4147-A177-3AD203B41FA5}">
                      <a16:colId xmlns:a16="http://schemas.microsoft.com/office/drawing/2014/main" val="3712431511"/>
                    </a:ext>
                  </a:extLst>
                </a:gridCol>
              </a:tblGrid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Mix (MW)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Solaire au sol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69601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Solaire toiture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16492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Éolien terrestre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9,6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302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Éolien off-shore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MW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7366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Diesel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22,6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583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Stockage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MWh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257120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MW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8186"/>
                  </a:ext>
                </a:extLst>
              </a:tr>
              <a:tr h="33519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Coûts (M€)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Production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614485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O&amp;M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9178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Carburant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18,9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468413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Unserved energy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0,09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0936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LCOE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180,9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€/MWh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006484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8,2</a:t>
                      </a: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M€/an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862108"/>
                  </a:ext>
                </a:extLst>
              </a:tr>
              <a:tr h="33519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CAPEX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294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M€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5027"/>
                  </a:ext>
                </a:extLst>
              </a:tr>
              <a:tr h="33519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Émissions CO2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34610,86</a:t>
                      </a:r>
                      <a:endParaRPr lang="fr-FR" sz="18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tCO2eq/an</a:t>
                      </a:r>
                      <a:endParaRPr lang="fr-FR" sz="18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3943" marT="1394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9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1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BF9F-7E3F-9795-125F-6B719D6C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10667A-3203-F804-266B-3CA1317D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d’éolien off-shore</a:t>
            </a:r>
          </a:p>
          <a:p>
            <a:r>
              <a:rPr lang="fr-FR" dirty="0"/>
              <a:t>Solaire au sol </a:t>
            </a:r>
          </a:p>
          <a:p>
            <a:r>
              <a:rPr lang="fr-FR" dirty="0"/>
              <a:t>4990 habitants sur l’île</a:t>
            </a:r>
          </a:p>
          <a:p>
            <a:r>
              <a:rPr lang="fr-FR" dirty="0"/>
              <a:t>1 seul type de batterie (ratio énergie/puissance)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7893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0B551-AE91-6A5B-72B5-27154170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coûts annuels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D0566E1-59D2-78E8-9C3A-9626CA2D9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536103"/>
              </p:ext>
            </p:extLst>
          </p:nvPr>
        </p:nvGraphicFramePr>
        <p:xfrm>
          <a:off x="2797629" y="1584465"/>
          <a:ext cx="580376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8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95A17-1240-8030-7F5B-08765585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Scénarios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647E022-56BA-05CA-E177-6343CE1D4A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006797"/>
              </p:ext>
            </p:extLst>
          </p:nvPr>
        </p:nvGraphicFramePr>
        <p:xfrm>
          <a:off x="371475" y="1690688"/>
          <a:ext cx="11415713" cy="4447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71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Remplacement du diesel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F5DF9F-3E2C-1BBF-429C-A0ED0B560E58}"/>
              </a:ext>
            </a:extLst>
          </p:cNvPr>
          <p:cNvSpPr txBox="1"/>
          <p:nvPr/>
        </p:nvSpPr>
        <p:spPr>
          <a:xfrm>
            <a:off x="6780911" y="1989725"/>
            <a:ext cx="3108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8 MW de diesel à remplacer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1E7E96-EEAC-7B10-1DB1-3F3A0CE3284F}"/>
              </a:ext>
            </a:extLst>
          </p:cNvPr>
          <p:cNvSpPr txBox="1"/>
          <p:nvPr/>
        </p:nvSpPr>
        <p:spPr>
          <a:xfrm>
            <a:off x="1392865" y="5018567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A1A26C-A46A-18D7-E086-CF691498F52E}"/>
              </a:ext>
            </a:extLst>
          </p:cNvPr>
          <p:cNvSpPr txBox="1"/>
          <p:nvPr/>
        </p:nvSpPr>
        <p:spPr>
          <a:xfrm>
            <a:off x="6945398" y="4186540"/>
            <a:ext cx="34619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100 272 tCO2eq</a:t>
            </a:r>
          </a:p>
          <a:p>
            <a:r>
              <a:rPr lang="fr-FR" dirty="0"/>
              <a:t>CAPEX: 8 404 040 €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D4E871BC-4218-10E3-06A3-9528195386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78045"/>
              </p:ext>
            </p:extLst>
          </p:nvPr>
        </p:nvGraphicFramePr>
        <p:xfrm>
          <a:off x="1096828" y="1690688"/>
          <a:ext cx="3822902" cy="3327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15025B30-58D2-8AA9-D914-564580F21C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32652" y="3016251"/>
            <a:ext cx="923330" cy="923330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14EBC0FD-7069-2B9B-B7B1-BF352CAB2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D71A9924-EE17-4F77-3C6A-CC86C2B50B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805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sur les coûts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F45DEBC-8C7B-A327-69E8-329A7A65D50A}"/>
              </a:ext>
            </a:extLst>
          </p:cNvPr>
          <p:cNvSpPr txBox="1"/>
          <p:nvPr/>
        </p:nvSpPr>
        <p:spPr>
          <a:xfrm>
            <a:off x="7340084" y="1986640"/>
            <a:ext cx="3441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Ajout du solaire au sol, éolien terrestre et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9E0A833-ED9C-048A-ACC0-4E1F476A0C2D}"/>
              </a:ext>
            </a:extLst>
          </p:cNvPr>
          <p:cNvSpPr txBox="1"/>
          <p:nvPr/>
        </p:nvSpPr>
        <p:spPr>
          <a:xfrm>
            <a:off x="1254641" y="5465134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8E701D-2F94-0A67-202C-44A5C4709F6B}"/>
              </a:ext>
            </a:extLst>
          </p:cNvPr>
          <p:cNvSpPr txBox="1"/>
          <p:nvPr/>
        </p:nvSpPr>
        <p:spPr>
          <a:xfrm>
            <a:off x="6432137" y="4632158"/>
            <a:ext cx="395111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Emissions de CO2: 34 611 tCO2eq</a:t>
            </a:r>
          </a:p>
          <a:p>
            <a:r>
              <a:rPr lang="fr-FR" dirty="0"/>
              <a:t>CAPEX: 229 M€</a:t>
            </a:r>
          </a:p>
        </p:txBody>
      </p:sp>
      <p:graphicFrame>
        <p:nvGraphicFramePr>
          <p:cNvPr id="32" name="Graphique 31">
            <a:extLst>
              <a:ext uri="{FF2B5EF4-FFF2-40B4-BE49-F238E27FC236}">
                <a16:creationId xmlns:a16="http://schemas.microsoft.com/office/drawing/2014/main" id="{DC02A24C-8D7F-B0F2-977B-CB3801F8A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3174762"/>
              </p:ext>
            </p:extLst>
          </p:nvPr>
        </p:nvGraphicFramePr>
        <p:xfrm>
          <a:off x="695197" y="1871663"/>
          <a:ext cx="4205416" cy="3593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638">
            <a:extLst>
              <a:ext uri="{FF2B5EF4-FFF2-40B4-BE49-F238E27FC236}">
                <a16:creationId xmlns:a16="http://schemas.microsoft.com/office/drawing/2014/main" id="{78BCB349-6B6A-5FB9-4431-0D87E01869E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1536" y="3854138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55" name="Freeform 639">
              <a:extLst>
                <a:ext uri="{FF2B5EF4-FFF2-40B4-BE49-F238E27FC236}">
                  <a16:creationId xmlns:a16="http://schemas.microsoft.com/office/drawing/2014/main" id="{169CC113-B42C-E371-53F6-10AAC36DB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640">
              <a:extLst>
                <a:ext uri="{FF2B5EF4-FFF2-40B4-BE49-F238E27FC236}">
                  <a16:creationId xmlns:a16="http://schemas.microsoft.com/office/drawing/2014/main" id="{1F4B8A08-CC26-BAE1-684E-1FE638609D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641">
              <a:extLst>
                <a:ext uri="{FF2B5EF4-FFF2-40B4-BE49-F238E27FC236}">
                  <a16:creationId xmlns:a16="http://schemas.microsoft.com/office/drawing/2014/main" id="{62448A8D-D43A-ACE1-6FA8-E18D2707D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58" name="Group 447">
            <a:extLst>
              <a:ext uri="{FF2B5EF4-FFF2-40B4-BE49-F238E27FC236}">
                <a16:creationId xmlns:a16="http://schemas.microsoft.com/office/drawing/2014/main" id="{DCAD3FFC-248F-CD67-7F9F-E0F68B7E76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55981" y="1895471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59" name="Freeform 448">
              <a:extLst>
                <a:ext uri="{FF2B5EF4-FFF2-40B4-BE49-F238E27FC236}">
                  <a16:creationId xmlns:a16="http://schemas.microsoft.com/office/drawing/2014/main" id="{F98BEB29-DD21-46CE-306D-DB98707E9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0" name="Freeform 449">
              <a:extLst>
                <a:ext uri="{FF2B5EF4-FFF2-40B4-BE49-F238E27FC236}">
                  <a16:creationId xmlns:a16="http://schemas.microsoft.com/office/drawing/2014/main" id="{9E8294DA-70AA-9C15-6F07-5FA3F88B1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1" name="Group 477">
            <a:extLst>
              <a:ext uri="{FF2B5EF4-FFF2-40B4-BE49-F238E27FC236}">
                <a16:creationId xmlns:a16="http://schemas.microsoft.com/office/drawing/2014/main" id="{33A62C91-5A83-1472-B19F-666E16F9B7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62" name="Freeform 400">
              <a:extLst>
                <a:ext uri="{FF2B5EF4-FFF2-40B4-BE49-F238E27FC236}">
                  <a16:creationId xmlns:a16="http://schemas.microsoft.com/office/drawing/2014/main" id="{F8F27D99-4F98-4D8A-F894-4E9A3472F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401">
              <a:extLst>
                <a:ext uri="{FF2B5EF4-FFF2-40B4-BE49-F238E27FC236}">
                  <a16:creationId xmlns:a16="http://schemas.microsoft.com/office/drawing/2014/main" id="{E3CA6751-08AE-C475-1C2F-5260BA351D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402">
              <a:extLst>
                <a:ext uri="{FF2B5EF4-FFF2-40B4-BE49-F238E27FC236}">
                  <a16:creationId xmlns:a16="http://schemas.microsoft.com/office/drawing/2014/main" id="{E7371A92-8A87-7E0D-0F9A-B23619FBA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403">
              <a:extLst>
                <a:ext uri="{FF2B5EF4-FFF2-40B4-BE49-F238E27FC236}">
                  <a16:creationId xmlns:a16="http://schemas.microsoft.com/office/drawing/2014/main" id="{C4D272B9-C14D-CEC6-145C-E0128B2D9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404">
              <a:extLst>
                <a:ext uri="{FF2B5EF4-FFF2-40B4-BE49-F238E27FC236}">
                  <a16:creationId xmlns:a16="http://schemas.microsoft.com/office/drawing/2014/main" id="{11CC9A20-E794-250B-FCC0-685067011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405">
              <a:extLst>
                <a:ext uri="{FF2B5EF4-FFF2-40B4-BE49-F238E27FC236}">
                  <a16:creationId xmlns:a16="http://schemas.microsoft.com/office/drawing/2014/main" id="{442942E1-AEA5-1D35-5CBB-26FB7FE0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406">
              <a:extLst>
                <a:ext uri="{FF2B5EF4-FFF2-40B4-BE49-F238E27FC236}">
                  <a16:creationId xmlns:a16="http://schemas.microsoft.com/office/drawing/2014/main" id="{04E83FD6-BAB0-D6E9-E3C3-61F9C1E5F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407">
              <a:extLst>
                <a:ext uri="{FF2B5EF4-FFF2-40B4-BE49-F238E27FC236}">
                  <a16:creationId xmlns:a16="http://schemas.microsoft.com/office/drawing/2014/main" id="{B0EF3690-405F-DBC2-E525-31CECE31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408">
              <a:extLst>
                <a:ext uri="{FF2B5EF4-FFF2-40B4-BE49-F238E27FC236}">
                  <a16:creationId xmlns:a16="http://schemas.microsoft.com/office/drawing/2014/main" id="{06655FE0-C8ED-7617-B3F1-98540D8AF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409">
              <a:extLst>
                <a:ext uri="{FF2B5EF4-FFF2-40B4-BE49-F238E27FC236}">
                  <a16:creationId xmlns:a16="http://schemas.microsoft.com/office/drawing/2014/main" id="{539246B0-EE77-6D42-C58A-ED9B76EF4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2" name="Group 46">
            <a:extLst>
              <a:ext uri="{FF2B5EF4-FFF2-40B4-BE49-F238E27FC236}">
                <a16:creationId xmlns:a16="http://schemas.microsoft.com/office/drawing/2014/main" id="{ECAD6246-9052-5084-8626-EA4D8D585C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6127F8A6-6F3C-A1F0-A9DD-4269AC0C0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0965CFA5-9C1F-A4F7-3BD5-5586C148B5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038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1/2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668800-9A3F-4EDA-BE00-5E74F827C1DC}"/>
              </a:ext>
            </a:extLst>
          </p:cNvPr>
          <p:cNvSpPr txBox="1"/>
          <p:nvPr/>
        </p:nvSpPr>
        <p:spPr>
          <a:xfrm>
            <a:off x="7365277" y="2286648"/>
            <a:ext cx="318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92E99F-8EA8-8446-908F-77FD8856609E}"/>
              </a:ext>
            </a:extLst>
          </p:cNvPr>
          <p:cNvSpPr txBox="1"/>
          <p:nvPr/>
        </p:nvSpPr>
        <p:spPr>
          <a:xfrm>
            <a:off x="1509823" y="5826641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5A4CC9-DBB8-AB7A-C445-9C9DD1F29DD6}"/>
              </a:ext>
            </a:extLst>
          </p:cNvPr>
          <p:cNvSpPr txBox="1"/>
          <p:nvPr/>
        </p:nvSpPr>
        <p:spPr>
          <a:xfrm>
            <a:off x="7508105" y="4813621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27899 tCO2eq</a:t>
            </a:r>
          </a:p>
          <a:p>
            <a:r>
              <a:rPr lang="fr-FR" dirty="0"/>
              <a:t>CAPEX: 233 M€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8EB0442B-66A0-3847-B0DC-84B673865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874848"/>
              </p:ext>
            </p:extLst>
          </p:nvPr>
        </p:nvGraphicFramePr>
        <p:xfrm>
          <a:off x="760447" y="1823866"/>
          <a:ext cx="4249544" cy="364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46">
            <a:extLst>
              <a:ext uri="{FF2B5EF4-FFF2-40B4-BE49-F238E27FC236}">
                <a16:creationId xmlns:a16="http://schemas.microsoft.com/office/drawing/2014/main" id="{924C3C6C-38FB-9437-6F37-91AB6DAD65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91199E45-568A-A865-DADE-3D4D8D50B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48">
              <a:extLst>
                <a:ext uri="{FF2B5EF4-FFF2-40B4-BE49-F238E27FC236}">
                  <a16:creationId xmlns:a16="http://schemas.microsoft.com/office/drawing/2014/main" id="{466C5998-8C6F-DF31-1E07-3E1BB06EB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1" name="Group 477">
            <a:extLst>
              <a:ext uri="{FF2B5EF4-FFF2-40B4-BE49-F238E27FC236}">
                <a16:creationId xmlns:a16="http://schemas.microsoft.com/office/drawing/2014/main" id="{FC5D0B20-A30A-81D3-02ED-C367E14858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52866" y="3003065"/>
            <a:ext cx="601288" cy="601288"/>
            <a:chOff x="373" y="1548"/>
            <a:chExt cx="340" cy="340"/>
          </a:xfrm>
          <a:solidFill>
            <a:schemeClr val="bg1"/>
          </a:solidFill>
        </p:grpSpPr>
        <p:sp>
          <p:nvSpPr>
            <p:cNvPr id="12" name="Freeform 400">
              <a:extLst>
                <a:ext uri="{FF2B5EF4-FFF2-40B4-BE49-F238E27FC236}">
                  <a16:creationId xmlns:a16="http://schemas.microsoft.com/office/drawing/2014/main" id="{D642FD4A-F45C-0BE2-7289-5BFE4F280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3" name="Freeform 401">
              <a:extLst>
                <a:ext uri="{FF2B5EF4-FFF2-40B4-BE49-F238E27FC236}">
                  <a16:creationId xmlns:a16="http://schemas.microsoft.com/office/drawing/2014/main" id="{AF8FD348-A683-D425-661E-28BF7AACB6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402">
              <a:extLst>
                <a:ext uri="{FF2B5EF4-FFF2-40B4-BE49-F238E27FC236}">
                  <a16:creationId xmlns:a16="http://schemas.microsoft.com/office/drawing/2014/main" id="{C6E1B052-9F46-1870-6E18-CB630E531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403">
              <a:extLst>
                <a:ext uri="{FF2B5EF4-FFF2-40B4-BE49-F238E27FC236}">
                  <a16:creationId xmlns:a16="http://schemas.microsoft.com/office/drawing/2014/main" id="{0FE8CF13-1A9D-A3B8-B90E-79BFC9CC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404">
              <a:extLst>
                <a:ext uri="{FF2B5EF4-FFF2-40B4-BE49-F238E27FC236}">
                  <a16:creationId xmlns:a16="http://schemas.microsoft.com/office/drawing/2014/main" id="{54AE26D6-88B6-01CA-A2D8-98A30D086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405">
              <a:extLst>
                <a:ext uri="{FF2B5EF4-FFF2-40B4-BE49-F238E27FC236}">
                  <a16:creationId xmlns:a16="http://schemas.microsoft.com/office/drawing/2014/main" id="{8D944DC2-A877-7AE7-9099-0E8D4A80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06">
              <a:extLst>
                <a:ext uri="{FF2B5EF4-FFF2-40B4-BE49-F238E27FC236}">
                  <a16:creationId xmlns:a16="http://schemas.microsoft.com/office/drawing/2014/main" id="{72817C0F-A8C3-ED98-8D84-2A3C468F2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407">
              <a:extLst>
                <a:ext uri="{FF2B5EF4-FFF2-40B4-BE49-F238E27FC236}">
                  <a16:creationId xmlns:a16="http://schemas.microsoft.com/office/drawing/2014/main" id="{94BDE0D3-093A-C023-4369-E318322A9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408">
              <a:extLst>
                <a:ext uri="{FF2B5EF4-FFF2-40B4-BE49-F238E27FC236}">
                  <a16:creationId xmlns:a16="http://schemas.microsoft.com/office/drawing/2014/main" id="{77287992-62A1-F71D-0D18-E37971072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9">
              <a:extLst>
                <a:ext uri="{FF2B5EF4-FFF2-40B4-BE49-F238E27FC236}">
                  <a16:creationId xmlns:a16="http://schemas.microsoft.com/office/drawing/2014/main" id="{570E7406-21CD-D50C-B4CF-31DB52B6C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2" name="Group 447">
            <a:extLst>
              <a:ext uri="{FF2B5EF4-FFF2-40B4-BE49-F238E27FC236}">
                <a16:creationId xmlns:a16="http://schemas.microsoft.com/office/drawing/2014/main" id="{A4630F59-4A99-BE06-68DA-439A00A9F0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49052" y="1839234"/>
            <a:ext cx="374466" cy="374466"/>
            <a:chOff x="3679" y="2685"/>
            <a:chExt cx="340" cy="340"/>
          </a:xfrm>
          <a:solidFill>
            <a:srgbClr val="FF0000"/>
          </a:solidFill>
        </p:grpSpPr>
        <p:sp>
          <p:nvSpPr>
            <p:cNvPr id="23" name="Freeform 448">
              <a:extLst>
                <a:ext uri="{FF2B5EF4-FFF2-40B4-BE49-F238E27FC236}">
                  <a16:creationId xmlns:a16="http://schemas.microsoft.com/office/drawing/2014/main" id="{204E9462-CC1E-EDA5-F80A-CF006C0211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49">
              <a:extLst>
                <a:ext uri="{FF2B5EF4-FFF2-40B4-BE49-F238E27FC236}">
                  <a16:creationId xmlns:a16="http://schemas.microsoft.com/office/drawing/2014/main" id="{7DB74044-0B5F-7899-BDDF-C7467AF774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5" name="Group 638">
            <a:extLst>
              <a:ext uri="{FF2B5EF4-FFF2-40B4-BE49-F238E27FC236}">
                <a16:creationId xmlns:a16="http://schemas.microsoft.com/office/drawing/2014/main" id="{9E17C9CF-8F7F-56D3-2392-296889E5218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51578" y="3735143"/>
            <a:ext cx="601288" cy="601288"/>
            <a:chOff x="4300" y="2260"/>
            <a:chExt cx="340" cy="340"/>
          </a:xfrm>
          <a:solidFill>
            <a:schemeClr val="bg1"/>
          </a:solidFill>
        </p:grpSpPr>
        <p:sp>
          <p:nvSpPr>
            <p:cNvPr id="26" name="Freeform 639">
              <a:extLst>
                <a:ext uri="{FF2B5EF4-FFF2-40B4-BE49-F238E27FC236}">
                  <a16:creationId xmlns:a16="http://schemas.microsoft.com/office/drawing/2014/main" id="{C2F1EF3D-EE11-3587-8B9B-983632C0C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640">
              <a:extLst>
                <a:ext uri="{FF2B5EF4-FFF2-40B4-BE49-F238E27FC236}">
                  <a16:creationId xmlns:a16="http://schemas.microsoft.com/office/drawing/2014/main" id="{649BE96B-B0A8-0F6D-EBD5-03E69FC8A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641">
              <a:extLst>
                <a:ext uri="{FF2B5EF4-FFF2-40B4-BE49-F238E27FC236}">
                  <a16:creationId xmlns:a16="http://schemas.microsoft.com/office/drawing/2014/main" id="{5DD33EAB-47D6-2205-E1D7-27D6C7AD8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2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des émissions carbones 2/2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8666C1-865A-DCE7-A80A-04BB8D10462B}"/>
              </a:ext>
            </a:extLst>
          </p:cNvPr>
          <p:cNvSpPr txBox="1"/>
          <p:nvPr/>
        </p:nvSpPr>
        <p:spPr>
          <a:xfrm>
            <a:off x="1925645" y="5235438"/>
            <a:ext cx="733190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fr-FR" dirty="0"/>
              <a:t>Evolution du mix énergétique en fonction du prix de la tonne de CO2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B4AF4C-D9E7-08D9-4B3E-9FD78D92A1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590719"/>
              </p:ext>
            </p:extLst>
          </p:nvPr>
        </p:nvGraphicFramePr>
        <p:xfrm>
          <a:off x="2036174" y="1660540"/>
          <a:ext cx="6565211" cy="338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63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79FDD-D10B-2448-A259-11364A77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foisonnement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D9449-4B28-EE50-CCE9-CA0F924ED7EC}"/>
              </a:ext>
            </a:extLst>
          </p:cNvPr>
          <p:cNvSpPr txBox="1"/>
          <p:nvPr/>
        </p:nvSpPr>
        <p:spPr>
          <a:xfrm>
            <a:off x="6764280" y="1493361"/>
            <a:ext cx="3734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Hypothèses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Limitation de la puissance installée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9,6 MW éolien terrestre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3,8 MW PV au sol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6,5 MW PV toiture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Taxe carbone : 100 €/tCO2eq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23AF50-F32F-26B6-594A-C38BAB4F70D4}"/>
              </a:ext>
            </a:extLst>
          </p:cNvPr>
          <p:cNvSpPr txBox="1"/>
          <p:nvPr/>
        </p:nvSpPr>
        <p:spPr>
          <a:xfrm>
            <a:off x="1824481" y="5597710"/>
            <a:ext cx="320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énergétique obtenu en MW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F04A7AD-297A-EF7F-A0FD-8F36643F651A}"/>
              </a:ext>
            </a:extLst>
          </p:cNvPr>
          <p:cNvSpPr txBox="1"/>
          <p:nvPr/>
        </p:nvSpPr>
        <p:spPr>
          <a:xfrm>
            <a:off x="6865011" y="4651342"/>
            <a:ext cx="32919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Emissions de CO2: 82504 tCO2eq</a:t>
            </a:r>
          </a:p>
          <a:p>
            <a:r>
              <a:rPr lang="fr-FR" dirty="0"/>
              <a:t>CAPEX: 294 M€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462083F9-DDAE-F24B-9815-1ADD8A7B4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520670"/>
              </p:ext>
            </p:extLst>
          </p:nvPr>
        </p:nvGraphicFramePr>
        <p:xfrm>
          <a:off x="1170051" y="1828798"/>
          <a:ext cx="3855755" cy="376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46">
            <a:extLst>
              <a:ext uri="{FF2B5EF4-FFF2-40B4-BE49-F238E27FC236}">
                <a16:creationId xmlns:a16="http://schemas.microsoft.com/office/drawing/2014/main" id="{D8009657-DCCA-7586-31E1-06A3670677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22875" y="2863803"/>
            <a:ext cx="601288" cy="601288"/>
            <a:chOff x="3479" y="-1"/>
            <a:chExt cx="340" cy="340"/>
          </a:xfrm>
          <a:solidFill>
            <a:schemeClr val="bg1"/>
          </a:solidFill>
        </p:grpSpPr>
        <p:sp>
          <p:nvSpPr>
            <p:cNvPr id="10" name="Freeform 47">
              <a:extLst>
                <a:ext uri="{FF2B5EF4-FFF2-40B4-BE49-F238E27FC236}">
                  <a16:creationId xmlns:a16="http://schemas.microsoft.com/office/drawing/2014/main" id="{F09613AD-AB08-76BF-D342-D0A459253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9" y="-1"/>
              <a:ext cx="340" cy="340"/>
            </a:xfrm>
            <a:custGeom>
              <a:avLst/>
              <a:gdLst>
                <a:gd name="T0" fmla="*/ 256 w 512"/>
                <a:gd name="T1" fmla="*/ 22 h 512"/>
                <a:gd name="T2" fmla="*/ 491 w 512"/>
                <a:gd name="T3" fmla="*/ 256 h 512"/>
                <a:gd name="T4" fmla="*/ 256 w 512"/>
                <a:gd name="T5" fmla="*/ 491 h 512"/>
                <a:gd name="T6" fmla="*/ 21 w 512"/>
                <a:gd name="T7" fmla="*/ 256 h 512"/>
                <a:gd name="T8" fmla="*/ 256 w 512"/>
                <a:gd name="T9" fmla="*/ 22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2"/>
                  </a:moveTo>
                  <a:cubicBezTo>
                    <a:pt x="385" y="22"/>
                    <a:pt x="491" y="127"/>
                    <a:pt x="491" y="256"/>
                  </a:cubicBezTo>
                  <a:cubicBezTo>
                    <a:pt x="491" y="386"/>
                    <a:pt x="385" y="491"/>
                    <a:pt x="256" y="491"/>
                  </a:cubicBezTo>
                  <a:cubicBezTo>
                    <a:pt x="127" y="491"/>
                    <a:pt x="21" y="386"/>
                    <a:pt x="21" y="256"/>
                  </a:cubicBezTo>
                  <a:cubicBezTo>
                    <a:pt x="21" y="127"/>
                    <a:pt x="127" y="22"/>
                    <a:pt x="256" y="22"/>
                  </a:cubicBezTo>
                  <a:moveTo>
                    <a:pt x="256" y="0"/>
                  </a:moveTo>
                  <a:cubicBezTo>
                    <a:pt x="115" y="0"/>
                    <a:pt x="0" y="115"/>
                    <a:pt x="0" y="256"/>
                  </a:cubicBezTo>
                  <a:cubicBezTo>
                    <a:pt x="0" y="398"/>
                    <a:pt x="115" y="512"/>
                    <a:pt x="256" y="512"/>
                  </a:cubicBezTo>
                  <a:cubicBezTo>
                    <a:pt x="397" y="512"/>
                    <a:pt x="512" y="398"/>
                    <a:pt x="512" y="256"/>
                  </a:cubicBezTo>
                  <a:cubicBezTo>
                    <a:pt x="512" y="115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8C8E9431-DF5A-BC24-7FBF-C12D0B1140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1" y="63"/>
              <a:ext cx="156" cy="212"/>
            </a:xfrm>
            <a:custGeom>
              <a:avLst/>
              <a:gdLst>
                <a:gd name="T0" fmla="*/ 234 w 234"/>
                <a:gd name="T1" fmla="*/ 107 h 320"/>
                <a:gd name="T2" fmla="*/ 224 w 234"/>
                <a:gd name="T3" fmla="*/ 96 h 320"/>
                <a:gd name="T4" fmla="*/ 224 w 234"/>
                <a:gd name="T5" fmla="*/ 22 h 320"/>
                <a:gd name="T6" fmla="*/ 234 w 234"/>
                <a:gd name="T7" fmla="*/ 11 h 320"/>
                <a:gd name="T8" fmla="*/ 224 w 234"/>
                <a:gd name="T9" fmla="*/ 0 h 320"/>
                <a:gd name="T10" fmla="*/ 10 w 234"/>
                <a:gd name="T11" fmla="*/ 0 h 320"/>
                <a:gd name="T12" fmla="*/ 0 w 234"/>
                <a:gd name="T13" fmla="*/ 11 h 320"/>
                <a:gd name="T14" fmla="*/ 10 w 234"/>
                <a:gd name="T15" fmla="*/ 22 h 320"/>
                <a:gd name="T16" fmla="*/ 10 w 234"/>
                <a:gd name="T17" fmla="*/ 96 h 320"/>
                <a:gd name="T18" fmla="*/ 0 w 234"/>
                <a:gd name="T19" fmla="*/ 107 h 320"/>
                <a:gd name="T20" fmla="*/ 10 w 234"/>
                <a:gd name="T21" fmla="*/ 118 h 320"/>
                <a:gd name="T22" fmla="*/ 10 w 234"/>
                <a:gd name="T23" fmla="*/ 192 h 320"/>
                <a:gd name="T24" fmla="*/ 0 w 234"/>
                <a:gd name="T25" fmla="*/ 203 h 320"/>
                <a:gd name="T26" fmla="*/ 10 w 234"/>
                <a:gd name="T27" fmla="*/ 214 h 320"/>
                <a:gd name="T28" fmla="*/ 10 w 234"/>
                <a:gd name="T29" fmla="*/ 299 h 320"/>
                <a:gd name="T30" fmla="*/ 0 w 234"/>
                <a:gd name="T31" fmla="*/ 310 h 320"/>
                <a:gd name="T32" fmla="*/ 10 w 234"/>
                <a:gd name="T33" fmla="*/ 320 h 320"/>
                <a:gd name="T34" fmla="*/ 224 w 234"/>
                <a:gd name="T35" fmla="*/ 320 h 320"/>
                <a:gd name="T36" fmla="*/ 234 w 234"/>
                <a:gd name="T37" fmla="*/ 310 h 320"/>
                <a:gd name="T38" fmla="*/ 224 w 234"/>
                <a:gd name="T39" fmla="*/ 299 h 320"/>
                <a:gd name="T40" fmla="*/ 224 w 234"/>
                <a:gd name="T41" fmla="*/ 214 h 320"/>
                <a:gd name="T42" fmla="*/ 234 w 234"/>
                <a:gd name="T43" fmla="*/ 203 h 320"/>
                <a:gd name="T44" fmla="*/ 224 w 234"/>
                <a:gd name="T45" fmla="*/ 192 h 320"/>
                <a:gd name="T46" fmla="*/ 224 w 234"/>
                <a:gd name="T47" fmla="*/ 118 h 320"/>
                <a:gd name="T48" fmla="*/ 234 w 234"/>
                <a:gd name="T49" fmla="*/ 107 h 320"/>
                <a:gd name="T50" fmla="*/ 32 w 234"/>
                <a:gd name="T51" fmla="*/ 22 h 320"/>
                <a:gd name="T52" fmla="*/ 202 w 234"/>
                <a:gd name="T53" fmla="*/ 22 h 320"/>
                <a:gd name="T54" fmla="*/ 202 w 234"/>
                <a:gd name="T55" fmla="*/ 96 h 320"/>
                <a:gd name="T56" fmla="*/ 32 w 234"/>
                <a:gd name="T57" fmla="*/ 96 h 320"/>
                <a:gd name="T58" fmla="*/ 32 w 234"/>
                <a:gd name="T59" fmla="*/ 22 h 320"/>
                <a:gd name="T60" fmla="*/ 202 w 234"/>
                <a:gd name="T61" fmla="*/ 299 h 320"/>
                <a:gd name="T62" fmla="*/ 32 w 234"/>
                <a:gd name="T63" fmla="*/ 299 h 320"/>
                <a:gd name="T64" fmla="*/ 32 w 234"/>
                <a:gd name="T65" fmla="*/ 214 h 320"/>
                <a:gd name="T66" fmla="*/ 202 w 234"/>
                <a:gd name="T67" fmla="*/ 214 h 320"/>
                <a:gd name="T68" fmla="*/ 202 w 234"/>
                <a:gd name="T69" fmla="*/ 299 h 320"/>
                <a:gd name="T70" fmla="*/ 202 w 234"/>
                <a:gd name="T71" fmla="*/ 192 h 320"/>
                <a:gd name="T72" fmla="*/ 32 w 234"/>
                <a:gd name="T73" fmla="*/ 192 h 320"/>
                <a:gd name="T74" fmla="*/ 32 w 234"/>
                <a:gd name="T75" fmla="*/ 118 h 320"/>
                <a:gd name="T76" fmla="*/ 202 w 234"/>
                <a:gd name="T77" fmla="*/ 118 h 320"/>
                <a:gd name="T78" fmla="*/ 202 w 234"/>
                <a:gd name="T79" fmla="*/ 192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4" h="320">
                  <a:moveTo>
                    <a:pt x="234" y="107"/>
                  </a:moveTo>
                  <a:cubicBezTo>
                    <a:pt x="234" y="101"/>
                    <a:pt x="230" y="96"/>
                    <a:pt x="224" y="96"/>
                  </a:cubicBezTo>
                  <a:cubicBezTo>
                    <a:pt x="224" y="22"/>
                    <a:pt x="224" y="22"/>
                    <a:pt x="224" y="22"/>
                  </a:cubicBezTo>
                  <a:cubicBezTo>
                    <a:pt x="230" y="22"/>
                    <a:pt x="234" y="17"/>
                    <a:pt x="234" y="11"/>
                  </a:cubicBezTo>
                  <a:cubicBezTo>
                    <a:pt x="234" y="5"/>
                    <a:pt x="230" y="0"/>
                    <a:pt x="224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2"/>
                    <a:pt x="10" y="22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4" y="96"/>
                    <a:pt x="0" y="101"/>
                    <a:pt x="0" y="107"/>
                  </a:cubicBezTo>
                  <a:cubicBezTo>
                    <a:pt x="0" y="113"/>
                    <a:pt x="4" y="118"/>
                    <a:pt x="10" y="118"/>
                  </a:cubicBezTo>
                  <a:cubicBezTo>
                    <a:pt x="10" y="192"/>
                    <a:pt x="10" y="192"/>
                    <a:pt x="10" y="192"/>
                  </a:cubicBezTo>
                  <a:cubicBezTo>
                    <a:pt x="4" y="192"/>
                    <a:pt x="0" y="197"/>
                    <a:pt x="0" y="203"/>
                  </a:cubicBezTo>
                  <a:cubicBezTo>
                    <a:pt x="0" y="209"/>
                    <a:pt x="4" y="214"/>
                    <a:pt x="10" y="214"/>
                  </a:cubicBezTo>
                  <a:cubicBezTo>
                    <a:pt x="10" y="299"/>
                    <a:pt x="10" y="299"/>
                    <a:pt x="10" y="299"/>
                  </a:cubicBezTo>
                  <a:cubicBezTo>
                    <a:pt x="4" y="299"/>
                    <a:pt x="0" y="304"/>
                    <a:pt x="0" y="310"/>
                  </a:cubicBezTo>
                  <a:cubicBezTo>
                    <a:pt x="0" y="316"/>
                    <a:pt x="4" y="320"/>
                    <a:pt x="10" y="320"/>
                  </a:cubicBezTo>
                  <a:cubicBezTo>
                    <a:pt x="224" y="320"/>
                    <a:pt x="224" y="320"/>
                    <a:pt x="224" y="320"/>
                  </a:cubicBezTo>
                  <a:cubicBezTo>
                    <a:pt x="230" y="320"/>
                    <a:pt x="234" y="316"/>
                    <a:pt x="234" y="310"/>
                  </a:cubicBezTo>
                  <a:cubicBezTo>
                    <a:pt x="234" y="304"/>
                    <a:pt x="230" y="299"/>
                    <a:pt x="224" y="299"/>
                  </a:cubicBezTo>
                  <a:cubicBezTo>
                    <a:pt x="224" y="214"/>
                    <a:pt x="224" y="214"/>
                    <a:pt x="224" y="214"/>
                  </a:cubicBezTo>
                  <a:cubicBezTo>
                    <a:pt x="230" y="214"/>
                    <a:pt x="234" y="209"/>
                    <a:pt x="234" y="203"/>
                  </a:cubicBezTo>
                  <a:cubicBezTo>
                    <a:pt x="234" y="197"/>
                    <a:pt x="230" y="192"/>
                    <a:pt x="224" y="192"/>
                  </a:cubicBezTo>
                  <a:cubicBezTo>
                    <a:pt x="224" y="118"/>
                    <a:pt x="224" y="118"/>
                    <a:pt x="224" y="118"/>
                  </a:cubicBezTo>
                  <a:cubicBezTo>
                    <a:pt x="230" y="118"/>
                    <a:pt x="234" y="113"/>
                    <a:pt x="234" y="107"/>
                  </a:cubicBezTo>
                  <a:close/>
                  <a:moveTo>
                    <a:pt x="32" y="22"/>
                  </a:moveTo>
                  <a:cubicBezTo>
                    <a:pt x="202" y="22"/>
                    <a:pt x="202" y="22"/>
                    <a:pt x="202" y="22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32" y="96"/>
                    <a:pt x="32" y="96"/>
                    <a:pt x="32" y="96"/>
                  </a:cubicBezTo>
                  <a:lnTo>
                    <a:pt x="32" y="22"/>
                  </a:lnTo>
                  <a:close/>
                  <a:moveTo>
                    <a:pt x="202" y="299"/>
                  </a:moveTo>
                  <a:cubicBezTo>
                    <a:pt x="32" y="299"/>
                    <a:pt x="32" y="299"/>
                    <a:pt x="32" y="299"/>
                  </a:cubicBezTo>
                  <a:cubicBezTo>
                    <a:pt x="32" y="214"/>
                    <a:pt x="32" y="214"/>
                    <a:pt x="32" y="214"/>
                  </a:cubicBezTo>
                  <a:cubicBezTo>
                    <a:pt x="202" y="214"/>
                    <a:pt x="202" y="214"/>
                    <a:pt x="202" y="214"/>
                  </a:cubicBezTo>
                  <a:lnTo>
                    <a:pt x="202" y="299"/>
                  </a:lnTo>
                  <a:close/>
                  <a:moveTo>
                    <a:pt x="202" y="192"/>
                  </a:moveTo>
                  <a:cubicBezTo>
                    <a:pt x="32" y="192"/>
                    <a:pt x="32" y="192"/>
                    <a:pt x="32" y="192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202" y="118"/>
                    <a:pt x="202" y="118"/>
                    <a:pt x="202" y="118"/>
                  </a:cubicBezTo>
                  <a:lnTo>
                    <a:pt x="20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2" name="Group 638">
            <a:extLst>
              <a:ext uri="{FF2B5EF4-FFF2-40B4-BE49-F238E27FC236}">
                <a16:creationId xmlns:a16="http://schemas.microsoft.com/office/drawing/2014/main" id="{A23AEB55-8AAA-849C-3C88-918E27E5D6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73595" y="3354804"/>
            <a:ext cx="613539" cy="613539"/>
            <a:chOff x="4300" y="2260"/>
            <a:chExt cx="340" cy="340"/>
          </a:xfrm>
          <a:solidFill>
            <a:schemeClr val="bg1"/>
          </a:solidFill>
        </p:grpSpPr>
        <p:sp>
          <p:nvSpPr>
            <p:cNvPr id="13" name="Freeform 639">
              <a:extLst>
                <a:ext uri="{FF2B5EF4-FFF2-40B4-BE49-F238E27FC236}">
                  <a16:creationId xmlns:a16="http://schemas.microsoft.com/office/drawing/2014/main" id="{7AC747DD-963B-8D94-C3DA-2141C0DD6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437"/>
              <a:ext cx="14" cy="99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640">
              <a:extLst>
                <a:ext uri="{FF2B5EF4-FFF2-40B4-BE49-F238E27FC236}">
                  <a16:creationId xmlns:a16="http://schemas.microsoft.com/office/drawing/2014/main" id="{51F85E85-C395-E2BB-DD45-F49AE2851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05" y="2330"/>
              <a:ext cx="132" cy="107"/>
            </a:xfrm>
            <a:custGeom>
              <a:avLst/>
              <a:gdLst>
                <a:gd name="T0" fmla="*/ 192 w 199"/>
                <a:gd name="T1" fmla="*/ 140 h 160"/>
                <a:gd name="T2" fmla="*/ 129 w 199"/>
                <a:gd name="T3" fmla="*/ 105 h 160"/>
                <a:gd name="T4" fmla="*/ 108 w 199"/>
                <a:gd name="T5" fmla="*/ 77 h 160"/>
                <a:gd name="T6" fmla="*/ 108 w 199"/>
                <a:gd name="T7" fmla="*/ 11 h 160"/>
                <a:gd name="T8" fmla="*/ 98 w 199"/>
                <a:gd name="T9" fmla="*/ 0 h 160"/>
                <a:gd name="T10" fmla="*/ 87 w 199"/>
                <a:gd name="T11" fmla="*/ 11 h 160"/>
                <a:gd name="T12" fmla="*/ 87 w 199"/>
                <a:gd name="T13" fmla="*/ 77 h 160"/>
                <a:gd name="T14" fmla="*/ 66 w 199"/>
                <a:gd name="T15" fmla="*/ 107 h 160"/>
                <a:gd name="T16" fmla="*/ 7 w 199"/>
                <a:gd name="T17" fmla="*/ 140 h 160"/>
                <a:gd name="T18" fmla="*/ 3 w 199"/>
                <a:gd name="T19" fmla="*/ 155 h 160"/>
                <a:gd name="T20" fmla="*/ 12 w 199"/>
                <a:gd name="T21" fmla="*/ 160 h 160"/>
                <a:gd name="T22" fmla="*/ 18 w 199"/>
                <a:gd name="T23" fmla="*/ 159 h 160"/>
                <a:gd name="T24" fmla="*/ 73 w 199"/>
                <a:gd name="T25" fmla="*/ 127 h 160"/>
                <a:gd name="T26" fmla="*/ 98 w 199"/>
                <a:gd name="T27" fmla="*/ 139 h 160"/>
                <a:gd name="T28" fmla="*/ 123 w 199"/>
                <a:gd name="T29" fmla="*/ 126 h 160"/>
                <a:gd name="T30" fmla="*/ 181 w 199"/>
                <a:gd name="T31" fmla="*/ 159 h 160"/>
                <a:gd name="T32" fmla="*/ 187 w 199"/>
                <a:gd name="T33" fmla="*/ 160 h 160"/>
                <a:gd name="T34" fmla="*/ 196 w 199"/>
                <a:gd name="T35" fmla="*/ 155 h 160"/>
                <a:gd name="T36" fmla="*/ 192 w 199"/>
                <a:gd name="T37" fmla="*/ 140 h 160"/>
                <a:gd name="T38" fmla="*/ 98 w 199"/>
                <a:gd name="T39" fmla="*/ 118 h 160"/>
                <a:gd name="T40" fmla="*/ 87 w 199"/>
                <a:gd name="T41" fmla="*/ 107 h 160"/>
                <a:gd name="T42" fmla="*/ 98 w 199"/>
                <a:gd name="T43" fmla="*/ 96 h 160"/>
                <a:gd name="T44" fmla="*/ 108 w 199"/>
                <a:gd name="T45" fmla="*/ 107 h 160"/>
                <a:gd name="T46" fmla="*/ 98 w 199"/>
                <a:gd name="T47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9" h="160">
                  <a:moveTo>
                    <a:pt x="192" y="140"/>
                  </a:moveTo>
                  <a:cubicBezTo>
                    <a:pt x="129" y="105"/>
                    <a:pt x="129" y="105"/>
                    <a:pt x="129" y="105"/>
                  </a:cubicBezTo>
                  <a:cubicBezTo>
                    <a:pt x="129" y="92"/>
                    <a:pt x="120" y="81"/>
                    <a:pt x="108" y="77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5"/>
                    <a:pt x="104" y="0"/>
                    <a:pt x="98" y="0"/>
                  </a:cubicBezTo>
                  <a:cubicBezTo>
                    <a:pt x="92" y="0"/>
                    <a:pt x="87" y="5"/>
                    <a:pt x="87" y="11"/>
                  </a:cubicBezTo>
                  <a:cubicBezTo>
                    <a:pt x="87" y="77"/>
                    <a:pt x="87" y="77"/>
                    <a:pt x="87" y="77"/>
                  </a:cubicBezTo>
                  <a:cubicBezTo>
                    <a:pt x="75" y="81"/>
                    <a:pt x="66" y="93"/>
                    <a:pt x="66" y="107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50"/>
                    <a:pt x="3" y="155"/>
                  </a:cubicBezTo>
                  <a:cubicBezTo>
                    <a:pt x="5" y="158"/>
                    <a:pt x="9" y="160"/>
                    <a:pt x="12" y="160"/>
                  </a:cubicBezTo>
                  <a:cubicBezTo>
                    <a:pt x="14" y="160"/>
                    <a:pt x="16" y="160"/>
                    <a:pt x="18" y="159"/>
                  </a:cubicBezTo>
                  <a:cubicBezTo>
                    <a:pt x="73" y="127"/>
                    <a:pt x="73" y="127"/>
                    <a:pt x="73" y="127"/>
                  </a:cubicBezTo>
                  <a:cubicBezTo>
                    <a:pt x="79" y="134"/>
                    <a:pt x="88" y="139"/>
                    <a:pt x="98" y="139"/>
                  </a:cubicBezTo>
                  <a:cubicBezTo>
                    <a:pt x="108" y="139"/>
                    <a:pt x="117" y="134"/>
                    <a:pt x="123" y="126"/>
                  </a:cubicBezTo>
                  <a:cubicBezTo>
                    <a:pt x="181" y="159"/>
                    <a:pt x="181" y="159"/>
                    <a:pt x="181" y="159"/>
                  </a:cubicBezTo>
                  <a:cubicBezTo>
                    <a:pt x="183" y="160"/>
                    <a:pt x="185" y="160"/>
                    <a:pt x="187" y="160"/>
                  </a:cubicBezTo>
                  <a:cubicBezTo>
                    <a:pt x="190" y="160"/>
                    <a:pt x="194" y="158"/>
                    <a:pt x="196" y="155"/>
                  </a:cubicBezTo>
                  <a:cubicBezTo>
                    <a:pt x="199" y="150"/>
                    <a:pt x="197" y="143"/>
                    <a:pt x="192" y="140"/>
                  </a:cubicBezTo>
                  <a:close/>
                  <a:moveTo>
                    <a:pt x="98" y="118"/>
                  </a:moveTo>
                  <a:cubicBezTo>
                    <a:pt x="92" y="118"/>
                    <a:pt x="87" y="113"/>
                    <a:pt x="87" y="107"/>
                  </a:cubicBezTo>
                  <a:cubicBezTo>
                    <a:pt x="87" y="101"/>
                    <a:pt x="92" y="96"/>
                    <a:pt x="98" y="96"/>
                  </a:cubicBezTo>
                  <a:cubicBezTo>
                    <a:pt x="104" y="96"/>
                    <a:pt x="108" y="101"/>
                    <a:pt x="108" y="107"/>
                  </a:cubicBezTo>
                  <a:cubicBezTo>
                    <a:pt x="108" y="113"/>
                    <a:pt x="104" y="118"/>
                    <a:pt x="9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5" name="Freeform 641">
              <a:extLst>
                <a:ext uri="{FF2B5EF4-FFF2-40B4-BE49-F238E27FC236}">
                  <a16:creationId xmlns:a16="http://schemas.microsoft.com/office/drawing/2014/main" id="{C3552598-37CD-8D6E-D146-912D546F8A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00" y="2260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447">
            <a:extLst>
              <a:ext uri="{FF2B5EF4-FFF2-40B4-BE49-F238E27FC236}">
                <a16:creationId xmlns:a16="http://schemas.microsoft.com/office/drawing/2014/main" id="{1737D838-9022-A2A0-EF83-F4AA7851EC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1413" y="1828798"/>
            <a:ext cx="369332" cy="369332"/>
            <a:chOff x="3679" y="2685"/>
            <a:chExt cx="340" cy="340"/>
          </a:xfrm>
          <a:solidFill>
            <a:srgbClr val="FF0000"/>
          </a:solidFill>
        </p:grpSpPr>
        <p:sp>
          <p:nvSpPr>
            <p:cNvPr id="17" name="Freeform 448">
              <a:extLst>
                <a:ext uri="{FF2B5EF4-FFF2-40B4-BE49-F238E27FC236}">
                  <a16:creationId xmlns:a16="http://schemas.microsoft.com/office/drawing/2014/main" id="{2A36FED0-1A91-5D64-F37E-76E1641FAA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9" y="2685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449">
              <a:extLst>
                <a:ext uri="{FF2B5EF4-FFF2-40B4-BE49-F238E27FC236}">
                  <a16:creationId xmlns:a16="http://schemas.microsoft.com/office/drawing/2014/main" id="{4AD860B5-8E03-BA2A-954C-855F74E59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" y="2798"/>
              <a:ext cx="212" cy="113"/>
            </a:xfrm>
            <a:custGeom>
              <a:avLst/>
              <a:gdLst>
                <a:gd name="T0" fmla="*/ 309 w 320"/>
                <a:gd name="T1" fmla="*/ 43 h 171"/>
                <a:gd name="T2" fmla="*/ 277 w 320"/>
                <a:gd name="T3" fmla="*/ 43 h 171"/>
                <a:gd name="T4" fmla="*/ 277 w 320"/>
                <a:gd name="T5" fmla="*/ 11 h 171"/>
                <a:gd name="T6" fmla="*/ 266 w 320"/>
                <a:gd name="T7" fmla="*/ 0 h 171"/>
                <a:gd name="T8" fmla="*/ 10 w 320"/>
                <a:gd name="T9" fmla="*/ 0 h 171"/>
                <a:gd name="T10" fmla="*/ 0 w 320"/>
                <a:gd name="T11" fmla="*/ 11 h 171"/>
                <a:gd name="T12" fmla="*/ 0 w 320"/>
                <a:gd name="T13" fmla="*/ 160 h 171"/>
                <a:gd name="T14" fmla="*/ 10 w 320"/>
                <a:gd name="T15" fmla="*/ 171 h 171"/>
                <a:gd name="T16" fmla="*/ 266 w 320"/>
                <a:gd name="T17" fmla="*/ 171 h 171"/>
                <a:gd name="T18" fmla="*/ 277 w 320"/>
                <a:gd name="T19" fmla="*/ 160 h 171"/>
                <a:gd name="T20" fmla="*/ 277 w 320"/>
                <a:gd name="T21" fmla="*/ 128 h 171"/>
                <a:gd name="T22" fmla="*/ 309 w 320"/>
                <a:gd name="T23" fmla="*/ 128 h 171"/>
                <a:gd name="T24" fmla="*/ 320 w 320"/>
                <a:gd name="T25" fmla="*/ 118 h 171"/>
                <a:gd name="T26" fmla="*/ 320 w 320"/>
                <a:gd name="T27" fmla="*/ 54 h 171"/>
                <a:gd name="T28" fmla="*/ 309 w 320"/>
                <a:gd name="T29" fmla="*/ 43 h 171"/>
                <a:gd name="T30" fmla="*/ 256 w 320"/>
                <a:gd name="T31" fmla="*/ 150 h 171"/>
                <a:gd name="T32" fmla="*/ 21 w 320"/>
                <a:gd name="T33" fmla="*/ 150 h 171"/>
                <a:gd name="T34" fmla="*/ 21 w 320"/>
                <a:gd name="T35" fmla="*/ 22 h 171"/>
                <a:gd name="T36" fmla="*/ 256 w 320"/>
                <a:gd name="T37" fmla="*/ 22 h 171"/>
                <a:gd name="T38" fmla="*/ 256 w 320"/>
                <a:gd name="T39" fmla="*/ 150 h 171"/>
                <a:gd name="T40" fmla="*/ 298 w 320"/>
                <a:gd name="T41" fmla="*/ 107 h 171"/>
                <a:gd name="T42" fmla="*/ 277 w 320"/>
                <a:gd name="T43" fmla="*/ 107 h 171"/>
                <a:gd name="T44" fmla="*/ 277 w 320"/>
                <a:gd name="T45" fmla="*/ 64 h 171"/>
                <a:gd name="T46" fmla="*/ 298 w 320"/>
                <a:gd name="T47" fmla="*/ 64 h 171"/>
                <a:gd name="T48" fmla="*/ 298 w 320"/>
                <a:gd name="T49" fmla="*/ 107 h 171"/>
                <a:gd name="T50" fmla="*/ 234 w 320"/>
                <a:gd name="T51" fmla="*/ 86 h 171"/>
                <a:gd name="T52" fmla="*/ 224 w 320"/>
                <a:gd name="T53" fmla="*/ 96 h 171"/>
                <a:gd name="T54" fmla="*/ 202 w 320"/>
                <a:gd name="T55" fmla="*/ 96 h 171"/>
                <a:gd name="T56" fmla="*/ 202 w 320"/>
                <a:gd name="T57" fmla="*/ 118 h 171"/>
                <a:gd name="T58" fmla="*/ 192 w 320"/>
                <a:gd name="T59" fmla="*/ 128 h 171"/>
                <a:gd name="T60" fmla="*/ 181 w 320"/>
                <a:gd name="T61" fmla="*/ 118 h 171"/>
                <a:gd name="T62" fmla="*/ 181 w 320"/>
                <a:gd name="T63" fmla="*/ 96 h 171"/>
                <a:gd name="T64" fmla="*/ 160 w 320"/>
                <a:gd name="T65" fmla="*/ 96 h 171"/>
                <a:gd name="T66" fmla="*/ 149 w 320"/>
                <a:gd name="T67" fmla="*/ 86 h 171"/>
                <a:gd name="T68" fmla="*/ 160 w 320"/>
                <a:gd name="T69" fmla="*/ 75 h 171"/>
                <a:gd name="T70" fmla="*/ 181 w 320"/>
                <a:gd name="T71" fmla="*/ 75 h 171"/>
                <a:gd name="T72" fmla="*/ 181 w 320"/>
                <a:gd name="T73" fmla="*/ 54 h 171"/>
                <a:gd name="T74" fmla="*/ 192 w 320"/>
                <a:gd name="T75" fmla="*/ 43 h 171"/>
                <a:gd name="T76" fmla="*/ 202 w 320"/>
                <a:gd name="T77" fmla="*/ 54 h 171"/>
                <a:gd name="T78" fmla="*/ 202 w 320"/>
                <a:gd name="T79" fmla="*/ 75 h 171"/>
                <a:gd name="T80" fmla="*/ 224 w 320"/>
                <a:gd name="T81" fmla="*/ 75 h 171"/>
                <a:gd name="T82" fmla="*/ 234 w 320"/>
                <a:gd name="T83" fmla="*/ 86 h 171"/>
                <a:gd name="T84" fmla="*/ 128 w 320"/>
                <a:gd name="T85" fmla="*/ 86 h 171"/>
                <a:gd name="T86" fmla="*/ 117 w 320"/>
                <a:gd name="T87" fmla="*/ 96 h 171"/>
                <a:gd name="T88" fmla="*/ 53 w 320"/>
                <a:gd name="T89" fmla="*/ 96 h 171"/>
                <a:gd name="T90" fmla="*/ 42 w 320"/>
                <a:gd name="T91" fmla="*/ 86 h 171"/>
                <a:gd name="T92" fmla="*/ 53 w 320"/>
                <a:gd name="T93" fmla="*/ 75 h 171"/>
                <a:gd name="T94" fmla="*/ 117 w 320"/>
                <a:gd name="T95" fmla="*/ 75 h 171"/>
                <a:gd name="T96" fmla="*/ 128 w 320"/>
                <a:gd name="T97" fmla="*/ 8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171">
                  <a:moveTo>
                    <a:pt x="309" y="43"/>
                  </a:moveTo>
                  <a:cubicBezTo>
                    <a:pt x="277" y="43"/>
                    <a:pt x="277" y="43"/>
                    <a:pt x="277" y="43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4" y="171"/>
                    <a:pt x="10" y="171"/>
                  </a:cubicBezTo>
                  <a:cubicBezTo>
                    <a:pt x="266" y="171"/>
                    <a:pt x="266" y="171"/>
                    <a:pt x="266" y="171"/>
                  </a:cubicBezTo>
                  <a:cubicBezTo>
                    <a:pt x="272" y="171"/>
                    <a:pt x="277" y="166"/>
                    <a:pt x="277" y="160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15" y="128"/>
                    <a:pt x="320" y="124"/>
                    <a:pt x="320" y="118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48"/>
                    <a:pt x="315" y="43"/>
                    <a:pt x="309" y="43"/>
                  </a:cubicBezTo>
                  <a:close/>
                  <a:moveTo>
                    <a:pt x="256" y="150"/>
                  </a:moveTo>
                  <a:cubicBezTo>
                    <a:pt x="21" y="150"/>
                    <a:pt x="21" y="150"/>
                    <a:pt x="21" y="15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56" y="22"/>
                    <a:pt x="256" y="22"/>
                    <a:pt x="256" y="22"/>
                  </a:cubicBezTo>
                  <a:lnTo>
                    <a:pt x="256" y="150"/>
                  </a:lnTo>
                  <a:close/>
                  <a:moveTo>
                    <a:pt x="298" y="107"/>
                  </a:moveTo>
                  <a:cubicBezTo>
                    <a:pt x="277" y="107"/>
                    <a:pt x="277" y="107"/>
                    <a:pt x="277" y="107"/>
                  </a:cubicBezTo>
                  <a:cubicBezTo>
                    <a:pt x="277" y="64"/>
                    <a:pt x="277" y="64"/>
                    <a:pt x="277" y="64"/>
                  </a:cubicBezTo>
                  <a:cubicBezTo>
                    <a:pt x="298" y="64"/>
                    <a:pt x="298" y="64"/>
                    <a:pt x="298" y="64"/>
                  </a:cubicBezTo>
                  <a:lnTo>
                    <a:pt x="298" y="107"/>
                  </a:lnTo>
                  <a:close/>
                  <a:moveTo>
                    <a:pt x="234" y="86"/>
                  </a:moveTo>
                  <a:cubicBezTo>
                    <a:pt x="234" y="92"/>
                    <a:pt x="230" y="96"/>
                    <a:pt x="224" y="96"/>
                  </a:cubicBezTo>
                  <a:cubicBezTo>
                    <a:pt x="202" y="96"/>
                    <a:pt x="202" y="96"/>
                    <a:pt x="202" y="96"/>
                  </a:cubicBezTo>
                  <a:cubicBezTo>
                    <a:pt x="202" y="118"/>
                    <a:pt x="202" y="118"/>
                    <a:pt x="202" y="118"/>
                  </a:cubicBezTo>
                  <a:cubicBezTo>
                    <a:pt x="202" y="124"/>
                    <a:pt x="198" y="128"/>
                    <a:pt x="192" y="128"/>
                  </a:cubicBezTo>
                  <a:cubicBezTo>
                    <a:pt x="186" y="128"/>
                    <a:pt x="181" y="124"/>
                    <a:pt x="181" y="118"/>
                  </a:cubicBezTo>
                  <a:cubicBezTo>
                    <a:pt x="181" y="96"/>
                    <a:pt x="181" y="96"/>
                    <a:pt x="181" y="96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54" y="96"/>
                    <a:pt x="149" y="92"/>
                    <a:pt x="149" y="86"/>
                  </a:cubicBezTo>
                  <a:cubicBezTo>
                    <a:pt x="149" y="80"/>
                    <a:pt x="154" y="75"/>
                    <a:pt x="160" y="75"/>
                  </a:cubicBezTo>
                  <a:cubicBezTo>
                    <a:pt x="181" y="75"/>
                    <a:pt x="181" y="75"/>
                    <a:pt x="181" y="75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1" y="48"/>
                    <a:pt x="186" y="43"/>
                    <a:pt x="192" y="43"/>
                  </a:cubicBezTo>
                  <a:cubicBezTo>
                    <a:pt x="198" y="43"/>
                    <a:pt x="202" y="48"/>
                    <a:pt x="202" y="54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230" y="75"/>
                    <a:pt x="234" y="80"/>
                    <a:pt x="234" y="86"/>
                  </a:cubicBezTo>
                  <a:close/>
                  <a:moveTo>
                    <a:pt x="128" y="86"/>
                  </a:moveTo>
                  <a:cubicBezTo>
                    <a:pt x="128" y="92"/>
                    <a:pt x="123" y="96"/>
                    <a:pt x="117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47" y="96"/>
                    <a:pt x="42" y="92"/>
                    <a:pt x="42" y="86"/>
                  </a:cubicBezTo>
                  <a:cubicBezTo>
                    <a:pt x="42" y="80"/>
                    <a:pt x="47" y="75"/>
                    <a:pt x="53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23" y="75"/>
                    <a:pt x="128" y="80"/>
                    <a:pt x="128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19" name="Group 477">
            <a:extLst>
              <a:ext uri="{FF2B5EF4-FFF2-40B4-BE49-F238E27FC236}">
                <a16:creationId xmlns:a16="http://schemas.microsoft.com/office/drawing/2014/main" id="{38C00293-E69F-CA6F-4DB1-2EBDBCE77E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1740" y="2694139"/>
            <a:ext cx="442315" cy="442315"/>
            <a:chOff x="373" y="1548"/>
            <a:chExt cx="340" cy="340"/>
          </a:xfrm>
          <a:solidFill>
            <a:schemeClr val="bg1"/>
          </a:solidFill>
        </p:grpSpPr>
        <p:sp>
          <p:nvSpPr>
            <p:cNvPr id="20" name="Freeform 400">
              <a:extLst>
                <a:ext uri="{FF2B5EF4-FFF2-40B4-BE49-F238E27FC236}">
                  <a16:creationId xmlns:a16="http://schemas.microsoft.com/office/drawing/2014/main" id="{753B88DE-74BE-7172-98F3-7B6AE97B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3" y="1548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401">
              <a:extLst>
                <a:ext uri="{FF2B5EF4-FFF2-40B4-BE49-F238E27FC236}">
                  <a16:creationId xmlns:a16="http://schemas.microsoft.com/office/drawing/2014/main" id="{3500E91F-5275-6EFB-97BC-BC6D97BE6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" y="1654"/>
              <a:ext cx="128" cy="12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70 h 192"/>
                <a:gd name="T12" fmla="*/ 21 w 192"/>
                <a:gd name="T13" fmla="*/ 96 h 192"/>
                <a:gd name="T14" fmla="*/ 96 w 192"/>
                <a:gd name="T15" fmla="*/ 21 h 192"/>
                <a:gd name="T16" fmla="*/ 170 w 192"/>
                <a:gd name="T17" fmla="*/ 96 h 192"/>
                <a:gd name="T18" fmla="*/ 96 w 192"/>
                <a:gd name="T19" fmla="*/ 17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70"/>
                  </a:moveTo>
                  <a:cubicBezTo>
                    <a:pt x="54" y="170"/>
                    <a:pt x="21" y="137"/>
                    <a:pt x="21" y="96"/>
                  </a:cubicBezTo>
                  <a:cubicBezTo>
                    <a:pt x="21" y="54"/>
                    <a:pt x="54" y="21"/>
                    <a:pt x="96" y="21"/>
                  </a:cubicBezTo>
                  <a:cubicBezTo>
                    <a:pt x="137" y="21"/>
                    <a:pt x="170" y="54"/>
                    <a:pt x="170" y="96"/>
                  </a:cubicBezTo>
                  <a:cubicBezTo>
                    <a:pt x="170" y="137"/>
                    <a:pt x="137" y="170"/>
                    <a:pt x="96" y="1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402">
              <a:extLst>
                <a:ext uri="{FF2B5EF4-FFF2-40B4-BE49-F238E27FC236}">
                  <a16:creationId xmlns:a16="http://schemas.microsoft.com/office/drawing/2014/main" id="{F6703463-338D-1B17-1CAB-87D0A8C9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" y="1711"/>
              <a:ext cx="28" cy="14"/>
            </a:xfrm>
            <a:custGeom>
              <a:avLst/>
              <a:gdLst>
                <a:gd name="T0" fmla="*/ 32 w 43"/>
                <a:gd name="T1" fmla="*/ 0 h 21"/>
                <a:gd name="T2" fmla="*/ 11 w 43"/>
                <a:gd name="T3" fmla="*/ 0 h 21"/>
                <a:gd name="T4" fmla="*/ 0 w 43"/>
                <a:gd name="T5" fmla="*/ 11 h 21"/>
                <a:gd name="T6" fmla="*/ 11 w 43"/>
                <a:gd name="T7" fmla="*/ 21 h 21"/>
                <a:gd name="T8" fmla="*/ 32 w 43"/>
                <a:gd name="T9" fmla="*/ 21 h 21"/>
                <a:gd name="T10" fmla="*/ 43 w 43"/>
                <a:gd name="T11" fmla="*/ 11 h 21"/>
                <a:gd name="T12" fmla="*/ 32 w 43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1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3" y="17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Freeform 403">
              <a:extLst>
                <a:ext uri="{FF2B5EF4-FFF2-40B4-BE49-F238E27FC236}">
                  <a16:creationId xmlns:a16="http://schemas.microsoft.com/office/drawing/2014/main" id="{353F9981-3395-783F-AFA0-87D0E0085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" y="1711"/>
              <a:ext cx="28" cy="14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404">
              <a:extLst>
                <a:ext uri="{FF2B5EF4-FFF2-40B4-BE49-F238E27FC236}">
                  <a16:creationId xmlns:a16="http://schemas.microsoft.com/office/drawing/2014/main" id="{E41E11F6-7432-8CC9-2FB1-8738839B8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612"/>
              <a:ext cx="14" cy="28"/>
            </a:xfrm>
            <a:custGeom>
              <a:avLst/>
              <a:gdLst>
                <a:gd name="T0" fmla="*/ 11 w 21"/>
                <a:gd name="T1" fmla="*/ 42 h 42"/>
                <a:gd name="T2" fmla="*/ 21 w 21"/>
                <a:gd name="T3" fmla="*/ 32 h 42"/>
                <a:gd name="T4" fmla="*/ 21 w 21"/>
                <a:gd name="T5" fmla="*/ 10 h 42"/>
                <a:gd name="T6" fmla="*/ 11 w 21"/>
                <a:gd name="T7" fmla="*/ 0 h 42"/>
                <a:gd name="T8" fmla="*/ 0 w 21"/>
                <a:gd name="T9" fmla="*/ 10 h 42"/>
                <a:gd name="T10" fmla="*/ 0 w 21"/>
                <a:gd name="T11" fmla="*/ 32 h 42"/>
                <a:gd name="T12" fmla="*/ 11 w 21"/>
                <a:gd name="T13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2">
                  <a:moveTo>
                    <a:pt x="11" y="42"/>
                  </a:moveTo>
                  <a:cubicBezTo>
                    <a:pt x="17" y="42"/>
                    <a:pt x="21" y="38"/>
                    <a:pt x="21" y="3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4"/>
                    <a:pt x="17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405">
              <a:extLst>
                <a:ext uri="{FF2B5EF4-FFF2-40B4-BE49-F238E27FC236}">
                  <a16:creationId xmlns:a16="http://schemas.microsoft.com/office/drawing/2014/main" id="{6073EEAD-3668-BDEA-D4D2-68BEBCB52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" y="1796"/>
              <a:ext cx="14" cy="28"/>
            </a:xfrm>
            <a:custGeom>
              <a:avLst/>
              <a:gdLst>
                <a:gd name="T0" fmla="*/ 11 w 21"/>
                <a:gd name="T1" fmla="*/ 0 h 43"/>
                <a:gd name="T2" fmla="*/ 0 w 21"/>
                <a:gd name="T3" fmla="*/ 11 h 43"/>
                <a:gd name="T4" fmla="*/ 0 w 21"/>
                <a:gd name="T5" fmla="*/ 32 h 43"/>
                <a:gd name="T6" fmla="*/ 11 w 21"/>
                <a:gd name="T7" fmla="*/ 43 h 43"/>
                <a:gd name="T8" fmla="*/ 21 w 21"/>
                <a:gd name="T9" fmla="*/ 32 h 43"/>
                <a:gd name="T10" fmla="*/ 21 w 21"/>
                <a:gd name="T11" fmla="*/ 11 h 43"/>
                <a:gd name="T12" fmla="*/ 11 w 21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43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17" y="43"/>
                    <a:pt x="21" y="38"/>
                    <a:pt x="21" y="3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406">
              <a:extLst>
                <a:ext uri="{FF2B5EF4-FFF2-40B4-BE49-F238E27FC236}">
                  <a16:creationId xmlns:a16="http://schemas.microsoft.com/office/drawing/2014/main" id="{37F6ED39-79DD-9ACF-9FBE-37E6B42A2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64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5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407">
              <a:extLst>
                <a:ext uri="{FF2B5EF4-FFF2-40B4-BE49-F238E27FC236}">
                  <a16:creationId xmlns:a16="http://schemas.microsoft.com/office/drawing/2014/main" id="{7C5DF012-4072-4BA7-887F-2E94C9895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20 h 38"/>
                <a:gd name="T4" fmla="*/ 5 w 39"/>
                <a:gd name="T5" fmla="*/ 35 h 38"/>
                <a:gd name="T6" fmla="*/ 12 w 39"/>
                <a:gd name="T7" fmla="*/ 38 h 38"/>
                <a:gd name="T8" fmla="*/ 20 w 39"/>
                <a:gd name="T9" fmla="*/ 35 h 38"/>
                <a:gd name="T10" fmla="*/ 35 w 39"/>
                <a:gd name="T11" fmla="*/ 20 h 38"/>
                <a:gd name="T12" fmla="*/ 35 w 39"/>
                <a:gd name="T13" fmla="*/ 5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0" y="24"/>
                    <a:pt x="0" y="31"/>
                    <a:pt x="5" y="35"/>
                  </a:cubicBezTo>
                  <a:cubicBezTo>
                    <a:pt x="7" y="37"/>
                    <a:pt x="9" y="38"/>
                    <a:pt x="12" y="38"/>
                  </a:cubicBezTo>
                  <a:cubicBezTo>
                    <a:pt x="15" y="38"/>
                    <a:pt x="18" y="37"/>
                    <a:pt x="20" y="3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6"/>
                    <a:pt x="39" y="9"/>
                    <a:pt x="35" y="5"/>
                  </a:cubicBezTo>
                  <a:cubicBezTo>
                    <a:pt x="31" y="0"/>
                    <a:pt x="24" y="0"/>
                    <a:pt x="2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408">
              <a:extLst>
                <a:ext uri="{FF2B5EF4-FFF2-40B4-BE49-F238E27FC236}">
                  <a16:creationId xmlns:a16="http://schemas.microsoft.com/office/drawing/2014/main" id="{7A04B3A4-2F8F-9302-48A9-CAF4CE1CF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640"/>
              <a:ext cx="26" cy="25"/>
            </a:xfrm>
            <a:custGeom>
              <a:avLst/>
              <a:gdLst>
                <a:gd name="T0" fmla="*/ 20 w 39"/>
                <a:gd name="T1" fmla="*/ 35 h 38"/>
                <a:gd name="T2" fmla="*/ 27 w 39"/>
                <a:gd name="T3" fmla="*/ 38 h 38"/>
                <a:gd name="T4" fmla="*/ 35 w 39"/>
                <a:gd name="T5" fmla="*/ 35 h 38"/>
                <a:gd name="T6" fmla="*/ 35 w 39"/>
                <a:gd name="T7" fmla="*/ 20 h 38"/>
                <a:gd name="T8" fmla="*/ 20 w 39"/>
                <a:gd name="T9" fmla="*/ 5 h 38"/>
                <a:gd name="T10" fmla="*/ 5 w 39"/>
                <a:gd name="T11" fmla="*/ 5 h 38"/>
                <a:gd name="T12" fmla="*/ 5 w 39"/>
                <a:gd name="T13" fmla="*/ 20 h 38"/>
                <a:gd name="T14" fmla="*/ 20 w 39"/>
                <a:gd name="T15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35"/>
                  </a:moveTo>
                  <a:cubicBezTo>
                    <a:pt x="22" y="37"/>
                    <a:pt x="24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0"/>
                    <a:pt x="9" y="0"/>
                    <a:pt x="5" y="5"/>
                  </a:cubicBezTo>
                  <a:cubicBezTo>
                    <a:pt x="0" y="9"/>
                    <a:pt x="0" y="15"/>
                    <a:pt x="5" y="20"/>
                  </a:cubicBezTo>
                  <a:lnTo>
                    <a:pt x="2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409">
              <a:extLst>
                <a:ext uri="{FF2B5EF4-FFF2-40B4-BE49-F238E27FC236}">
                  <a16:creationId xmlns:a16="http://schemas.microsoft.com/office/drawing/2014/main" id="{CBDE0CB1-77D0-2305-AB2D-8EA83A477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" y="1770"/>
              <a:ext cx="26" cy="25"/>
            </a:xfrm>
            <a:custGeom>
              <a:avLst/>
              <a:gdLst>
                <a:gd name="T0" fmla="*/ 20 w 39"/>
                <a:gd name="T1" fmla="*/ 5 h 38"/>
                <a:gd name="T2" fmla="*/ 5 w 39"/>
                <a:gd name="T3" fmla="*/ 5 h 38"/>
                <a:gd name="T4" fmla="*/ 5 w 39"/>
                <a:gd name="T5" fmla="*/ 20 h 38"/>
                <a:gd name="T6" fmla="*/ 20 w 39"/>
                <a:gd name="T7" fmla="*/ 35 h 38"/>
                <a:gd name="T8" fmla="*/ 27 w 39"/>
                <a:gd name="T9" fmla="*/ 38 h 38"/>
                <a:gd name="T10" fmla="*/ 35 w 39"/>
                <a:gd name="T11" fmla="*/ 35 h 38"/>
                <a:gd name="T12" fmla="*/ 35 w 39"/>
                <a:gd name="T13" fmla="*/ 20 h 38"/>
                <a:gd name="T14" fmla="*/ 20 w 39"/>
                <a:gd name="T15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20" y="5"/>
                  </a:moveTo>
                  <a:cubicBezTo>
                    <a:pt x="16" y="0"/>
                    <a:pt x="9" y="0"/>
                    <a:pt x="5" y="5"/>
                  </a:cubicBezTo>
                  <a:cubicBezTo>
                    <a:pt x="0" y="9"/>
                    <a:pt x="0" y="16"/>
                    <a:pt x="5" y="2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2" y="37"/>
                    <a:pt x="25" y="38"/>
                    <a:pt x="27" y="38"/>
                  </a:cubicBezTo>
                  <a:cubicBezTo>
                    <a:pt x="30" y="38"/>
                    <a:pt x="33" y="37"/>
                    <a:pt x="35" y="35"/>
                  </a:cubicBezTo>
                  <a:cubicBezTo>
                    <a:pt x="39" y="31"/>
                    <a:pt x="39" y="24"/>
                    <a:pt x="35" y="20"/>
                  </a:cubicBezTo>
                  <a:lnTo>
                    <a:pt x="2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7C765D6-43E1-20AE-1F78-32354776AEAB}"/>
              </a:ext>
            </a:extLst>
          </p:cNvPr>
          <p:cNvGrpSpPr/>
          <p:nvPr/>
        </p:nvGrpSpPr>
        <p:grpSpPr>
          <a:xfrm>
            <a:off x="4367015" y="4739443"/>
            <a:ext cx="390819" cy="390819"/>
            <a:chOff x="4634987" y="709649"/>
            <a:chExt cx="916762" cy="916762"/>
          </a:xfrm>
        </p:grpSpPr>
        <p:grpSp>
          <p:nvGrpSpPr>
            <p:cNvPr id="31" name="Group 638">
              <a:extLst>
                <a:ext uri="{FF2B5EF4-FFF2-40B4-BE49-F238E27FC236}">
                  <a16:creationId xmlns:a16="http://schemas.microsoft.com/office/drawing/2014/main" id="{EDDCFBE1-49F1-2A8D-8C6D-706DB84A63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4987" y="709649"/>
              <a:ext cx="916762" cy="916762"/>
              <a:chOff x="4300" y="2260"/>
              <a:chExt cx="340" cy="340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3" name="Freeform 639">
                <a:extLst>
                  <a:ext uri="{FF2B5EF4-FFF2-40B4-BE49-F238E27FC236}">
                    <a16:creationId xmlns:a16="http://schemas.microsoft.com/office/drawing/2014/main" id="{7AD43BB6-4A8C-EDF9-D2A9-111F80EBE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3" y="2415"/>
                <a:ext cx="14" cy="99"/>
              </a:xfrm>
              <a:custGeom>
                <a:avLst/>
                <a:gdLst>
                  <a:gd name="T0" fmla="*/ 11 w 21"/>
                  <a:gd name="T1" fmla="*/ 0 h 150"/>
                  <a:gd name="T2" fmla="*/ 0 w 21"/>
                  <a:gd name="T3" fmla="*/ 11 h 150"/>
                  <a:gd name="T4" fmla="*/ 0 w 21"/>
                  <a:gd name="T5" fmla="*/ 139 h 150"/>
                  <a:gd name="T6" fmla="*/ 11 w 21"/>
                  <a:gd name="T7" fmla="*/ 150 h 150"/>
                  <a:gd name="T8" fmla="*/ 21 w 21"/>
                  <a:gd name="T9" fmla="*/ 139 h 150"/>
                  <a:gd name="T10" fmla="*/ 21 w 21"/>
                  <a:gd name="T11" fmla="*/ 11 h 150"/>
                  <a:gd name="T12" fmla="*/ 11 w 21"/>
                  <a:gd name="T13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50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5"/>
                      <a:pt x="5" y="150"/>
                      <a:pt x="11" y="150"/>
                    </a:cubicBezTo>
                    <a:cubicBezTo>
                      <a:pt x="17" y="150"/>
                      <a:pt x="21" y="145"/>
                      <a:pt x="21" y="139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" name="Freeform 640">
                <a:extLst>
                  <a:ext uri="{FF2B5EF4-FFF2-40B4-BE49-F238E27FC236}">
                    <a16:creationId xmlns:a16="http://schemas.microsoft.com/office/drawing/2014/main" id="{BC572545-0DEA-0815-7C23-6727BE70BF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05" y="2308"/>
                <a:ext cx="132" cy="107"/>
              </a:xfrm>
              <a:custGeom>
                <a:avLst/>
                <a:gdLst>
                  <a:gd name="T0" fmla="*/ 192 w 199"/>
                  <a:gd name="T1" fmla="*/ 140 h 160"/>
                  <a:gd name="T2" fmla="*/ 129 w 199"/>
                  <a:gd name="T3" fmla="*/ 105 h 160"/>
                  <a:gd name="T4" fmla="*/ 108 w 199"/>
                  <a:gd name="T5" fmla="*/ 77 h 160"/>
                  <a:gd name="T6" fmla="*/ 108 w 199"/>
                  <a:gd name="T7" fmla="*/ 11 h 160"/>
                  <a:gd name="T8" fmla="*/ 98 w 199"/>
                  <a:gd name="T9" fmla="*/ 0 h 160"/>
                  <a:gd name="T10" fmla="*/ 87 w 199"/>
                  <a:gd name="T11" fmla="*/ 11 h 160"/>
                  <a:gd name="T12" fmla="*/ 87 w 199"/>
                  <a:gd name="T13" fmla="*/ 77 h 160"/>
                  <a:gd name="T14" fmla="*/ 66 w 199"/>
                  <a:gd name="T15" fmla="*/ 107 h 160"/>
                  <a:gd name="T16" fmla="*/ 7 w 199"/>
                  <a:gd name="T17" fmla="*/ 140 h 160"/>
                  <a:gd name="T18" fmla="*/ 3 w 199"/>
                  <a:gd name="T19" fmla="*/ 155 h 160"/>
                  <a:gd name="T20" fmla="*/ 12 w 199"/>
                  <a:gd name="T21" fmla="*/ 160 h 160"/>
                  <a:gd name="T22" fmla="*/ 18 w 199"/>
                  <a:gd name="T23" fmla="*/ 159 h 160"/>
                  <a:gd name="T24" fmla="*/ 73 w 199"/>
                  <a:gd name="T25" fmla="*/ 127 h 160"/>
                  <a:gd name="T26" fmla="*/ 98 w 199"/>
                  <a:gd name="T27" fmla="*/ 139 h 160"/>
                  <a:gd name="T28" fmla="*/ 123 w 199"/>
                  <a:gd name="T29" fmla="*/ 126 h 160"/>
                  <a:gd name="T30" fmla="*/ 181 w 199"/>
                  <a:gd name="T31" fmla="*/ 159 h 160"/>
                  <a:gd name="T32" fmla="*/ 187 w 199"/>
                  <a:gd name="T33" fmla="*/ 160 h 160"/>
                  <a:gd name="T34" fmla="*/ 196 w 199"/>
                  <a:gd name="T35" fmla="*/ 155 h 160"/>
                  <a:gd name="T36" fmla="*/ 192 w 199"/>
                  <a:gd name="T37" fmla="*/ 140 h 160"/>
                  <a:gd name="T38" fmla="*/ 98 w 199"/>
                  <a:gd name="T39" fmla="*/ 118 h 160"/>
                  <a:gd name="T40" fmla="*/ 87 w 199"/>
                  <a:gd name="T41" fmla="*/ 107 h 160"/>
                  <a:gd name="T42" fmla="*/ 98 w 199"/>
                  <a:gd name="T43" fmla="*/ 96 h 160"/>
                  <a:gd name="T44" fmla="*/ 108 w 199"/>
                  <a:gd name="T45" fmla="*/ 107 h 160"/>
                  <a:gd name="T46" fmla="*/ 98 w 199"/>
                  <a:gd name="T47" fmla="*/ 118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9" h="160">
                    <a:moveTo>
                      <a:pt x="192" y="140"/>
                    </a:moveTo>
                    <a:cubicBezTo>
                      <a:pt x="129" y="105"/>
                      <a:pt x="129" y="105"/>
                      <a:pt x="129" y="105"/>
                    </a:cubicBezTo>
                    <a:cubicBezTo>
                      <a:pt x="129" y="92"/>
                      <a:pt x="120" y="81"/>
                      <a:pt x="108" y="77"/>
                    </a:cubicBezTo>
                    <a:cubicBezTo>
                      <a:pt x="108" y="11"/>
                      <a:pt x="108" y="11"/>
                      <a:pt x="108" y="11"/>
                    </a:cubicBezTo>
                    <a:cubicBezTo>
                      <a:pt x="108" y="5"/>
                      <a:pt x="104" y="0"/>
                      <a:pt x="98" y="0"/>
                    </a:cubicBezTo>
                    <a:cubicBezTo>
                      <a:pt x="92" y="0"/>
                      <a:pt x="87" y="5"/>
                      <a:pt x="87" y="11"/>
                    </a:cubicBezTo>
                    <a:cubicBezTo>
                      <a:pt x="87" y="77"/>
                      <a:pt x="87" y="77"/>
                      <a:pt x="87" y="77"/>
                    </a:cubicBezTo>
                    <a:cubicBezTo>
                      <a:pt x="75" y="81"/>
                      <a:pt x="66" y="93"/>
                      <a:pt x="66" y="107"/>
                    </a:cubicBezTo>
                    <a:cubicBezTo>
                      <a:pt x="7" y="140"/>
                      <a:pt x="7" y="140"/>
                      <a:pt x="7" y="140"/>
                    </a:cubicBezTo>
                    <a:cubicBezTo>
                      <a:pt x="2" y="143"/>
                      <a:pt x="0" y="150"/>
                      <a:pt x="3" y="155"/>
                    </a:cubicBezTo>
                    <a:cubicBezTo>
                      <a:pt x="5" y="158"/>
                      <a:pt x="9" y="160"/>
                      <a:pt x="12" y="160"/>
                    </a:cubicBezTo>
                    <a:cubicBezTo>
                      <a:pt x="14" y="160"/>
                      <a:pt x="16" y="160"/>
                      <a:pt x="18" y="159"/>
                    </a:cubicBezTo>
                    <a:cubicBezTo>
                      <a:pt x="73" y="127"/>
                      <a:pt x="73" y="127"/>
                      <a:pt x="73" y="127"/>
                    </a:cubicBezTo>
                    <a:cubicBezTo>
                      <a:pt x="79" y="134"/>
                      <a:pt x="88" y="139"/>
                      <a:pt x="98" y="139"/>
                    </a:cubicBezTo>
                    <a:cubicBezTo>
                      <a:pt x="108" y="139"/>
                      <a:pt x="117" y="134"/>
                      <a:pt x="123" y="126"/>
                    </a:cubicBezTo>
                    <a:cubicBezTo>
                      <a:pt x="181" y="159"/>
                      <a:pt x="181" y="159"/>
                      <a:pt x="181" y="159"/>
                    </a:cubicBezTo>
                    <a:cubicBezTo>
                      <a:pt x="183" y="160"/>
                      <a:pt x="185" y="160"/>
                      <a:pt x="187" y="160"/>
                    </a:cubicBezTo>
                    <a:cubicBezTo>
                      <a:pt x="190" y="160"/>
                      <a:pt x="194" y="158"/>
                      <a:pt x="196" y="155"/>
                    </a:cubicBezTo>
                    <a:cubicBezTo>
                      <a:pt x="199" y="150"/>
                      <a:pt x="197" y="143"/>
                      <a:pt x="192" y="140"/>
                    </a:cubicBezTo>
                    <a:close/>
                    <a:moveTo>
                      <a:pt x="98" y="118"/>
                    </a:moveTo>
                    <a:cubicBezTo>
                      <a:pt x="92" y="118"/>
                      <a:pt x="87" y="113"/>
                      <a:pt x="87" y="107"/>
                    </a:cubicBezTo>
                    <a:cubicBezTo>
                      <a:pt x="87" y="101"/>
                      <a:pt x="92" y="96"/>
                      <a:pt x="98" y="96"/>
                    </a:cubicBezTo>
                    <a:cubicBezTo>
                      <a:pt x="104" y="96"/>
                      <a:pt x="108" y="101"/>
                      <a:pt x="108" y="107"/>
                    </a:cubicBezTo>
                    <a:cubicBezTo>
                      <a:pt x="108" y="113"/>
                      <a:pt x="104" y="118"/>
                      <a:pt x="98" y="11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" name="Freeform 641">
                <a:extLst>
                  <a:ext uri="{FF2B5EF4-FFF2-40B4-BE49-F238E27FC236}">
                    <a16:creationId xmlns:a16="http://schemas.microsoft.com/office/drawing/2014/main" id="{AF2D1562-FFCB-E8AA-5DD8-F72FB00F1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00" y="2260"/>
                <a:ext cx="340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32" name="Freeform 639">
              <a:extLst>
                <a:ext uri="{FF2B5EF4-FFF2-40B4-BE49-F238E27FC236}">
                  <a16:creationId xmlns:a16="http://schemas.microsoft.com/office/drawing/2014/main" id="{C3EB238E-33C2-998B-C595-AF08D9AD643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74492" y="1307093"/>
              <a:ext cx="37749" cy="266940"/>
            </a:xfrm>
            <a:custGeom>
              <a:avLst/>
              <a:gdLst>
                <a:gd name="T0" fmla="*/ 11 w 21"/>
                <a:gd name="T1" fmla="*/ 0 h 150"/>
                <a:gd name="T2" fmla="*/ 0 w 21"/>
                <a:gd name="T3" fmla="*/ 11 h 150"/>
                <a:gd name="T4" fmla="*/ 0 w 21"/>
                <a:gd name="T5" fmla="*/ 139 h 150"/>
                <a:gd name="T6" fmla="*/ 11 w 21"/>
                <a:gd name="T7" fmla="*/ 150 h 150"/>
                <a:gd name="T8" fmla="*/ 21 w 21"/>
                <a:gd name="T9" fmla="*/ 139 h 150"/>
                <a:gd name="T10" fmla="*/ 21 w 21"/>
                <a:gd name="T11" fmla="*/ 11 h 150"/>
                <a:gd name="T12" fmla="*/ 11 w 21"/>
                <a:gd name="T1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0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5"/>
                    <a:pt x="5" y="150"/>
                    <a:pt x="11" y="150"/>
                  </a:cubicBezTo>
                  <a:cubicBezTo>
                    <a:pt x="17" y="150"/>
                    <a:pt x="21" y="145"/>
                    <a:pt x="21" y="13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4D08A3A-2B3A-AF5D-4C92-6BB366A8EAEB}"/>
              </a:ext>
            </a:extLst>
          </p:cNvPr>
          <p:cNvGrpSpPr/>
          <p:nvPr/>
        </p:nvGrpSpPr>
        <p:grpSpPr>
          <a:xfrm>
            <a:off x="4226893" y="2101457"/>
            <a:ext cx="444913" cy="444913"/>
            <a:chOff x="3669121" y="3491088"/>
            <a:chExt cx="916762" cy="916762"/>
          </a:xfrm>
          <a:solidFill>
            <a:schemeClr val="accent2">
              <a:lumMod val="75000"/>
            </a:schemeClr>
          </a:solidFill>
        </p:grpSpPr>
        <p:sp>
          <p:nvSpPr>
            <p:cNvPr id="37" name="Freeform 400">
              <a:extLst>
                <a:ext uri="{FF2B5EF4-FFF2-40B4-BE49-F238E27FC236}">
                  <a16:creationId xmlns:a16="http://schemas.microsoft.com/office/drawing/2014/main" id="{BDBE8C3A-3B8B-6A93-A49F-9B2933C6F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121" y="3491088"/>
              <a:ext cx="916762" cy="916762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DB7100D8-2409-79D1-9E1D-6C51D95E3035}"/>
                </a:ext>
              </a:extLst>
            </p:cNvPr>
            <p:cNvGrpSpPr/>
            <p:nvPr/>
          </p:nvGrpSpPr>
          <p:grpSpPr>
            <a:xfrm>
              <a:off x="3887988" y="3598118"/>
              <a:ext cx="479027" cy="479027"/>
              <a:chOff x="3841688" y="3582764"/>
              <a:chExt cx="571628" cy="571628"/>
            </a:xfrm>
            <a:grpFill/>
          </p:grpSpPr>
          <p:sp>
            <p:nvSpPr>
              <p:cNvPr id="41" name="Freeform 401">
                <a:extLst>
                  <a:ext uri="{FF2B5EF4-FFF2-40B4-BE49-F238E27FC236}">
                    <a16:creationId xmlns:a16="http://schemas.microsoft.com/office/drawing/2014/main" id="{D5AB02BD-F364-CCF2-E000-16B1A38410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4935" y="3696011"/>
                <a:ext cx="345134" cy="345134"/>
              </a:xfrm>
              <a:custGeom>
                <a:avLst/>
                <a:gdLst>
                  <a:gd name="T0" fmla="*/ 96 w 192"/>
                  <a:gd name="T1" fmla="*/ 0 h 192"/>
                  <a:gd name="T2" fmla="*/ 0 w 192"/>
                  <a:gd name="T3" fmla="*/ 96 h 192"/>
                  <a:gd name="T4" fmla="*/ 96 w 192"/>
                  <a:gd name="T5" fmla="*/ 192 h 192"/>
                  <a:gd name="T6" fmla="*/ 192 w 192"/>
                  <a:gd name="T7" fmla="*/ 96 h 192"/>
                  <a:gd name="T8" fmla="*/ 96 w 192"/>
                  <a:gd name="T9" fmla="*/ 0 h 192"/>
                  <a:gd name="T10" fmla="*/ 96 w 192"/>
                  <a:gd name="T11" fmla="*/ 170 h 192"/>
                  <a:gd name="T12" fmla="*/ 21 w 192"/>
                  <a:gd name="T13" fmla="*/ 96 h 192"/>
                  <a:gd name="T14" fmla="*/ 96 w 192"/>
                  <a:gd name="T15" fmla="*/ 21 h 192"/>
                  <a:gd name="T16" fmla="*/ 170 w 192"/>
                  <a:gd name="T17" fmla="*/ 96 h 192"/>
                  <a:gd name="T18" fmla="*/ 96 w 192"/>
                  <a:gd name="T19" fmla="*/ 17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2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9"/>
                      <a:pt x="43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96" y="170"/>
                    </a:moveTo>
                    <a:cubicBezTo>
                      <a:pt x="54" y="170"/>
                      <a:pt x="21" y="137"/>
                      <a:pt x="21" y="96"/>
                    </a:cubicBezTo>
                    <a:cubicBezTo>
                      <a:pt x="21" y="54"/>
                      <a:pt x="54" y="21"/>
                      <a:pt x="96" y="21"/>
                    </a:cubicBezTo>
                    <a:cubicBezTo>
                      <a:pt x="137" y="21"/>
                      <a:pt x="170" y="54"/>
                      <a:pt x="170" y="96"/>
                    </a:cubicBezTo>
                    <a:cubicBezTo>
                      <a:pt x="170" y="137"/>
                      <a:pt x="137" y="170"/>
                      <a:pt x="96" y="1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2" name="Freeform 402">
                <a:extLst>
                  <a:ext uri="{FF2B5EF4-FFF2-40B4-BE49-F238E27FC236}">
                    <a16:creationId xmlns:a16="http://schemas.microsoft.com/office/drawing/2014/main" id="{19D93A53-05B1-E619-ADC4-521EC548E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7818" y="3849704"/>
                <a:ext cx="75498" cy="37749"/>
              </a:xfrm>
              <a:custGeom>
                <a:avLst/>
                <a:gdLst>
                  <a:gd name="T0" fmla="*/ 32 w 43"/>
                  <a:gd name="T1" fmla="*/ 0 h 21"/>
                  <a:gd name="T2" fmla="*/ 11 w 43"/>
                  <a:gd name="T3" fmla="*/ 0 h 21"/>
                  <a:gd name="T4" fmla="*/ 0 w 43"/>
                  <a:gd name="T5" fmla="*/ 11 h 21"/>
                  <a:gd name="T6" fmla="*/ 11 w 43"/>
                  <a:gd name="T7" fmla="*/ 21 h 21"/>
                  <a:gd name="T8" fmla="*/ 32 w 43"/>
                  <a:gd name="T9" fmla="*/ 21 h 21"/>
                  <a:gd name="T10" fmla="*/ 43 w 43"/>
                  <a:gd name="T11" fmla="*/ 11 h 21"/>
                  <a:gd name="T12" fmla="*/ 32 w 43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21">
                    <a:moveTo>
                      <a:pt x="32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3" y="17"/>
                      <a:pt x="43" y="11"/>
                    </a:cubicBezTo>
                    <a:cubicBezTo>
                      <a:pt x="43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3" name="Freeform 403">
                <a:extLst>
                  <a:ext uri="{FF2B5EF4-FFF2-40B4-BE49-F238E27FC236}">
                    <a16:creationId xmlns:a16="http://schemas.microsoft.com/office/drawing/2014/main" id="{77920EA2-7E90-FDA1-C33D-01553123C8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1688" y="3849704"/>
                <a:ext cx="75498" cy="37749"/>
              </a:xfrm>
              <a:custGeom>
                <a:avLst/>
                <a:gdLst>
                  <a:gd name="T0" fmla="*/ 32 w 42"/>
                  <a:gd name="T1" fmla="*/ 0 h 21"/>
                  <a:gd name="T2" fmla="*/ 10 w 42"/>
                  <a:gd name="T3" fmla="*/ 0 h 21"/>
                  <a:gd name="T4" fmla="*/ 0 w 42"/>
                  <a:gd name="T5" fmla="*/ 11 h 21"/>
                  <a:gd name="T6" fmla="*/ 10 w 42"/>
                  <a:gd name="T7" fmla="*/ 21 h 21"/>
                  <a:gd name="T8" fmla="*/ 32 w 42"/>
                  <a:gd name="T9" fmla="*/ 21 h 21"/>
                  <a:gd name="T10" fmla="*/ 42 w 42"/>
                  <a:gd name="T11" fmla="*/ 11 h 21"/>
                  <a:gd name="T12" fmla="*/ 32 w 4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21">
                    <a:moveTo>
                      <a:pt x="32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1"/>
                      <a:pt x="10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8" y="21"/>
                      <a:pt x="42" y="17"/>
                      <a:pt x="42" y="11"/>
                    </a:cubicBezTo>
                    <a:cubicBezTo>
                      <a:pt x="42" y="5"/>
                      <a:pt x="38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4" name="Freeform 404">
                <a:extLst>
                  <a:ext uri="{FF2B5EF4-FFF2-40B4-BE49-F238E27FC236}">
                    <a16:creationId xmlns:a16="http://schemas.microsoft.com/office/drawing/2014/main" id="{1EA63A14-0F63-E755-D3B7-577A01B48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3582764"/>
                <a:ext cx="37749" cy="75498"/>
              </a:xfrm>
              <a:custGeom>
                <a:avLst/>
                <a:gdLst>
                  <a:gd name="T0" fmla="*/ 11 w 21"/>
                  <a:gd name="T1" fmla="*/ 42 h 42"/>
                  <a:gd name="T2" fmla="*/ 21 w 21"/>
                  <a:gd name="T3" fmla="*/ 32 h 42"/>
                  <a:gd name="T4" fmla="*/ 21 w 21"/>
                  <a:gd name="T5" fmla="*/ 10 h 42"/>
                  <a:gd name="T6" fmla="*/ 11 w 21"/>
                  <a:gd name="T7" fmla="*/ 0 h 42"/>
                  <a:gd name="T8" fmla="*/ 0 w 21"/>
                  <a:gd name="T9" fmla="*/ 10 h 42"/>
                  <a:gd name="T10" fmla="*/ 0 w 21"/>
                  <a:gd name="T11" fmla="*/ 32 h 42"/>
                  <a:gd name="T12" fmla="*/ 11 w 21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2">
                    <a:moveTo>
                      <a:pt x="11" y="42"/>
                    </a:moveTo>
                    <a:cubicBezTo>
                      <a:pt x="17" y="42"/>
                      <a:pt x="21" y="38"/>
                      <a:pt x="21" y="32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2"/>
                      <a:pt x="11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5" name="Freeform 405">
                <a:extLst>
                  <a:ext uri="{FF2B5EF4-FFF2-40B4-BE49-F238E27FC236}">
                    <a16:creationId xmlns:a16="http://schemas.microsoft.com/office/drawing/2014/main" id="{76E98A7A-3B28-5DD2-E851-3AD08E46D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627" y="4078894"/>
                <a:ext cx="37749" cy="75498"/>
              </a:xfrm>
              <a:custGeom>
                <a:avLst/>
                <a:gdLst>
                  <a:gd name="T0" fmla="*/ 11 w 21"/>
                  <a:gd name="T1" fmla="*/ 0 h 43"/>
                  <a:gd name="T2" fmla="*/ 0 w 21"/>
                  <a:gd name="T3" fmla="*/ 11 h 43"/>
                  <a:gd name="T4" fmla="*/ 0 w 21"/>
                  <a:gd name="T5" fmla="*/ 32 h 43"/>
                  <a:gd name="T6" fmla="*/ 11 w 21"/>
                  <a:gd name="T7" fmla="*/ 43 h 43"/>
                  <a:gd name="T8" fmla="*/ 21 w 21"/>
                  <a:gd name="T9" fmla="*/ 32 h 43"/>
                  <a:gd name="T10" fmla="*/ 21 w 21"/>
                  <a:gd name="T11" fmla="*/ 11 h 43"/>
                  <a:gd name="T12" fmla="*/ 11 w 21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43">
                    <a:moveTo>
                      <a:pt x="11" y="0"/>
                    </a:moveTo>
                    <a:cubicBezTo>
                      <a:pt x="5" y="0"/>
                      <a:pt x="0" y="5"/>
                      <a:pt x="0" y="1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7" y="43"/>
                      <a:pt x="21" y="38"/>
                      <a:pt x="21" y="32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21" y="5"/>
                      <a:pt x="17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6" name="Freeform 406">
                <a:extLst>
                  <a:ext uri="{FF2B5EF4-FFF2-40B4-BE49-F238E27FC236}">
                    <a16:creationId xmlns:a16="http://schemas.microsoft.com/office/drawing/2014/main" id="{181BCDDE-239A-81BF-7C96-EC3A81D77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3658262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5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7" name="Freeform 407">
                <a:extLst>
                  <a:ext uri="{FF2B5EF4-FFF2-40B4-BE49-F238E27FC236}">
                    <a16:creationId xmlns:a16="http://schemas.microsoft.com/office/drawing/2014/main" id="{4C01C092-7D3A-446A-1AEF-35E7903AC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20 h 38"/>
                  <a:gd name="T4" fmla="*/ 5 w 39"/>
                  <a:gd name="T5" fmla="*/ 35 h 38"/>
                  <a:gd name="T6" fmla="*/ 12 w 39"/>
                  <a:gd name="T7" fmla="*/ 38 h 38"/>
                  <a:gd name="T8" fmla="*/ 20 w 39"/>
                  <a:gd name="T9" fmla="*/ 35 h 38"/>
                  <a:gd name="T10" fmla="*/ 35 w 39"/>
                  <a:gd name="T11" fmla="*/ 20 h 38"/>
                  <a:gd name="T12" fmla="*/ 35 w 39"/>
                  <a:gd name="T13" fmla="*/ 5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5" y="20"/>
                      <a:pt x="5" y="20"/>
                      <a:pt x="5" y="20"/>
                    </a:cubicBezTo>
                    <a:cubicBezTo>
                      <a:pt x="0" y="24"/>
                      <a:pt x="0" y="31"/>
                      <a:pt x="5" y="35"/>
                    </a:cubicBezTo>
                    <a:cubicBezTo>
                      <a:pt x="7" y="37"/>
                      <a:pt x="9" y="38"/>
                      <a:pt x="12" y="38"/>
                    </a:cubicBezTo>
                    <a:cubicBezTo>
                      <a:pt x="15" y="38"/>
                      <a:pt x="18" y="37"/>
                      <a:pt x="20" y="35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39" y="16"/>
                      <a:pt x="39" y="9"/>
                      <a:pt x="35" y="5"/>
                    </a:cubicBezTo>
                    <a:cubicBezTo>
                      <a:pt x="31" y="0"/>
                      <a:pt x="24" y="0"/>
                      <a:pt x="2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8" name="Freeform 408">
                <a:extLst>
                  <a:ext uri="{FF2B5EF4-FFF2-40B4-BE49-F238E27FC236}">
                    <a16:creationId xmlns:a16="http://schemas.microsoft.com/office/drawing/2014/main" id="{12A686A6-D3E8-B4FA-C463-48C28CE0B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7186" y="3658262"/>
                <a:ext cx="70105" cy="67409"/>
              </a:xfrm>
              <a:custGeom>
                <a:avLst/>
                <a:gdLst>
                  <a:gd name="T0" fmla="*/ 20 w 39"/>
                  <a:gd name="T1" fmla="*/ 35 h 38"/>
                  <a:gd name="T2" fmla="*/ 27 w 39"/>
                  <a:gd name="T3" fmla="*/ 38 h 38"/>
                  <a:gd name="T4" fmla="*/ 35 w 39"/>
                  <a:gd name="T5" fmla="*/ 35 h 38"/>
                  <a:gd name="T6" fmla="*/ 35 w 39"/>
                  <a:gd name="T7" fmla="*/ 20 h 38"/>
                  <a:gd name="T8" fmla="*/ 20 w 39"/>
                  <a:gd name="T9" fmla="*/ 5 h 38"/>
                  <a:gd name="T10" fmla="*/ 5 w 39"/>
                  <a:gd name="T11" fmla="*/ 5 h 38"/>
                  <a:gd name="T12" fmla="*/ 5 w 39"/>
                  <a:gd name="T13" fmla="*/ 20 h 38"/>
                  <a:gd name="T14" fmla="*/ 20 w 39"/>
                  <a:gd name="T15" fmla="*/ 3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35"/>
                    </a:moveTo>
                    <a:cubicBezTo>
                      <a:pt x="22" y="37"/>
                      <a:pt x="24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5" y="0"/>
                      <a:pt x="9" y="0"/>
                      <a:pt x="5" y="5"/>
                    </a:cubicBezTo>
                    <a:cubicBezTo>
                      <a:pt x="0" y="9"/>
                      <a:pt x="0" y="15"/>
                      <a:pt x="5" y="20"/>
                    </a:cubicBezTo>
                    <a:lnTo>
                      <a:pt x="20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49" name="Freeform 409">
                <a:extLst>
                  <a:ext uri="{FF2B5EF4-FFF2-40B4-BE49-F238E27FC236}">
                    <a16:creationId xmlns:a16="http://schemas.microsoft.com/office/drawing/2014/main" id="{2AC8D4F9-9369-4954-EC45-128CE57AE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713" y="4008789"/>
                <a:ext cx="70105" cy="67409"/>
              </a:xfrm>
              <a:custGeom>
                <a:avLst/>
                <a:gdLst>
                  <a:gd name="T0" fmla="*/ 20 w 39"/>
                  <a:gd name="T1" fmla="*/ 5 h 38"/>
                  <a:gd name="T2" fmla="*/ 5 w 39"/>
                  <a:gd name="T3" fmla="*/ 5 h 38"/>
                  <a:gd name="T4" fmla="*/ 5 w 39"/>
                  <a:gd name="T5" fmla="*/ 20 h 38"/>
                  <a:gd name="T6" fmla="*/ 20 w 39"/>
                  <a:gd name="T7" fmla="*/ 35 h 38"/>
                  <a:gd name="T8" fmla="*/ 27 w 39"/>
                  <a:gd name="T9" fmla="*/ 38 h 38"/>
                  <a:gd name="T10" fmla="*/ 35 w 39"/>
                  <a:gd name="T11" fmla="*/ 35 h 38"/>
                  <a:gd name="T12" fmla="*/ 35 w 39"/>
                  <a:gd name="T13" fmla="*/ 20 h 38"/>
                  <a:gd name="T14" fmla="*/ 20 w 39"/>
                  <a:gd name="T15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38">
                    <a:moveTo>
                      <a:pt x="20" y="5"/>
                    </a:moveTo>
                    <a:cubicBezTo>
                      <a:pt x="16" y="0"/>
                      <a:pt x="9" y="0"/>
                      <a:pt x="5" y="5"/>
                    </a:cubicBezTo>
                    <a:cubicBezTo>
                      <a:pt x="0" y="9"/>
                      <a:pt x="0" y="16"/>
                      <a:pt x="5" y="20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2" y="37"/>
                      <a:pt x="25" y="38"/>
                      <a:pt x="27" y="38"/>
                    </a:cubicBezTo>
                    <a:cubicBezTo>
                      <a:pt x="30" y="38"/>
                      <a:pt x="33" y="37"/>
                      <a:pt x="35" y="35"/>
                    </a:cubicBezTo>
                    <a:cubicBezTo>
                      <a:pt x="39" y="31"/>
                      <a:pt x="39" y="24"/>
                      <a:pt x="35" y="20"/>
                    </a:cubicBezTo>
                    <a:lnTo>
                      <a:pt x="2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  <p:sp>
          <p:nvSpPr>
            <p:cNvPr id="39" name="Freeform 403">
              <a:extLst>
                <a:ext uri="{FF2B5EF4-FFF2-40B4-BE49-F238E27FC236}">
                  <a16:creationId xmlns:a16="http://schemas.microsoft.com/office/drawing/2014/main" id="{0D0BCD23-16C0-38DD-52F0-DE2A8BBE1F1F}"/>
                </a:ext>
              </a:extLst>
            </p:cNvPr>
            <p:cNvSpPr>
              <a:spLocks/>
            </p:cNvSpPr>
            <p:nvPr/>
          </p:nvSpPr>
          <p:spPr bwMode="auto">
            <a:xfrm rot="19662329">
              <a:off x="3954904" y="4178018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403">
              <a:extLst>
                <a:ext uri="{FF2B5EF4-FFF2-40B4-BE49-F238E27FC236}">
                  <a16:creationId xmlns:a16="http://schemas.microsoft.com/office/drawing/2014/main" id="{ED08C86B-49F2-0F38-1C60-EA651FE4F26B}"/>
                </a:ext>
              </a:extLst>
            </p:cNvPr>
            <p:cNvSpPr>
              <a:spLocks/>
            </p:cNvSpPr>
            <p:nvPr/>
          </p:nvSpPr>
          <p:spPr bwMode="auto">
            <a:xfrm rot="1937671" flipH="1">
              <a:off x="4098941" y="4178019"/>
              <a:ext cx="208757" cy="45719"/>
            </a:xfrm>
            <a:custGeom>
              <a:avLst/>
              <a:gdLst>
                <a:gd name="T0" fmla="*/ 32 w 42"/>
                <a:gd name="T1" fmla="*/ 0 h 21"/>
                <a:gd name="T2" fmla="*/ 10 w 42"/>
                <a:gd name="T3" fmla="*/ 0 h 21"/>
                <a:gd name="T4" fmla="*/ 0 w 42"/>
                <a:gd name="T5" fmla="*/ 11 h 21"/>
                <a:gd name="T6" fmla="*/ 10 w 42"/>
                <a:gd name="T7" fmla="*/ 21 h 21"/>
                <a:gd name="T8" fmla="*/ 32 w 42"/>
                <a:gd name="T9" fmla="*/ 21 h 21"/>
                <a:gd name="T10" fmla="*/ 42 w 42"/>
                <a:gd name="T11" fmla="*/ 11 h 21"/>
                <a:gd name="T12" fmla="*/ 32 w 4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8" y="21"/>
                    <a:pt x="42" y="17"/>
                    <a:pt x="42" y="11"/>
                  </a:cubicBezTo>
                  <a:cubicBezTo>
                    <a:pt x="42" y="5"/>
                    <a:pt x="38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10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9C20E2-9E9A-4E9A-86C4-67BF68D9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Synthèse et recommandations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430B1F-E7E2-6750-5EAB-388945E85C3E}"/>
              </a:ext>
            </a:extLst>
          </p:cNvPr>
          <p:cNvSpPr txBox="1"/>
          <p:nvPr/>
        </p:nvSpPr>
        <p:spPr>
          <a:xfrm>
            <a:off x="865953" y="2339680"/>
            <a:ext cx="463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 moyen de se décarboner : interconnexion</a:t>
            </a:r>
          </a:p>
        </p:txBody>
      </p:sp>
    </p:spTree>
    <p:extLst>
      <p:ext uri="{BB962C8B-B14F-4D97-AF65-F5344CB8AC3E}">
        <p14:creationId xmlns:p14="http://schemas.microsoft.com/office/powerpoint/2010/main" val="30123956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821</Words>
  <Application>Microsoft Macintosh PowerPoint</Application>
  <PresentationFormat>Grand écran</PresentationFormat>
  <Paragraphs>262</Paragraphs>
  <Slides>20</Slides>
  <Notes>1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Projet EA314</vt:lpstr>
      <vt:lpstr>Hypothèses</vt:lpstr>
      <vt:lpstr>Scénarios</vt:lpstr>
      <vt:lpstr>Remplacement du diesel</vt:lpstr>
      <vt:lpstr>Optimisation sur les coûts</vt:lpstr>
      <vt:lpstr>Optimisation des émissions carbones 1/2</vt:lpstr>
      <vt:lpstr>Optimisation des émissions carbones 2/2</vt:lpstr>
      <vt:lpstr>Optimisation du foisonnement </vt:lpstr>
      <vt:lpstr>Synthèse et recommandations</vt:lpstr>
      <vt:lpstr>Résultats des mix</vt:lpstr>
      <vt:lpstr>Présentation PowerPoint</vt:lpstr>
      <vt:lpstr>Hypothèses des coûts</vt:lpstr>
      <vt:lpstr>Optimisation des émissions carbones</vt:lpstr>
      <vt:lpstr>Sources</vt:lpstr>
      <vt:lpstr>Notre île : l’île Usion</vt:lpstr>
      <vt:lpstr>Bornes </vt:lpstr>
      <vt:lpstr>Optimisation des couts : Annexe</vt:lpstr>
      <vt:lpstr>Optimisation des émissions carbone : Annexe</vt:lpstr>
      <vt:lpstr>Optimisation du foisonnement: Annexe</vt:lpstr>
      <vt:lpstr>Comparaison coûts annuels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EA314</dc:title>
  <dc:creator>Simon PALA</dc:creator>
  <cp:lastModifiedBy>Simon PALA</cp:lastModifiedBy>
  <cp:revision>15</cp:revision>
  <dcterms:created xsi:type="dcterms:W3CDTF">2023-12-13T13:47:05Z</dcterms:created>
  <dcterms:modified xsi:type="dcterms:W3CDTF">2023-12-18T14:44:17Z</dcterms:modified>
</cp:coreProperties>
</file>