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3" r:id="rId2"/>
    <p:sldMasterId id="2147483776" r:id="rId3"/>
    <p:sldMasterId id="2147483799" r:id="rId4"/>
  </p:sldMasterIdLst>
  <p:notesMasterIdLst>
    <p:notesMasterId r:id="rId32"/>
  </p:notesMasterIdLst>
  <p:sldIdLst>
    <p:sldId id="521" r:id="rId5"/>
    <p:sldId id="522" r:id="rId6"/>
    <p:sldId id="446" r:id="rId7"/>
    <p:sldId id="527" r:id="rId8"/>
    <p:sldId id="532" r:id="rId9"/>
    <p:sldId id="533" r:id="rId10"/>
    <p:sldId id="534" r:id="rId11"/>
    <p:sldId id="535" r:id="rId12"/>
    <p:sldId id="536" r:id="rId13"/>
    <p:sldId id="537" r:id="rId14"/>
    <p:sldId id="430" r:id="rId15"/>
    <p:sldId id="525" r:id="rId16"/>
    <p:sldId id="538" r:id="rId17"/>
    <p:sldId id="539" r:id="rId18"/>
    <p:sldId id="540" r:id="rId19"/>
    <p:sldId id="541" r:id="rId20"/>
    <p:sldId id="528" r:id="rId21"/>
    <p:sldId id="529" r:id="rId22"/>
    <p:sldId id="542" r:id="rId23"/>
    <p:sldId id="530" r:id="rId24"/>
    <p:sldId id="526" r:id="rId25"/>
    <p:sldId id="429" r:id="rId26"/>
    <p:sldId id="524" r:id="rId27"/>
    <p:sldId id="523" r:id="rId28"/>
    <p:sldId id="531" r:id="rId29"/>
    <p:sldId id="306" r:id="rId30"/>
    <p:sldId id="52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065545D-390B-472A-AB07-636D60FF30C0}">
          <p14:sldIdLst>
            <p14:sldId id="521"/>
            <p14:sldId id="522"/>
          </p14:sldIdLst>
        </p14:section>
        <p14:section name="What is Xamarin?" id="{5C15E2E1-A8DE-4FE3-90B1-7D2F3BE616A0}">
          <p14:sldIdLst>
            <p14:sldId id="446"/>
            <p14:sldId id="527"/>
            <p14:sldId id="532"/>
            <p14:sldId id="533"/>
            <p14:sldId id="534"/>
            <p14:sldId id="535"/>
            <p14:sldId id="536"/>
            <p14:sldId id="537"/>
          </p14:sldIdLst>
        </p14:section>
        <p14:section name="Why Xamarin?" id="{76D63B78-9731-4630-9751-ED90CB5EAE48}">
          <p14:sldIdLst>
            <p14:sldId id="430"/>
            <p14:sldId id="525"/>
            <p14:sldId id="538"/>
            <p14:sldId id="539"/>
            <p14:sldId id="540"/>
            <p14:sldId id="541"/>
            <p14:sldId id="528"/>
            <p14:sldId id="529"/>
            <p14:sldId id="542"/>
            <p14:sldId id="530"/>
            <p14:sldId id="526"/>
          </p14:sldIdLst>
        </p14:section>
        <p14:section name="Demonstrations" id="{4A74ED59-FAD3-433D-8DE5-42D36B6112E2}">
          <p14:sldIdLst>
            <p14:sldId id="429"/>
            <p14:sldId id="524"/>
            <p14:sldId id="523"/>
            <p14:sldId id="531"/>
          </p14:sldIdLst>
        </p14:section>
        <p14:section name="Conclusion" id="{7063469A-9B04-4565-8646-ABD7445C3250}">
          <p14:sldIdLst>
            <p14:sldId id="306"/>
            <p14:sldId id="520"/>
          </p14:sldIdLst>
        </p14:section>
        <p14:section name="Archive" id="{715D3D77-C665-43E6-AEB3-CB31DA6303E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9413" autoAdjust="0"/>
  </p:normalViewPr>
  <p:slideViewPr>
    <p:cSldViewPr snapToGrid="0">
      <p:cViewPr varScale="1">
        <p:scale>
          <a:sx n="70" d="100"/>
          <a:sy n="70" d="100"/>
        </p:scale>
        <p:origin x="4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F835B-0F67-453C-8965-E8369D081078}" type="datetimeFigureOut">
              <a:rPr lang="en-US" smtClean="0"/>
              <a:t>6/7/2015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5E63B-9069-4A7B-94A1-6BD92A894BE1}" type="slidenum">
              <a:rPr lang="en-US" smtClean="0"/>
              <a:t>‹#›</a:t>
            </a:fld>
            <a:endParaRPr lang="en-US"/>
          </a:p>
        </p:txBody>
      </p:sp>
    </p:spTree>
    <p:extLst>
      <p:ext uri="{BB962C8B-B14F-4D97-AF65-F5344CB8AC3E}">
        <p14:creationId xmlns:p14="http://schemas.microsoft.com/office/powerpoint/2010/main" val="420412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06A1D164-B33D-4403-8B09-EB3C0309BC7D}" type="datetime1">
              <a:rPr lang="en-US" smtClean="0"/>
              <a:t>6/7/2015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362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10</a:t>
            </a:fld>
            <a:endParaRPr lang="en-US"/>
          </a:p>
        </p:txBody>
      </p:sp>
    </p:spTree>
    <p:extLst>
      <p:ext uri="{BB962C8B-B14F-4D97-AF65-F5344CB8AC3E}">
        <p14:creationId xmlns:p14="http://schemas.microsoft.com/office/powerpoint/2010/main" val="4286491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11</a:t>
            </a:fld>
            <a:endParaRPr lang="en-US"/>
          </a:p>
        </p:txBody>
      </p:sp>
    </p:spTree>
    <p:extLst>
      <p:ext uri="{BB962C8B-B14F-4D97-AF65-F5344CB8AC3E}">
        <p14:creationId xmlns:p14="http://schemas.microsoft.com/office/powerpoint/2010/main" val="405591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12</a:t>
            </a:fld>
            <a:endParaRPr lang="en-US"/>
          </a:p>
        </p:txBody>
      </p:sp>
    </p:spTree>
    <p:extLst>
      <p:ext uri="{BB962C8B-B14F-4D97-AF65-F5344CB8AC3E}">
        <p14:creationId xmlns:p14="http://schemas.microsoft.com/office/powerpoint/2010/main" val="2854023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13</a:t>
            </a:fld>
            <a:endParaRPr lang="en-US"/>
          </a:p>
        </p:txBody>
      </p:sp>
    </p:spTree>
    <p:extLst>
      <p:ext uri="{BB962C8B-B14F-4D97-AF65-F5344CB8AC3E}">
        <p14:creationId xmlns:p14="http://schemas.microsoft.com/office/powerpoint/2010/main" val="1897269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14</a:t>
            </a:fld>
            <a:endParaRPr lang="en-US"/>
          </a:p>
        </p:txBody>
      </p:sp>
    </p:spTree>
    <p:extLst>
      <p:ext uri="{BB962C8B-B14F-4D97-AF65-F5344CB8AC3E}">
        <p14:creationId xmlns:p14="http://schemas.microsoft.com/office/powerpoint/2010/main" val="1518928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15</a:t>
            </a:fld>
            <a:endParaRPr lang="en-US"/>
          </a:p>
        </p:txBody>
      </p:sp>
    </p:spTree>
    <p:extLst>
      <p:ext uri="{BB962C8B-B14F-4D97-AF65-F5344CB8AC3E}">
        <p14:creationId xmlns:p14="http://schemas.microsoft.com/office/powerpoint/2010/main" val="90958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16</a:t>
            </a:fld>
            <a:endParaRPr lang="en-US"/>
          </a:p>
        </p:txBody>
      </p:sp>
    </p:spTree>
    <p:extLst>
      <p:ext uri="{BB962C8B-B14F-4D97-AF65-F5344CB8AC3E}">
        <p14:creationId xmlns:p14="http://schemas.microsoft.com/office/powerpoint/2010/main" val="3671373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17</a:t>
            </a:fld>
            <a:endParaRPr lang="en-US"/>
          </a:p>
        </p:txBody>
      </p:sp>
    </p:spTree>
    <p:extLst>
      <p:ext uri="{BB962C8B-B14F-4D97-AF65-F5344CB8AC3E}">
        <p14:creationId xmlns:p14="http://schemas.microsoft.com/office/powerpoint/2010/main" val="4014753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18</a:t>
            </a:fld>
            <a:endParaRPr lang="en-US"/>
          </a:p>
        </p:txBody>
      </p:sp>
    </p:spTree>
    <p:extLst>
      <p:ext uri="{BB962C8B-B14F-4D97-AF65-F5344CB8AC3E}">
        <p14:creationId xmlns:p14="http://schemas.microsoft.com/office/powerpoint/2010/main" val="3188204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19</a:t>
            </a:fld>
            <a:endParaRPr lang="en-US"/>
          </a:p>
        </p:txBody>
      </p:sp>
    </p:spTree>
    <p:extLst>
      <p:ext uri="{BB962C8B-B14F-4D97-AF65-F5344CB8AC3E}">
        <p14:creationId xmlns:p14="http://schemas.microsoft.com/office/powerpoint/2010/main" val="185701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a:t>
            </a:fld>
            <a:endParaRPr lang="en-US"/>
          </a:p>
        </p:txBody>
      </p:sp>
    </p:spTree>
    <p:extLst>
      <p:ext uri="{BB962C8B-B14F-4D97-AF65-F5344CB8AC3E}">
        <p14:creationId xmlns:p14="http://schemas.microsoft.com/office/powerpoint/2010/main" val="3998547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20</a:t>
            </a:fld>
            <a:endParaRPr lang="en-US"/>
          </a:p>
        </p:txBody>
      </p:sp>
    </p:spTree>
    <p:extLst>
      <p:ext uri="{BB962C8B-B14F-4D97-AF65-F5344CB8AC3E}">
        <p14:creationId xmlns:p14="http://schemas.microsoft.com/office/powerpoint/2010/main" val="597409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21</a:t>
            </a:fld>
            <a:endParaRPr lang="en-US"/>
          </a:p>
        </p:txBody>
      </p:sp>
    </p:spTree>
    <p:extLst>
      <p:ext uri="{BB962C8B-B14F-4D97-AF65-F5344CB8AC3E}">
        <p14:creationId xmlns:p14="http://schemas.microsoft.com/office/powerpoint/2010/main" val="827446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a:t>
            </a:r>
            <a:r>
              <a:rPr lang="en-US" sz="1200" b="1" i="0" kern="1200" dirty="0" smtClean="0">
                <a:solidFill>
                  <a:schemeClr val="tx1"/>
                </a:solidFill>
                <a:effectLst/>
                <a:latin typeface="+mn-lt"/>
                <a:ea typeface="+mn-ea"/>
                <a:cs typeface="+mn-cs"/>
              </a:rPr>
              <a:t>201-2-vms-loadbalancer-lbrules</a:t>
            </a:r>
          </a:p>
          <a:p>
            <a:r>
              <a:rPr lang="en-US" dirty="0" smtClean="0"/>
              <a:t>https://github.com/Azure/azure-quickstart-templates/tree/master/201-2-vms-loadbalancer-lbrules</a:t>
            </a:r>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22</a:t>
            </a:fld>
            <a:endParaRPr lang="en-US"/>
          </a:p>
        </p:txBody>
      </p:sp>
    </p:spTree>
    <p:extLst>
      <p:ext uri="{BB962C8B-B14F-4D97-AF65-F5344CB8AC3E}">
        <p14:creationId xmlns:p14="http://schemas.microsoft.com/office/powerpoint/2010/main" val="918507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a:t>
            </a:r>
            <a:r>
              <a:rPr lang="en-US" sz="1200" b="1" i="0" kern="1200" dirty="0" smtClean="0">
                <a:solidFill>
                  <a:schemeClr val="tx1"/>
                </a:solidFill>
                <a:effectLst/>
                <a:latin typeface="+mn-lt"/>
                <a:ea typeface="+mn-ea"/>
                <a:cs typeface="+mn-cs"/>
              </a:rPr>
              <a:t>201-2-vms-loadbalancer-lbrules</a:t>
            </a:r>
          </a:p>
          <a:p>
            <a:r>
              <a:rPr lang="en-US" dirty="0" smtClean="0"/>
              <a:t>https://github.com/Azure/azure-quickstart-templates/tree/master/201-2-vms-loadbalancer-lbrules</a:t>
            </a:r>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23</a:t>
            </a:fld>
            <a:endParaRPr lang="en-US"/>
          </a:p>
        </p:txBody>
      </p:sp>
    </p:spTree>
    <p:extLst>
      <p:ext uri="{BB962C8B-B14F-4D97-AF65-F5344CB8AC3E}">
        <p14:creationId xmlns:p14="http://schemas.microsoft.com/office/powerpoint/2010/main" val="1618118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a:t>
            </a:r>
            <a:r>
              <a:rPr lang="en-US" sz="1200" b="1" i="0" kern="1200" dirty="0" smtClean="0">
                <a:solidFill>
                  <a:schemeClr val="tx1"/>
                </a:solidFill>
                <a:effectLst/>
                <a:latin typeface="+mn-lt"/>
                <a:ea typeface="+mn-ea"/>
                <a:cs typeface="+mn-cs"/>
              </a:rPr>
              <a:t>201-2-vms-loadbalancer-lbrules</a:t>
            </a:r>
          </a:p>
          <a:p>
            <a:r>
              <a:rPr lang="en-US" dirty="0" smtClean="0"/>
              <a:t>https://github.com/Azure/azure-quickstart-templates/tree/master/201-2-vms-loadbalancer-lbrules</a:t>
            </a:r>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24</a:t>
            </a:fld>
            <a:endParaRPr lang="en-US"/>
          </a:p>
        </p:txBody>
      </p:sp>
    </p:spTree>
    <p:extLst>
      <p:ext uri="{BB962C8B-B14F-4D97-AF65-F5344CB8AC3E}">
        <p14:creationId xmlns:p14="http://schemas.microsoft.com/office/powerpoint/2010/main" val="3061244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26</a:t>
            </a:fld>
            <a:endParaRPr lang="en-US"/>
          </a:p>
        </p:txBody>
      </p:sp>
    </p:spTree>
    <p:extLst>
      <p:ext uri="{BB962C8B-B14F-4D97-AF65-F5344CB8AC3E}">
        <p14:creationId xmlns:p14="http://schemas.microsoft.com/office/powerpoint/2010/main" val="4130027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27</a:t>
            </a:fld>
            <a:endParaRPr lang="en-US"/>
          </a:p>
        </p:txBody>
      </p:sp>
    </p:spTree>
    <p:extLst>
      <p:ext uri="{BB962C8B-B14F-4D97-AF65-F5344CB8AC3E}">
        <p14:creationId xmlns:p14="http://schemas.microsoft.com/office/powerpoint/2010/main" val="409767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3</a:t>
            </a:fld>
            <a:endParaRPr lang="en-US"/>
          </a:p>
        </p:txBody>
      </p:sp>
    </p:spTree>
    <p:extLst>
      <p:ext uri="{BB962C8B-B14F-4D97-AF65-F5344CB8AC3E}">
        <p14:creationId xmlns:p14="http://schemas.microsoft.com/office/powerpoint/2010/main" val="57325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4</a:t>
            </a:fld>
            <a:endParaRPr lang="en-US"/>
          </a:p>
        </p:txBody>
      </p:sp>
    </p:spTree>
    <p:extLst>
      <p:ext uri="{BB962C8B-B14F-4D97-AF65-F5344CB8AC3E}">
        <p14:creationId xmlns:p14="http://schemas.microsoft.com/office/powerpoint/2010/main" val="8749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5</a:t>
            </a:fld>
            <a:endParaRPr lang="en-US"/>
          </a:p>
        </p:txBody>
      </p:sp>
    </p:spTree>
    <p:extLst>
      <p:ext uri="{BB962C8B-B14F-4D97-AF65-F5344CB8AC3E}">
        <p14:creationId xmlns:p14="http://schemas.microsoft.com/office/powerpoint/2010/main" val="305190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6</a:t>
            </a:fld>
            <a:endParaRPr lang="en-US"/>
          </a:p>
        </p:txBody>
      </p:sp>
    </p:spTree>
    <p:extLst>
      <p:ext uri="{BB962C8B-B14F-4D97-AF65-F5344CB8AC3E}">
        <p14:creationId xmlns:p14="http://schemas.microsoft.com/office/powerpoint/2010/main" val="22569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7</a:t>
            </a:fld>
            <a:endParaRPr lang="en-US"/>
          </a:p>
        </p:txBody>
      </p:sp>
    </p:spTree>
    <p:extLst>
      <p:ext uri="{BB962C8B-B14F-4D97-AF65-F5344CB8AC3E}">
        <p14:creationId xmlns:p14="http://schemas.microsoft.com/office/powerpoint/2010/main" val="3260262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8</a:t>
            </a:fld>
            <a:endParaRPr lang="en-US"/>
          </a:p>
        </p:txBody>
      </p:sp>
    </p:spTree>
    <p:extLst>
      <p:ext uri="{BB962C8B-B14F-4D97-AF65-F5344CB8AC3E}">
        <p14:creationId xmlns:p14="http://schemas.microsoft.com/office/powerpoint/2010/main" val="136092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9</a:t>
            </a:fld>
            <a:endParaRPr lang="en-US"/>
          </a:p>
        </p:txBody>
      </p:sp>
    </p:spTree>
    <p:extLst>
      <p:ext uri="{BB962C8B-B14F-4D97-AF65-F5344CB8AC3E}">
        <p14:creationId xmlns:p14="http://schemas.microsoft.com/office/powerpoint/2010/main" val="2476606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Master" Target="../slideMasters/slideMaster4.xml"/><Relationship Id="rId4" Type="http://schemas.openxmlformats.org/officeDocument/2006/relationships/image" Target="../media/image3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solidFill>
                  <a:srgbClr val="00188F"/>
                </a:soli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318"/>
            <a:ext cx="986066" cy="191269"/>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5" y="560065"/>
            <a:ext cx="2599604" cy="383814"/>
          </a:xfrm>
          <a:prstGeom prst="rect">
            <a:avLst/>
          </a:prstGeom>
        </p:spPr>
      </p:pic>
    </p:spTree>
    <p:extLst>
      <p:ext uri="{BB962C8B-B14F-4D97-AF65-F5344CB8AC3E}">
        <p14:creationId xmlns:p14="http://schemas.microsoft.com/office/powerpoint/2010/main" val="262666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chemeClr val="tx2"/>
                </a:solidFill>
              </a:defRPr>
            </a:lvl1pPr>
          </a:lstStyle>
          <a:p>
            <a:r>
              <a:rPr lang="en-US" dirty="0" smtClean="0"/>
              <a:t>Big statement</a:t>
            </a:r>
            <a:endParaRPr lang="en-US" dirty="0"/>
          </a:p>
        </p:txBody>
      </p:sp>
    </p:spTree>
    <p:extLst>
      <p:ext uri="{BB962C8B-B14F-4D97-AF65-F5344CB8AC3E}">
        <p14:creationId xmlns:p14="http://schemas.microsoft.com/office/powerpoint/2010/main" val="347863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819836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442308840"/>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08367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9445143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4658287"/>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373755092"/>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52844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7139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3198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499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3853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66195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2384" y="436418"/>
            <a:ext cx="11401220" cy="553998"/>
          </a:xfrm>
          <a:prstGeom prst="rect">
            <a:avLst/>
          </a:prstGeom>
        </p:spPr>
        <p:txBody>
          <a:bodyPr/>
          <a:lstStyle>
            <a:lvl1pPr algn="l" defTabSz="914302" rtl="0" eaLnBrk="1" latinLnBrk="0" hangingPunct="1">
              <a:lnSpc>
                <a:spcPct val="90000"/>
              </a:lnSpc>
              <a:spcBef>
                <a:spcPct val="0"/>
              </a:spcBef>
              <a:buNone/>
              <a:defRPr lang="en-US" sz="4000" b="0" kern="1200" cap="none" spc="-100" baseline="0" dirty="0">
                <a:ln w="3175">
                  <a:noFill/>
                </a:ln>
                <a:solidFill>
                  <a:schemeClr val="tx2">
                    <a:alpha val="99000"/>
                  </a:schemeClr>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11769196" y="6458928"/>
            <a:ext cx="398711" cy="365125"/>
          </a:xfrm>
          <a:prstGeom prst="rect">
            <a:avLst/>
          </a:prstGeom>
        </p:spPr>
        <p:txBody>
          <a:bodyPr/>
          <a:lstStyle/>
          <a:p>
            <a:pPr defTabSz="914367"/>
            <a:fld id="{B60359E2-F1E6-40F3-81C3-5A646FA87138}" type="slidenum">
              <a:rPr lang="en-US" smtClean="0">
                <a:solidFill>
                  <a:srgbClr val="505050"/>
                </a:solidFill>
              </a:rPr>
              <a:pPr defTabSz="914367"/>
              <a:t>‹#›</a:t>
            </a:fld>
            <a:endParaRPr lang="en-US" dirty="0">
              <a:solidFill>
                <a:srgbClr val="505050"/>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33161" y="25280"/>
            <a:ext cx="2235390" cy="822274"/>
          </a:xfrm>
          <a:prstGeom prst="rect">
            <a:avLst/>
          </a:prstGeom>
        </p:spPr>
      </p:pic>
    </p:spTree>
    <p:extLst>
      <p:ext uri="{BB962C8B-B14F-4D97-AF65-F5344CB8AC3E}">
        <p14:creationId xmlns:p14="http://schemas.microsoft.com/office/powerpoint/2010/main" val="4018569897"/>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933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p:nvPr>
        </p:nvSpPr>
        <p:spPr>
          <a:xfrm>
            <a:off x="5132933" y="3271520"/>
            <a:ext cx="6223986" cy="1125285"/>
          </a:xfrm>
        </p:spPr>
        <p:txBody>
          <a:bodyPr/>
          <a:lstStyle>
            <a:lvl1pPr marL="3174"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4" indent="0">
              <a:spcBef>
                <a:spcPts val="0"/>
              </a:spcBef>
              <a:buSzPct val="80000"/>
              <a:buFont typeface="Arial" pitchFamily="34" charset="0"/>
              <a:buNone/>
              <a:defRPr sz="2000" spc="-50" baseline="0">
                <a:solidFill>
                  <a:schemeClr val="bg1"/>
                </a:solidFill>
              </a:defRPr>
            </a:lvl2pPr>
            <a:lvl3pPr marL="1258646" indent="-403147">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655" indent="-346009">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140" indent="-33648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3309" y="6311789"/>
            <a:ext cx="1619411" cy="388399"/>
          </a:xfrm>
          <a:prstGeom prst="rect">
            <a:avLst/>
          </a:prstGeom>
        </p:spPr>
      </p:pic>
    </p:spTree>
    <p:extLst>
      <p:ext uri="{BB962C8B-B14F-4D97-AF65-F5344CB8AC3E}">
        <p14:creationId xmlns:p14="http://schemas.microsoft.com/office/powerpoint/2010/main" val="2394079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00BC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solidFill>
                  <a:srgbClr val="00188F"/>
                </a:solidFill>
              </a:defRPr>
            </a:lvl1pPr>
          </a:lstStyle>
          <a:p>
            <a:r>
              <a:rPr lang="en-US" dirty="0" smtClean="0"/>
              <a:t>Section title</a:t>
            </a:r>
            <a:endParaRPr lang="en-US" dirty="0"/>
          </a:p>
        </p:txBody>
      </p:sp>
    </p:spTree>
    <p:extLst>
      <p:ext uri="{BB962C8B-B14F-4D97-AF65-F5344CB8AC3E}">
        <p14:creationId xmlns:p14="http://schemas.microsoft.com/office/powerpoint/2010/main" val="2617817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6977_Azure_Cloud_Full_091112.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29300" y="0"/>
            <a:ext cx="6662701" cy="6858001"/>
          </a:xfrm>
          <a:prstGeom prst="rect">
            <a:avLst/>
          </a:prstGeom>
        </p:spPr>
      </p:pic>
      <p:sp>
        <p:nvSpPr>
          <p:cNvPr id="3"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solidFill>
                  <a:schemeClr val="tx2"/>
                </a:solidFill>
              </a:defRPr>
            </a:lvl1pPr>
          </a:lstStyle>
          <a:p>
            <a:r>
              <a:rPr lang="en-US" dirty="0" smtClean="0"/>
              <a:t>Section title goes here</a:t>
            </a:r>
            <a:endParaRPr lang="en-US" dirty="0"/>
          </a:p>
        </p:txBody>
      </p:sp>
    </p:spTree>
    <p:extLst>
      <p:ext uri="{BB962C8B-B14F-4D97-AF65-F5344CB8AC3E}">
        <p14:creationId xmlns:p14="http://schemas.microsoft.com/office/powerpoint/2010/main" val="42705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4" name="Rectangle 3"/>
          <p:cNvSpPr>
            <a:spLocks/>
          </p:cNvSpPr>
          <p:nvPr userDrawn="1"/>
        </p:nvSpPr>
        <p:spPr bwMode="auto">
          <a:xfrm>
            <a:off x="264580" y="1456608"/>
            <a:ext cx="4486784" cy="421339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5" tIns="143410" rIns="182865" bIns="143410" numCol="1" spcCol="0" rtlCol="0" fromWordArt="0" anchor="t" anchorCtr="0" forceAA="0" compatLnSpc="1">
            <a:prstTxWarp prst="textNoShape">
              <a:avLst/>
            </a:prstTxWarp>
            <a:noAutofit/>
          </a:bodyPr>
          <a:lstStyle/>
          <a:p>
            <a:pPr defTabSz="913985" fontAlgn="base">
              <a:lnSpc>
                <a:spcPct val="90000"/>
              </a:lnSpc>
              <a:spcBef>
                <a:spcPct val="0"/>
              </a:spcBef>
              <a:spcAft>
                <a:spcPct val="0"/>
              </a:spcAft>
            </a:pPr>
            <a:endParaRPr lang="en-US" sz="1961" dirty="0">
              <a:solidFill>
                <a:srgbClr val="00188F"/>
              </a:solidFill>
              <a:ea typeface="Segoe UI" pitchFamily="34" charset="0"/>
              <a:cs typeface="Segoe UI" pitchFamily="34" charset="0"/>
            </a:endParaRPr>
          </a:p>
        </p:txBody>
      </p:sp>
      <p:sp>
        <p:nvSpPr>
          <p:cNvPr id="8" name="Text Placeholder 5"/>
          <p:cNvSpPr>
            <a:spLocks noGrp="1"/>
          </p:cNvSpPr>
          <p:nvPr>
            <p:ph type="body" sz="quarter" idx="11"/>
          </p:nvPr>
        </p:nvSpPr>
        <p:spPr>
          <a:xfrm>
            <a:off x="5019927" y="1456606"/>
            <a:ext cx="6723860" cy="1975390"/>
          </a:xfrm>
        </p:spPr>
        <p:txBody>
          <a:bodyPr/>
          <a:lstStyle>
            <a:lvl1pPr marL="0" indent="0">
              <a:buNone/>
              <a:defRPr>
                <a:solidFill>
                  <a:srgbClr val="FFFFFF"/>
                </a:solidFill>
              </a:defRPr>
            </a:lvl1pPr>
            <a:lvl2pPr marL="0" indent="0">
              <a:buFontTx/>
              <a:buNone/>
              <a:defRPr sz="1961">
                <a:solidFill>
                  <a:srgbClr val="FFFFFF"/>
                </a:solidFill>
              </a:defRPr>
            </a:lvl2pPr>
            <a:lvl3pPr marL="224068" indent="0">
              <a:buNone/>
              <a:defRPr>
                <a:solidFill>
                  <a:srgbClr val="FFFFFF"/>
                </a:solidFill>
              </a:defRPr>
            </a:lvl3pPr>
            <a:lvl4pPr marL="448135" indent="0">
              <a:buNone/>
              <a:defRPr>
                <a:solidFill>
                  <a:srgbClr val="FFFFFF"/>
                </a:solidFill>
              </a:defRPr>
            </a:lvl4pPr>
            <a:lvl5pPr marL="672203" indent="0">
              <a:buNone/>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350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313">
                <a:solidFill>
                  <a:schemeClr val="tx2"/>
                </a:solidFill>
              </a:defRPr>
            </a:lvl1pPr>
          </a:lstStyle>
          <a:p>
            <a:r>
              <a:rPr lang="en-US" smtClean="0"/>
              <a:t>Click to edit Master title style</a:t>
            </a:r>
            <a:endParaRPr lang="en-US" dirty="0"/>
          </a:p>
        </p:txBody>
      </p:sp>
      <p:sp>
        <p:nvSpPr>
          <p:cNvPr id="7" name="Rectangle 6"/>
          <p:cNvSpPr/>
          <p:nvPr userDrawn="1"/>
        </p:nvSpPr>
        <p:spPr bwMode="auto">
          <a:xfrm>
            <a:off x="0" y="1187622"/>
            <a:ext cx="3854938" cy="39448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3854962" y="1187622"/>
            <a:ext cx="3854938" cy="3944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7709547" y="1187622"/>
            <a:ext cx="3854938" cy="39448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5"/>
          <p:cNvSpPr>
            <a:spLocks noGrp="1"/>
          </p:cNvSpPr>
          <p:nvPr>
            <p:ph type="body" sz="quarter" idx="10" hasCustomPrompt="1"/>
          </p:nvPr>
        </p:nvSpPr>
        <p:spPr>
          <a:xfrm>
            <a:off x="269239" y="5132430"/>
            <a:ext cx="3406440"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
        <p:nvSpPr>
          <p:cNvPr id="18" name="Text Placeholder 5"/>
          <p:cNvSpPr>
            <a:spLocks noGrp="1"/>
          </p:cNvSpPr>
          <p:nvPr>
            <p:ph type="body" sz="quarter" idx="11" hasCustomPrompt="1"/>
          </p:nvPr>
        </p:nvSpPr>
        <p:spPr>
          <a:xfrm>
            <a:off x="3854962" y="5132430"/>
            <a:ext cx="3585723"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
        <p:nvSpPr>
          <p:cNvPr id="19" name="Text Placeholder 5"/>
          <p:cNvSpPr>
            <a:spLocks noGrp="1"/>
          </p:cNvSpPr>
          <p:nvPr>
            <p:ph type="body" sz="quarter" idx="12" hasCustomPrompt="1"/>
          </p:nvPr>
        </p:nvSpPr>
        <p:spPr>
          <a:xfrm>
            <a:off x="7709546" y="5132430"/>
            <a:ext cx="3585723"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Tree>
    <p:extLst>
      <p:ext uri="{BB962C8B-B14F-4D97-AF65-F5344CB8AC3E}">
        <p14:creationId xmlns:p14="http://schemas.microsoft.com/office/powerpoint/2010/main" val="322086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091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194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64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79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647"/>
          </a:xfrm>
        </p:spPr>
        <p:txBody>
          <a:bodyPr>
            <a:spAutoFit/>
          </a:bodyPr>
          <a:lstStyle>
            <a:lvl1pPr>
              <a:defRPr>
                <a:solidFill>
                  <a:srgbClr val="00188F"/>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60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653450" y="6164664"/>
            <a:ext cx="986066" cy="191269"/>
          </a:xfrm>
          <a:prstGeom prst="rect">
            <a:avLst/>
          </a:prstGeom>
        </p:spPr>
      </p:pic>
      <p:sp>
        <p:nvSpPr>
          <p:cNvPr id="4"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solidFill>
                  <a:srgbClr val="00188F"/>
                </a:solidFill>
                <a:latin typeface="+mj-lt"/>
              </a:defRPr>
            </a:lvl1pPr>
          </a:lstStyle>
          <a:p>
            <a:pPr lvl="0"/>
            <a:r>
              <a:rPr lang="en-US" dirty="0" smtClean="0"/>
              <a:t>Speaker Name</a:t>
            </a:r>
          </a:p>
        </p:txBody>
      </p:sp>
      <p:sp>
        <p:nvSpPr>
          <p:cNvPr id="5"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solidFill>
                  <a:srgbClr val="00188F"/>
                </a:solidFill>
              </a:defRPr>
            </a:lvl1pPr>
          </a:lstStyle>
          <a:p>
            <a:r>
              <a:rPr lang="en-US" dirty="0" smtClean="0"/>
              <a:t>Presentation title</a:t>
            </a:r>
            <a:endParaRPr lang="en-US" dirty="0"/>
          </a:p>
        </p:txBody>
      </p:sp>
      <p:pic>
        <p:nvPicPr>
          <p:cNvPr id="6" name="Picture 5" descr="Azure_logo_wht-0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48585" y="560065"/>
            <a:ext cx="2599604" cy="383815"/>
          </a:xfrm>
          <a:prstGeom prst="rect">
            <a:avLst/>
          </a:prstGeom>
        </p:spPr>
      </p:pic>
    </p:spTree>
    <p:extLst>
      <p:ext uri="{BB962C8B-B14F-4D97-AF65-F5344CB8AC3E}">
        <p14:creationId xmlns:p14="http://schemas.microsoft.com/office/powerpoint/2010/main" val="33897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20188"/>
          </a:xfrm>
        </p:spPr>
        <p:txBody>
          <a:bodyPr wrap="square">
            <a:spAutoFit/>
          </a:bodyPr>
          <a:lstStyle>
            <a:lvl1pPr marL="0" indent="0">
              <a:spcBef>
                <a:spcPts val="1200"/>
              </a:spcBef>
              <a:buClr>
                <a:schemeClr val="tx1"/>
              </a:buClr>
              <a:buFont typeface="Wingdings" pitchFamily="2" charset="2"/>
              <a:buNone/>
              <a:defRPr sz="3431">
                <a:solidFill>
                  <a:srgbClr val="00188F"/>
                </a:solidFill>
              </a:defRPr>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20188"/>
          </a:xfrm>
        </p:spPr>
        <p:txBody>
          <a:bodyPr wrap="square">
            <a:spAutoFit/>
          </a:bodyPr>
          <a:lstStyle>
            <a:lvl1pPr marL="0" indent="0">
              <a:spcBef>
                <a:spcPts val="1200"/>
              </a:spcBef>
              <a:buClr>
                <a:schemeClr val="tx1"/>
              </a:buClr>
              <a:buFont typeface="Wingdings" pitchFamily="2" charset="2"/>
              <a:buNone/>
              <a:defRPr sz="3431">
                <a:solidFill>
                  <a:srgbClr val="00188F"/>
                </a:solidFill>
              </a:defRPr>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32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20188"/>
          </a:xfrm>
        </p:spPr>
        <p:txBody>
          <a:bodyPr wrap="square">
            <a:spAutoFit/>
          </a:bodyPr>
          <a:lstStyle>
            <a:lvl1pPr marL="0" indent="0">
              <a:spcBef>
                <a:spcPts val="1200"/>
              </a:spcBef>
              <a:buClr>
                <a:schemeClr val="tx1"/>
              </a:buClr>
              <a:buFont typeface="Wingdings" pitchFamily="2" charset="2"/>
              <a:buNone/>
              <a:defRPr sz="3431"/>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20188"/>
          </a:xfrm>
        </p:spPr>
        <p:txBody>
          <a:bodyPr wrap="square">
            <a:spAutoFit/>
          </a:bodyPr>
          <a:lstStyle>
            <a:lvl1pPr marL="0" indent="0">
              <a:spcBef>
                <a:spcPts val="1200"/>
              </a:spcBef>
              <a:buClr>
                <a:schemeClr val="tx1"/>
              </a:buClr>
              <a:buFont typeface="Wingdings" pitchFamily="2" charset="2"/>
              <a:buNone/>
              <a:defRPr sz="3431"/>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2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281641" indent="-281641">
              <a:spcBef>
                <a:spcPts val="1200"/>
              </a:spcBef>
              <a:buClr>
                <a:schemeClr val="tx1"/>
              </a:buClr>
              <a:buFont typeface="Arial" pitchFamily="34" charset="0"/>
              <a:buChar char="•"/>
              <a:defRPr sz="3431"/>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86578"/>
          </a:xfrm>
        </p:spPr>
        <p:txBody>
          <a:bodyPr wrap="square">
            <a:spAutoFit/>
          </a:bodyPr>
          <a:lstStyle>
            <a:lvl1pPr marL="281641" indent="-281641">
              <a:spcBef>
                <a:spcPts val="1200"/>
              </a:spcBef>
              <a:buClr>
                <a:schemeClr val="tx1"/>
              </a:buClr>
              <a:buFont typeface="Arial" pitchFamily="34" charset="0"/>
              <a:buChar char="•"/>
              <a:defRPr sz="3431"/>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70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281641" indent="-281641">
              <a:spcBef>
                <a:spcPts val="1200"/>
              </a:spcBef>
              <a:buClrTx/>
              <a:buFont typeface="Arial" pitchFamily="34" charset="0"/>
              <a:buChar char="•"/>
              <a:defRPr sz="3431">
                <a:solidFill>
                  <a:srgbClr val="00188F"/>
                </a:solidFill>
              </a:defRPr>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86578"/>
          </a:xfrm>
        </p:spPr>
        <p:txBody>
          <a:bodyPr wrap="square">
            <a:spAutoFit/>
          </a:bodyPr>
          <a:lstStyle>
            <a:lvl1pPr marL="281641" indent="-281641">
              <a:spcBef>
                <a:spcPts val="1200"/>
              </a:spcBef>
              <a:buClrTx/>
              <a:buFont typeface="Arial" pitchFamily="34" charset="0"/>
              <a:buChar char="•"/>
              <a:defRPr sz="3431">
                <a:solidFill>
                  <a:srgbClr val="00188F"/>
                </a:solidFill>
              </a:defRPr>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59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041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93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0907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00BC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190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D8C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342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6" tIns="45716" rIns="45716" bIns="45716" numCol="1" spcCol="0" rtlCol="0" fromWordArt="0" anchor="ctr" anchorCtr="0" forceAA="0" compatLnSpc="1">
            <a:prstTxWarp prst="textNoShape">
              <a:avLst/>
            </a:prstTxWarp>
            <a:noAutofit/>
          </a:bodyPr>
          <a:lstStyle/>
          <a:p>
            <a:pPr algn="ctr" defTabSz="913985"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1"/>
            <a:ext cx="11653522" cy="1956974"/>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683"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1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414"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16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26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238" y="2084172"/>
            <a:ext cx="8964248" cy="35862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7"/>
            <a:ext cx="8964185" cy="1793090"/>
          </a:xfrm>
          <a:noFill/>
        </p:spPr>
        <p:txBody>
          <a:bodyPr lIns="146286" tIns="91429" rIns="146286" bIns="91429" anchor="t" anchorCtr="0"/>
          <a:lstStyle>
            <a:lvl1pPr>
              <a:defRPr sz="5882" spc="-99"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69303" y="3878576"/>
            <a:ext cx="8964186" cy="1792326"/>
          </a:xfrm>
          <a:noFill/>
        </p:spPr>
        <p:txBody>
          <a:bodyPr lIns="146286" tIns="109714" rIns="146286" bIns="109714">
            <a:noAutofit/>
          </a:bodyPr>
          <a:lstStyle>
            <a:lvl1pPr marL="0" indent="0">
              <a:spcBef>
                <a:spcPts val="0"/>
              </a:spcBef>
              <a:buNone/>
              <a:defRPr sz="3431"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798"/>
            <a:ext cx="986066" cy="190310"/>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7" y="560065"/>
            <a:ext cx="2599599" cy="383814"/>
          </a:xfrm>
          <a:prstGeom prst="rect">
            <a:avLst/>
          </a:prstGeom>
        </p:spPr>
      </p:pic>
    </p:spTree>
    <p:extLst>
      <p:ext uri="{BB962C8B-B14F-4D97-AF65-F5344CB8AC3E}">
        <p14:creationId xmlns:p14="http://schemas.microsoft.com/office/powerpoint/2010/main" val="3339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26765"/>
          </a:xfrm>
          <a:prstGeom prst="rect">
            <a:avLst/>
          </a:prstGeom>
        </p:spPr>
        <p:txBody>
          <a:bodyPr/>
          <a:lstStyle>
            <a:lvl1pPr marL="284754" indent="-284754">
              <a:buClr>
                <a:schemeClr val="tx1"/>
              </a:buClr>
              <a:buSzPct val="90000"/>
              <a:buFont typeface="Arial" pitchFamily="34" charset="0"/>
              <a:buChar char="•"/>
              <a:defRPr sz="343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70" indent="-275417">
              <a:buClr>
                <a:schemeClr val="tx1"/>
              </a:buClr>
              <a:buSzPct val="90000"/>
              <a:buFont typeface="Arial" pitchFamily="34" charset="0"/>
              <a:buChar char="•"/>
              <a:defRPr sz="32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24" indent="-284754">
              <a:buClr>
                <a:schemeClr val="tx1"/>
              </a:buClr>
              <a:buSzPct val="90000"/>
              <a:buFont typeface="Arial" pitchFamily="34" charset="0"/>
              <a:buChar char="•"/>
              <a:defRPr sz="284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92" indent="-224068">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059" indent="-224068">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6"/>
          </a:xfrm>
          <a:prstGeom prst="rect">
            <a:avLst/>
          </a:prstGeom>
          <a:solidFill>
            <a:srgbClr val="FFFF99"/>
          </a:solidFill>
        </p:spPr>
        <p:txBody>
          <a:bodyPr wrap="square" lIns="155437" tIns="77719" rIns="155437" bIns="77719"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26463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303" y="291069"/>
            <a:ext cx="2862678" cy="747151"/>
          </a:xfrm>
          <a:prstGeom prst="rect">
            <a:avLst/>
          </a:prstGeom>
        </p:spPr>
      </p:pic>
      <p:pic>
        <p:nvPicPr>
          <p:cNvPr id="4" name="Picture 3"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344717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0117" y="228602"/>
            <a:ext cx="1117388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0117" y="1447800"/>
            <a:ext cx="11173883" cy="2041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userDrawn="1"/>
        </p:nvCxnSpPr>
        <p:spPr>
          <a:xfrm rot="5400000">
            <a:off x="11345579" y="6577533"/>
            <a:ext cx="228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573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35360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30564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9497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Demo</a:t>
            </a:r>
            <a:endParaRPr lang="en-US" dirty="0"/>
          </a:p>
        </p:txBody>
      </p:sp>
    </p:spTree>
    <p:extLst>
      <p:ext uri="{BB962C8B-B14F-4D97-AF65-F5344CB8AC3E}">
        <p14:creationId xmlns:p14="http://schemas.microsoft.com/office/powerpoint/2010/main" val="33744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36744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124018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92027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188F"/>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318"/>
            <a:ext cx="986066" cy="191269"/>
          </a:xfrm>
          <a:prstGeom prst="rect">
            <a:avLst/>
          </a:prstGeom>
        </p:spPr>
      </p:pic>
      <p:pic>
        <p:nvPicPr>
          <p:cNvPr id="4" name="Picture 3" descr="Azure_logo_wht-0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5" y="560065"/>
            <a:ext cx="2599604" cy="383815"/>
          </a:xfrm>
          <a:prstGeom prst="rect">
            <a:avLst/>
          </a:prstGeom>
        </p:spPr>
      </p:pic>
    </p:spTree>
    <p:extLst>
      <p:ext uri="{BB962C8B-B14F-4D97-AF65-F5344CB8AC3E}">
        <p14:creationId xmlns:p14="http://schemas.microsoft.com/office/powerpoint/2010/main" val="31115890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9"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8623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8601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2006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6869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86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358523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19351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22141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321236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5126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7"/>
            <a:ext cx="9859116" cy="2697988"/>
          </a:xfrm>
          <a:noFill/>
        </p:spPr>
        <p:txBody>
          <a:bodyPr tIns="91429" bIns="91429" anchor="t" anchorCtr="0"/>
          <a:lstStyle>
            <a:lvl1pPr>
              <a:defRPr sz="7058"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8"/>
            <a:ext cx="9860673" cy="1793881"/>
          </a:xfrm>
          <a:noFill/>
        </p:spPr>
        <p:txBody>
          <a:bodyPr lIns="182856" tIns="146286" rIns="182856" bIns="146286">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70800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11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310038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1660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Tree>
    <p:extLst>
      <p:ext uri="{BB962C8B-B14F-4D97-AF65-F5344CB8AC3E}">
        <p14:creationId xmlns:p14="http://schemas.microsoft.com/office/powerpoint/2010/main" val="44887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b"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23846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1963140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96682"/>
          </a:xfrm>
        </p:spPr>
        <p:txBody>
          <a:bodyPr vert="horz" wrap="square" lIns="146304" tIns="91440" rIns="146304" bIns="91440" rtlCol="0">
            <a:noAutofit/>
          </a:bodyPr>
          <a:lstStyle>
            <a:lvl1pPr>
              <a:defRPr lang="en-US" sz="3921" smtClean="0"/>
            </a:lvl1pPr>
            <a:lvl2pPr>
              <a:defRPr lang="en-US" sz="3529" smtClean="0">
                <a:latin typeface="+mj-lt"/>
              </a:defRPr>
            </a:lvl2pPr>
            <a:lvl3pPr>
              <a:defRPr lang="en-US" sz="3137" smtClean="0"/>
            </a:lvl3pPr>
            <a:lvl4pPr>
              <a:defRPr lang="en-US" sz="2745" smtClean="0"/>
            </a:lvl4pPr>
            <a:lvl5pPr>
              <a:defRPr lang="en-US" sz="2745" dirty="0"/>
            </a:lvl5pPr>
          </a:lstStyle>
          <a:p>
            <a:pPr lvl="0">
              <a:buFont typeface="Wingdings" panose="05000000000000000000" pitchFamily="2" charset="2"/>
              <a:buChar char="à"/>
            </a:pPr>
            <a:r>
              <a:rPr lang="en-US" dirty="0" smtClean="0"/>
              <a:t>Click to edit Master text styles</a:t>
            </a:r>
          </a:p>
          <a:p>
            <a:pPr lvl="1">
              <a:buFont typeface="Wingdings" panose="05000000000000000000" pitchFamily="2" charset="2"/>
              <a:buChar char="à"/>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791643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236328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728202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28328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rgbClr val="00188F"/>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solidFill>
                  <a:srgbClr val="00188F"/>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8"/>
            <a:ext cx="9860673" cy="1793881"/>
          </a:xfrm>
          <a:noFill/>
        </p:spPr>
        <p:txBody>
          <a:bodyPr lIns="182856" tIns="146286" rIns="182856" bIns="146286">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39252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0851483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4078741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193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29758561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1851019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6934643"/>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6565986"/>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4955026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86918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1240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solidFill>
                  <a:srgbClr val="00188F"/>
                </a:solidFill>
              </a:defRPr>
            </a:lvl1pPr>
          </a:lstStyle>
          <a:p>
            <a:r>
              <a:rPr lang="en-US" dirty="0" smtClean="0"/>
              <a:t>Video title</a:t>
            </a:r>
            <a:endParaRPr lang="en-US" dirty="0"/>
          </a:p>
        </p:txBody>
      </p:sp>
    </p:spTree>
    <p:extLst>
      <p:ext uri="{BB962C8B-B14F-4D97-AF65-F5344CB8AC3E}">
        <p14:creationId xmlns:p14="http://schemas.microsoft.com/office/powerpoint/2010/main" val="426094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94357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2893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17827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5960377"/>
            <a:ext cx="11653522" cy="606556"/>
          </a:xfrm>
          <a:prstGeom prst="rect">
            <a:avLst/>
          </a:prstGeom>
          <a:noFill/>
          <a:ln w="12700">
            <a:noFill/>
            <a:miter lim="800000"/>
            <a:headEnd type="none" w="sm" len="sm"/>
            <a:tailEnd type="none" w="sm" len="sm"/>
          </a:ln>
          <a:effectLst/>
        </p:spPr>
        <p:txBody>
          <a:bodyPr vert="horz" wrap="square" lIns="179285" tIns="143428" rIns="179285" bIns="143428" numCol="1" anchor="b" anchorCtr="0" compatLnSpc="1">
            <a:prstTxWarp prst="textNoShape">
              <a:avLst/>
            </a:prstTxWarp>
            <a:spAutoFit/>
          </a:bodyPr>
          <a:lstStyle/>
          <a:p>
            <a:pPr defTabSz="913924" eaLnBrk="0" hangingPunct="0"/>
            <a:r>
              <a:rPr lang="en-US" sz="686" dirty="0" smtClean="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smtClean="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133232804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175247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5"/>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6"/>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1"/>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85800" y="6412447"/>
            <a:ext cx="4114800" cy="228600"/>
          </a:xfrm>
          <a:prstGeom prst="rect">
            <a:avLst/>
          </a:prstGeom>
        </p:spPr>
        <p:txBody>
          <a:bodyPr/>
          <a:lstStyle/>
          <a:p>
            <a:pPr defTabSz="914367"/>
            <a:fld id="{683C0046-3368-4DD4-96D6-CD0FF2C1233E}" type="datetimeFigureOut">
              <a:rPr lang="en-IN" smtClean="0">
                <a:solidFill>
                  <a:srgbClr val="FFFFFF"/>
                </a:solidFill>
              </a:rPr>
              <a:pPr defTabSz="914367"/>
              <a:t>07-06-2015</a:t>
            </a:fld>
            <a:endParaRPr lang="en-IN" dirty="0">
              <a:solidFill>
                <a:srgbClr val="FFFFFF"/>
              </a:solidFill>
            </a:endParaRPr>
          </a:p>
        </p:txBody>
      </p:sp>
      <p:sp>
        <p:nvSpPr>
          <p:cNvPr id="8" name="Footer Placeholder 7"/>
          <p:cNvSpPr>
            <a:spLocks noGrp="1"/>
          </p:cNvSpPr>
          <p:nvPr>
            <p:ph type="ftr" sz="quarter" idx="11"/>
          </p:nvPr>
        </p:nvSpPr>
        <p:spPr>
          <a:xfrm>
            <a:off x="685800" y="6554698"/>
            <a:ext cx="5029200" cy="228600"/>
          </a:xfrm>
          <a:prstGeom prst="rect">
            <a:avLst/>
          </a:prstGeom>
        </p:spPr>
        <p:txBody>
          <a:bodyPr/>
          <a:lstStyle/>
          <a:p>
            <a:pPr defTabSz="914367"/>
            <a:endParaRPr lang="en-IN" dirty="0">
              <a:solidFill>
                <a:srgbClr val="FFFFFF"/>
              </a:solidFill>
            </a:endParaRPr>
          </a:p>
        </p:txBody>
      </p:sp>
      <p:sp>
        <p:nvSpPr>
          <p:cNvPr id="9" name="Slide Number Placeholder 8"/>
          <p:cNvSpPr>
            <a:spLocks noGrp="1"/>
          </p:cNvSpPr>
          <p:nvPr>
            <p:ph type="sldNum" sz="quarter" idx="12"/>
          </p:nvPr>
        </p:nvSpPr>
        <p:spPr>
          <a:xfrm>
            <a:off x="8897421" y="6274159"/>
            <a:ext cx="2743200" cy="365125"/>
          </a:xfrm>
          <a:prstGeom prst="rect">
            <a:avLst/>
          </a:prstGeom>
        </p:spPr>
        <p:txBody>
          <a:bodyPr/>
          <a:lstStyle/>
          <a:p>
            <a:pPr defTabSz="914367"/>
            <a:fld id="{1F6B3001-8C1E-45A3-9010-27210849299D}" type="slidenum">
              <a:rPr lang="en-IN" smtClean="0">
                <a:solidFill>
                  <a:srgbClr val="FFFFFF"/>
                </a:solidFill>
              </a:rPr>
              <a:pPr defTabSz="914367"/>
              <a:t>‹#›</a:t>
            </a:fld>
            <a:endParaRPr lang="en-IN" dirty="0">
              <a:solidFill>
                <a:srgbClr val="FFFFFF"/>
              </a:solidFill>
            </a:endParaRPr>
          </a:p>
        </p:txBody>
      </p:sp>
    </p:spTree>
    <p:extLst>
      <p:ext uri="{BB962C8B-B14F-4D97-AF65-F5344CB8AC3E}">
        <p14:creationId xmlns:p14="http://schemas.microsoft.com/office/powerpoint/2010/main" val="270586607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039" b="3534"/>
          <a:stretch/>
        </p:blipFill>
        <p:spPr>
          <a:xfrm flipH="1">
            <a:off x="0" y="0"/>
            <a:ext cx="12192000" cy="6858001"/>
          </a:xfrm>
          <a:prstGeom prst="rect">
            <a:avLst/>
          </a:prstGeom>
        </p:spPr>
      </p:pic>
      <p:sp>
        <p:nvSpPr>
          <p:cNvPr id="18" name="Rectangle 17"/>
          <p:cNvSpPr/>
          <p:nvPr userDrawn="1"/>
        </p:nvSpPr>
        <p:spPr bwMode="gray">
          <a:xfrm>
            <a:off x="269239" y="1486470"/>
            <a:ext cx="6274974" cy="3586208"/>
          </a:xfrm>
          <a:prstGeom prst="rect">
            <a:avLst/>
          </a:prstGeom>
          <a:solidFill>
            <a:schemeClr val="tx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spTree>
    <p:extLst>
      <p:ext uri="{BB962C8B-B14F-4D97-AF65-F5344CB8AC3E}">
        <p14:creationId xmlns:p14="http://schemas.microsoft.com/office/powerpoint/2010/main" val="2695871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8364" b="7209"/>
          <a:stretch/>
        </p:blipFill>
        <p:spPr>
          <a:xfrm>
            <a:off x="0" y="0"/>
            <a:ext cx="12192000" cy="6858001"/>
          </a:xfrm>
          <a:prstGeom prst="rect">
            <a:avLst/>
          </a:prstGeom>
        </p:spPr>
      </p:pic>
      <p:sp>
        <p:nvSpPr>
          <p:cNvPr id="18" name="Rectangle 17"/>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4705"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Name</a:t>
            </a:r>
          </a:p>
          <a:p>
            <a:pPr lvl="0"/>
            <a:r>
              <a:rPr lang="en-US" dirty="0" smtClean="0"/>
              <a:t>Title</a:t>
            </a:r>
          </a:p>
          <a:p>
            <a:pPr lvl="0"/>
            <a:r>
              <a:rPr lang="en-US" dirty="0" smtClean="0"/>
              <a:t>Company</a:t>
            </a:r>
            <a:endParaRPr lang="en-US" dirty="0"/>
          </a:p>
        </p:txBody>
      </p:sp>
      <p:pic>
        <p:nvPicPr>
          <p:cNvPr id="7" name="Picture 6"/>
          <p:cNvPicPr>
            <a:picLocks noChangeAspect="1"/>
          </p:cNvPicPr>
          <p:nvPr userDrawn="1"/>
        </p:nvPicPr>
        <p:blipFill>
          <a:blip r:embed="rId3"/>
          <a:stretch>
            <a:fillRect/>
          </a:stretch>
        </p:blipFill>
        <p:spPr>
          <a:xfrm>
            <a:off x="4601959" y="4766279"/>
            <a:ext cx="1791294" cy="156974"/>
          </a:xfrm>
          <a:prstGeom prst="rect">
            <a:avLst/>
          </a:prstGeom>
        </p:spPr>
      </p:pic>
    </p:spTree>
    <p:extLst>
      <p:ext uri="{BB962C8B-B14F-4D97-AF65-F5344CB8AC3E}">
        <p14:creationId xmlns:p14="http://schemas.microsoft.com/office/powerpoint/2010/main" val="1030593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lide Phot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1199" r="8620" b="1551"/>
          <a:stretch/>
        </p:blipFill>
        <p:spPr>
          <a:xfrm>
            <a:off x="0" y="-9047"/>
            <a:ext cx="12192000" cy="6867047"/>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40" y="192761"/>
            <a:ext cx="1810477" cy="666066"/>
          </a:xfrm>
          <a:prstGeom prst="rect">
            <a:avLst/>
          </a:prstGeom>
        </p:spPr>
      </p:pic>
      <p:sp>
        <p:nvSpPr>
          <p:cNvPr id="18" name="Rectangle 17"/>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spTree>
    <p:extLst>
      <p:ext uri="{BB962C8B-B14F-4D97-AF65-F5344CB8AC3E}">
        <p14:creationId xmlns:p14="http://schemas.microsoft.com/office/powerpoint/2010/main" val="2071291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3" name="Rectangle 12"/>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15"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40" y="192761"/>
            <a:ext cx="1810477" cy="666066"/>
          </a:xfrm>
          <a:prstGeom prst="rect">
            <a:avLst/>
          </a:prstGeom>
        </p:spPr>
      </p:pic>
    </p:spTree>
    <p:extLst>
      <p:ext uri="{BB962C8B-B14F-4D97-AF65-F5344CB8AC3E}">
        <p14:creationId xmlns:p14="http://schemas.microsoft.com/office/powerpoint/2010/main" val="33947539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BCF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437119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Title Slide Photo">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15"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spTree>
    <p:extLst>
      <p:ext uri="{BB962C8B-B14F-4D97-AF65-F5344CB8AC3E}">
        <p14:creationId xmlns:p14="http://schemas.microsoft.com/office/powerpoint/2010/main" val="3406035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362613"/>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1561183"/>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263025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239" y="1561183"/>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1561198"/>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355585"/>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7114" y="6118656"/>
            <a:ext cx="1585405" cy="339664"/>
          </a:xfrm>
          <a:prstGeom prst="rect">
            <a:avLst/>
          </a:prstGeom>
        </p:spPr>
      </p:pic>
    </p:spTree>
    <p:extLst>
      <p:ext uri="{BB962C8B-B14F-4D97-AF65-F5344CB8AC3E}">
        <p14:creationId xmlns:p14="http://schemas.microsoft.com/office/powerpoint/2010/main" val="1413080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5390081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04816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11413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525859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5650368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7362077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3131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rgbClr val="FFFFFF"/>
                </a:solidFill>
              </a:defRPr>
            </a:lvl1pPr>
          </a:lstStyle>
          <a:p>
            <a:r>
              <a:rPr lang="en-US" dirty="0" smtClean="0"/>
              <a:t>Big statement</a:t>
            </a:r>
            <a:endParaRPr lang="en-US" dirty="0"/>
          </a:p>
        </p:txBody>
      </p:sp>
    </p:spTree>
    <p:extLst>
      <p:ext uri="{BB962C8B-B14F-4D97-AF65-F5344CB8AC3E}">
        <p14:creationId xmlns:p14="http://schemas.microsoft.com/office/powerpoint/2010/main" val="179829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823281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sz="2353">
                <a:solidFill>
                  <a:schemeClr val="bg1"/>
                </a:solidFill>
              </a:defRPr>
            </a:lvl3pPr>
            <a:lvl4pPr>
              <a:buClr>
                <a:schemeClr val="bg1"/>
              </a:buClr>
              <a:defRPr sz="1961">
                <a:solidFill>
                  <a:schemeClr val="bg1"/>
                </a:solidFill>
              </a:defRPr>
            </a:lvl4pPr>
            <a:lvl5pPr>
              <a:buClr>
                <a:schemeClr val="bg1"/>
              </a:buClr>
              <a:defRPr sz="1961">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75213909"/>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823997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140375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59151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330480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091200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4713337"/>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2257007725"/>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48508164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image" Target="../media/image12.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image" Target="../media/image14.png"/><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theme" Target="../theme/theme3.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9" Type="http://schemas.openxmlformats.org/officeDocument/2006/relationships/theme" Target="../theme/theme4.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38" Type="http://schemas.openxmlformats.org/officeDocument/2006/relationships/slideLayout" Target="../slideLayouts/slideLayout113.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37" Type="http://schemas.openxmlformats.org/officeDocument/2006/relationships/slideLayout" Target="../slideLayouts/slideLayout112.xml"/><Relationship Id="rId40" Type="http://schemas.openxmlformats.org/officeDocument/2006/relationships/image" Target="../media/image17.png"/><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slideLayout" Target="../slideLayouts/slideLayout111.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286" tIns="91429" rIns="146286" bIns="9142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9"/>
            <a:ext cx="11653520" cy="2052030"/>
          </a:xfrm>
          <a:prstGeom prst="rect">
            <a:avLst/>
          </a:prstGeom>
        </p:spPr>
        <p:txBody>
          <a:bodyPr vert="horz" wrap="square" lIns="146286" tIns="91429" rIns="146286" bIns="914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11281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773"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250"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02" marR="0" indent="-336102" algn="l" defTabSz="914250"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618" marR="0" indent="-236516" algn="l" defTabSz="914250"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38"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05"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373"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186"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313"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438"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564"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50" rtl="0" eaLnBrk="1" latinLnBrk="0" hangingPunct="1">
        <a:defRPr sz="1765" kern="1200">
          <a:solidFill>
            <a:schemeClr val="tx1"/>
          </a:solidFill>
          <a:latin typeface="+mn-lt"/>
          <a:ea typeface="+mn-ea"/>
          <a:cs typeface="+mn-cs"/>
        </a:defRPr>
      </a:lvl1pPr>
      <a:lvl2pPr marL="457125" algn="l" defTabSz="914250" rtl="0" eaLnBrk="1" latinLnBrk="0" hangingPunct="1">
        <a:defRPr sz="1765" kern="1200">
          <a:solidFill>
            <a:schemeClr val="tx1"/>
          </a:solidFill>
          <a:latin typeface="+mn-lt"/>
          <a:ea typeface="+mn-ea"/>
          <a:cs typeface="+mn-cs"/>
        </a:defRPr>
      </a:lvl2pPr>
      <a:lvl3pPr marL="914250" algn="l" defTabSz="914250" rtl="0" eaLnBrk="1" latinLnBrk="0" hangingPunct="1">
        <a:defRPr sz="1765" kern="1200">
          <a:solidFill>
            <a:schemeClr val="tx1"/>
          </a:solidFill>
          <a:latin typeface="+mn-lt"/>
          <a:ea typeface="+mn-ea"/>
          <a:cs typeface="+mn-cs"/>
        </a:defRPr>
      </a:lvl3pPr>
      <a:lvl4pPr marL="1371375" algn="l" defTabSz="914250" rtl="0" eaLnBrk="1" latinLnBrk="0" hangingPunct="1">
        <a:defRPr sz="1765" kern="1200">
          <a:solidFill>
            <a:schemeClr val="tx1"/>
          </a:solidFill>
          <a:latin typeface="+mn-lt"/>
          <a:ea typeface="+mn-ea"/>
          <a:cs typeface="+mn-cs"/>
        </a:defRPr>
      </a:lvl4pPr>
      <a:lvl5pPr marL="1828500" algn="l" defTabSz="914250" rtl="0" eaLnBrk="1" latinLnBrk="0" hangingPunct="1">
        <a:defRPr sz="1765" kern="1200">
          <a:solidFill>
            <a:schemeClr val="tx1"/>
          </a:solidFill>
          <a:latin typeface="+mn-lt"/>
          <a:ea typeface="+mn-ea"/>
          <a:cs typeface="+mn-cs"/>
        </a:defRPr>
      </a:lvl5pPr>
      <a:lvl6pPr marL="2285626" algn="l" defTabSz="914250" rtl="0" eaLnBrk="1" latinLnBrk="0" hangingPunct="1">
        <a:defRPr sz="1765" kern="1200">
          <a:solidFill>
            <a:schemeClr val="tx1"/>
          </a:solidFill>
          <a:latin typeface="+mn-lt"/>
          <a:ea typeface="+mn-ea"/>
          <a:cs typeface="+mn-cs"/>
        </a:defRPr>
      </a:lvl6pPr>
      <a:lvl7pPr marL="2742750" algn="l" defTabSz="914250" rtl="0" eaLnBrk="1" latinLnBrk="0" hangingPunct="1">
        <a:defRPr sz="1765" kern="1200">
          <a:solidFill>
            <a:schemeClr val="tx1"/>
          </a:solidFill>
          <a:latin typeface="+mn-lt"/>
          <a:ea typeface="+mn-ea"/>
          <a:cs typeface="+mn-cs"/>
        </a:defRPr>
      </a:lvl7pPr>
      <a:lvl8pPr marL="3199876" algn="l" defTabSz="914250" rtl="0" eaLnBrk="1" latinLnBrk="0" hangingPunct="1">
        <a:defRPr sz="1765" kern="1200">
          <a:solidFill>
            <a:schemeClr val="tx1"/>
          </a:solidFill>
          <a:latin typeface="+mn-lt"/>
          <a:ea typeface="+mn-ea"/>
          <a:cs typeface="+mn-cs"/>
        </a:defRPr>
      </a:lvl8pPr>
      <a:lvl9pPr marL="3657000" algn="l" defTabSz="914250"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3"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60"/>
            <a:ext cx="2743200"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a:t>
            </a:fld>
            <a:endParaRPr lang="en-US"/>
          </a:p>
        </p:txBody>
      </p:sp>
    </p:spTree>
    <p:extLst>
      <p:ext uri="{BB962C8B-B14F-4D97-AF65-F5344CB8AC3E}">
        <p14:creationId xmlns:p14="http://schemas.microsoft.com/office/powerpoint/2010/main" val="410937988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774"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12" r:id="rId17"/>
    <p:sldLayoutId id="2147483713" r:id="rId18"/>
    <p:sldLayoutId id="2147483714" r:id="rId19"/>
    <p:sldLayoutId id="2147483715" r:id="rId20"/>
    <p:sldLayoutId id="2147483716"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7144249"/>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40"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428209006"/>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 id="2147483829" r:id="rId30"/>
    <p:sldLayoutId id="2147483830" r:id="rId31"/>
    <p:sldLayoutId id="2147483831" r:id="rId32"/>
    <p:sldLayoutId id="2147483832" r:id="rId33"/>
    <p:sldLayoutId id="2147483833" r:id="rId34"/>
    <p:sldLayoutId id="2147483834" r:id="rId35"/>
    <p:sldLayoutId id="2147483835" r:id="rId36"/>
    <p:sldLayoutId id="2147483836" r:id="rId37"/>
    <p:sldLayoutId id="2147483837" r:id="rId3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05.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104.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104.xml"/></Relationships>
</file>

<file path=ppt/slides/_rels/slide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58.xml"/><Relationship Id="rId5" Type="http://schemas.openxmlformats.org/officeDocument/2006/relationships/image" Target="../media/image37.jpeg"/><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683" y="1486469"/>
            <a:ext cx="6276530" cy="2293679"/>
          </a:xfrm>
        </p:spPr>
        <p:txBody>
          <a:bodyPr/>
          <a:lstStyle/>
          <a:p>
            <a:r>
              <a:rPr lang="en-US" sz="4150" dirty="0" smtClean="0">
                <a:solidFill>
                  <a:srgbClr val="FFC000"/>
                </a:solidFill>
              </a:rPr>
              <a:t>Cross-Platform with </a:t>
            </a:r>
            <a:r>
              <a:rPr lang="en-US" sz="4150" dirty="0" err="1" smtClean="0">
                <a:solidFill>
                  <a:srgbClr val="FFC000"/>
                </a:solidFill>
              </a:rPr>
              <a:t>Xamarin</a:t>
            </a:r>
            <a:r>
              <a:rPr lang="en-US" dirty="0" smtClean="0">
                <a:solidFill>
                  <a:srgbClr val="FFC000"/>
                </a:solidFill>
              </a:rPr>
              <a:t/>
            </a:r>
            <a:br>
              <a:rPr lang="en-US" dirty="0" smtClean="0">
                <a:solidFill>
                  <a:srgbClr val="FFC000"/>
                </a:solidFill>
              </a:rPr>
            </a:br>
            <a:r>
              <a:rPr lang="en-US" sz="3137" dirty="0" smtClean="0"/>
              <a:t>Leverage your .NET skills across Windows, Android, and iOS</a:t>
            </a:r>
            <a:endParaRPr lang="en-US" sz="3137" dirty="0"/>
          </a:p>
        </p:txBody>
      </p:sp>
      <p:sp>
        <p:nvSpPr>
          <p:cNvPr id="5" name="Text Placeholder 4"/>
          <p:cNvSpPr>
            <a:spLocks noGrp="1"/>
          </p:cNvSpPr>
          <p:nvPr>
            <p:ph type="body" sz="quarter" idx="14"/>
          </p:nvPr>
        </p:nvSpPr>
        <p:spPr>
          <a:xfrm>
            <a:off x="269239" y="4176074"/>
            <a:ext cx="6274974" cy="896602"/>
          </a:xfrm>
        </p:spPr>
        <p:txBody>
          <a:bodyPr/>
          <a:lstStyle/>
          <a:p>
            <a:r>
              <a:rPr lang="en-US" sz="2353" dirty="0" smtClean="0"/>
              <a:t>Ken LeFebvre</a:t>
            </a:r>
          </a:p>
          <a:p>
            <a:r>
              <a:rPr lang="en-US" sz="2353" dirty="0" smtClean="0"/>
              <a:t>Developer Architect</a:t>
            </a:r>
            <a:endParaRPr lang="en-US" sz="2353" dirty="0"/>
          </a:p>
        </p:txBody>
      </p:sp>
    </p:spTree>
    <p:extLst>
      <p:ext uri="{BB962C8B-B14F-4D97-AF65-F5344CB8AC3E}">
        <p14:creationId xmlns:p14="http://schemas.microsoft.com/office/powerpoint/2010/main" val="3170501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t>Xamarin.Forms</a:t>
            </a:r>
            <a:endParaRPr lang="en-US" dirty="0" smtClean="0"/>
          </a:p>
          <a:p>
            <a:r>
              <a:rPr lang="en-US" dirty="0" err="1" smtClean="0"/>
              <a:t>Xamarin</a:t>
            </a:r>
            <a:r>
              <a:rPr lang="en-US" dirty="0" smtClean="0"/>
              <a:t> Studio</a:t>
            </a:r>
          </a:p>
          <a:p>
            <a:r>
              <a:rPr lang="en-US" dirty="0" err="1" smtClean="0"/>
              <a:t>Xamarin</a:t>
            </a:r>
            <a:r>
              <a:rPr lang="en-US" dirty="0" smtClean="0"/>
              <a:t> for Visual Studio</a:t>
            </a:r>
          </a:p>
          <a:p>
            <a:r>
              <a:rPr lang="en-US" dirty="0" err="1" smtClean="0"/>
              <a:t>Xamarin</a:t>
            </a:r>
            <a:r>
              <a:rPr lang="en-US" dirty="0" smtClean="0"/>
              <a:t> Insights</a:t>
            </a:r>
          </a:p>
          <a:p>
            <a:r>
              <a:rPr lang="en-US" dirty="0" err="1" smtClean="0"/>
              <a:t>Xamarin</a:t>
            </a:r>
            <a:r>
              <a:rPr lang="en-US" dirty="0" smtClean="0"/>
              <a:t> Test Cloud</a:t>
            </a:r>
          </a:p>
          <a:p>
            <a:r>
              <a:rPr lang="en-US" dirty="0" err="1" smtClean="0">
                <a:solidFill>
                  <a:schemeClr val="accent4"/>
                </a:solidFill>
              </a:rPr>
              <a:t>Xamarin</a:t>
            </a:r>
            <a:r>
              <a:rPr lang="en-US" dirty="0" smtClean="0">
                <a:solidFill>
                  <a:schemeClr val="accent4"/>
                </a:solidFill>
              </a:rPr>
              <a:t> University</a:t>
            </a:r>
            <a:endParaRPr lang="en-US" dirty="0">
              <a:solidFill>
                <a:schemeClr val="accent4"/>
              </a:solidFill>
            </a:endParaRPr>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290459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Why </a:t>
            </a:r>
            <a:r>
              <a:rPr lang="en-US" dirty="0" err="1" smtClean="0"/>
              <a:t>Xamarin</a:t>
            </a:r>
            <a:r>
              <a:rPr lang="en-US" dirty="0" smtClean="0"/>
              <a:t>?</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11</a:t>
            </a:fld>
            <a:endParaRPr lang="en-US"/>
          </a:p>
        </p:txBody>
      </p:sp>
    </p:spTree>
    <p:extLst>
      <p:ext uri="{BB962C8B-B14F-4D97-AF65-F5344CB8AC3E}">
        <p14:creationId xmlns:p14="http://schemas.microsoft.com/office/powerpoint/2010/main" val="357255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t>Native</a:t>
            </a:r>
          </a:p>
          <a:p>
            <a:endParaRPr lang="en-US" dirty="0"/>
          </a:p>
          <a:p>
            <a:r>
              <a:rPr lang="en-US" dirty="0"/>
              <a:t>Mobile Web</a:t>
            </a:r>
          </a:p>
          <a:p>
            <a:endParaRPr lang="en-US" dirty="0">
              <a:cs typeface="Segoe UI Light"/>
            </a:endParaRPr>
          </a:p>
          <a:p>
            <a:r>
              <a:rPr lang="en-US" dirty="0"/>
              <a:t>Apache Cordova</a:t>
            </a:r>
          </a:p>
          <a:p>
            <a:endParaRPr lang="en-US" dirty="0">
              <a:cs typeface="Segoe UI Light"/>
            </a:endParaRPr>
          </a:p>
          <a:p>
            <a:r>
              <a:rPr lang="en-US" dirty="0"/>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Tree>
    <p:extLst>
      <p:ext uri="{BB962C8B-B14F-4D97-AF65-F5344CB8AC3E}">
        <p14:creationId xmlns:p14="http://schemas.microsoft.com/office/powerpoint/2010/main" val="40384607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b="1" dirty="0"/>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13195" y="1189176"/>
            <a:ext cx="7009568" cy="5219891"/>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Complete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Highest learning 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Hardware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No sharing of code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Offline execution</a:t>
            </a:r>
          </a:p>
        </p:txBody>
      </p:sp>
    </p:spTree>
    <p:extLst>
      <p:ext uri="{BB962C8B-B14F-4D97-AF65-F5344CB8AC3E}">
        <p14:creationId xmlns:p14="http://schemas.microsoft.com/office/powerpoint/2010/main" val="3808862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b="1" dirty="0"/>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54137" y="1189176"/>
            <a:ext cx="6968625" cy="5219891"/>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Lowest </a:t>
            </a:r>
            <a:r>
              <a:rPr lang="en-US" sz="4000" dirty="0">
                <a:solidFill>
                  <a:schemeClr val="bg1"/>
                </a:solidFill>
              </a:rPr>
              <a:t>learning 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Minimal device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All code on server</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No deployment</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No offline execution</a:t>
            </a:r>
          </a:p>
        </p:txBody>
      </p:sp>
    </p:spTree>
    <p:extLst>
      <p:ext uri="{BB962C8B-B14F-4D97-AF65-F5344CB8AC3E}">
        <p14:creationId xmlns:p14="http://schemas.microsoft.com/office/powerpoint/2010/main" val="13201413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b="1" dirty="0"/>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54137" y="1189176"/>
            <a:ext cx="6968625" cy="4219617"/>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Low </a:t>
            </a:r>
            <a:r>
              <a:rPr lang="en-US" sz="4000" dirty="0">
                <a:solidFill>
                  <a:schemeClr val="bg1"/>
                </a:solidFill>
              </a:rPr>
              <a:t>learning 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Moderate device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Highly shared code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Offline execution</a:t>
            </a:r>
          </a:p>
        </p:txBody>
      </p:sp>
    </p:spTree>
    <p:extLst>
      <p:ext uri="{BB962C8B-B14F-4D97-AF65-F5344CB8AC3E}">
        <p14:creationId xmlns:p14="http://schemas.microsoft.com/office/powerpoint/2010/main" val="30595206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b="1" dirty="0"/>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54137" y="1189176"/>
            <a:ext cx="6968625" cy="5219891"/>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Low </a:t>
            </a:r>
            <a:r>
              <a:rPr lang="en-US" sz="4000" dirty="0">
                <a:solidFill>
                  <a:schemeClr val="bg1"/>
                </a:solidFill>
              </a:rPr>
              <a:t>learning </a:t>
            </a:r>
            <a:r>
              <a:rPr lang="en-US" sz="4000" dirty="0" smtClean="0">
                <a:solidFill>
                  <a:schemeClr val="bg1"/>
                </a:solidFill>
              </a:rPr>
              <a:t>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Less mature</a:t>
            </a:r>
            <a:endParaRPr lang="en-US" sz="4000" dirty="0">
              <a:solidFill>
                <a:schemeClr val="bg1"/>
              </a:solidFill>
            </a:endParaRPr>
          </a:p>
          <a:p>
            <a:pPr marL="342900" indent="-342900">
              <a:lnSpc>
                <a:spcPct val="150000"/>
              </a:lnSpc>
              <a:spcAft>
                <a:spcPts val="600"/>
              </a:spcAft>
              <a:buFont typeface="Arial" panose="020B0604020202020204" pitchFamily="34" charset="0"/>
              <a:buChar char="•"/>
            </a:pPr>
            <a:r>
              <a:rPr lang="en-US" sz="4000" dirty="0" smtClean="0">
                <a:solidFill>
                  <a:schemeClr val="bg1"/>
                </a:solidFill>
              </a:rPr>
              <a:t>Moderate device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Highly shared code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Offline execution</a:t>
            </a:r>
          </a:p>
        </p:txBody>
      </p:sp>
    </p:spTree>
    <p:extLst>
      <p:ext uri="{BB962C8B-B14F-4D97-AF65-F5344CB8AC3E}">
        <p14:creationId xmlns:p14="http://schemas.microsoft.com/office/powerpoint/2010/main" val="6260036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05675" y="1217195"/>
            <a:ext cx="6117087" cy="922690"/>
          </a:xfrm>
        </p:spPr>
        <p:txBody>
          <a:bodyPr/>
          <a:lstStyle/>
          <a:p>
            <a:r>
              <a:rPr lang="en-US" sz="5400" dirty="0" err="1" smtClean="0">
                <a:solidFill>
                  <a:srgbClr val="FFFFFF"/>
                </a:solidFill>
              </a:rPr>
              <a:t>ThoughtWorks</a:t>
            </a:r>
            <a:r>
              <a:rPr lang="en-US" sz="5400" dirty="0" smtClean="0">
                <a:solidFill>
                  <a:srgbClr val="FFFFFF"/>
                </a:solidFill>
              </a:rPr>
              <a:t> Radar</a:t>
            </a:r>
            <a:endParaRPr lang="en-US" sz="5400" dirty="0">
              <a:solidFill>
                <a:srgbClr val="FFFFFF"/>
              </a:solidFill>
            </a:endParaRP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759" r="7759"/>
          <a:stretch>
            <a:fillRect/>
          </a:stretch>
        </p:blipFill>
        <p:spPr>
          <a:xfrm>
            <a:off x="329939" y="801279"/>
            <a:ext cx="5475736" cy="5552388"/>
          </a:xfrm>
        </p:spPr>
      </p:pic>
      <p:sp>
        <p:nvSpPr>
          <p:cNvPr id="7" name="TextBox 6"/>
          <p:cNvSpPr txBox="1"/>
          <p:nvPr/>
        </p:nvSpPr>
        <p:spPr>
          <a:xfrm>
            <a:off x="6540118" y="2362333"/>
            <a:ext cx="4648199" cy="923330"/>
          </a:xfrm>
          <a:prstGeom prst="rect">
            <a:avLst/>
          </a:prstGeom>
          <a:noFill/>
        </p:spPr>
        <p:txBody>
          <a:bodyPr wrap="square" rtlCol="0">
            <a:spAutoFit/>
          </a:bodyPr>
          <a:lstStyle/>
          <a:p>
            <a:r>
              <a:rPr lang="en-US" dirty="0">
                <a:solidFill>
                  <a:srgbClr val="FFFFFF"/>
                </a:solidFill>
              </a:rPr>
              <a:t>We are excited by the progress made by </a:t>
            </a:r>
            <a:r>
              <a:rPr lang="en-US" b="1" dirty="0" err="1">
                <a:solidFill>
                  <a:srgbClr val="FFFFFF"/>
                </a:solidFill>
              </a:rPr>
              <a:t>Xamarin</a:t>
            </a:r>
            <a:r>
              <a:rPr lang="en-US" dirty="0">
                <a:solidFill>
                  <a:srgbClr val="FFFFFF"/>
                </a:solidFill>
              </a:rPr>
              <a:t> in offering a solid choice for building cross-platform mobile apps</a:t>
            </a:r>
            <a:r>
              <a:rPr lang="en-US" dirty="0" smtClean="0">
                <a:solidFill>
                  <a:srgbClr val="FFFFFF"/>
                </a:solidFill>
              </a:rPr>
              <a:t>.</a:t>
            </a:r>
          </a:p>
        </p:txBody>
      </p:sp>
      <p:sp>
        <p:nvSpPr>
          <p:cNvPr id="8" name="TextBox 7"/>
          <p:cNvSpPr txBox="1"/>
          <p:nvPr/>
        </p:nvSpPr>
        <p:spPr>
          <a:xfrm>
            <a:off x="6540118" y="3508112"/>
            <a:ext cx="4495800" cy="1631216"/>
          </a:xfrm>
          <a:prstGeom prst="rect">
            <a:avLst/>
          </a:prstGeom>
          <a:noFill/>
        </p:spPr>
        <p:txBody>
          <a:bodyPr wrap="square" rtlCol="0">
            <a:spAutoFit/>
          </a:bodyPr>
          <a:lstStyle/>
          <a:p>
            <a:r>
              <a:rPr lang="en-US" sz="1000" dirty="0">
                <a:solidFill>
                  <a:srgbClr val="FFFFFF"/>
                </a:solidFill>
              </a:rPr>
              <a:t>It supports C# and F# as the primary languages with bindings to platform specific SDKs and the Mono runtime environment that works across iOS, Android and Windows Phone. Applications are compiled to native code giving apps a more native look and feel. When using this toolset, it is imperative that the platform specific UI tier be separated from the rest of the tiers to ensure code reuse across different platforms. The recent open-sourcing of the .NET platform should be beneficial for </a:t>
            </a:r>
            <a:r>
              <a:rPr lang="en-US" sz="1000" b="1" dirty="0" err="1">
                <a:solidFill>
                  <a:srgbClr val="FFFFFF"/>
                </a:solidFill>
              </a:rPr>
              <a:t>Xamarin</a:t>
            </a:r>
            <a:r>
              <a:rPr lang="en-US" sz="1000" dirty="0">
                <a:solidFill>
                  <a:srgbClr val="FFFFFF"/>
                </a:solidFill>
              </a:rPr>
              <a:t> both in allowing access to a broader set of .NET tooling and also making development easier on other operating systems. </a:t>
            </a:r>
          </a:p>
          <a:p>
            <a:endParaRPr lang="en-US" sz="1000" dirty="0">
              <a:solidFill>
                <a:srgbClr val="FFFFFF"/>
              </a:solidFill>
            </a:endParaRPr>
          </a:p>
        </p:txBody>
      </p:sp>
    </p:spTree>
    <p:extLst>
      <p:ext uri="{BB962C8B-B14F-4D97-AF65-F5344CB8AC3E}">
        <p14:creationId xmlns:p14="http://schemas.microsoft.com/office/powerpoint/2010/main" val="37522994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962" y="1270357"/>
            <a:ext cx="5378548" cy="1763530"/>
          </a:xfrm>
        </p:spPr>
        <p:txBody>
          <a:bodyPr/>
          <a:lstStyle/>
          <a:p>
            <a:r>
              <a:rPr lang="en-US" sz="5400" dirty="0">
                <a:solidFill>
                  <a:srgbClr val="FFFFFF"/>
                </a:solidFill>
                <a:cs typeface="Segoe UI Light"/>
              </a:rPr>
              <a:t>Gartner's</a:t>
            </a:r>
            <a:br>
              <a:rPr lang="en-US" sz="5400" dirty="0">
                <a:solidFill>
                  <a:srgbClr val="FFFFFF"/>
                </a:solidFill>
                <a:cs typeface="Segoe UI Light"/>
              </a:rPr>
            </a:br>
            <a:r>
              <a:rPr lang="en-US" sz="5400">
                <a:solidFill>
                  <a:srgbClr val="FFFFFF"/>
                </a:solidFill>
                <a:cs typeface="Segoe UI Light"/>
              </a:rPr>
              <a:t>Magic Quadrant</a:t>
            </a:r>
          </a:p>
        </p:txBody>
      </p:sp>
      <p:pic>
        <p:nvPicPr>
          <p:cNvPr id="5" name="Picture Placeholder 4" descr="Screenshot_2015-06-06-14-48-13-2.jpg"/>
          <p:cNvPicPr>
            <a:picLocks noGrp="1" noChangeAspect="1"/>
          </p:cNvPicPr>
          <p:nvPr>
            <p:ph type="pic" sz="quarter" idx="10"/>
          </p:nvPr>
        </p:nvPicPr>
        <p:blipFill>
          <a:blip r:embed="rId3"/>
          <a:srcRect l="4616" r="4616"/>
          <a:stretch>
            <a:fillRect/>
          </a:stretch>
        </p:blipFill>
        <p:spPr>
          <a:xfrm>
            <a:off x="6116653" y="283534"/>
            <a:ext cx="5848409" cy="6324786"/>
          </a:xfrm>
        </p:spPr>
      </p:pic>
    </p:spTree>
    <p:extLst>
      <p:ext uri="{BB962C8B-B14F-4D97-AF65-F5344CB8AC3E}">
        <p14:creationId xmlns:p14="http://schemas.microsoft.com/office/powerpoint/2010/main" val="11982929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962" y="1270357"/>
            <a:ext cx="5378548" cy="1763530"/>
          </a:xfrm>
        </p:spPr>
        <p:txBody>
          <a:bodyPr/>
          <a:lstStyle/>
          <a:p>
            <a:r>
              <a:rPr lang="en-US" sz="5400" dirty="0">
                <a:solidFill>
                  <a:srgbClr val="FFFFFF"/>
                </a:solidFill>
                <a:cs typeface="Segoe UI Light"/>
              </a:rPr>
              <a:t>Gartner's</a:t>
            </a:r>
            <a:br>
              <a:rPr lang="en-US" sz="5400" dirty="0">
                <a:solidFill>
                  <a:srgbClr val="FFFFFF"/>
                </a:solidFill>
                <a:cs typeface="Segoe UI Light"/>
              </a:rPr>
            </a:br>
            <a:r>
              <a:rPr lang="en-US" sz="5400">
                <a:solidFill>
                  <a:srgbClr val="FFFFFF"/>
                </a:solidFill>
                <a:cs typeface="Segoe UI Light"/>
              </a:rPr>
              <a:t>Magic Quadrant</a:t>
            </a:r>
          </a:p>
        </p:txBody>
      </p:sp>
      <p:pic>
        <p:nvPicPr>
          <p:cNvPr id="5" name="Picture Placeholder 4" descr="Screenshot_2015-06-06-14-48-13-2.jpg"/>
          <p:cNvPicPr>
            <a:picLocks noGrp="1" noChangeAspect="1"/>
          </p:cNvPicPr>
          <p:nvPr>
            <p:ph type="pic" sz="quarter" idx="10"/>
          </p:nvPr>
        </p:nvPicPr>
        <p:blipFill>
          <a:blip r:embed="rId3"/>
          <a:srcRect l="4616" r="4616"/>
          <a:stretch>
            <a:fillRect/>
          </a:stretch>
        </p:blipFill>
        <p:spPr>
          <a:xfrm>
            <a:off x="6116653" y="283534"/>
            <a:ext cx="5848409" cy="6324786"/>
          </a:xfrm>
        </p:spPr>
      </p:pic>
      <p:sp>
        <p:nvSpPr>
          <p:cNvPr id="3" name="Rounded Rectangle 2"/>
          <p:cNvSpPr/>
          <p:nvPr/>
        </p:nvSpPr>
        <p:spPr bwMode="auto">
          <a:xfrm>
            <a:off x="9471546" y="3357083"/>
            <a:ext cx="832514" cy="368489"/>
          </a:xfrm>
          <a:prstGeom prst="roundRect">
            <a:avLst/>
          </a:prstGeom>
          <a:solidFill>
            <a:srgbClr val="FFFF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259170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5598"/>
          <a:stretch/>
        </p:blipFill>
        <p:spPr>
          <a:xfrm>
            <a:off x="1" y="487"/>
            <a:ext cx="12192000" cy="6857027"/>
          </a:xfrm>
          <a:prstGeom prst="rect">
            <a:avLst/>
          </a:prstGeom>
        </p:spPr>
      </p:pic>
      <p:sp>
        <p:nvSpPr>
          <p:cNvPr id="4" name="Title 3"/>
          <p:cNvSpPr>
            <a:spLocks noGrp="1"/>
          </p:cNvSpPr>
          <p:nvPr>
            <p:ph type="title"/>
          </p:nvPr>
        </p:nvSpPr>
        <p:spPr/>
        <p:txBody>
          <a:bodyPr/>
          <a:lstStyle/>
          <a:p>
            <a:r>
              <a:rPr lang="en-US" dirty="0" smtClean="0"/>
              <a:t>Agenda</a:t>
            </a:r>
            <a:endParaRPr lang="en-US" dirty="0"/>
          </a:p>
        </p:txBody>
      </p:sp>
      <p:sp>
        <p:nvSpPr>
          <p:cNvPr id="6" name="TextBox 5"/>
          <p:cNvSpPr txBox="1"/>
          <p:nvPr/>
        </p:nvSpPr>
        <p:spPr>
          <a:xfrm>
            <a:off x="303701" y="2681979"/>
            <a:ext cx="5677357" cy="3281246"/>
          </a:xfrm>
          <a:prstGeom prst="rect">
            <a:avLst/>
          </a:prstGeom>
          <a:noFill/>
        </p:spPr>
        <p:txBody>
          <a:bodyPr wrap="square" lIns="179285" tIns="143428" rIns="179285" bIns="143428" rtlCol="0">
            <a:spAutoFit/>
          </a:bodyPr>
          <a:lstStyle/>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What is </a:t>
            </a:r>
            <a:r>
              <a:rPr lang="en-US" sz="3137" dirty="0" err="1" smtClean="0">
                <a:gradFill>
                  <a:gsLst>
                    <a:gs pos="2917">
                      <a:schemeClr val="accent1"/>
                    </a:gs>
                    <a:gs pos="30000">
                      <a:schemeClr val="accent1"/>
                    </a:gs>
                  </a:gsLst>
                  <a:lin ang="5400000" scaled="0"/>
                </a:gradFill>
                <a:latin typeface="+mj-lt"/>
              </a:rPr>
              <a:t>Xamarin</a:t>
            </a:r>
            <a:r>
              <a:rPr lang="en-US" sz="3137" dirty="0" smtClean="0">
                <a:gradFill>
                  <a:gsLst>
                    <a:gs pos="2917">
                      <a:schemeClr val="accent1"/>
                    </a:gs>
                    <a:gs pos="30000">
                      <a:schemeClr val="accent1"/>
                    </a:gs>
                  </a:gsLst>
                  <a:lin ang="5400000" scaled="0"/>
                </a:gradFill>
                <a:latin typeface="+mj-lt"/>
              </a:rPr>
              <a:t>?</a:t>
            </a:r>
            <a:endParaRPr lang="en-US" sz="3137" dirty="0">
              <a:gradFill>
                <a:gsLst>
                  <a:gs pos="2917">
                    <a:schemeClr val="accent1"/>
                  </a:gs>
                  <a:gs pos="30000">
                    <a:schemeClr val="accent1"/>
                  </a:gs>
                </a:gsLst>
                <a:lin ang="5400000" scaled="0"/>
              </a:gradFill>
              <a:latin typeface="+mj-lt"/>
            </a:endParaRPr>
          </a:p>
          <a:p>
            <a:pPr marL="961417" lvl="1"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Native</a:t>
            </a:r>
          </a:p>
          <a:p>
            <a:pPr marL="961417" lvl="1"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Forms</a:t>
            </a:r>
          </a:p>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Why </a:t>
            </a:r>
            <a:r>
              <a:rPr lang="en-US" sz="3137" dirty="0" err="1" smtClean="0">
                <a:gradFill>
                  <a:gsLst>
                    <a:gs pos="2917">
                      <a:schemeClr val="accent1"/>
                    </a:gs>
                    <a:gs pos="30000">
                      <a:schemeClr val="accent1"/>
                    </a:gs>
                  </a:gsLst>
                  <a:lin ang="5400000" scaled="0"/>
                </a:gradFill>
                <a:latin typeface="+mj-lt"/>
              </a:rPr>
              <a:t>Xamarin</a:t>
            </a:r>
            <a:r>
              <a:rPr lang="en-US" sz="3137" dirty="0" smtClean="0">
                <a:gradFill>
                  <a:gsLst>
                    <a:gs pos="2917">
                      <a:schemeClr val="accent1"/>
                    </a:gs>
                    <a:gs pos="30000">
                      <a:schemeClr val="accent1"/>
                    </a:gs>
                  </a:gsLst>
                  <a:lin ang="5400000" scaled="0"/>
                </a:gradFill>
                <a:latin typeface="+mj-lt"/>
              </a:rPr>
              <a:t>?</a:t>
            </a:r>
          </a:p>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Demonstrations</a:t>
            </a:r>
          </a:p>
          <a:p>
            <a:pPr marL="504217" indent="-504217">
              <a:lnSpc>
                <a:spcPct val="90000"/>
              </a:lnSpc>
              <a:spcAft>
                <a:spcPts val="588"/>
              </a:spcAft>
              <a:buFont typeface="Wingdings" panose="05000000000000000000" pitchFamily="2" charset="2"/>
              <a:buChar char="q"/>
            </a:pPr>
            <a:endParaRPr lang="en-US" sz="3137" dirty="0">
              <a:gradFill>
                <a:gsLst>
                  <a:gs pos="2917">
                    <a:schemeClr val="accent1"/>
                  </a:gs>
                  <a:gs pos="30000">
                    <a:schemeClr val="accent1"/>
                  </a:gs>
                </a:gsLst>
                <a:lin ang="5400000" scaled="0"/>
              </a:gradFill>
              <a:latin typeface="+mj-lt"/>
            </a:endParaRPr>
          </a:p>
        </p:txBody>
      </p:sp>
    </p:spTree>
    <p:extLst>
      <p:ext uri="{BB962C8B-B14F-4D97-AF65-F5344CB8AC3E}">
        <p14:creationId xmlns:p14="http://schemas.microsoft.com/office/powerpoint/2010/main" val="33392778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75" y="288925"/>
            <a:ext cx="5382216" cy="900113"/>
          </a:xfrm>
        </p:spPr>
        <p:txBody>
          <a:bodyPr/>
          <a:lstStyle/>
          <a:p>
            <a:r>
              <a:rPr lang="en-US">
                <a:cs typeface="Segoe UI Light"/>
              </a:rPr>
              <a:t>Strengths</a:t>
            </a:r>
          </a:p>
        </p:txBody>
      </p:sp>
      <p:sp>
        <p:nvSpPr>
          <p:cNvPr id="3" name="Text Placeholder 2"/>
          <p:cNvSpPr>
            <a:spLocks noGrp="1"/>
          </p:cNvSpPr>
          <p:nvPr>
            <p:ph type="body" sz="quarter" idx="10"/>
          </p:nvPr>
        </p:nvSpPr>
        <p:spPr>
          <a:xfrm>
            <a:off x="269241" y="1348664"/>
            <a:ext cx="5378548" cy="5355312"/>
          </a:xfrm>
        </p:spPr>
        <p:txBody>
          <a:bodyPr vert="horz" wrap="square" lIns="146304" tIns="91440" rIns="146304" bIns="91440" rtlCol="0" anchor="t">
            <a:spAutoFit/>
          </a:bodyPr>
          <a:lstStyle/>
          <a:p>
            <a:r>
              <a:rPr lang="en-US" sz="2000" dirty="0">
                <a:solidFill>
                  <a:srgbClr val="FFFFFF"/>
                </a:solidFill>
                <a:latin typeface="Segoe UI Light" charset="0"/>
                <a:ea typeface="Verdana" charset="0"/>
                <a:cs typeface="Segoe UI Light" charset="0"/>
              </a:rPr>
              <a:t>Xamarin addresses an untapped market need: </a:t>
            </a:r>
            <a:r>
              <a:rPr lang="en-US" sz="2000" b="1" dirty="0">
                <a:solidFill>
                  <a:srgbClr val="FFFFFF"/>
                </a:solidFill>
                <a:latin typeface="Segoe UI Light" charset="0"/>
                <a:ea typeface="Verdana" charset="0"/>
                <a:cs typeface="Segoe UI Light" charset="0"/>
              </a:rPr>
              <a:t>C# developers</a:t>
            </a:r>
            <a:r>
              <a:rPr lang="en-US" sz="2000" dirty="0">
                <a:solidFill>
                  <a:srgbClr val="FFFFFF"/>
                </a:solidFill>
                <a:latin typeface="Segoe UI Light" charset="0"/>
                <a:ea typeface="Verdana" charset="0"/>
                <a:cs typeface="Segoe UI Light" charset="0"/>
              </a:rPr>
              <a:t> who want to apply their skills to mobile, while delivering </a:t>
            </a:r>
            <a:r>
              <a:rPr lang="en-US" sz="2000" b="1" dirty="0">
                <a:solidFill>
                  <a:srgbClr val="FFFFFF"/>
                </a:solidFill>
                <a:latin typeface="Segoe UI Light" charset="0"/>
                <a:ea typeface="Verdana" charset="0"/>
                <a:cs typeface="Segoe UI Light" charset="0"/>
              </a:rPr>
              <a:t>fully native user experiences</a:t>
            </a:r>
            <a:r>
              <a:rPr lang="en-US" sz="2000" dirty="0">
                <a:solidFill>
                  <a:srgbClr val="FFFFFF"/>
                </a:solidFill>
                <a:latin typeface="Segoe UI Light" charset="0"/>
                <a:ea typeface="Verdana" charset="0"/>
                <a:cs typeface="Segoe UI Light" charset="0"/>
              </a:rPr>
              <a:t> and application performance.</a:t>
            </a:r>
          </a:p>
          <a:p>
            <a:r>
              <a:rPr lang="en-US" sz="2000" dirty="0">
                <a:solidFill>
                  <a:srgbClr val="FFFFFF"/>
                </a:solidFill>
                <a:latin typeface="Segoe UI Light" charset="0"/>
                <a:ea typeface="Verdana" charset="0"/>
                <a:cs typeface="Segoe UI Light" charset="0"/>
              </a:rPr>
              <a:t>Xamarin provides its own cross-platform mobile development tool, </a:t>
            </a:r>
            <a:r>
              <a:rPr lang="en-US" sz="2000" b="1" dirty="0">
                <a:solidFill>
                  <a:srgbClr val="FFFFFF"/>
                </a:solidFill>
                <a:latin typeface="Segoe UI Light" charset="0"/>
                <a:ea typeface="Verdana" charset="0"/>
                <a:cs typeface="Segoe UI Light" charset="0"/>
              </a:rPr>
              <a:t>Xamarin Studio</a:t>
            </a:r>
            <a:r>
              <a:rPr lang="en-US" sz="2000" dirty="0">
                <a:solidFill>
                  <a:srgbClr val="FFFFFF"/>
                </a:solidFill>
                <a:latin typeface="Segoe UI Light" charset="0"/>
                <a:ea typeface="Verdana" charset="0"/>
                <a:cs typeface="Segoe UI Light" charset="0"/>
              </a:rPr>
              <a:t>, coupled with an extensive library of Xamarin and third-party components, visual design tools for iOS and Android, and integration with </a:t>
            </a:r>
            <a:r>
              <a:rPr lang="en-US" sz="2000" b="1" dirty="0">
                <a:solidFill>
                  <a:srgbClr val="FFFFFF"/>
                </a:solidFill>
                <a:latin typeface="Segoe UI Light" charset="0"/>
                <a:ea typeface="Verdana" charset="0"/>
                <a:cs typeface="Segoe UI Light" charset="0"/>
              </a:rPr>
              <a:t>Visual Studio</a:t>
            </a:r>
            <a:r>
              <a:rPr lang="en-US" sz="2000" dirty="0">
                <a:solidFill>
                  <a:srgbClr val="FFFFFF"/>
                </a:solidFill>
                <a:latin typeface="Segoe UI Light" charset="0"/>
                <a:ea typeface="Verdana" charset="0"/>
                <a:cs typeface="Segoe UI Light" charset="0"/>
              </a:rPr>
              <a:t>.</a:t>
            </a:r>
          </a:p>
          <a:p>
            <a:r>
              <a:rPr lang="en-US" sz="2000" dirty="0">
                <a:solidFill>
                  <a:srgbClr val="FFFFFF"/>
                </a:solidFill>
                <a:latin typeface="Segoe UI Light" charset="0"/>
                <a:ea typeface="Verdana" charset="0"/>
                <a:cs typeface="Segoe UI Light" charset="0"/>
              </a:rPr>
              <a:t>Xamarin has built a </a:t>
            </a:r>
            <a:r>
              <a:rPr lang="en-US" sz="2000" b="1" dirty="0">
                <a:solidFill>
                  <a:srgbClr val="FFFFFF"/>
                </a:solidFill>
                <a:latin typeface="Segoe UI Light" charset="0"/>
                <a:ea typeface="Verdana" charset="0"/>
                <a:cs typeface="Segoe UI Light" charset="0"/>
              </a:rPr>
              <a:t>strong partner presence</a:t>
            </a:r>
            <a:r>
              <a:rPr lang="en-US" sz="2000" dirty="0">
                <a:solidFill>
                  <a:srgbClr val="FFFFFF"/>
                </a:solidFill>
                <a:latin typeface="Segoe UI Light" charset="0"/>
                <a:ea typeface="Verdana" charset="0"/>
                <a:cs typeface="Segoe UI Light" charset="0"/>
              </a:rPr>
              <a:t>, both in terms of strategic partnerships, such as with Microsoft and SAP, as well as a significant pool of implementation and channel partners.</a:t>
            </a:r>
          </a:p>
          <a:p>
            <a:endParaRPr lang="en-US" sz="2000" dirty="0">
              <a:solidFill>
                <a:srgbClr val="FFFFFF"/>
              </a:solidFill>
            </a:endParaRPr>
          </a:p>
        </p:txBody>
      </p:sp>
      <p:sp>
        <p:nvSpPr>
          <p:cNvPr id="4" name="Text Placeholder 3"/>
          <p:cNvSpPr>
            <a:spLocks noGrp="1"/>
          </p:cNvSpPr>
          <p:nvPr>
            <p:ph type="body" sz="quarter" idx="11"/>
          </p:nvPr>
        </p:nvSpPr>
        <p:spPr>
          <a:xfrm>
            <a:off x="6544214" y="1304195"/>
            <a:ext cx="5378548" cy="5078313"/>
          </a:xfrm>
        </p:spPr>
        <p:txBody>
          <a:bodyPr vert="horz" wrap="square" lIns="146304" tIns="91440" rIns="146304" bIns="91440" rtlCol="0" anchor="t">
            <a:spAutoFit/>
          </a:bodyPr>
          <a:lstStyle/>
          <a:p>
            <a:r>
              <a:rPr lang="en-US" sz="2000" dirty="0">
                <a:latin typeface="Segoe UI Light" charset="0"/>
                <a:cs typeface="Segoe UI Light" charset="0"/>
              </a:rPr>
              <a:t>Xamarin has lagged behind a number of larger players when it comes to supporting the mobile application life cycle, but it is </a:t>
            </a:r>
            <a:r>
              <a:rPr lang="en-US" sz="2000" b="1" dirty="0">
                <a:latin typeface="Segoe UI Light" charset="0"/>
                <a:cs typeface="Segoe UI Light" charset="0"/>
              </a:rPr>
              <a:t>rapidly filling in gaps</a:t>
            </a:r>
            <a:r>
              <a:rPr lang="en-US" sz="2000" dirty="0">
                <a:latin typeface="Segoe UI Light" charset="0"/>
                <a:cs typeface="Segoe UI Light" charset="0"/>
              </a:rPr>
              <a:t> and benefiting from the Microsoft ALM tools and ecosystem.</a:t>
            </a:r>
          </a:p>
          <a:p>
            <a:r>
              <a:rPr lang="en-US" sz="2000" dirty="0">
                <a:latin typeface="Segoe UI Light" charset="0"/>
                <a:cs typeface="Segoe UI Light" charset="0"/>
              </a:rPr>
              <a:t>Xamarin has historically </a:t>
            </a:r>
            <a:r>
              <a:rPr lang="en-US" sz="2000" b="1" dirty="0">
                <a:latin typeface="Segoe UI Light" charset="0"/>
                <a:cs typeface="Segoe UI Light" charset="0"/>
              </a:rPr>
              <a:t>focused on front-end</a:t>
            </a:r>
            <a:r>
              <a:rPr lang="en-US" sz="2000" dirty="0">
                <a:latin typeface="Segoe UI Light" charset="0"/>
                <a:cs typeface="Segoe UI Light" charset="0"/>
              </a:rPr>
              <a:t> development. Mobility projects that require back-end integration, new back-end logic or synchronization for offline use will need to augment Xamarin with technologies from Microsoft or third parties.</a:t>
            </a:r>
          </a:p>
          <a:p>
            <a:r>
              <a:rPr lang="en-US" sz="2000" b="1" dirty="0">
                <a:latin typeface="Segoe UI Light" charset="0"/>
                <a:cs typeface="Segoe UI Light" charset="0"/>
              </a:rPr>
              <a:t>The company is relatively small</a:t>
            </a:r>
            <a:r>
              <a:rPr lang="en-US" sz="2000" dirty="0">
                <a:latin typeface="Segoe UI Light" charset="0"/>
                <a:cs typeface="Segoe UI Light" charset="0"/>
              </a:rPr>
              <a:t>, competing against well-established mobile vendors with large ecosystems as well as other innovative small companies.</a:t>
            </a:r>
          </a:p>
          <a:p>
            <a:endParaRPr lang="en-US" sz="2000" dirty="0"/>
          </a:p>
        </p:txBody>
      </p:sp>
      <p:sp>
        <p:nvSpPr>
          <p:cNvPr id="5" name="Title 1"/>
          <p:cNvSpPr txBox="1">
            <a:spLocks/>
          </p:cNvSpPr>
          <p:nvPr/>
        </p:nvSpPr>
        <p:spPr>
          <a:xfrm>
            <a:off x="6547045" y="219672"/>
            <a:ext cx="5382216" cy="900113"/>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cs typeface="Segoe UI Light"/>
              </a:rPr>
              <a:t>Cautions</a:t>
            </a:r>
          </a:p>
        </p:txBody>
      </p:sp>
    </p:spTree>
    <p:extLst>
      <p:ext uri="{BB962C8B-B14F-4D97-AF65-F5344CB8AC3E}">
        <p14:creationId xmlns:p14="http://schemas.microsoft.com/office/powerpoint/2010/main" val="24587829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vs. </a:t>
            </a:r>
            <a:r>
              <a:rPr lang="en-US" dirty="0" err="1" smtClean="0"/>
              <a:t>Xamarin</a:t>
            </a:r>
            <a:endParaRPr lang="en-US" dirty="0"/>
          </a:p>
        </p:txBody>
      </p:sp>
      <p:sp>
        <p:nvSpPr>
          <p:cNvPr id="4" name="Text Placeholder 3"/>
          <p:cNvSpPr>
            <a:spLocks noGrp="1"/>
          </p:cNvSpPr>
          <p:nvPr>
            <p:ph type="body" sz="quarter" idx="10"/>
          </p:nvPr>
        </p:nvSpPr>
        <p:spPr>
          <a:xfrm>
            <a:off x="269241" y="1692384"/>
            <a:ext cx="5378548" cy="2972609"/>
          </a:xfrm>
        </p:spPr>
        <p:txBody>
          <a:bodyPr vert="horz" wrap="square" lIns="146304" tIns="91440" rIns="146304" bIns="91440" rtlCol="0" anchor="t">
            <a:spAutoFit/>
          </a:bodyPr>
          <a:lstStyle/>
          <a:p>
            <a:r>
              <a:rPr lang="en-US" dirty="0"/>
              <a:t>Xamarin.iOS</a:t>
            </a:r>
          </a:p>
          <a:p>
            <a:endParaRPr lang="en-US" dirty="0"/>
          </a:p>
          <a:p>
            <a:r>
              <a:rPr lang="en-US" dirty="0"/>
              <a:t>Xamarin.Android</a:t>
            </a:r>
            <a:endParaRPr lang="en-US" dirty="0">
              <a:solidFill>
                <a:srgbClr val="FFFFFF"/>
              </a:solidFill>
              <a:latin typeface="Segoe UI Light"/>
              <a:cs typeface="Segoe UI Light"/>
            </a:endParaRPr>
          </a:p>
          <a:p>
            <a:endParaRPr lang="en-US" dirty="0"/>
          </a:p>
          <a:p>
            <a:endParaRPr lang="en-US" dirty="0">
              <a:cs typeface="Segoe UI Light"/>
            </a:endParaRPr>
          </a:p>
        </p:txBody>
      </p:sp>
      <p:sp>
        <p:nvSpPr>
          <p:cNvPr id="2" name="Text Placeholder 1"/>
          <p:cNvSpPr>
            <a:spLocks noGrp="1"/>
          </p:cNvSpPr>
          <p:nvPr>
            <p:ph type="body" sz="quarter" idx="11"/>
          </p:nvPr>
        </p:nvSpPr>
        <p:spPr>
          <a:xfrm>
            <a:off x="6544214" y="1606119"/>
            <a:ext cx="5378548" cy="619144"/>
          </a:xfrm>
        </p:spPr>
        <p:txBody>
          <a:bodyPr vert="horz" wrap="square" lIns="146304" tIns="91440" rIns="146304" bIns="91440" rtlCol="0" anchor="t">
            <a:spAutoFit/>
          </a:bodyPr>
          <a:lstStyle/>
          <a:p>
            <a:r>
              <a:rPr lang="en-US" dirty="0">
                <a:cs typeface="Segoe UI Light"/>
              </a:rPr>
              <a:t>Xamarin.Forms</a:t>
            </a:r>
          </a:p>
        </p:txBody>
      </p:sp>
      <p:pic>
        <p:nvPicPr>
          <p:cNvPr id="5" name="Picture 4" descr="Windows-8-ios-android (1)-2.jpg"/>
          <p:cNvPicPr>
            <a:picLocks noChangeAspect="1"/>
          </p:cNvPicPr>
          <p:nvPr/>
        </p:nvPicPr>
        <p:blipFill>
          <a:blip r:embed="rId3"/>
          <a:stretch>
            <a:fillRect/>
          </a:stretch>
        </p:blipFill>
        <p:spPr>
          <a:xfrm>
            <a:off x="2185633" y="4599579"/>
            <a:ext cx="943013" cy="1043099"/>
          </a:xfrm>
          <a:prstGeom prst="rect">
            <a:avLst/>
          </a:prstGeom>
        </p:spPr>
      </p:pic>
      <p:pic>
        <p:nvPicPr>
          <p:cNvPr id="6" name="Picture 5" descr="Windows-8-ios-android (1)-3.jpg"/>
          <p:cNvPicPr>
            <a:picLocks noChangeAspect="1"/>
          </p:cNvPicPr>
          <p:nvPr/>
        </p:nvPicPr>
        <p:blipFill>
          <a:blip r:embed="rId4"/>
          <a:stretch>
            <a:fillRect/>
          </a:stretch>
        </p:blipFill>
        <p:spPr>
          <a:xfrm>
            <a:off x="815391" y="4600317"/>
            <a:ext cx="939874" cy="1046829"/>
          </a:xfrm>
          <a:prstGeom prst="rect">
            <a:avLst/>
          </a:prstGeom>
        </p:spPr>
      </p:pic>
      <p:pic>
        <p:nvPicPr>
          <p:cNvPr id="7" name="Picture 6" descr="Windows-8-ios-android (1)-3.jpg"/>
          <p:cNvPicPr>
            <a:picLocks noChangeAspect="1"/>
          </p:cNvPicPr>
          <p:nvPr/>
        </p:nvPicPr>
        <p:blipFill>
          <a:blip r:embed="rId4"/>
          <a:stretch>
            <a:fillRect/>
          </a:stretch>
        </p:blipFill>
        <p:spPr>
          <a:xfrm>
            <a:off x="6727935" y="4564978"/>
            <a:ext cx="939874" cy="1046829"/>
          </a:xfrm>
          <a:prstGeom prst="rect">
            <a:avLst/>
          </a:prstGeom>
        </p:spPr>
      </p:pic>
      <p:pic>
        <p:nvPicPr>
          <p:cNvPr id="8" name="Picture 7" descr="Windows-8-ios-android (1)-2.jpg"/>
          <p:cNvPicPr>
            <a:picLocks noChangeAspect="1"/>
          </p:cNvPicPr>
          <p:nvPr/>
        </p:nvPicPr>
        <p:blipFill>
          <a:blip r:embed="rId3"/>
          <a:stretch>
            <a:fillRect/>
          </a:stretch>
        </p:blipFill>
        <p:spPr>
          <a:xfrm>
            <a:off x="7926605" y="4547257"/>
            <a:ext cx="943013" cy="1043099"/>
          </a:xfrm>
          <a:prstGeom prst="rect">
            <a:avLst/>
          </a:prstGeom>
        </p:spPr>
      </p:pic>
      <p:pic>
        <p:nvPicPr>
          <p:cNvPr id="9" name="Picture 8" descr="Windows-8-ios-android-2.jpg"/>
          <p:cNvPicPr>
            <a:picLocks noChangeAspect="1"/>
          </p:cNvPicPr>
          <p:nvPr/>
        </p:nvPicPr>
        <p:blipFill>
          <a:blip r:embed="rId5"/>
          <a:stretch>
            <a:fillRect/>
          </a:stretch>
        </p:blipFill>
        <p:spPr>
          <a:xfrm>
            <a:off x="9163050" y="4546600"/>
            <a:ext cx="1035745" cy="1043099"/>
          </a:xfrm>
          <a:prstGeom prst="rect">
            <a:avLst/>
          </a:prstGeom>
        </p:spPr>
      </p:pic>
    </p:spTree>
    <p:extLst>
      <p:ext uri="{BB962C8B-B14F-4D97-AF65-F5344CB8AC3E}">
        <p14:creationId xmlns:p14="http://schemas.microsoft.com/office/powerpoint/2010/main" val="28279121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22</a:t>
            </a:fld>
            <a:endParaRPr lang="en-US"/>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Walkthrough of a </a:t>
            </a:r>
            <a:r>
              <a:rPr lang="en-US" dirty="0" err="1" smtClean="0">
                <a:solidFill>
                  <a:schemeClr val="bg1"/>
                </a:solidFill>
              </a:rPr>
              <a:t>Xamarin</a:t>
            </a:r>
            <a:r>
              <a:rPr lang="en-US" dirty="0" smtClean="0">
                <a:solidFill>
                  <a:schemeClr val="bg1"/>
                </a:solidFill>
              </a:rPr>
              <a:t> Development Environment</a:t>
            </a:r>
            <a:endParaRPr lang="en-US" dirty="0">
              <a:solidFill>
                <a:schemeClr val="bg1"/>
              </a:solidFill>
            </a:endParaRPr>
          </a:p>
        </p:txBody>
      </p:sp>
    </p:spTree>
    <p:extLst>
      <p:ext uri="{BB962C8B-B14F-4D97-AF65-F5344CB8AC3E}">
        <p14:creationId xmlns:p14="http://schemas.microsoft.com/office/powerpoint/2010/main" val="11622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23</a:t>
            </a:fld>
            <a:endParaRPr lang="en-US"/>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Port Java to C# with </a:t>
            </a:r>
            <a:r>
              <a:rPr lang="en-US" dirty="0" err="1" smtClean="0">
                <a:solidFill>
                  <a:schemeClr val="bg1"/>
                </a:solidFill>
              </a:rPr>
              <a:t>Xamarin.Android</a:t>
            </a:r>
            <a:endParaRPr lang="en-US" dirty="0">
              <a:solidFill>
                <a:schemeClr val="bg1"/>
              </a:solidFill>
            </a:endParaRPr>
          </a:p>
        </p:txBody>
      </p:sp>
    </p:spTree>
    <p:extLst>
      <p:ext uri="{BB962C8B-B14F-4D97-AF65-F5344CB8AC3E}">
        <p14:creationId xmlns:p14="http://schemas.microsoft.com/office/powerpoint/2010/main" val="48725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24</a:t>
            </a:fld>
            <a:endParaRPr lang="en-US"/>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Share Common Codebase Across Android, iOS, and Windows Phone</a:t>
            </a:r>
            <a:endParaRPr lang="en-US" dirty="0">
              <a:solidFill>
                <a:schemeClr val="bg1"/>
              </a:solidFill>
            </a:endParaRPr>
          </a:p>
        </p:txBody>
      </p:sp>
    </p:spTree>
    <p:extLst>
      <p:ext uri="{BB962C8B-B14F-4D97-AF65-F5344CB8AC3E}">
        <p14:creationId xmlns:p14="http://schemas.microsoft.com/office/powerpoint/2010/main" val="2466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373651"/>
          </a:xfrm>
        </p:spPr>
        <p:txBody>
          <a:bodyPr/>
          <a:lstStyle/>
          <a:p>
            <a:r>
              <a:rPr lang="en-US"/>
              <a:t>Emulators are fragile</a:t>
            </a:r>
          </a:p>
          <a:p>
            <a:r>
              <a:rPr lang="en-US"/>
              <a:t>Always rebuild all</a:t>
            </a:r>
          </a:p>
          <a:p>
            <a:r>
              <a:rPr lang="en-US"/>
              <a:t>Bad references cause mysterious errors</a:t>
            </a:r>
          </a:p>
          <a:p>
            <a:r>
              <a:rPr lang="en-US"/>
              <a:t>Get to know Nunit-Lite</a:t>
            </a:r>
          </a:p>
          <a:p>
            <a:endParaRPr lang="en-US"/>
          </a:p>
          <a:p>
            <a:endParaRPr lang="en-US"/>
          </a:p>
          <a:p>
            <a:endParaRPr lang="en-US"/>
          </a:p>
          <a:p>
            <a:endParaRPr lang="en-US"/>
          </a:p>
        </p:txBody>
      </p:sp>
      <p:sp>
        <p:nvSpPr>
          <p:cNvPr id="2" name="Title 1"/>
          <p:cNvSpPr>
            <a:spLocks noGrp="1"/>
          </p:cNvSpPr>
          <p:nvPr>
            <p:ph type="title"/>
          </p:nvPr>
        </p:nvSpPr>
        <p:spPr/>
        <p:txBody>
          <a:bodyPr/>
          <a:lstStyle/>
          <a:p>
            <a:r>
              <a:rPr lang="en-US"/>
              <a:t>Issues</a:t>
            </a:r>
          </a:p>
        </p:txBody>
      </p:sp>
    </p:spTree>
    <p:extLst>
      <p:ext uri="{BB962C8B-B14F-4D97-AF65-F5344CB8AC3E}">
        <p14:creationId xmlns:p14="http://schemas.microsoft.com/office/powerpoint/2010/main" val="36453071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solidFill>
                  <a:schemeClr val="bg1"/>
                </a:solidFill>
              </a:rPr>
              <a:t>Thank You!</a:t>
            </a:r>
            <a:endParaRPr lang="en-US" dirty="0">
              <a:solidFill>
                <a:schemeClr val="bg1"/>
              </a:solidFill>
            </a:endParaRPr>
          </a:p>
        </p:txBody>
      </p:sp>
      <p:sp>
        <p:nvSpPr>
          <p:cNvPr id="12" name="TextBox 11"/>
          <p:cNvSpPr txBox="1"/>
          <p:nvPr/>
        </p:nvSpPr>
        <p:spPr>
          <a:xfrm>
            <a:off x="603891" y="2541655"/>
            <a:ext cx="10982632" cy="1446550"/>
          </a:xfrm>
          <a:prstGeom prst="rect">
            <a:avLst/>
          </a:prstGeom>
          <a:noFill/>
        </p:spPr>
        <p:txBody>
          <a:bodyPr wrap="square" rtlCol="0">
            <a:spAutoFit/>
          </a:bodyPr>
          <a:lstStyle/>
          <a:p>
            <a:pPr algn="ctr"/>
            <a:r>
              <a:rPr lang="en-US" sz="3200" dirty="0" smtClean="0">
                <a:solidFill>
                  <a:schemeClr val="bg1"/>
                </a:solidFill>
              </a:rPr>
              <a:t>Ken LeFebvre</a:t>
            </a:r>
            <a:endParaRPr lang="en-US" sz="3200" dirty="0">
              <a:solidFill>
                <a:schemeClr val="bg1"/>
              </a:solidFill>
            </a:endParaRPr>
          </a:p>
          <a:p>
            <a:pPr algn="ctr"/>
            <a:r>
              <a:rPr lang="en-US" sz="2800" dirty="0" smtClean="0">
                <a:solidFill>
                  <a:schemeClr val="bg1"/>
                </a:solidFill>
              </a:rPr>
              <a:t>@</a:t>
            </a:r>
            <a:r>
              <a:rPr lang="en-US" sz="2800" dirty="0" err="1" smtClean="0">
                <a:solidFill>
                  <a:schemeClr val="bg1"/>
                </a:solidFill>
              </a:rPr>
              <a:t>kenlefeb</a:t>
            </a:r>
            <a:r>
              <a:rPr lang="en-US" sz="2800" dirty="0" smtClean="0">
                <a:solidFill>
                  <a:schemeClr val="bg1"/>
                </a:solidFill>
              </a:rPr>
              <a:t> | linkedin.com/</a:t>
            </a:r>
            <a:r>
              <a:rPr lang="en-US" sz="2800" dirty="0" err="1" smtClean="0">
                <a:solidFill>
                  <a:schemeClr val="bg1"/>
                </a:solidFill>
              </a:rPr>
              <a:t>kenlefeb</a:t>
            </a:r>
            <a:endParaRPr lang="en-US" sz="2800" dirty="0">
              <a:solidFill>
                <a:schemeClr val="bg1"/>
              </a:solidFill>
            </a:endParaRPr>
          </a:p>
          <a:p>
            <a:pPr algn="ctr"/>
            <a:r>
              <a:rPr lang="en-US" sz="2800" dirty="0" smtClean="0">
                <a:solidFill>
                  <a:schemeClr val="bg1"/>
                </a:solidFill>
              </a:rPr>
              <a:t>klefebvre@macropoint.com | www.macropoint.com</a:t>
            </a:r>
            <a:endParaRPr lang="en-US" sz="2800" dirty="0">
              <a:solidFill>
                <a:schemeClr val="bg1"/>
              </a:solidFill>
            </a:endParaRPr>
          </a:p>
        </p:txBody>
      </p:sp>
    </p:spTree>
    <p:extLst>
      <p:ext uri="{BB962C8B-B14F-4D97-AF65-F5344CB8AC3E}">
        <p14:creationId xmlns:p14="http://schemas.microsoft.com/office/powerpoint/2010/main" val="347865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buClr>
                <a:srgbClr val="505050"/>
              </a:buClr>
              <a:buSzPct val="90000"/>
            </a:pPr>
            <a:r>
              <a:rPr lang="en-US" dirty="0" smtClean="0"/>
              <a:t>July .NET SIG</a:t>
            </a:r>
            <a:br>
              <a:rPr lang="en-US" dirty="0" smtClean="0"/>
            </a:br>
            <a:r>
              <a:rPr lang="en-US" sz="3137" dirty="0">
                <a:solidFill>
                  <a:srgbClr val="FFC000"/>
                </a:solidFill>
              </a:rPr>
              <a:t>6/9/2015</a:t>
            </a:r>
            <a:r>
              <a:rPr lang="en-US" sz="3137" dirty="0"/>
              <a:t/>
            </a:r>
            <a:br>
              <a:rPr lang="en-US" sz="3137" dirty="0"/>
            </a:br>
            <a:r>
              <a:rPr lang="en-US" sz="2353" spc="0" dirty="0">
                <a:ln>
                  <a:noFill/>
                </a:ln>
                <a:gradFill>
                  <a:gsLst>
                    <a:gs pos="1250">
                      <a:srgbClr val="FFFFFF"/>
                    </a:gs>
                    <a:gs pos="99000">
                      <a:srgbClr val="FFFFFF"/>
                    </a:gs>
                  </a:gsLst>
                  <a:lin ang="5400000" scaled="0"/>
                </a:gradFill>
                <a:cs typeface="+mn-cs"/>
              </a:rPr>
              <a:t>Ken LeFebvre</a:t>
            </a:r>
            <a:br>
              <a:rPr lang="en-US" sz="2353" spc="0" dirty="0">
                <a:ln>
                  <a:noFill/>
                </a:ln>
                <a:gradFill>
                  <a:gsLst>
                    <a:gs pos="1250">
                      <a:srgbClr val="FFFFFF"/>
                    </a:gs>
                    <a:gs pos="99000">
                      <a:srgbClr val="FFFFFF"/>
                    </a:gs>
                  </a:gsLst>
                  <a:lin ang="5400000" scaled="0"/>
                </a:gradFill>
                <a:cs typeface="+mn-cs"/>
              </a:rPr>
            </a:br>
            <a:r>
              <a:rPr lang="en-US" sz="1176" spc="0" dirty="0">
                <a:ln>
                  <a:noFill/>
                </a:ln>
                <a:gradFill>
                  <a:gsLst>
                    <a:gs pos="1250">
                      <a:srgbClr val="FFFFFF"/>
                    </a:gs>
                    <a:gs pos="99000">
                      <a:srgbClr val="FFFFFF"/>
                    </a:gs>
                  </a:gsLst>
                  <a:lin ang="5400000" scaled="0"/>
                </a:gradFill>
                <a:cs typeface="+mn-cs"/>
              </a:rPr>
              <a:t> Bennett Adelson</a:t>
            </a:r>
            <a:br>
              <a:rPr lang="en-US" sz="1176" spc="0" dirty="0">
                <a:ln>
                  <a:noFill/>
                </a:ln>
                <a:gradFill>
                  <a:gsLst>
                    <a:gs pos="1250">
                      <a:srgbClr val="FFFFFF"/>
                    </a:gs>
                    <a:gs pos="99000">
                      <a:srgbClr val="FFFFFF"/>
                    </a:gs>
                  </a:gsLst>
                  <a:lin ang="5400000" scaled="0"/>
                </a:gradFill>
                <a:cs typeface="+mn-cs"/>
              </a:rPr>
            </a:br>
            <a:r>
              <a:rPr lang="en-US" sz="3137" dirty="0"/>
              <a:t/>
            </a:r>
            <a:br>
              <a:rPr lang="en-US" sz="3137" dirty="0"/>
            </a:br>
            <a:endParaRPr lang="en-US" sz="3137" dirty="0"/>
          </a:p>
        </p:txBody>
      </p:sp>
      <p:sp>
        <p:nvSpPr>
          <p:cNvPr id="3" name="Text Placeholder 2"/>
          <p:cNvSpPr>
            <a:spLocks noGrp="1"/>
          </p:cNvSpPr>
          <p:nvPr>
            <p:ph type="body" sz="quarter" idx="14"/>
          </p:nvPr>
        </p:nvSpPr>
        <p:spPr/>
        <p:txBody>
          <a:bodyPr/>
          <a:lstStyle/>
          <a:p>
            <a:r>
              <a:rPr lang="en-US" spc="-98" dirty="0" err="1">
                <a:ln w="3175">
                  <a:noFill/>
                </a:ln>
                <a:solidFill>
                  <a:srgbClr val="FFC000"/>
                </a:solidFill>
                <a:cs typeface="Segoe UI" pitchFamily="34" charset="0"/>
              </a:rPr>
              <a:t>Xamarin</a:t>
            </a:r>
            <a:r>
              <a:rPr lang="en-US" spc="-98" dirty="0">
                <a:ln w="3175">
                  <a:noFill/>
                </a:ln>
                <a:solidFill>
                  <a:srgbClr val="FFC000"/>
                </a:solidFill>
                <a:cs typeface="Segoe UI" pitchFamily="34" charset="0"/>
              </a:rPr>
              <a:t>:</a:t>
            </a:r>
          </a:p>
          <a:p>
            <a:r>
              <a:rPr lang="en-US" dirty="0" smtClean="0"/>
              <a:t>Write Native Mobile Apps </a:t>
            </a:r>
            <a:r>
              <a:rPr lang="en-US" dirty="0"/>
              <a:t>in C</a:t>
            </a:r>
            <a:r>
              <a:rPr lang="en-US" dirty="0" smtClean="0"/>
              <a:t>#</a:t>
            </a:r>
            <a:endParaRPr lang="en-US" spc="-98" dirty="0">
              <a:ln w="3175">
                <a:noFill/>
              </a:ln>
              <a:solidFill>
                <a:schemeClr val="bg1"/>
              </a:solidFill>
              <a:cs typeface="Segoe UI" pitchFamily="34" charset="0"/>
            </a:endParaRPr>
          </a:p>
        </p:txBody>
      </p:sp>
    </p:spTree>
    <p:extLst>
      <p:ext uri="{BB962C8B-B14F-4D97-AF65-F5344CB8AC3E}">
        <p14:creationId xmlns:p14="http://schemas.microsoft.com/office/powerpoint/2010/main" val="12252488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What is </a:t>
            </a:r>
            <a:r>
              <a:rPr lang="en-US" dirty="0" err="1" smtClean="0"/>
              <a:t>Xamarin</a:t>
            </a:r>
            <a:r>
              <a:rPr lang="en-US" dirty="0" smtClean="0"/>
              <a:t>?</a:t>
            </a:r>
            <a:endParaRPr lang="en-US" dirty="0"/>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3</a:t>
            </a:fld>
            <a:endParaRPr lang="en-US"/>
          </a:p>
        </p:txBody>
      </p:sp>
    </p:spTree>
    <p:extLst>
      <p:ext uri="{BB962C8B-B14F-4D97-AF65-F5344CB8AC3E}">
        <p14:creationId xmlns:p14="http://schemas.microsoft.com/office/powerpoint/2010/main" val="11493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t>Xamarin.Forms</a:t>
            </a:r>
            <a:endParaRPr lang="en-US" dirty="0" smtClean="0"/>
          </a:p>
          <a:p>
            <a:r>
              <a:rPr lang="en-US" dirty="0" err="1" smtClean="0"/>
              <a:t>Xamarin</a:t>
            </a:r>
            <a:r>
              <a:rPr lang="en-US" dirty="0" smtClean="0"/>
              <a:t> Studio</a:t>
            </a:r>
          </a:p>
          <a:p>
            <a:r>
              <a:rPr lang="en-US" dirty="0" err="1" smtClean="0"/>
              <a:t>Xamarin</a:t>
            </a:r>
            <a:r>
              <a:rPr lang="en-US" dirty="0" smtClean="0"/>
              <a:t> for Visual Studio</a:t>
            </a:r>
          </a:p>
          <a:p>
            <a:r>
              <a:rPr lang="en-US" dirty="0" err="1" smtClean="0"/>
              <a:t>Xamarin</a:t>
            </a:r>
            <a:r>
              <a:rPr lang="en-US" dirty="0" smtClean="0"/>
              <a:t> Insights</a:t>
            </a:r>
          </a:p>
          <a:p>
            <a:r>
              <a:rPr lang="en-US" dirty="0" err="1" smtClean="0"/>
              <a:t>Xamarin</a:t>
            </a:r>
            <a:r>
              <a:rPr lang="en-US" dirty="0" smtClean="0"/>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395216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solidFill>
                  <a:schemeClr val="accent4"/>
                </a:solidFill>
              </a:rPr>
              <a:t>Xamarin.iOS</a:t>
            </a:r>
            <a:endParaRPr lang="en-US" dirty="0" smtClean="0">
              <a:solidFill>
                <a:schemeClr val="accent4"/>
              </a:solidFill>
            </a:endParaRPr>
          </a:p>
          <a:p>
            <a:r>
              <a:rPr lang="en-US" dirty="0" err="1" smtClean="0">
                <a:solidFill>
                  <a:schemeClr val="accent4"/>
                </a:solidFill>
              </a:rPr>
              <a:t>Xamarin.Android</a:t>
            </a:r>
            <a:endParaRPr lang="en-US" dirty="0" smtClean="0">
              <a:solidFill>
                <a:schemeClr val="accent4"/>
              </a:solidFill>
            </a:endParaRPr>
          </a:p>
          <a:p>
            <a:r>
              <a:rPr lang="en-US" dirty="0" err="1" smtClean="0"/>
              <a:t>Xamarin.Forms</a:t>
            </a:r>
            <a:endParaRPr lang="en-US" dirty="0" smtClean="0"/>
          </a:p>
          <a:p>
            <a:r>
              <a:rPr lang="en-US" dirty="0" err="1" smtClean="0"/>
              <a:t>Xamarin</a:t>
            </a:r>
            <a:r>
              <a:rPr lang="en-US" dirty="0" smtClean="0"/>
              <a:t> Studio</a:t>
            </a:r>
          </a:p>
          <a:p>
            <a:r>
              <a:rPr lang="en-US" dirty="0" err="1" smtClean="0"/>
              <a:t>Xamarin</a:t>
            </a:r>
            <a:r>
              <a:rPr lang="en-US" dirty="0" smtClean="0"/>
              <a:t> for Visual Studio</a:t>
            </a:r>
          </a:p>
          <a:p>
            <a:r>
              <a:rPr lang="en-US" dirty="0" err="1" smtClean="0"/>
              <a:t>Xamarin</a:t>
            </a:r>
            <a:r>
              <a:rPr lang="en-US" dirty="0" smtClean="0"/>
              <a:t> Insights</a:t>
            </a:r>
          </a:p>
          <a:p>
            <a:r>
              <a:rPr lang="en-US" dirty="0" err="1" smtClean="0"/>
              <a:t>Xamarin</a:t>
            </a:r>
            <a:r>
              <a:rPr lang="en-US" dirty="0" smtClean="0"/>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399323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solidFill>
                  <a:schemeClr val="accent4"/>
                </a:solidFill>
              </a:rPr>
              <a:t>Xamarin.Forms</a:t>
            </a:r>
            <a:endParaRPr lang="en-US" dirty="0" smtClean="0">
              <a:solidFill>
                <a:schemeClr val="accent4"/>
              </a:solidFill>
            </a:endParaRPr>
          </a:p>
          <a:p>
            <a:r>
              <a:rPr lang="en-US" dirty="0" err="1" smtClean="0"/>
              <a:t>Xamarin</a:t>
            </a:r>
            <a:r>
              <a:rPr lang="en-US" dirty="0" smtClean="0"/>
              <a:t> Studio</a:t>
            </a:r>
          </a:p>
          <a:p>
            <a:r>
              <a:rPr lang="en-US" dirty="0" err="1" smtClean="0"/>
              <a:t>Xamarin</a:t>
            </a:r>
            <a:r>
              <a:rPr lang="en-US" dirty="0" smtClean="0"/>
              <a:t> for Visual Studio</a:t>
            </a:r>
          </a:p>
          <a:p>
            <a:r>
              <a:rPr lang="en-US" dirty="0" err="1" smtClean="0"/>
              <a:t>Xamarin</a:t>
            </a:r>
            <a:r>
              <a:rPr lang="en-US" dirty="0" smtClean="0"/>
              <a:t> Insights</a:t>
            </a:r>
          </a:p>
          <a:p>
            <a:r>
              <a:rPr lang="en-US" dirty="0" err="1" smtClean="0"/>
              <a:t>Xamarin</a:t>
            </a:r>
            <a:r>
              <a:rPr lang="en-US" dirty="0" smtClean="0"/>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240985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t>Xamarin.Forms</a:t>
            </a:r>
            <a:endParaRPr lang="en-US" dirty="0" smtClean="0"/>
          </a:p>
          <a:p>
            <a:r>
              <a:rPr lang="en-US" dirty="0" err="1" smtClean="0">
                <a:solidFill>
                  <a:schemeClr val="accent4"/>
                </a:solidFill>
              </a:rPr>
              <a:t>Xamarin</a:t>
            </a:r>
            <a:r>
              <a:rPr lang="en-US" dirty="0" smtClean="0">
                <a:solidFill>
                  <a:schemeClr val="accent4"/>
                </a:solidFill>
              </a:rPr>
              <a:t> Studio</a:t>
            </a:r>
          </a:p>
          <a:p>
            <a:r>
              <a:rPr lang="en-US" dirty="0" err="1" smtClean="0">
                <a:solidFill>
                  <a:schemeClr val="accent4"/>
                </a:solidFill>
              </a:rPr>
              <a:t>Xamarin</a:t>
            </a:r>
            <a:r>
              <a:rPr lang="en-US" dirty="0" smtClean="0">
                <a:solidFill>
                  <a:schemeClr val="accent4"/>
                </a:solidFill>
              </a:rPr>
              <a:t> for Visual Studio</a:t>
            </a:r>
          </a:p>
          <a:p>
            <a:r>
              <a:rPr lang="en-US" dirty="0" err="1" smtClean="0"/>
              <a:t>Xamarin</a:t>
            </a:r>
            <a:r>
              <a:rPr lang="en-US" dirty="0" smtClean="0"/>
              <a:t> Insights</a:t>
            </a:r>
          </a:p>
          <a:p>
            <a:r>
              <a:rPr lang="en-US" dirty="0" err="1" smtClean="0"/>
              <a:t>Xamarin</a:t>
            </a:r>
            <a:r>
              <a:rPr lang="en-US" dirty="0" smtClean="0"/>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35912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t>Xamarin.Forms</a:t>
            </a:r>
            <a:endParaRPr lang="en-US" dirty="0" smtClean="0"/>
          </a:p>
          <a:p>
            <a:r>
              <a:rPr lang="en-US" dirty="0" err="1" smtClean="0"/>
              <a:t>Xamarin</a:t>
            </a:r>
            <a:r>
              <a:rPr lang="en-US" dirty="0" smtClean="0"/>
              <a:t> Studio</a:t>
            </a:r>
          </a:p>
          <a:p>
            <a:r>
              <a:rPr lang="en-US" dirty="0" err="1" smtClean="0"/>
              <a:t>Xamarin</a:t>
            </a:r>
            <a:r>
              <a:rPr lang="en-US" dirty="0" smtClean="0"/>
              <a:t> for Visual Studio</a:t>
            </a:r>
          </a:p>
          <a:p>
            <a:r>
              <a:rPr lang="en-US" dirty="0" err="1" smtClean="0">
                <a:solidFill>
                  <a:schemeClr val="accent4"/>
                </a:solidFill>
              </a:rPr>
              <a:t>Xamarin</a:t>
            </a:r>
            <a:r>
              <a:rPr lang="en-US" dirty="0" smtClean="0">
                <a:solidFill>
                  <a:schemeClr val="accent4"/>
                </a:solidFill>
              </a:rPr>
              <a:t> Insights</a:t>
            </a:r>
          </a:p>
          <a:p>
            <a:r>
              <a:rPr lang="en-US" dirty="0" err="1" smtClean="0"/>
              <a:t>Xamarin</a:t>
            </a:r>
            <a:r>
              <a:rPr lang="en-US" dirty="0" smtClean="0"/>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95950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t>Xamarin.Forms</a:t>
            </a:r>
            <a:endParaRPr lang="en-US" dirty="0" smtClean="0"/>
          </a:p>
          <a:p>
            <a:r>
              <a:rPr lang="en-US" dirty="0" err="1" smtClean="0"/>
              <a:t>Xamarin</a:t>
            </a:r>
            <a:r>
              <a:rPr lang="en-US" dirty="0" smtClean="0"/>
              <a:t> Studio</a:t>
            </a:r>
          </a:p>
          <a:p>
            <a:r>
              <a:rPr lang="en-US" dirty="0" err="1" smtClean="0"/>
              <a:t>Xamarin</a:t>
            </a:r>
            <a:r>
              <a:rPr lang="en-US" dirty="0" smtClean="0"/>
              <a:t> for Visual Studio</a:t>
            </a:r>
          </a:p>
          <a:p>
            <a:r>
              <a:rPr lang="en-US" dirty="0" err="1" smtClean="0"/>
              <a:t>Xamarin</a:t>
            </a:r>
            <a:r>
              <a:rPr lang="en-US" dirty="0" smtClean="0"/>
              <a:t> Insights</a:t>
            </a:r>
          </a:p>
          <a:p>
            <a:r>
              <a:rPr lang="en-US" dirty="0" err="1" smtClean="0">
                <a:solidFill>
                  <a:schemeClr val="accent4"/>
                </a:solidFill>
              </a:rPr>
              <a:t>Xamarin</a:t>
            </a:r>
            <a:r>
              <a:rPr lang="en-US" dirty="0" smtClean="0">
                <a:solidFill>
                  <a:schemeClr val="accent4"/>
                </a:solidFill>
              </a:rPr>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4814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_PPT_template 1">
  <a:themeElements>
    <a:clrScheme name="Custom 6">
      <a:dk1>
        <a:srgbClr val="505050"/>
      </a:dk1>
      <a:lt1>
        <a:srgbClr val="FFFFFF"/>
      </a:lt1>
      <a:dk2>
        <a:srgbClr val="00188F"/>
      </a:dk2>
      <a:lt2>
        <a:srgbClr val="D2D2D2"/>
      </a:lt2>
      <a:accent1>
        <a:srgbClr val="00BCF2"/>
      </a:accent1>
      <a:accent2>
        <a:srgbClr val="00D8CC"/>
      </a:accent2>
      <a:accent3>
        <a:srgbClr val="7FBA00"/>
      </a:accent3>
      <a:accent4>
        <a:srgbClr val="BAD80A"/>
      </a:accent4>
      <a:accent5>
        <a:srgbClr val="969696"/>
      </a:accent5>
      <a:accent6>
        <a:srgbClr val="0000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Template_FINAL" id="{3DF8EDD9-CA93-465D-9BFB-FBF37252E002}" vid="{063DD457-B81B-4221-BCFA-8D95F1B658BA}"/>
    </a:ext>
  </a:extLst>
</a:theme>
</file>

<file path=ppt/theme/theme4.xml><?xml version="1.0" encoding="utf-8"?>
<a:theme xmlns:a="http://schemas.openxmlformats.org/drawingml/2006/main" name="MS Brand White 16-9_Dec-2013">
  <a:themeElements>
    <a:clrScheme name="Custom 57">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00BCF2"/>
      </a:hlink>
      <a:folHlink>
        <a:srgbClr val="82CA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2705</TotalTime>
  <Words>835</Words>
  <Application>Microsoft Office PowerPoint</Application>
  <PresentationFormat>Widescreen</PresentationFormat>
  <Paragraphs>209</Paragraphs>
  <Slides>27</Slides>
  <Notes>26</Notes>
  <HiddenSlides>0</HiddenSlides>
  <MMClips>0</MMClip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Azure_PPT_template 1</vt:lpstr>
      <vt:lpstr>Azure Medium</vt:lpstr>
      <vt:lpstr>BUILD CHARCOAL BACKGROUND</vt:lpstr>
      <vt:lpstr>MS Brand White 16-9_Dec-2013</vt:lpstr>
      <vt:lpstr>Cross-Platform with Xamarin Leverage your .NET skills across Windows, Android, and iOS</vt:lpstr>
      <vt:lpstr>Agenda</vt:lpstr>
      <vt:lpstr>What is Xamarin?</vt:lpstr>
      <vt:lpstr>The Xamarin Platform</vt:lpstr>
      <vt:lpstr>The Xamarin Platform</vt:lpstr>
      <vt:lpstr>The Xamarin Platform</vt:lpstr>
      <vt:lpstr>The Xamarin Platform</vt:lpstr>
      <vt:lpstr>The Xamarin Platform</vt:lpstr>
      <vt:lpstr>The Xamarin Platform</vt:lpstr>
      <vt:lpstr>The Xamarin Platform</vt:lpstr>
      <vt:lpstr>Why Xamarin?</vt:lpstr>
      <vt:lpstr>Xamarin vs. Alternatives</vt:lpstr>
      <vt:lpstr>Xamarin vs. Alternatives</vt:lpstr>
      <vt:lpstr>Xamarin vs. Alternatives</vt:lpstr>
      <vt:lpstr>Xamarin vs. Alternatives</vt:lpstr>
      <vt:lpstr>Xamarin vs. Alternatives</vt:lpstr>
      <vt:lpstr>ThoughtWorks Radar</vt:lpstr>
      <vt:lpstr>Gartner's Magic Quadrant</vt:lpstr>
      <vt:lpstr>Gartner's Magic Quadrant</vt:lpstr>
      <vt:lpstr>Strengths</vt:lpstr>
      <vt:lpstr>Xamarin vs. Xamarin</vt:lpstr>
      <vt:lpstr>Demo</vt:lpstr>
      <vt:lpstr>Demo</vt:lpstr>
      <vt:lpstr>Demo</vt:lpstr>
      <vt:lpstr>Issues</vt:lpstr>
      <vt:lpstr>Thank You!</vt:lpstr>
      <vt:lpstr>July .NET SIG 6/9/2015 Ken LeFebvre  Bennett Adelson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with Xamarin</dc:title>
  <dc:creator>Ken LeFebvre</dc:creator>
  <cp:keywords>Cleveland .NET SIG</cp:keywords>
  <cp:lastModifiedBy>Kenneth LeFebvre</cp:lastModifiedBy>
  <cp:revision>290</cp:revision>
  <dcterms:created xsi:type="dcterms:W3CDTF">2014-12-22T16:13:12Z</dcterms:created>
  <dcterms:modified xsi:type="dcterms:W3CDTF">2015-06-08T00:10:38Z</dcterms:modified>
</cp:coreProperties>
</file>