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3" r:id="rId2"/>
    <p:sldMasterId id="2147483776" r:id="rId3"/>
    <p:sldMasterId id="2147483799" r:id="rId4"/>
  </p:sldMasterIdLst>
  <p:notesMasterIdLst>
    <p:notesMasterId r:id="rId21"/>
  </p:notesMasterIdLst>
  <p:sldIdLst>
    <p:sldId id="521" r:id="rId5"/>
    <p:sldId id="522" r:id="rId6"/>
    <p:sldId id="446" r:id="rId7"/>
    <p:sldId id="527" r:id="rId8"/>
    <p:sldId id="430" r:id="rId9"/>
    <p:sldId id="525" r:id="rId10"/>
    <p:sldId id="528" r:id="rId11"/>
    <p:sldId id="529" r:id="rId12"/>
    <p:sldId id="530" r:id="rId13"/>
    <p:sldId id="526" r:id="rId14"/>
    <p:sldId id="429" r:id="rId15"/>
    <p:sldId id="524" r:id="rId16"/>
    <p:sldId id="523" r:id="rId17"/>
    <p:sldId id="531" r:id="rId18"/>
    <p:sldId id="306" r:id="rId19"/>
    <p:sldId id="52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065545D-390B-472A-AB07-636D60FF30C0}">
          <p14:sldIdLst>
            <p14:sldId id="521"/>
            <p14:sldId id="522"/>
          </p14:sldIdLst>
        </p14:section>
        <p14:section name="What is Xamarin?" id="{5C15E2E1-A8DE-4FE3-90B1-7D2F3BE616A0}">
          <p14:sldIdLst>
            <p14:sldId id="446"/>
            <p14:sldId id="527"/>
          </p14:sldIdLst>
        </p14:section>
        <p14:section name="Why Xamarin?" id="{76D63B78-9731-4630-9751-ED90CB5EAE48}">
          <p14:sldIdLst>
            <p14:sldId id="430"/>
            <p14:sldId id="525"/>
            <p14:sldId id="528"/>
            <p14:sldId id="529"/>
            <p14:sldId id="530"/>
            <p14:sldId id="526"/>
          </p14:sldIdLst>
        </p14:section>
        <p14:section name="Demonstrations" id="{4A74ED59-FAD3-433D-8DE5-42D36B6112E2}">
          <p14:sldIdLst>
            <p14:sldId id="429"/>
            <p14:sldId id="524"/>
            <p14:sldId id="523"/>
            <p14:sldId id="531"/>
          </p14:sldIdLst>
        </p14:section>
        <p14:section name="Conclusion" id="{7063469A-9B04-4565-8646-ABD7445C3250}">
          <p14:sldIdLst>
            <p14:sldId id="306"/>
            <p14:sldId id="520"/>
          </p14:sldIdLst>
        </p14:section>
        <p14:section name="Archive" id="{715D3D77-C665-43E6-AEB3-CB31DA6303E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89413" autoAdjust="0"/>
  </p:normalViewPr>
  <p:slideViewPr>
    <p:cSldViewPr snapToGrid="0">
      <p:cViewPr>
        <p:scale>
          <a:sx n="100" d="100"/>
          <a:sy n="100" d="100"/>
        </p:scale>
        <p:origin x="912"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F835B-0F67-453C-8965-E8369D081078}" type="datetimeFigureOut">
              <a:rPr lang="en-US" smtClean="0"/>
              <a:t>6/9/2015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05E63B-9069-4A7B-94A1-6BD92A894BE1}" type="slidenum">
              <a:rPr lang="en-US" smtClean="0"/>
              <a:t>‹#›</a:t>
            </a:fld>
            <a:endParaRPr lang="en-US" dirty="0"/>
          </a:p>
        </p:txBody>
      </p:sp>
    </p:spTree>
    <p:extLst>
      <p:ext uri="{BB962C8B-B14F-4D97-AF65-F5344CB8AC3E}">
        <p14:creationId xmlns:p14="http://schemas.microsoft.com/office/powerpoint/2010/main" val="4204121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06A1D164-B33D-4403-8B09-EB3C0309BC7D}" type="datetime1">
              <a:rPr lang="en-US" smtClean="0"/>
              <a:t>6/9/2015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3626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10</a:t>
            </a:fld>
            <a:endParaRPr lang="en-US" dirty="0"/>
          </a:p>
        </p:txBody>
      </p:sp>
    </p:spTree>
    <p:extLst>
      <p:ext uri="{BB962C8B-B14F-4D97-AF65-F5344CB8AC3E}">
        <p14:creationId xmlns:p14="http://schemas.microsoft.com/office/powerpoint/2010/main" val="82744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11</a:t>
            </a:fld>
            <a:endParaRPr lang="en-US" dirty="0"/>
          </a:p>
        </p:txBody>
      </p:sp>
    </p:spTree>
    <p:extLst>
      <p:ext uri="{BB962C8B-B14F-4D97-AF65-F5344CB8AC3E}">
        <p14:creationId xmlns:p14="http://schemas.microsoft.com/office/powerpoint/2010/main" val="918507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12</a:t>
            </a:fld>
            <a:endParaRPr lang="en-US" dirty="0"/>
          </a:p>
        </p:txBody>
      </p:sp>
    </p:spTree>
    <p:extLst>
      <p:ext uri="{BB962C8B-B14F-4D97-AF65-F5344CB8AC3E}">
        <p14:creationId xmlns:p14="http://schemas.microsoft.com/office/powerpoint/2010/main" val="1618118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13</a:t>
            </a:fld>
            <a:endParaRPr lang="en-US" dirty="0"/>
          </a:p>
        </p:txBody>
      </p:sp>
    </p:spTree>
    <p:extLst>
      <p:ext uri="{BB962C8B-B14F-4D97-AF65-F5344CB8AC3E}">
        <p14:creationId xmlns:p14="http://schemas.microsoft.com/office/powerpoint/2010/main" val="3061244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15</a:t>
            </a:fld>
            <a:endParaRPr lang="en-US" dirty="0"/>
          </a:p>
        </p:txBody>
      </p:sp>
    </p:spTree>
    <p:extLst>
      <p:ext uri="{BB962C8B-B14F-4D97-AF65-F5344CB8AC3E}">
        <p14:creationId xmlns:p14="http://schemas.microsoft.com/office/powerpoint/2010/main" val="4130027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16</a:t>
            </a:fld>
            <a:endParaRPr lang="en-US" dirty="0"/>
          </a:p>
        </p:txBody>
      </p:sp>
    </p:spTree>
    <p:extLst>
      <p:ext uri="{BB962C8B-B14F-4D97-AF65-F5344CB8AC3E}">
        <p14:creationId xmlns:p14="http://schemas.microsoft.com/office/powerpoint/2010/main" val="409767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2</a:t>
            </a:fld>
            <a:endParaRPr lang="en-US" dirty="0"/>
          </a:p>
        </p:txBody>
      </p:sp>
    </p:spTree>
    <p:extLst>
      <p:ext uri="{BB962C8B-B14F-4D97-AF65-F5344CB8AC3E}">
        <p14:creationId xmlns:p14="http://schemas.microsoft.com/office/powerpoint/2010/main" val="399854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3</a:t>
            </a:fld>
            <a:endParaRPr lang="en-US" dirty="0"/>
          </a:p>
        </p:txBody>
      </p:sp>
    </p:spTree>
    <p:extLst>
      <p:ext uri="{BB962C8B-B14F-4D97-AF65-F5344CB8AC3E}">
        <p14:creationId xmlns:p14="http://schemas.microsoft.com/office/powerpoint/2010/main" val="57325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4</a:t>
            </a:fld>
            <a:endParaRPr lang="en-US" dirty="0"/>
          </a:p>
        </p:txBody>
      </p:sp>
    </p:spTree>
    <p:extLst>
      <p:ext uri="{BB962C8B-B14F-4D97-AF65-F5344CB8AC3E}">
        <p14:creationId xmlns:p14="http://schemas.microsoft.com/office/powerpoint/2010/main" val="8749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5</a:t>
            </a:fld>
            <a:endParaRPr lang="en-US" dirty="0"/>
          </a:p>
        </p:txBody>
      </p:sp>
    </p:spTree>
    <p:extLst>
      <p:ext uri="{BB962C8B-B14F-4D97-AF65-F5344CB8AC3E}">
        <p14:creationId xmlns:p14="http://schemas.microsoft.com/office/powerpoint/2010/main" val="4055917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6</a:t>
            </a:fld>
            <a:endParaRPr lang="en-US" dirty="0"/>
          </a:p>
        </p:txBody>
      </p:sp>
    </p:spTree>
    <p:extLst>
      <p:ext uri="{BB962C8B-B14F-4D97-AF65-F5344CB8AC3E}">
        <p14:creationId xmlns:p14="http://schemas.microsoft.com/office/powerpoint/2010/main" val="2854023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7</a:t>
            </a:fld>
            <a:endParaRPr lang="en-US" dirty="0"/>
          </a:p>
        </p:txBody>
      </p:sp>
    </p:spTree>
    <p:extLst>
      <p:ext uri="{BB962C8B-B14F-4D97-AF65-F5344CB8AC3E}">
        <p14:creationId xmlns:p14="http://schemas.microsoft.com/office/powerpoint/2010/main" val="4014753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8</a:t>
            </a:fld>
            <a:endParaRPr lang="en-US" dirty="0"/>
          </a:p>
        </p:txBody>
      </p:sp>
    </p:spTree>
    <p:extLst>
      <p:ext uri="{BB962C8B-B14F-4D97-AF65-F5344CB8AC3E}">
        <p14:creationId xmlns:p14="http://schemas.microsoft.com/office/powerpoint/2010/main" val="3188204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05E63B-9069-4A7B-94A1-6BD92A894BE1}" type="slidenum">
              <a:rPr lang="en-US" smtClean="0"/>
              <a:t>9</a:t>
            </a:fld>
            <a:endParaRPr lang="en-US" dirty="0"/>
          </a:p>
        </p:txBody>
      </p:sp>
    </p:spTree>
    <p:extLst>
      <p:ext uri="{BB962C8B-B14F-4D97-AF65-F5344CB8AC3E}">
        <p14:creationId xmlns:p14="http://schemas.microsoft.com/office/powerpoint/2010/main" val="5974090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Master" Target="../slideMasters/slideMaster4.xml"/><Relationship Id="rId4" Type="http://schemas.openxmlformats.org/officeDocument/2006/relationships/image" Target="../media/image3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jp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1"/>
            <a:ext cx="6273417" cy="1794661"/>
          </a:xfrm>
          <a:noFill/>
        </p:spPr>
        <p:txBody>
          <a:bodyPr lIns="146286" tIns="109714" rIns="146286" bIns="109714">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86" tIns="91429" rIns="146286" bIns="91429" anchor="t" anchorCtr="0"/>
          <a:lstStyle>
            <a:lvl1pPr>
              <a:defRPr sz="5882" spc="-99" baseline="0">
                <a:solidFill>
                  <a:srgbClr val="00188F"/>
                </a:soli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57347" y="6196318"/>
            <a:ext cx="986066" cy="191269"/>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585" y="560065"/>
            <a:ext cx="2599604" cy="383814"/>
          </a:xfrm>
          <a:prstGeom prst="rect">
            <a:avLst/>
          </a:prstGeom>
        </p:spPr>
      </p:pic>
    </p:spTree>
    <p:extLst>
      <p:ext uri="{BB962C8B-B14F-4D97-AF65-F5344CB8AC3E}">
        <p14:creationId xmlns:p14="http://schemas.microsoft.com/office/powerpoint/2010/main" val="262666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5200312"/>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chemeClr val="tx2"/>
                </a:solidFill>
              </a:defRPr>
            </a:lvl1pPr>
          </a:lstStyle>
          <a:p>
            <a:r>
              <a:rPr lang="en-US" dirty="0" smtClean="0"/>
              <a:t>Big statement</a:t>
            </a:r>
            <a:endParaRPr lang="en-US" dirty="0"/>
          </a:p>
        </p:txBody>
      </p:sp>
    </p:spTree>
    <p:extLst>
      <p:ext uri="{BB962C8B-B14F-4D97-AF65-F5344CB8AC3E}">
        <p14:creationId xmlns:p14="http://schemas.microsoft.com/office/powerpoint/2010/main" val="347863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Fact Layout_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38198369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442308840"/>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Quote Layout_Accent Color 1">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08367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1294451437"/>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763530"/>
          </a:xfrm>
        </p:spPr>
        <p:txBody>
          <a:bodyPr/>
          <a:lstStyle>
            <a:lvl1pPr>
              <a:defRPr sz="647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24658287"/>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0-50 Lef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373755092"/>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528441"/>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7139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3198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4996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29" bIns="91429" anchor="t" anchorCtr="0"/>
          <a:lstStyle>
            <a:lvl1pPr>
              <a:defRPr sz="8627" spc="-99"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13853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66195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2384" y="436418"/>
            <a:ext cx="11401220" cy="553998"/>
          </a:xfrm>
          <a:prstGeom prst="rect">
            <a:avLst/>
          </a:prstGeom>
        </p:spPr>
        <p:txBody>
          <a:bodyPr/>
          <a:lstStyle>
            <a:lvl1pPr algn="l" defTabSz="914302" rtl="0" eaLnBrk="1" latinLnBrk="0" hangingPunct="1">
              <a:lnSpc>
                <a:spcPct val="90000"/>
              </a:lnSpc>
              <a:spcBef>
                <a:spcPct val="0"/>
              </a:spcBef>
              <a:buNone/>
              <a:defRPr lang="en-US" sz="4000" b="0" kern="1200" cap="none" spc="-100" baseline="0" dirty="0">
                <a:ln w="3175">
                  <a:noFill/>
                </a:ln>
                <a:solidFill>
                  <a:schemeClr val="tx2">
                    <a:alpha val="99000"/>
                  </a:schemeClr>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11769196" y="6458928"/>
            <a:ext cx="398711" cy="365125"/>
          </a:xfrm>
          <a:prstGeom prst="rect">
            <a:avLst/>
          </a:prstGeom>
        </p:spPr>
        <p:txBody>
          <a:bodyPr/>
          <a:lstStyle/>
          <a:p>
            <a:pPr defTabSz="914367"/>
            <a:fld id="{B60359E2-F1E6-40F3-81C3-5A646FA87138}" type="slidenum">
              <a:rPr lang="en-US" smtClean="0">
                <a:solidFill>
                  <a:srgbClr val="505050"/>
                </a:solidFill>
              </a:rPr>
              <a:pPr defTabSz="914367"/>
              <a:t>‹#›</a:t>
            </a:fld>
            <a:endParaRPr lang="en-US" dirty="0">
              <a:solidFill>
                <a:srgbClr val="505050"/>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33161" y="25280"/>
            <a:ext cx="2235390" cy="822274"/>
          </a:xfrm>
          <a:prstGeom prst="rect">
            <a:avLst/>
          </a:prstGeom>
        </p:spPr>
      </p:pic>
    </p:spTree>
    <p:extLst>
      <p:ext uri="{BB962C8B-B14F-4D97-AF65-F5344CB8AC3E}">
        <p14:creationId xmlns:p14="http://schemas.microsoft.com/office/powerpoint/2010/main" val="4018569897"/>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69239" y="1187620"/>
            <a:ext cx="11653523" cy="218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9334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p:cNvSpPr>
            <a:spLocks noGrp="1"/>
          </p:cNvSpPr>
          <p:nvPr>
            <p:ph type="body" sz="quarter" idx="10"/>
          </p:nvPr>
        </p:nvSpPr>
        <p:spPr>
          <a:xfrm>
            <a:off x="5132933" y="3271520"/>
            <a:ext cx="6223986" cy="1125285"/>
          </a:xfrm>
        </p:spPr>
        <p:txBody>
          <a:bodyPr/>
          <a:lstStyle>
            <a:lvl1pPr marL="3174"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4" indent="0">
              <a:spcBef>
                <a:spcPts val="0"/>
              </a:spcBef>
              <a:buSzPct val="80000"/>
              <a:buFont typeface="Arial" pitchFamily="34" charset="0"/>
              <a:buNone/>
              <a:defRPr sz="2000" spc="-50" baseline="0">
                <a:solidFill>
                  <a:schemeClr val="bg1"/>
                </a:solidFill>
              </a:defRPr>
            </a:lvl2pPr>
            <a:lvl3pPr marL="1258646" indent="-403147">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655" indent="-346009">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140" indent="-33648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3309" y="6311789"/>
            <a:ext cx="1619411" cy="388399"/>
          </a:xfrm>
          <a:prstGeom prst="rect">
            <a:avLst/>
          </a:prstGeom>
        </p:spPr>
      </p:pic>
    </p:spTree>
    <p:extLst>
      <p:ext uri="{BB962C8B-B14F-4D97-AF65-F5344CB8AC3E}">
        <p14:creationId xmlns:p14="http://schemas.microsoft.com/office/powerpoint/2010/main" val="2394079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00BC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29" bIns="91429" anchor="t" anchorCtr="0"/>
          <a:lstStyle>
            <a:lvl1pPr>
              <a:defRPr sz="8627" spc="-99" baseline="0">
                <a:solidFill>
                  <a:srgbClr val="00188F"/>
                </a:solidFill>
              </a:defRPr>
            </a:lvl1pPr>
          </a:lstStyle>
          <a:p>
            <a:r>
              <a:rPr lang="en-US" dirty="0" smtClean="0"/>
              <a:t>Section title</a:t>
            </a:r>
            <a:endParaRPr lang="en-US" dirty="0"/>
          </a:p>
        </p:txBody>
      </p:sp>
    </p:spTree>
    <p:extLst>
      <p:ext uri="{BB962C8B-B14F-4D97-AF65-F5344CB8AC3E}">
        <p14:creationId xmlns:p14="http://schemas.microsoft.com/office/powerpoint/2010/main" val="26178179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descr="6977_Azure_Cloud_Full_091112.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29300" y="0"/>
            <a:ext cx="6662701" cy="6858001"/>
          </a:xfrm>
          <a:prstGeom prst="rect">
            <a:avLst/>
          </a:prstGeom>
        </p:spPr>
      </p:pic>
      <p:sp>
        <p:nvSpPr>
          <p:cNvPr id="3" name="Title 1"/>
          <p:cNvSpPr>
            <a:spLocks noGrp="1"/>
          </p:cNvSpPr>
          <p:nvPr>
            <p:ph type="title" hasCustomPrompt="1"/>
          </p:nvPr>
        </p:nvSpPr>
        <p:spPr>
          <a:xfrm>
            <a:off x="269239" y="2084173"/>
            <a:ext cx="11653523" cy="1796217"/>
          </a:xfrm>
          <a:noFill/>
        </p:spPr>
        <p:txBody>
          <a:bodyPr tIns="91429" bIns="91429" anchor="t" anchorCtr="0"/>
          <a:lstStyle>
            <a:lvl1pPr>
              <a:defRPr sz="8627" spc="-99" baseline="0">
                <a:solidFill>
                  <a:schemeClr val="tx2"/>
                </a:solidFill>
              </a:defRPr>
            </a:lvl1pPr>
          </a:lstStyle>
          <a:p>
            <a:r>
              <a:rPr lang="en-US" dirty="0" smtClean="0"/>
              <a:t>Section title goes here</a:t>
            </a:r>
            <a:endParaRPr lang="en-US" dirty="0"/>
          </a:p>
        </p:txBody>
      </p:sp>
    </p:spTree>
    <p:extLst>
      <p:ext uri="{BB962C8B-B14F-4D97-AF65-F5344CB8AC3E}">
        <p14:creationId xmlns:p14="http://schemas.microsoft.com/office/powerpoint/2010/main" val="42705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2"/>
        </a:solidFill>
        <a:effectLst/>
      </p:bgPr>
    </p:bg>
    <p:spTree>
      <p:nvGrpSpPr>
        <p:cNvPr id="1" name=""/>
        <p:cNvGrpSpPr/>
        <p:nvPr/>
      </p:nvGrpSpPr>
      <p:grpSpPr>
        <a:xfrm>
          <a:off x="0" y="0"/>
          <a:ext cx="0" cy="0"/>
          <a:chOff x="0" y="0"/>
          <a:chExt cx="0" cy="0"/>
        </a:xfrm>
      </p:grpSpPr>
      <p:sp>
        <p:nvSpPr>
          <p:cNvPr id="4" name="Rectangle 3"/>
          <p:cNvSpPr>
            <a:spLocks/>
          </p:cNvSpPr>
          <p:nvPr userDrawn="1"/>
        </p:nvSpPr>
        <p:spPr bwMode="auto">
          <a:xfrm>
            <a:off x="264580" y="1456608"/>
            <a:ext cx="4486784" cy="421339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5" tIns="143410" rIns="182865" bIns="143410" numCol="1" spcCol="0" rtlCol="0" fromWordArt="0" anchor="t" anchorCtr="0" forceAA="0" compatLnSpc="1">
            <a:prstTxWarp prst="textNoShape">
              <a:avLst/>
            </a:prstTxWarp>
            <a:noAutofit/>
          </a:bodyPr>
          <a:lstStyle/>
          <a:p>
            <a:pPr defTabSz="913985" fontAlgn="base">
              <a:lnSpc>
                <a:spcPct val="90000"/>
              </a:lnSpc>
              <a:spcBef>
                <a:spcPct val="0"/>
              </a:spcBef>
              <a:spcAft>
                <a:spcPct val="0"/>
              </a:spcAft>
            </a:pPr>
            <a:endParaRPr lang="en-US" sz="1961" dirty="0">
              <a:solidFill>
                <a:srgbClr val="00188F"/>
              </a:solidFill>
              <a:ea typeface="Segoe UI" pitchFamily="34" charset="0"/>
              <a:cs typeface="Segoe UI" pitchFamily="34" charset="0"/>
            </a:endParaRPr>
          </a:p>
        </p:txBody>
      </p:sp>
      <p:sp>
        <p:nvSpPr>
          <p:cNvPr id="8" name="Text Placeholder 5"/>
          <p:cNvSpPr>
            <a:spLocks noGrp="1"/>
          </p:cNvSpPr>
          <p:nvPr>
            <p:ph type="body" sz="quarter" idx="11"/>
          </p:nvPr>
        </p:nvSpPr>
        <p:spPr>
          <a:xfrm>
            <a:off x="5019927" y="1456606"/>
            <a:ext cx="6723860" cy="1975390"/>
          </a:xfrm>
        </p:spPr>
        <p:txBody>
          <a:bodyPr/>
          <a:lstStyle>
            <a:lvl1pPr marL="0" indent="0">
              <a:buNone/>
              <a:defRPr>
                <a:solidFill>
                  <a:srgbClr val="FFFFFF"/>
                </a:solidFill>
              </a:defRPr>
            </a:lvl1pPr>
            <a:lvl2pPr marL="0" indent="0">
              <a:buFontTx/>
              <a:buNone/>
              <a:defRPr sz="1961">
                <a:solidFill>
                  <a:srgbClr val="FFFFFF"/>
                </a:solidFill>
              </a:defRPr>
            </a:lvl2pPr>
            <a:lvl3pPr marL="224068" indent="0">
              <a:buNone/>
              <a:defRPr>
                <a:solidFill>
                  <a:srgbClr val="FFFFFF"/>
                </a:solidFill>
              </a:defRPr>
            </a:lvl3pPr>
            <a:lvl4pPr marL="448135" indent="0">
              <a:buNone/>
              <a:defRPr>
                <a:solidFill>
                  <a:srgbClr val="FFFFFF"/>
                </a:solidFill>
              </a:defRPr>
            </a:lvl4pPr>
            <a:lvl5pPr marL="672203" indent="0">
              <a:buNone/>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350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313">
                <a:solidFill>
                  <a:schemeClr val="tx2"/>
                </a:solidFill>
              </a:defRPr>
            </a:lvl1pPr>
          </a:lstStyle>
          <a:p>
            <a:r>
              <a:rPr lang="en-US" smtClean="0"/>
              <a:t>Click to edit Master title style</a:t>
            </a:r>
            <a:endParaRPr lang="en-US" dirty="0"/>
          </a:p>
        </p:txBody>
      </p:sp>
      <p:sp>
        <p:nvSpPr>
          <p:cNvPr id="7" name="Rectangle 6"/>
          <p:cNvSpPr/>
          <p:nvPr userDrawn="1"/>
        </p:nvSpPr>
        <p:spPr bwMode="auto">
          <a:xfrm>
            <a:off x="0" y="1187622"/>
            <a:ext cx="3854938" cy="3944808"/>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userDrawn="1"/>
        </p:nvSpPr>
        <p:spPr bwMode="auto">
          <a:xfrm>
            <a:off x="3854962" y="1187622"/>
            <a:ext cx="3854938" cy="39448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userDrawn="1"/>
        </p:nvSpPr>
        <p:spPr bwMode="auto">
          <a:xfrm>
            <a:off x="7709547" y="1187622"/>
            <a:ext cx="3854938" cy="39448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 Placeholder 5"/>
          <p:cNvSpPr>
            <a:spLocks noGrp="1"/>
          </p:cNvSpPr>
          <p:nvPr>
            <p:ph type="body" sz="quarter" idx="10" hasCustomPrompt="1"/>
          </p:nvPr>
        </p:nvSpPr>
        <p:spPr>
          <a:xfrm>
            <a:off x="269239" y="5132430"/>
            <a:ext cx="3406440"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1"/>
            <a:r>
              <a:rPr lang="en-US" dirty="0" smtClean="0"/>
              <a:t>Second level</a:t>
            </a:r>
          </a:p>
        </p:txBody>
      </p:sp>
      <p:sp>
        <p:nvSpPr>
          <p:cNvPr id="18" name="Text Placeholder 5"/>
          <p:cNvSpPr>
            <a:spLocks noGrp="1"/>
          </p:cNvSpPr>
          <p:nvPr>
            <p:ph type="body" sz="quarter" idx="11" hasCustomPrompt="1"/>
          </p:nvPr>
        </p:nvSpPr>
        <p:spPr>
          <a:xfrm>
            <a:off x="3854962" y="5132430"/>
            <a:ext cx="3585723"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1"/>
            <a:r>
              <a:rPr lang="en-US" dirty="0" smtClean="0"/>
              <a:t>Second level</a:t>
            </a:r>
          </a:p>
        </p:txBody>
      </p:sp>
      <p:sp>
        <p:nvSpPr>
          <p:cNvPr id="19" name="Text Placeholder 5"/>
          <p:cNvSpPr>
            <a:spLocks noGrp="1"/>
          </p:cNvSpPr>
          <p:nvPr>
            <p:ph type="body" sz="quarter" idx="12" hasCustomPrompt="1"/>
          </p:nvPr>
        </p:nvSpPr>
        <p:spPr>
          <a:xfrm>
            <a:off x="7709546" y="5132430"/>
            <a:ext cx="3585723" cy="45766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1"/>
            <a:r>
              <a:rPr lang="en-US" dirty="0" smtClean="0"/>
              <a:t>Second level</a:t>
            </a:r>
          </a:p>
        </p:txBody>
      </p:sp>
    </p:spTree>
    <p:extLst>
      <p:ext uri="{BB962C8B-B14F-4D97-AF65-F5344CB8AC3E}">
        <p14:creationId xmlns:p14="http://schemas.microsoft.com/office/powerpoint/2010/main" val="322086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solidFill>
                  <a:srgbClr val="00188F"/>
                </a:soli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2091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68" indent="0">
              <a:buNone/>
              <a:defRPr/>
            </a:lvl3pPr>
            <a:lvl4pPr marL="448135" indent="0">
              <a:buNone/>
              <a:defRPr/>
            </a:lvl4pPr>
            <a:lvl5pPr marL="672203"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194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64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9791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647"/>
          </a:xfrm>
        </p:spPr>
        <p:txBody>
          <a:bodyPr>
            <a:spAutoFit/>
          </a:bodyPr>
          <a:lstStyle>
            <a:lvl1pPr>
              <a:defRPr>
                <a:solidFill>
                  <a:srgbClr val="00188F"/>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960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10653450" y="6164664"/>
            <a:ext cx="986066" cy="191269"/>
          </a:xfrm>
          <a:prstGeom prst="rect">
            <a:avLst/>
          </a:prstGeom>
        </p:spPr>
      </p:pic>
      <p:sp>
        <p:nvSpPr>
          <p:cNvPr id="4" name="Text Placeholder 4"/>
          <p:cNvSpPr>
            <a:spLocks noGrp="1"/>
          </p:cNvSpPr>
          <p:nvPr>
            <p:ph type="body" sz="quarter" idx="12" hasCustomPrompt="1"/>
          </p:nvPr>
        </p:nvSpPr>
        <p:spPr>
          <a:xfrm>
            <a:off x="271105" y="3877271"/>
            <a:ext cx="6273417" cy="1794661"/>
          </a:xfrm>
          <a:noFill/>
        </p:spPr>
        <p:txBody>
          <a:bodyPr lIns="146286" tIns="109714" rIns="146286" bIns="109714">
            <a:noAutofit/>
          </a:bodyPr>
          <a:lstStyle>
            <a:lvl1pPr marL="0" indent="0">
              <a:spcBef>
                <a:spcPts val="0"/>
              </a:spcBef>
              <a:buNone/>
              <a:defRPr sz="3431" spc="0" baseline="0">
                <a:solidFill>
                  <a:srgbClr val="00188F"/>
                </a:solidFill>
                <a:latin typeface="+mj-lt"/>
              </a:defRPr>
            </a:lvl1pPr>
          </a:lstStyle>
          <a:p>
            <a:pPr lvl="0"/>
            <a:r>
              <a:rPr lang="en-US" dirty="0" smtClean="0"/>
              <a:t>Speaker Name</a:t>
            </a:r>
          </a:p>
        </p:txBody>
      </p:sp>
      <p:sp>
        <p:nvSpPr>
          <p:cNvPr id="5" name="Title 1"/>
          <p:cNvSpPr>
            <a:spLocks noGrp="1"/>
          </p:cNvSpPr>
          <p:nvPr>
            <p:ph type="title" hasCustomPrompt="1"/>
          </p:nvPr>
        </p:nvSpPr>
        <p:spPr>
          <a:xfrm>
            <a:off x="269303" y="2075840"/>
            <a:ext cx="9860610" cy="1801436"/>
          </a:xfrm>
          <a:noFill/>
        </p:spPr>
        <p:txBody>
          <a:bodyPr lIns="146286" tIns="91429" rIns="146286" bIns="91429" anchor="t" anchorCtr="0"/>
          <a:lstStyle>
            <a:lvl1pPr>
              <a:defRPr sz="5882" spc="-99" baseline="0">
                <a:solidFill>
                  <a:srgbClr val="00188F"/>
                </a:solidFill>
              </a:defRPr>
            </a:lvl1pPr>
          </a:lstStyle>
          <a:p>
            <a:r>
              <a:rPr lang="en-US" dirty="0" smtClean="0"/>
              <a:t>Presentation title</a:t>
            </a:r>
            <a:endParaRPr lang="en-US" dirty="0"/>
          </a:p>
        </p:txBody>
      </p:sp>
      <p:pic>
        <p:nvPicPr>
          <p:cNvPr id="6" name="Picture 5" descr="Azure_logo_wht-03.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48585" y="560065"/>
            <a:ext cx="2599604" cy="383815"/>
          </a:xfrm>
          <a:prstGeom prst="rect">
            <a:avLst/>
          </a:prstGeom>
        </p:spPr>
      </p:pic>
    </p:spTree>
    <p:extLst>
      <p:ext uri="{BB962C8B-B14F-4D97-AF65-F5344CB8AC3E}">
        <p14:creationId xmlns:p14="http://schemas.microsoft.com/office/powerpoint/2010/main" val="338970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20188"/>
          </a:xfrm>
        </p:spPr>
        <p:txBody>
          <a:bodyPr wrap="square">
            <a:spAutoFit/>
          </a:bodyPr>
          <a:lstStyle>
            <a:lvl1pPr marL="0" indent="0">
              <a:spcBef>
                <a:spcPts val="1200"/>
              </a:spcBef>
              <a:buClr>
                <a:schemeClr val="tx1"/>
              </a:buClr>
              <a:buFont typeface="Wingdings" pitchFamily="2" charset="2"/>
              <a:buNone/>
              <a:defRPr sz="3431">
                <a:solidFill>
                  <a:srgbClr val="00188F"/>
                </a:solidFill>
              </a:defRPr>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20188"/>
          </a:xfrm>
        </p:spPr>
        <p:txBody>
          <a:bodyPr wrap="square">
            <a:spAutoFit/>
          </a:bodyPr>
          <a:lstStyle>
            <a:lvl1pPr marL="0" indent="0">
              <a:spcBef>
                <a:spcPts val="1200"/>
              </a:spcBef>
              <a:buClr>
                <a:schemeClr val="tx1"/>
              </a:buClr>
              <a:buFont typeface="Wingdings" pitchFamily="2" charset="2"/>
              <a:buNone/>
              <a:defRPr sz="3431">
                <a:solidFill>
                  <a:srgbClr val="00188F"/>
                </a:solidFill>
              </a:defRPr>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328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20188"/>
          </a:xfrm>
        </p:spPr>
        <p:txBody>
          <a:bodyPr wrap="square">
            <a:spAutoFit/>
          </a:bodyPr>
          <a:lstStyle>
            <a:lvl1pPr marL="0" indent="0">
              <a:spcBef>
                <a:spcPts val="1200"/>
              </a:spcBef>
              <a:buClr>
                <a:schemeClr val="tx1"/>
              </a:buClr>
              <a:buFont typeface="Wingdings" pitchFamily="2" charset="2"/>
              <a:buNone/>
              <a:defRPr sz="3431"/>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20188"/>
          </a:xfrm>
        </p:spPr>
        <p:txBody>
          <a:bodyPr wrap="square">
            <a:spAutoFit/>
          </a:bodyPr>
          <a:lstStyle>
            <a:lvl1pPr marL="0" indent="0">
              <a:spcBef>
                <a:spcPts val="1200"/>
              </a:spcBef>
              <a:buClr>
                <a:schemeClr val="tx1"/>
              </a:buClr>
              <a:buFont typeface="Wingdings" pitchFamily="2" charset="2"/>
              <a:buNone/>
              <a:defRPr sz="3431"/>
            </a:lvl1pPr>
            <a:lvl2pPr marL="0" indent="0">
              <a:buNone/>
              <a:defRPr sz="1961"/>
            </a:lvl2pPr>
            <a:lvl3pPr marL="227180" indent="0">
              <a:buNone/>
              <a:tabLst/>
              <a:defRPr sz="1961"/>
            </a:lvl3pPr>
            <a:lvl4pPr marL="451248" indent="0">
              <a:buNone/>
              <a:defRPr/>
            </a:lvl4pPr>
            <a:lvl5pPr marL="672203"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120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281641" indent="-281641">
              <a:spcBef>
                <a:spcPts val="1200"/>
              </a:spcBef>
              <a:buClr>
                <a:schemeClr val="tx1"/>
              </a:buClr>
              <a:buFont typeface="Arial" pitchFamily="34" charset="0"/>
              <a:buChar char="•"/>
              <a:defRPr sz="3431"/>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86578"/>
          </a:xfrm>
        </p:spPr>
        <p:txBody>
          <a:bodyPr wrap="square">
            <a:spAutoFit/>
          </a:bodyPr>
          <a:lstStyle>
            <a:lvl1pPr marL="281641" indent="-281641">
              <a:spcBef>
                <a:spcPts val="1200"/>
              </a:spcBef>
              <a:buClr>
                <a:schemeClr val="tx1"/>
              </a:buClr>
              <a:buFont typeface="Arial" pitchFamily="34" charset="0"/>
              <a:buChar char="•"/>
              <a:defRPr sz="3431"/>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770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2" y="1189177"/>
            <a:ext cx="5378548" cy="2486578"/>
          </a:xfrm>
        </p:spPr>
        <p:txBody>
          <a:bodyPr wrap="square">
            <a:spAutoFit/>
          </a:bodyPr>
          <a:lstStyle>
            <a:lvl1pPr marL="281641" indent="-281641">
              <a:spcBef>
                <a:spcPts val="1200"/>
              </a:spcBef>
              <a:buClrTx/>
              <a:buFont typeface="Arial" pitchFamily="34" charset="0"/>
              <a:buChar char="•"/>
              <a:defRPr sz="3431">
                <a:solidFill>
                  <a:srgbClr val="00188F"/>
                </a:solidFill>
              </a:defRPr>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6" y="1189177"/>
            <a:ext cx="5378548" cy="2486578"/>
          </a:xfrm>
        </p:spPr>
        <p:txBody>
          <a:bodyPr wrap="square">
            <a:spAutoFit/>
          </a:bodyPr>
          <a:lstStyle>
            <a:lvl1pPr marL="281641" indent="-281641">
              <a:spcBef>
                <a:spcPts val="1200"/>
              </a:spcBef>
              <a:buClrTx/>
              <a:buFont typeface="Arial" pitchFamily="34" charset="0"/>
              <a:buChar char="•"/>
              <a:defRPr sz="3431">
                <a:solidFill>
                  <a:srgbClr val="00188F"/>
                </a:solidFill>
              </a:defRPr>
            </a:lvl1pPr>
            <a:lvl2pPr marL="520635" indent="-228572">
              <a:defRPr sz="2353"/>
            </a:lvl2pPr>
            <a:lvl3pPr marL="685716" indent="-165081">
              <a:tabLst/>
              <a:defRPr sz="1961"/>
            </a:lvl3pPr>
            <a:lvl4pPr marL="863492" indent="-177778">
              <a:defRPr/>
            </a:lvl4pPr>
            <a:lvl5pPr marL="1028573" indent="-16508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599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041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93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0907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00BC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190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rgbClr val="00D8C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342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6" tIns="45716" rIns="45716" bIns="45716" numCol="1" spcCol="0" rtlCol="0" fromWordArt="0" anchor="ctr" anchorCtr="0" forceAA="0" compatLnSpc="1">
            <a:prstTxWarp prst="textNoShape">
              <a:avLst/>
            </a:prstTxWarp>
            <a:noAutofit/>
          </a:bodyPr>
          <a:lstStyle/>
          <a:p>
            <a:pPr algn="ctr" defTabSz="913985"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1"/>
            <a:ext cx="11653522" cy="1956974"/>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683"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1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414"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16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26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ltGray">
          <a:xfrm>
            <a:off x="269238" y="2084172"/>
            <a:ext cx="8964248" cy="3586208"/>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84187"/>
            <a:ext cx="8964185" cy="1793090"/>
          </a:xfrm>
          <a:noFill/>
        </p:spPr>
        <p:txBody>
          <a:bodyPr lIns="146286" tIns="91429" rIns="146286" bIns="91429" anchor="t" anchorCtr="0"/>
          <a:lstStyle>
            <a:lvl1pPr>
              <a:defRPr sz="5882" spc="-99" baseline="0">
                <a:gradFill>
                  <a:gsLst>
                    <a:gs pos="5833">
                      <a:schemeClr val="bg1"/>
                    </a:gs>
                    <a:gs pos="1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bwMode="auto">
          <a:xfrm>
            <a:off x="269303" y="3878576"/>
            <a:ext cx="8964186" cy="1792326"/>
          </a:xfrm>
          <a:noFill/>
        </p:spPr>
        <p:txBody>
          <a:bodyPr lIns="146286" tIns="109714" rIns="146286" bIns="109714">
            <a:noAutofit/>
          </a:bodyPr>
          <a:lstStyle>
            <a:lvl1pPr marL="0" indent="0">
              <a:spcBef>
                <a:spcPts val="0"/>
              </a:spcBef>
              <a:buNone/>
              <a:defRPr sz="3431"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57347" y="6196798"/>
            <a:ext cx="986066" cy="190310"/>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587" y="560065"/>
            <a:ext cx="2599599" cy="383814"/>
          </a:xfrm>
          <a:prstGeom prst="rect">
            <a:avLst/>
          </a:prstGeom>
        </p:spPr>
      </p:pic>
    </p:spTree>
    <p:extLst>
      <p:ext uri="{BB962C8B-B14F-4D97-AF65-F5344CB8AC3E}">
        <p14:creationId xmlns:p14="http://schemas.microsoft.com/office/powerpoint/2010/main" val="3339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426765"/>
          </a:xfrm>
          <a:prstGeom prst="rect">
            <a:avLst/>
          </a:prstGeom>
        </p:spPr>
        <p:txBody>
          <a:bodyPr/>
          <a:lstStyle>
            <a:lvl1pPr marL="284754" indent="-284754">
              <a:buClr>
                <a:schemeClr val="tx1"/>
              </a:buClr>
              <a:buSzPct val="90000"/>
              <a:buFont typeface="Arial" pitchFamily="34" charset="0"/>
              <a:buChar char="•"/>
              <a:defRPr sz="3431">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70" indent="-275417">
              <a:buClr>
                <a:schemeClr val="tx1"/>
              </a:buClr>
              <a:buSzPct val="90000"/>
              <a:buFont typeface="Arial" pitchFamily="34" charset="0"/>
              <a:buChar char="•"/>
              <a:defRPr sz="32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24" indent="-284754">
              <a:buClr>
                <a:schemeClr val="tx1"/>
              </a:buClr>
              <a:buSzPct val="90000"/>
              <a:buFont typeface="Arial" pitchFamily="34" charset="0"/>
              <a:buChar char="•"/>
              <a:defRPr sz="2843">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92" indent="-224068">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059" indent="-224068">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7"/>
            <a:ext cx="12192001" cy="619126"/>
          </a:xfrm>
          <a:prstGeom prst="rect">
            <a:avLst/>
          </a:prstGeom>
          <a:solidFill>
            <a:srgbClr val="FFFF99"/>
          </a:solidFill>
        </p:spPr>
        <p:txBody>
          <a:bodyPr wrap="square" lIns="155437" tIns="77719" rIns="155437" bIns="77719"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264631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Custom Layout">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WinAzure_rgb_Wht_M.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303" y="291069"/>
            <a:ext cx="2862678" cy="747151"/>
          </a:xfrm>
          <a:prstGeom prst="rect">
            <a:avLst/>
          </a:prstGeom>
        </p:spPr>
      </p:pic>
      <p:pic>
        <p:nvPicPr>
          <p:cNvPr id="4" name="Picture 3" descr="MSFT_logotype_rgb_Wht.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01827" y="6029989"/>
            <a:ext cx="1320935" cy="506082"/>
          </a:xfrm>
          <a:prstGeom prst="rect">
            <a:avLst/>
          </a:prstGeom>
        </p:spPr>
      </p:pic>
      <p:sp>
        <p:nvSpPr>
          <p:cNvPr id="5" name="Text Placeholder 4"/>
          <p:cNvSpPr>
            <a:spLocks noGrp="1"/>
          </p:cNvSpPr>
          <p:nvPr>
            <p:ph type="body" sz="quarter" idx="12" hasCustomPrompt="1"/>
          </p:nvPr>
        </p:nvSpPr>
        <p:spPr>
          <a:xfrm>
            <a:off x="269240" y="4593272"/>
            <a:ext cx="6273418" cy="1794661"/>
          </a:xfrm>
          <a:noFill/>
        </p:spPr>
        <p:txBody>
          <a:bodyPr lIns="146304" tIns="109728" rIns="146304" bIns="109728">
            <a:noAutofit/>
          </a:bodyPr>
          <a:lstStyle>
            <a:lvl1pPr marL="0" indent="0">
              <a:spcBef>
                <a:spcPts val="0"/>
              </a:spcBef>
              <a:buNone/>
              <a:defRPr sz="3529" spc="0" baseline="0">
                <a:solidFill>
                  <a:srgbClr val="0054A6"/>
                </a:solidFill>
                <a:latin typeface="+mj-lt"/>
              </a:defRPr>
            </a:lvl1pPr>
          </a:lstStyle>
          <a:p>
            <a:pPr lvl="0"/>
            <a:r>
              <a:rPr lang="en-US" dirty="0" smtClean="0"/>
              <a:t>Speaker name</a:t>
            </a:r>
          </a:p>
        </p:txBody>
      </p:sp>
      <p:sp>
        <p:nvSpPr>
          <p:cNvPr id="6" name="Title 1"/>
          <p:cNvSpPr>
            <a:spLocks noGrp="1"/>
          </p:cNvSpPr>
          <p:nvPr>
            <p:ph type="title" hasCustomPrompt="1"/>
          </p:nvPr>
        </p:nvSpPr>
        <p:spPr>
          <a:xfrm>
            <a:off x="269239" y="2881138"/>
            <a:ext cx="9860610" cy="1801436"/>
          </a:xfrm>
          <a:noFill/>
        </p:spPr>
        <p:txBody>
          <a:bodyPr lIns="146304" tIns="91440" rIns="146304" bIns="91440" anchor="t" anchorCtr="0"/>
          <a:lstStyle>
            <a:lvl1pPr>
              <a:defRPr sz="5294" spc="-98" baseline="0">
                <a:solidFill>
                  <a:srgbClr val="0054A6"/>
                </a:solidFill>
              </a:defRPr>
            </a:lvl1pPr>
          </a:lstStyle>
          <a:p>
            <a:r>
              <a:rPr lang="en-US" dirty="0" smtClean="0"/>
              <a:t>Presentation title</a:t>
            </a:r>
            <a:endParaRPr lang="en-US" dirty="0"/>
          </a:p>
        </p:txBody>
      </p:sp>
    </p:spTree>
    <p:extLst>
      <p:ext uri="{BB962C8B-B14F-4D97-AF65-F5344CB8AC3E}">
        <p14:creationId xmlns:p14="http://schemas.microsoft.com/office/powerpoint/2010/main" val="344717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0117" y="228602"/>
            <a:ext cx="1117388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0117" y="1447800"/>
            <a:ext cx="11173883" cy="2041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userDrawn="1"/>
        </p:nvCxnSpPr>
        <p:spPr>
          <a:xfrm rot="5400000">
            <a:off x="11345579" y="6577533"/>
            <a:ext cx="228600" cy="0"/>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573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35360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endParaRPr>
          </a:p>
        </p:txBody>
      </p:sp>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599">
                <a:solidFill>
                  <a:schemeClr val="tx1"/>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30564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smtClean="0"/>
              <a:t>Video</a:t>
            </a:r>
            <a:endParaRPr lang="en-US" dirty="0"/>
          </a:p>
        </p:txBody>
      </p:sp>
    </p:spTree>
    <p:extLst>
      <p:ext uri="{BB962C8B-B14F-4D97-AF65-F5344CB8AC3E}">
        <p14:creationId xmlns:p14="http://schemas.microsoft.com/office/powerpoint/2010/main" val="94972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sp>
        <p:nvSpPr>
          <p:cNvPr id="4" name="Rectangle 3"/>
          <p:cNvSpPr/>
          <p:nvPr userDrawn="1"/>
        </p:nvSpPr>
        <p:spPr>
          <a:xfrm>
            <a:off x="1"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endParaRPr>
          </a:p>
        </p:txBody>
      </p:sp>
      <p:sp>
        <p:nvSpPr>
          <p:cNvPr id="2" name="Title 1"/>
          <p:cNvSpPr>
            <a:spLocks noGrp="1"/>
          </p:cNvSpPr>
          <p:nvPr>
            <p:ph type="ctrTitle" hasCustomPrompt="1"/>
          </p:nvPr>
        </p:nvSpPr>
        <p:spPr>
          <a:xfrm>
            <a:off x="606176" y="2235200"/>
            <a:ext cx="11034445" cy="2387600"/>
          </a:xfrm>
        </p:spPr>
        <p:txBody>
          <a:bodyPr anchor="b">
            <a:normAutofit/>
          </a:bodyPr>
          <a:lstStyle>
            <a:lvl1pPr algn="l">
              <a:defRPr sz="13796"/>
            </a:lvl1pPr>
          </a:lstStyle>
          <a:p>
            <a:r>
              <a:rPr lang="en-US" dirty="0" smtClean="0"/>
              <a:t>Demo</a:t>
            </a:r>
            <a:endParaRPr lang="en-US" dirty="0"/>
          </a:p>
        </p:txBody>
      </p:sp>
    </p:spTree>
    <p:extLst>
      <p:ext uri="{BB962C8B-B14F-4D97-AF65-F5344CB8AC3E}">
        <p14:creationId xmlns:p14="http://schemas.microsoft.com/office/powerpoint/2010/main" val="337441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534345"/>
            <a:ext cx="11034445" cy="1007888"/>
          </a:xfrm>
        </p:spPr>
        <p:txBody>
          <a:bodyPr anchor="b"/>
          <a:lstStyle>
            <a:lvl1pPr algn="l">
              <a:defRPr sz="5998">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6" y="2853732"/>
            <a:ext cx="11034445" cy="2404068"/>
          </a:xfrm>
        </p:spPr>
        <p:txBody>
          <a:bodyPr>
            <a:normAutofit/>
          </a:bodyPr>
          <a:lstStyle>
            <a:lvl1pPr marL="0" indent="0" algn="l">
              <a:buNone/>
              <a:defRPr sz="35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36744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6" y="2816939"/>
            <a:ext cx="11034445" cy="2387600"/>
          </a:xfrm>
        </p:spPr>
        <p:txBody>
          <a:bodyPr anchor="b">
            <a:noAutofit/>
          </a:bodyPr>
          <a:lstStyle>
            <a:lvl1pPr algn="l">
              <a:defRPr sz="23893">
                <a:solidFill>
                  <a:schemeClr val="bg1"/>
                </a:solidFill>
              </a:defRPr>
            </a:lvl1pPr>
          </a:lstStyle>
          <a:p>
            <a:r>
              <a:rPr lang="en-US" dirty="0" smtClean="0"/>
              <a:t>web</a:t>
            </a:r>
            <a:endParaRPr lang="en-US" dirty="0"/>
          </a:p>
        </p:txBody>
      </p:sp>
    </p:spTree>
    <p:extLst>
      <p:ext uri="{BB962C8B-B14F-4D97-AF65-F5344CB8AC3E}">
        <p14:creationId xmlns:p14="http://schemas.microsoft.com/office/powerpoint/2010/main" val="124018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192027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188F"/>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5" y="3877271"/>
            <a:ext cx="6273417" cy="1794661"/>
          </a:xfrm>
          <a:noFill/>
        </p:spPr>
        <p:txBody>
          <a:bodyPr lIns="146286" tIns="109714" rIns="146286" bIns="109714">
            <a:noAutofit/>
          </a:bodyPr>
          <a:lstStyle>
            <a:lvl1pPr marL="0" indent="0">
              <a:spcBef>
                <a:spcPts val="0"/>
              </a:spcBef>
              <a:buNone/>
              <a:defRPr sz="3431"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286" tIns="91429" rIns="146286" bIns="91429" anchor="t" anchorCtr="0"/>
          <a:lstStyle>
            <a:lvl1pPr>
              <a:defRPr sz="5882"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57347" y="6196318"/>
            <a:ext cx="986066" cy="191269"/>
          </a:xfrm>
          <a:prstGeom prst="rect">
            <a:avLst/>
          </a:prstGeom>
        </p:spPr>
      </p:pic>
      <p:pic>
        <p:nvPicPr>
          <p:cNvPr id="4" name="Picture 3" descr="Azure_logo_wht-03.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8585" y="560065"/>
            <a:ext cx="2599604" cy="383815"/>
          </a:xfrm>
          <a:prstGeom prst="rect">
            <a:avLst/>
          </a:prstGeom>
        </p:spPr>
      </p:pic>
    </p:spTree>
    <p:extLst>
      <p:ext uri="{BB962C8B-B14F-4D97-AF65-F5344CB8AC3E}">
        <p14:creationId xmlns:p14="http://schemas.microsoft.com/office/powerpoint/2010/main" val="31115890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9"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dirty="0"/>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1999"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8623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358601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9" y="416497"/>
            <a:ext cx="11079822" cy="922110"/>
          </a:xfrm>
        </p:spPr>
        <p:txBody>
          <a:bodyPr>
            <a:normAutofit/>
          </a:bodyPr>
          <a:lstStyle>
            <a:lvl1pPr>
              <a:defRPr sz="4399"/>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142006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8"/>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26869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186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srgbClr val="FFFFFF"/>
              </a:solidFill>
            </a:endParaRPr>
          </a:p>
        </p:txBody>
      </p:sp>
    </p:spTree>
    <p:extLst>
      <p:ext uri="{BB962C8B-B14F-4D97-AF65-F5344CB8AC3E}">
        <p14:creationId xmlns:p14="http://schemas.microsoft.com/office/powerpoint/2010/main" val="358523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9" y="457201"/>
            <a:ext cx="4211227" cy="1936679"/>
          </a:xfrm>
        </p:spPr>
        <p:txBody>
          <a:bodyPr anchor="b">
            <a:noAutofit/>
          </a:bodyPr>
          <a:lstStyle>
            <a:lvl1pPr>
              <a:defRPr sz="3999"/>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457432" cy="4873625"/>
          </a:xfrm>
        </p:spPr>
        <p:txBody>
          <a:bodyPr/>
          <a:lstStyle>
            <a:lvl1pPr>
              <a:defRPr sz="3199">
                <a:latin typeface="+mj-lt"/>
              </a:defRPr>
            </a:lvl1pPr>
            <a:lvl2pPr>
              <a:defRPr sz="2799">
                <a:latin typeface="+mj-lt"/>
              </a:defRPr>
            </a:lvl2pPr>
            <a:lvl3pPr>
              <a:defRPr sz="2399">
                <a:latin typeface="+mj-lt"/>
              </a:defRPr>
            </a:lvl3pPr>
            <a:lvl4pPr>
              <a:defRPr sz="1999">
                <a:latin typeface="+mj-lt"/>
              </a:defRPr>
            </a:lvl4pPr>
            <a:lvl5pPr>
              <a:defRPr sz="1999">
                <a:latin typeface="+mj-lt"/>
              </a:defRPr>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9" y="2604072"/>
            <a:ext cx="4211227" cy="3264917"/>
          </a:xfrm>
        </p:spPr>
        <p:txBody>
          <a:bodyPr>
            <a:normAutofit/>
          </a:bodyPr>
          <a:lstStyle>
            <a:lvl1pPr marL="0" indent="0">
              <a:buNone/>
              <a:defRPr sz="19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dirty="0"/>
          </a:p>
        </p:txBody>
      </p:sp>
    </p:spTree>
    <p:extLst>
      <p:ext uri="{BB962C8B-B14F-4D97-AF65-F5344CB8AC3E}">
        <p14:creationId xmlns:p14="http://schemas.microsoft.com/office/powerpoint/2010/main" val="319351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1_Title Slide 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22602" y="193596"/>
            <a:ext cx="9860610" cy="720807"/>
          </a:xfrm>
          <a:noFill/>
        </p:spPr>
        <p:txBody>
          <a:bodyPr lIns="143407" tIns="89629" rIns="143407" bIns="89629" anchor="t" anchorCtr="0">
            <a:normAutofit/>
          </a:bodyPr>
          <a:lstStyle>
            <a:lvl1pPr>
              <a:defRPr sz="3999" spc="-98" baseline="0">
                <a:solidFill>
                  <a:srgbClr val="00B0F0"/>
                </a:solidFill>
              </a:defRPr>
            </a:lvl1pPr>
          </a:lstStyle>
          <a:p>
            <a:r>
              <a:rPr lang="en-US" dirty="0" smtClean="0"/>
              <a:t>Presentation title</a:t>
            </a:r>
            <a:endParaRPr lang="en-US" dirty="0"/>
          </a:p>
        </p:txBody>
      </p:sp>
      <p:grpSp>
        <p:nvGrpSpPr>
          <p:cNvPr id="28" name="Group 27"/>
          <p:cNvGrpSpPr/>
          <p:nvPr userDrawn="1"/>
        </p:nvGrpSpPr>
        <p:grpSpPr>
          <a:xfrm>
            <a:off x="278570" y="1101812"/>
            <a:ext cx="11619406" cy="5375191"/>
            <a:chOff x="269233" y="1101809"/>
            <a:chExt cx="11616380" cy="5375191"/>
          </a:xfrm>
        </p:grpSpPr>
        <p:sp>
          <p:nvSpPr>
            <p:cNvPr id="3" name="Rectangle 2"/>
            <p:cNvSpPr/>
            <p:nvPr userDrawn="1"/>
          </p:nvSpPr>
          <p:spPr>
            <a:xfrm>
              <a:off x="269233" y="1101809"/>
              <a:ext cx="11616379" cy="5375189"/>
            </a:xfrm>
            <a:prstGeom prst="rect">
              <a:avLst/>
            </a:prstGeom>
            <a:noFill/>
            <a:ln w="12700">
              <a:solidFill>
                <a:srgbClr val="0069B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14126"/>
              <a:endParaRPr lang="en-US" sz="1200" dirty="0">
                <a:solidFill>
                  <a:srgbClr val="FFFFFF"/>
                </a:solidFill>
              </a:endParaRPr>
            </a:p>
          </p:txBody>
        </p:sp>
        <p:grpSp>
          <p:nvGrpSpPr>
            <p:cNvPr id="27" name="Group 26"/>
            <p:cNvGrpSpPr/>
            <p:nvPr userDrawn="1"/>
          </p:nvGrpSpPr>
          <p:grpSpPr>
            <a:xfrm>
              <a:off x="276440" y="1101810"/>
              <a:ext cx="11609172" cy="5375190"/>
              <a:chOff x="276440" y="1101810"/>
              <a:chExt cx="11609172" cy="4572000"/>
            </a:xfrm>
          </p:grpSpPr>
          <p:cxnSp>
            <p:nvCxnSpPr>
              <p:cNvPr id="6" name="Straight Connector 5"/>
              <p:cNvCxnSpPr/>
              <p:nvPr userDrawn="1"/>
            </p:nvCxnSpPr>
            <p:spPr>
              <a:xfrm>
                <a:off x="1437357"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98274"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3759191"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4920108"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081025"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724194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402859"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9563776"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0724693"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11885612"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276440" y="1101810"/>
                <a:ext cx="0" cy="457200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20" name="Straight Connector 19"/>
            <p:cNvCxnSpPr/>
            <p:nvPr userDrawn="1"/>
          </p:nvCxnSpPr>
          <p:spPr>
            <a:xfrm flipH="1">
              <a:off x="269233" y="1101810"/>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H="1">
              <a:off x="269233" y="2176848"/>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269233" y="3251886"/>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269233" y="4326924"/>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H="1">
              <a:off x="269233" y="5401962"/>
              <a:ext cx="11616380" cy="0"/>
            </a:xfrm>
            <a:prstGeom prst="line">
              <a:avLst/>
            </a:prstGeom>
            <a:ln>
              <a:solidFill>
                <a:srgbClr val="0069B8">
                  <a:alpha val="25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269233" y="6477000"/>
              <a:ext cx="11616380" cy="0"/>
            </a:xfrm>
            <a:prstGeom prst="line">
              <a:avLst/>
            </a:prstGeom>
            <a:ln w="38100">
              <a:solidFill>
                <a:srgbClr val="0069B8">
                  <a:alpha val="25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22141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69239" y="5670380"/>
            <a:ext cx="11653523" cy="896552"/>
          </a:xfrm>
        </p:spPr>
        <p:txBody>
          <a:bodyPr lIns="182880" tIns="146304" rIns="182880" bIns="146304" anchor="b">
            <a:noAutofit/>
          </a:bodyPr>
          <a:lstStyle>
            <a:lvl1pPr>
              <a:defRPr sz="1960" baseline="0">
                <a:latin typeface="+mn-lt"/>
              </a:defRPr>
            </a:lvl1pPr>
          </a:lstStyle>
          <a:p>
            <a:pPr lvl="0"/>
            <a:r>
              <a:rPr lang="en-US" dirty="0" smtClean="0"/>
              <a:t>Click to edit Master text styles</a:t>
            </a:r>
            <a:endParaRPr lang="en-US" dirty="0"/>
          </a:p>
        </p:txBody>
      </p:sp>
      <p:sp>
        <p:nvSpPr>
          <p:cNvPr id="2" name="Title 1"/>
          <p:cNvSpPr>
            <a:spLocks noGrp="1"/>
          </p:cNvSpPr>
          <p:nvPr>
            <p:ph type="title"/>
          </p:nvPr>
        </p:nvSpPr>
        <p:spPr>
          <a:xfrm>
            <a:off x="269240" y="2084173"/>
            <a:ext cx="11653522" cy="894996"/>
          </a:xfrm>
        </p:spPr>
        <p:txBody>
          <a:bodyPr/>
          <a:lstStyle>
            <a:lvl1pPr>
              <a:defRPr sz="5292"/>
            </a:lvl1pPr>
          </a:lstStyle>
          <a:p>
            <a:r>
              <a:rPr lang="en-US" dirty="0" smtClean="0"/>
              <a:t>Click to edit Master title style</a:t>
            </a:r>
            <a:endParaRPr lang="en-US" dirty="0"/>
          </a:p>
        </p:txBody>
      </p:sp>
    </p:spTree>
    <p:extLst>
      <p:ext uri="{BB962C8B-B14F-4D97-AF65-F5344CB8AC3E}">
        <p14:creationId xmlns:p14="http://schemas.microsoft.com/office/powerpoint/2010/main" val="321236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237" indent="0">
              <a:buFontTx/>
              <a:buNone/>
              <a:defRPr/>
            </a:lvl2pPr>
            <a:lvl3pPr marL="914126" indent="0">
              <a:buFontTx/>
              <a:buNone/>
              <a:defRPr/>
            </a:lvl3pPr>
            <a:lvl4pPr marL="1369602" indent="0">
              <a:buFontTx/>
              <a:buNone/>
              <a:defRPr/>
            </a:lvl4pPr>
            <a:lvl5pPr marL="1836187"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5126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0" y="1186357"/>
            <a:ext cx="9859116" cy="2697988"/>
          </a:xfrm>
          <a:noFill/>
        </p:spPr>
        <p:txBody>
          <a:bodyPr tIns="91429" bIns="91429" anchor="t" anchorCtr="0"/>
          <a:lstStyle>
            <a:lvl1pPr>
              <a:defRPr sz="7058"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8"/>
            <a:ext cx="9860673" cy="1793881"/>
          </a:xfrm>
          <a:noFill/>
        </p:spPr>
        <p:txBody>
          <a:bodyPr lIns="182856" tIns="146286" rIns="182856" bIns="146286">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70800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11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89629" bIns="89629" anchor="t" anchorCtr="0"/>
          <a:lstStyle>
            <a:lvl1pPr>
              <a:defRPr sz="7100" spc="-98"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9310038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4">
                <a:gradFill>
                  <a:gsLst>
                    <a:gs pos="6195">
                      <a:schemeClr val="tx1"/>
                    </a:gs>
                    <a:gs pos="26000">
                      <a:schemeClr val="tx1"/>
                    </a:gs>
                  </a:gsLst>
                  <a:lin ang="5400000" scaled="0"/>
                </a:gra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240" y="1663940"/>
            <a:ext cx="10757098" cy="4902995"/>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1660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8217A"/>
        </a:solidFill>
        <a:effectLst/>
      </p:bgPr>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3188923"/>
            <a:ext cx="11334751" cy="1756057"/>
          </a:xfrm>
          <a:prstGeom prst="rect">
            <a:avLst/>
          </a:prstGeom>
        </p:spPr>
        <p:txBody>
          <a:bodyPr/>
          <a:lstStyle>
            <a:lvl1pPr>
              <a:defRPr sz="9997">
                <a:solidFill>
                  <a:schemeClr val="bg1"/>
                </a:solidFill>
                <a:latin typeface="Segoe UI Light" panose="020B0502040204020203" pitchFamily="34" charset="0"/>
                <a:cs typeface="Segoe UI Light" panose="020B0502040204020203" pitchFamily="34" charset="0"/>
              </a:defRPr>
            </a:lvl1pPr>
          </a:lstStyle>
          <a:p>
            <a:r>
              <a:rPr lang="en-US" dirty="0" smtClean="0"/>
              <a:t>Click to edit title</a:t>
            </a:r>
            <a:endParaRPr lang="en-US" dirty="0"/>
          </a:p>
        </p:txBody>
      </p:sp>
      <p:sp>
        <p:nvSpPr>
          <p:cNvPr id="11" name="Rectangle 10"/>
          <p:cNvSpPr/>
          <p:nvPr userDrawn="1"/>
        </p:nvSpPr>
        <p:spPr>
          <a:xfrm>
            <a:off x="6281804" y="835656"/>
            <a:ext cx="1409621" cy="1314375"/>
          </a:xfrm>
          <a:prstGeom prst="rect">
            <a:avLst/>
          </a:prstGeom>
          <a:solidFill>
            <a:srgbClr val="6821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74"/>
            <a:endParaRPr lang="en-US" sz="1799" dirty="0">
              <a:solidFill>
                <a:srgbClr val="FFFFFF"/>
              </a:solidFill>
            </a:endParaRPr>
          </a:p>
        </p:txBody>
      </p:sp>
    </p:spTree>
    <p:extLst>
      <p:ext uri="{BB962C8B-B14F-4D97-AF65-F5344CB8AC3E}">
        <p14:creationId xmlns:p14="http://schemas.microsoft.com/office/powerpoint/2010/main" val="44887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b" anchorCtr="0"/>
          <a:lstStyle>
            <a:lvl1pPr>
              <a:defRPr sz="5294" spc="-98"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9" y="6118623"/>
            <a:ext cx="1255413" cy="268966"/>
          </a:xfrm>
          <a:prstGeom prst="rect">
            <a:avLst/>
          </a:prstGeom>
        </p:spPr>
      </p:pic>
    </p:spTree>
    <p:extLst>
      <p:ext uri="{BB962C8B-B14F-4D97-AF65-F5344CB8AC3E}">
        <p14:creationId xmlns:p14="http://schemas.microsoft.com/office/powerpoint/2010/main" val="323846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19631402"/>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896682"/>
          </a:xfrm>
        </p:spPr>
        <p:txBody>
          <a:bodyPr vert="horz" wrap="square" lIns="146304" tIns="91440" rIns="146304" bIns="91440" rtlCol="0">
            <a:noAutofit/>
          </a:bodyPr>
          <a:lstStyle>
            <a:lvl1pPr>
              <a:defRPr lang="en-US" sz="3921" smtClean="0"/>
            </a:lvl1pPr>
            <a:lvl2pPr>
              <a:defRPr lang="en-US" sz="3529" smtClean="0">
                <a:latin typeface="+mj-lt"/>
              </a:defRPr>
            </a:lvl2pPr>
            <a:lvl3pPr>
              <a:defRPr lang="en-US" sz="3137" smtClean="0"/>
            </a:lvl3pPr>
            <a:lvl4pPr>
              <a:defRPr lang="en-US" sz="2745" smtClean="0"/>
            </a:lvl4pPr>
            <a:lvl5pPr>
              <a:defRPr lang="en-US" sz="2745" dirty="0"/>
            </a:lvl5pPr>
          </a:lstStyle>
          <a:p>
            <a:pPr lvl="0">
              <a:buFont typeface="Wingdings" panose="05000000000000000000" pitchFamily="2" charset="2"/>
              <a:buChar char="à"/>
            </a:pPr>
            <a:r>
              <a:rPr lang="en-US" dirty="0" smtClean="0"/>
              <a:t>Click to edit Master text styles</a:t>
            </a:r>
          </a:p>
          <a:p>
            <a:pPr lvl="1">
              <a:buFont typeface="Wingdings" panose="05000000000000000000" pitchFamily="2" charset="2"/>
              <a:buChar char="à"/>
            </a:pPr>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791643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236328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728202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283283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rgbClr val="00188F"/>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7"/>
            <a:ext cx="9859116" cy="2697988"/>
          </a:xfrm>
          <a:noFill/>
        </p:spPr>
        <p:txBody>
          <a:bodyPr tIns="91429" bIns="91429" anchor="t" anchorCtr="0"/>
          <a:lstStyle>
            <a:lvl1pPr>
              <a:defRPr sz="7058" spc="-99" baseline="0">
                <a:solidFill>
                  <a:srgbClr val="00188F"/>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1" y="3877278"/>
            <a:ext cx="9860673" cy="1793881"/>
          </a:xfrm>
          <a:noFill/>
        </p:spPr>
        <p:txBody>
          <a:bodyPr lIns="182856" tIns="146286" rIns="182856" bIns="146286">
            <a:noAutofit/>
          </a:bodyPr>
          <a:lstStyle>
            <a:lvl1pPr marL="0" indent="0">
              <a:spcBef>
                <a:spcPts val="0"/>
              </a:spcBef>
              <a:buNone/>
              <a:defRPr sz="3431"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7392529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008514834"/>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0" name="Straight Connector 9"/>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3"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4078741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1"/>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1.52668E-6 2.19246E-6 " pathEditMode="relative" rAng="0" ptsTypes="AA">
                      <p:cBhvr>
                        <p:cTn dur="600" fill="hold"/>
                        <p:tgtEl>
                          <p:spTgt spid="5"/>
                        </p:tgtEl>
                        <p:attrNameLst>
                          <p:attrName>ppt_x</p:attrName>
                          <p:attrName>ppt_y</p:attrName>
                        </p:attrNameLst>
                      </p:cBhvr>
                      <p:rCtr x="1966" y="23"/>
                    </p:animMotion>
                  </p:childTnLst>
                </p:cTn>
              </p:par>
            </p:tnLst>
          </p:tmpl>
        </p:tmplLst>
      </p:bldP>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1"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1"/>
                        </p:tgtEl>
                        <p:attrNameLst>
                          <p:attrName>ppt_x</p:attrName>
                          <p:attrName>ppt_y</p:attrName>
                        </p:attrNameLst>
                      </p:cBhvr>
                      <p:rCtr x="1966" y="23"/>
                    </p:animMotion>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2"/>
            <a:ext cx="6947134"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Content placeholder</a:t>
            </a:r>
          </a:p>
        </p:txBody>
      </p:sp>
      <p:cxnSp>
        <p:nvCxnSpPr>
          <p:cNvPr id="10" name="Straight Connector 9"/>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1934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4.28389E-6 2.19246E-6 " pathEditMode="relative" rAng="0" ptsTypes="AA">
                                      <p:cBhvr>
                                        <p:cTn id="15"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3297585616"/>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51851019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6934643"/>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6565986"/>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38872"/>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04955026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_charcoal">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86918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12400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7"/>
            <a:ext cx="9859116" cy="2697988"/>
          </a:xfrm>
          <a:noFill/>
        </p:spPr>
        <p:txBody>
          <a:bodyPr tIns="91429" bIns="91429" anchor="t" anchorCtr="0"/>
          <a:lstStyle>
            <a:lvl1pPr>
              <a:defRPr sz="7058" spc="-99" baseline="0">
                <a:solidFill>
                  <a:srgbClr val="00188F"/>
                </a:solidFill>
              </a:defRPr>
            </a:lvl1pPr>
          </a:lstStyle>
          <a:p>
            <a:r>
              <a:rPr lang="en-US" dirty="0" smtClean="0"/>
              <a:t>Video title</a:t>
            </a:r>
            <a:endParaRPr lang="en-US" dirty="0"/>
          </a:p>
        </p:txBody>
      </p:sp>
    </p:spTree>
    <p:extLst>
      <p:ext uri="{BB962C8B-B14F-4D97-AF65-F5344CB8AC3E}">
        <p14:creationId xmlns:p14="http://schemas.microsoft.com/office/powerpoint/2010/main" val="426094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943572"/>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289370"/>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178276"/>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5960377"/>
            <a:ext cx="11653522" cy="606556"/>
          </a:xfrm>
          <a:prstGeom prst="rect">
            <a:avLst/>
          </a:prstGeom>
          <a:noFill/>
          <a:ln w="12700">
            <a:noFill/>
            <a:miter lim="800000"/>
            <a:headEnd type="none" w="sm" len="sm"/>
            <a:tailEnd type="none" w="sm" len="sm"/>
          </a:ln>
          <a:effectLst/>
        </p:spPr>
        <p:txBody>
          <a:bodyPr vert="horz" wrap="square" lIns="179285" tIns="143428" rIns="179285" bIns="143428" numCol="1" anchor="b" anchorCtr="0" compatLnSpc="1">
            <a:prstTxWarp prst="textNoShape">
              <a:avLst/>
            </a:prstTxWarp>
            <a:spAutoFit/>
          </a:bodyPr>
          <a:lstStyle/>
          <a:p>
            <a:pPr defTabSz="913924" eaLnBrk="0" hangingPunct="0"/>
            <a:r>
              <a:rPr lang="en-US" sz="686" dirty="0" smtClean="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smtClean="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stretch>
            <a:fillRect/>
          </a:stretch>
        </p:blipFill>
        <p:spPr bwMode="black">
          <a:xfrm>
            <a:off x="450205" y="3083652"/>
            <a:ext cx="3227129" cy="692059"/>
          </a:xfrm>
          <a:prstGeom prst="rect">
            <a:avLst/>
          </a:prstGeom>
        </p:spPr>
      </p:pic>
    </p:spTree>
    <p:extLst>
      <p:ext uri="{BB962C8B-B14F-4D97-AF65-F5344CB8AC3E}">
        <p14:creationId xmlns:p14="http://schemas.microsoft.com/office/powerpoint/2010/main" val="133232804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31752473"/>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5"/>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6"/>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1"/>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85800" y="6412447"/>
            <a:ext cx="4114800" cy="228600"/>
          </a:xfrm>
          <a:prstGeom prst="rect">
            <a:avLst/>
          </a:prstGeom>
        </p:spPr>
        <p:txBody>
          <a:bodyPr/>
          <a:lstStyle/>
          <a:p>
            <a:pPr defTabSz="914367"/>
            <a:fld id="{683C0046-3368-4DD4-96D6-CD0FF2C1233E}" type="datetimeFigureOut">
              <a:rPr lang="en-IN" smtClean="0">
                <a:solidFill>
                  <a:srgbClr val="FFFFFF"/>
                </a:solidFill>
              </a:rPr>
              <a:pPr defTabSz="914367"/>
              <a:t>09-06-2015</a:t>
            </a:fld>
            <a:endParaRPr lang="en-IN" dirty="0">
              <a:solidFill>
                <a:srgbClr val="FFFFFF"/>
              </a:solidFill>
            </a:endParaRPr>
          </a:p>
        </p:txBody>
      </p:sp>
      <p:sp>
        <p:nvSpPr>
          <p:cNvPr id="8" name="Footer Placeholder 7"/>
          <p:cNvSpPr>
            <a:spLocks noGrp="1"/>
          </p:cNvSpPr>
          <p:nvPr>
            <p:ph type="ftr" sz="quarter" idx="11"/>
          </p:nvPr>
        </p:nvSpPr>
        <p:spPr>
          <a:xfrm>
            <a:off x="685800" y="6554698"/>
            <a:ext cx="5029200" cy="228600"/>
          </a:xfrm>
          <a:prstGeom prst="rect">
            <a:avLst/>
          </a:prstGeom>
        </p:spPr>
        <p:txBody>
          <a:bodyPr/>
          <a:lstStyle/>
          <a:p>
            <a:pPr defTabSz="914367"/>
            <a:endParaRPr lang="en-IN" dirty="0">
              <a:solidFill>
                <a:srgbClr val="FFFFFF"/>
              </a:solidFill>
            </a:endParaRPr>
          </a:p>
        </p:txBody>
      </p:sp>
      <p:sp>
        <p:nvSpPr>
          <p:cNvPr id="9" name="Slide Number Placeholder 8"/>
          <p:cNvSpPr>
            <a:spLocks noGrp="1"/>
          </p:cNvSpPr>
          <p:nvPr>
            <p:ph type="sldNum" sz="quarter" idx="12"/>
          </p:nvPr>
        </p:nvSpPr>
        <p:spPr>
          <a:xfrm>
            <a:off x="8897421" y="6274159"/>
            <a:ext cx="2743200" cy="365125"/>
          </a:xfrm>
          <a:prstGeom prst="rect">
            <a:avLst/>
          </a:prstGeom>
        </p:spPr>
        <p:txBody>
          <a:bodyPr/>
          <a:lstStyle/>
          <a:p>
            <a:pPr defTabSz="914367"/>
            <a:fld id="{1F6B3001-8C1E-45A3-9010-27210849299D}" type="slidenum">
              <a:rPr lang="en-IN" smtClean="0">
                <a:solidFill>
                  <a:srgbClr val="FFFFFF"/>
                </a:solidFill>
              </a:rPr>
              <a:pPr defTabSz="914367"/>
              <a:t>‹#›</a:t>
            </a:fld>
            <a:endParaRPr lang="en-IN" dirty="0">
              <a:solidFill>
                <a:srgbClr val="FFFFFF"/>
              </a:solidFill>
            </a:endParaRPr>
          </a:p>
        </p:txBody>
      </p:sp>
    </p:spTree>
    <p:extLst>
      <p:ext uri="{BB962C8B-B14F-4D97-AF65-F5344CB8AC3E}">
        <p14:creationId xmlns:p14="http://schemas.microsoft.com/office/powerpoint/2010/main" val="270586607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039" b="3534"/>
          <a:stretch/>
        </p:blipFill>
        <p:spPr>
          <a:xfrm flipH="1">
            <a:off x="0" y="0"/>
            <a:ext cx="12192000" cy="6858001"/>
          </a:xfrm>
          <a:prstGeom prst="rect">
            <a:avLst/>
          </a:prstGeom>
        </p:spPr>
      </p:pic>
      <p:sp>
        <p:nvSpPr>
          <p:cNvPr id="18" name="Rectangle 17"/>
          <p:cNvSpPr/>
          <p:nvPr userDrawn="1"/>
        </p:nvSpPr>
        <p:spPr bwMode="gray">
          <a:xfrm>
            <a:off x="269239" y="1486470"/>
            <a:ext cx="6274974" cy="3586208"/>
          </a:xfrm>
          <a:prstGeom prst="rect">
            <a:avLst/>
          </a:prstGeom>
          <a:solidFill>
            <a:schemeClr val="tx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147374"/>
            <a:ext cx="1522404" cy="326167"/>
          </a:xfrm>
          <a:prstGeom prst="rect">
            <a:avLst/>
          </a:prstGeom>
        </p:spPr>
      </p:pic>
    </p:spTree>
    <p:extLst>
      <p:ext uri="{BB962C8B-B14F-4D97-AF65-F5344CB8AC3E}">
        <p14:creationId xmlns:p14="http://schemas.microsoft.com/office/powerpoint/2010/main" val="2695871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8364" b="7209"/>
          <a:stretch/>
        </p:blipFill>
        <p:spPr>
          <a:xfrm>
            <a:off x="0" y="0"/>
            <a:ext cx="12192000" cy="6858001"/>
          </a:xfrm>
          <a:prstGeom prst="rect">
            <a:avLst/>
          </a:prstGeom>
        </p:spPr>
      </p:pic>
      <p:sp>
        <p:nvSpPr>
          <p:cNvPr id="18" name="Rectangle 17"/>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4705"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Name</a:t>
            </a:r>
          </a:p>
          <a:p>
            <a:pPr lvl="0"/>
            <a:r>
              <a:rPr lang="en-US" dirty="0" smtClean="0"/>
              <a:t>Title</a:t>
            </a:r>
          </a:p>
          <a:p>
            <a:pPr lvl="0"/>
            <a:r>
              <a:rPr lang="en-US" dirty="0" smtClean="0"/>
              <a:t>Company</a:t>
            </a:r>
            <a:endParaRPr lang="en-US" dirty="0"/>
          </a:p>
        </p:txBody>
      </p:sp>
      <p:pic>
        <p:nvPicPr>
          <p:cNvPr id="7" name="Picture 6"/>
          <p:cNvPicPr>
            <a:picLocks noChangeAspect="1"/>
          </p:cNvPicPr>
          <p:nvPr userDrawn="1"/>
        </p:nvPicPr>
        <p:blipFill>
          <a:blip r:embed="rId3"/>
          <a:stretch>
            <a:fillRect/>
          </a:stretch>
        </p:blipFill>
        <p:spPr>
          <a:xfrm>
            <a:off x="4601959" y="4766279"/>
            <a:ext cx="1791294" cy="156974"/>
          </a:xfrm>
          <a:prstGeom prst="rect">
            <a:avLst/>
          </a:prstGeom>
        </p:spPr>
      </p:pic>
    </p:spTree>
    <p:extLst>
      <p:ext uri="{BB962C8B-B14F-4D97-AF65-F5344CB8AC3E}">
        <p14:creationId xmlns:p14="http://schemas.microsoft.com/office/powerpoint/2010/main" val="10305936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lide Phot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1199" r="8620" b="1551"/>
          <a:stretch/>
        </p:blipFill>
        <p:spPr>
          <a:xfrm>
            <a:off x="0" y="-9047"/>
            <a:ext cx="12192000" cy="6867047"/>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240" y="192761"/>
            <a:ext cx="1810477" cy="666066"/>
          </a:xfrm>
          <a:prstGeom prst="rect">
            <a:avLst/>
          </a:prstGeom>
        </p:spPr>
      </p:pic>
      <p:sp>
        <p:nvSpPr>
          <p:cNvPr id="18" name="Rectangle 17"/>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spTree>
    <p:extLst>
      <p:ext uri="{BB962C8B-B14F-4D97-AF65-F5344CB8AC3E}">
        <p14:creationId xmlns:p14="http://schemas.microsoft.com/office/powerpoint/2010/main" val="2071291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Title Slide 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3" name="Rectangle 12"/>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15"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240" y="192761"/>
            <a:ext cx="1810477" cy="666066"/>
          </a:xfrm>
          <a:prstGeom prst="rect">
            <a:avLst/>
          </a:prstGeom>
        </p:spPr>
      </p:pic>
    </p:spTree>
    <p:extLst>
      <p:ext uri="{BB962C8B-B14F-4D97-AF65-F5344CB8AC3E}">
        <p14:creationId xmlns:p14="http://schemas.microsoft.com/office/powerpoint/2010/main" val="33947539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BCF2"/>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1" tIns="143410" rIns="179261" bIns="143410" numCol="1" spcCol="0" rtlCol="0" fromWordArt="0" anchor="t" anchorCtr="0" forceAA="0" compatLnSpc="1">
            <a:prstTxWarp prst="textNoShape">
              <a:avLst/>
            </a:prstTxWarp>
            <a:noAutofit/>
          </a:bodyPr>
          <a:lstStyle/>
          <a:p>
            <a:pPr algn="ctr" defTabSz="913985"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7"/>
            <a:ext cx="9859116" cy="2697988"/>
          </a:xfrm>
          <a:noFill/>
        </p:spPr>
        <p:txBody>
          <a:bodyPr tIns="91429" bIns="91429" anchor="t" anchorCtr="0"/>
          <a:lstStyle>
            <a:lvl1pPr>
              <a:defRPr sz="7058" spc="-99"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0437119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4_Title Slide Photo">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bwMode="gray">
          <a:xfrm>
            <a:off x="269239" y="1486470"/>
            <a:ext cx="6274974" cy="3586208"/>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267683" y="1486469"/>
            <a:ext cx="6276530" cy="2062069"/>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15" name="Text Placeholder 2"/>
          <p:cNvSpPr>
            <a:spLocks noGrp="1"/>
          </p:cNvSpPr>
          <p:nvPr>
            <p:ph type="body" sz="quarter" idx="14" hasCustomPrompt="1"/>
          </p:nvPr>
        </p:nvSpPr>
        <p:spPr bwMode="ltGray">
          <a:xfrm>
            <a:off x="269239" y="3548540"/>
            <a:ext cx="6274974" cy="1524136"/>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6147374"/>
            <a:ext cx="1522404" cy="326167"/>
          </a:xfrm>
          <a:prstGeom prst="rect">
            <a:avLst/>
          </a:prstGeom>
        </p:spPr>
      </p:pic>
    </p:spTree>
    <p:extLst>
      <p:ext uri="{BB962C8B-B14F-4D97-AF65-F5344CB8AC3E}">
        <p14:creationId xmlns:p14="http://schemas.microsoft.com/office/powerpoint/2010/main" val="34060357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362613"/>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1561183"/>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49322" y="6061766"/>
            <a:ext cx="1522404" cy="326167"/>
          </a:xfrm>
          <a:prstGeom prst="rect">
            <a:avLst/>
          </a:prstGeom>
        </p:spPr>
      </p:pic>
    </p:spTree>
    <p:extLst>
      <p:ext uri="{BB962C8B-B14F-4D97-AF65-F5344CB8AC3E}">
        <p14:creationId xmlns:p14="http://schemas.microsoft.com/office/powerpoint/2010/main" val="3263025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3" name="Rectangle 2"/>
          <p:cNvSpPr/>
          <p:nvPr userDrawn="1"/>
        </p:nvSpPr>
        <p:spPr bwMode="auto">
          <a:xfrm>
            <a:off x="269239" y="1561183"/>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1561198"/>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69302" y="3355585"/>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7114" y="6118656"/>
            <a:ext cx="1585405" cy="339664"/>
          </a:xfrm>
          <a:prstGeom prst="rect">
            <a:avLst/>
          </a:prstGeom>
        </p:spPr>
      </p:pic>
    </p:spTree>
    <p:extLst>
      <p:ext uri="{BB962C8B-B14F-4D97-AF65-F5344CB8AC3E}">
        <p14:creationId xmlns:p14="http://schemas.microsoft.com/office/powerpoint/2010/main" val="1413080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91241">
                      <a:schemeClr val="tx1"/>
                    </a:gs>
                    <a:gs pos="57000">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5390081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91241">
                      <a:schemeClr val="tx1"/>
                    </a:gs>
                    <a:gs pos="57000">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8048165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91241">
                      <a:schemeClr val="tx1"/>
                    </a:gs>
                    <a:gs pos="57000">
                      <a:schemeClr val="tx1"/>
                    </a:gs>
                    <a:gs pos="1800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114130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525859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5650368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rgbClr val="000000"/>
                    </a:gs>
                    <a:gs pos="60000">
                      <a:srgbClr val="000000"/>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7362077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31311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1187620"/>
            <a:ext cx="8067798" cy="5200312"/>
          </a:xfrm>
          <a:noFill/>
        </p:spPr>
        <p:txBody>
          <a:bodyPr tIns="91429" bIns="91429" anchor="t" anchorCtr="0"/>
          <a:lstStyle>
            <a:lvl1pPr marL="0" marR="0" indent="0" algn="l" defTabSz="914250" rtl="0" eaLnBrk="1" fontAlgn="auto" latinLnBrk="0" hangingPunct="1">
              <a:lnSpc>
                <a:spcPct val="90000"/>
              </a:lnSpc>
              <a:spcBef>
                <a:spcPct val="0"/>
              </a:spcBef>
              <a:spcAft>
                <a:spcPts val="0"/>
              </a:spcAft>
              <a:buClrTx/>
              <a:buSzTx/>
              <a:buFontTx/>
              <a:buNone/>
              <a:tabLst/>
              <a:defRPr lang="en-US" sz="5882" smtClean="0">
                <a:solidFill>
                  <a:srgbClr val="FFFFFF"/>
                </a:solidFill>
              </a:defRPr>
            </a:lvl1pPr>
          </a:lstStyle>
          <a:p>
            <a:r>
              <a:rPr lang="en-US" dirty="0" smtClean="0"/>
              <a:t>Big statement</a:t>
            </a:r>
            <a:endParaRPr lang="en-US" dirty="0"/>
          </a:p>
        </p:txBody>
      </p:sp>
    </p:spTree>
    <p:extLst>
      <p:ext uri="{BB962C8B-B14F-4D97-AF65-F5344CB8AC3E}">
        <p14:creationId xmlns:p14="http://schemas.microsoft.com/office/powerpoint/2010/main" val="179829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8232814"/>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sz="2353">
                <a:solidFill>
                  <a:schemeClr val="bg1"/>
                </a:solidFill>
              </a:defRPr>
            </a:lvl3pPr>
            <a:lvl4pPr>
              <a:buClr>
                <a:schemeClr val="bg1"/>
              </a:buClr>
              <a:defRPr sz="1961">
                <a:solidFill>
                  <a:schemeClr val="bg1"/>
                </a:solidFill>
              </a:defRPr>
            </a:lvl4pPr>
            <a:lvl5pPr>
              <a:buClr>
                <a:schemeClr val="bg1"/>
              </a:buClr>
              <a:defRPr sz="1961">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675213909"/>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13869">
                      <a:schemeClr val="tx2"/>
                    </a:gs>
                    <a:gs pos="42000">
                      <a:schemeClr val="tx2"/>
                    </a:gs>
                  </a:gsLst>
                  <a:lin ang="5400000" scaled="0"/>
                </a:gradFill>
              </a:defRPr>
            </a:lvl1pPr>
            <a:lvl3pPr>
              <a:defRPr sz="2353"/>
            </a:lvl3pPr>
            <a:lvl4pPr>
              <a:defRPr sz="1961"/>
            </a:lvl4pPr>
            <a:lvl5pPr>
              <a:defRPr sz="196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8239970"/>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9784"/>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140375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1591517"/>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6149"/>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3304807"/>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552967"/>
          </a:xfrm>
        </p:spPr>
        <p:txBody>
          <a:bodyPr wrap="square">
            <a:spAutoFit/>
          </a:bodyPr>
          <a:lstStyle>
            <a:lvl1pPr marL="281677" indent="-281677">
              <a:spcBef>
                <a:spcPts val="1200"/>
              </a:spcBef>
              <a:buClr>
                <a:schemeClr val="tx2"/>
              </a:buClr>
              <a:buFont typeface="Wingdings" panose="05000000000000000000" pitchFamily="2" charset="2"/>
              <a:buChar char="§"/>
              <a:defRPr sz="3529">
                <a:gradFill>
                  <a:gsLst>
                    <a:gs pos="5109">
                      <a:schemeClr val="tx2"/>
                    </a:gs>
                    <a:gs pos="100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091200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4713337"/>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smtClean="0"/>
              <a:t>Click to edit Master title style</a:t>
            </a:r>
            <a:endParaRPr lang="en-US" dirty="0"/>
          </a:p>
        </p:txBody>
      </p:sp>
    </p:spTree>
    <p:extLst>
      <p:ext uri="{BB962C8B-B14F-4D97-AF65-F5344CB8AC3E}">
        <p14:creationId xmlns:p14="http://schemas.microsoft.com/office/powerpoint/2010/main" val="2257007725"/>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smtClean="0"/>
              <a:t>Click to edit Master title style</a:t>
            </a:r>
            <a:endParaRPr lang="en-US" dirty="0"/>
          </a:p>
        </p:txBody>
      </p:sp>
    </p:spTree>
    <p:extLst>
      <p:ext uri="{BB962C8B-B14F-4D97-AF65-F5344CB8AC3E}">
        <p14:creationId xmlns:p14="http://schemas.microsoft.com/office/powerpoint/2010/main" val="348508164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image" Target="../media/image12.png"/><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image" Target="../media/image14.png"/><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theme" Target="../theme/theme3.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9" Type="http://schemas.openxmlformats.org/officeDocument/2006/relationships/theme" Target="../theme/theme4.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38" Type="http://schemas.openxmlformats.org/officeDocument/2006/relationships/slideLayout" Target="../slideLayouts/slideLayout113.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37" Type="http://schemas.openxmlformats.org/officeDocument/2006/relationships/slideLayout" Target="../slideLayouts/slideLayout112.xml"/><Relationship Id="rId40" Type="http://schemas.openxmlformats.org/officeDocument/2006/relationships/image" Target="../media/image17.png"/><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slideLayout" Target="../slideLayouts/slideLayout111.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slideLayout" Target="../slideLayouts/slideLayout1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286" tIns="91429" rIns="146286" bIns="91429"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9"/>
            <a:ext cx="11653520" cy="2052030"/>
          </a:xfrm>
          <a:prstGeom prst="rect">
            <a:avLst/>
          </a:prstGeom>
        </p:spPr>
        <p:txBody>
          <a:bodyPr vert="horz" wrap="square" lIns="146286" tIns="91429" rIns="146286" bIns="91429"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811281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773"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250"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02" marR="0" indent="-336102" algn="l" defTabSz="914250" rtl="0" eaLnBrk="1" fontAlgn="auto" latinLnBrk="0" hangingPunct="1">
        <a:lnSpc>
          <a:spcPct val="90000"/>
        </a:lnSpc>
        <a:spcBef>
          <a:spcPct val="20000"/>
        </a:spcBef>
        <a:spcAft>
          <a:spcPts val="0"/>
        </a:spcAft>
        <a:buClrTx/>
        <a:buSzPct val="90000"/>
        <a:buFont typeface="Arial" pitchFamily="34" charset="0"/>
        <a:buChar char="•"/>
        <a:tabLst/>
        <a:defRPr sz="3823" kern="1200" spc="0" baseline="0">
          <a:gradFill>
            <a:gsLst>
              <a:gs pos="1250">
                <a:schemeClr val="tx1"/>
              </a:gs>
              <a:gs pos="100000">
                <a:schemeClr val="tx1"/>
              </a:gs>
            </a:gsLst>
            <a:lin ang="5400000" scaled="0"/>
          </a:gradFill>
          <a:latin typeface="+mj-lt"/>
          <a:ea typeface="+mn-ea"/>
          <a:cs typeface="+mn-cs"/>
        </a:defRPr>
      </a:lvl1pPr>
      <a:lvl2pPr marL="572618" marR="0" indent="-236516" algn="l" defTabSz="914250"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238"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305"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373" marR="0" indent="-224068" algn="l" defTabSz="91425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186"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313"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438"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564" indent="-228563" algn="l" defTabSz="914250"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50" rtl="0" eaLnBrk="1" latinLnBrk="0" hangingPunct="1">
        <a:defRPr sz="1765" kern="1200">
          <a:solidFill>
            <a:schemeClr val="tx1"/>
          </a:solidFill>
          <a:latin typeface="+mn-lt"/>
          <a:ea typeface="+mn-ea"/>
          <a:cs typeface="+mn-cs"/>
        </a:defRPr>
      </a:lvl1pPr>
      <a:lvl2pPr marL="457125" algn="l" defTabSz="914250" rtl="0" eaLnBrk="1" latinLnBrk="0" hangingPunct="1">
        <a:defRPr sz="1765" kern="1200">
          <a:solidFill>
            <a:schemeClr val="tx1"/>
          </a:solidFill>
          <a:latin typeface="+mn-lt"/>
          <a:ea typeface="+mn-ea"/>
          <a:cs typeface="+mn-cs"/>
        </a:defRPr>
      </a:lvl2pPr>
      <a:lvl3pPr marL="914250" algn="l" defTabSz="914250" rtl="0" eaLnBrk="1" latinLnBrk="0" hangingPunct="1">
        <a:defRPr sz="1765" kern="1200">
          <a:solidFill>
            <a:schemeClr val="tx1"/>
          </a:solidFill>
          <a:latin typeface="+mn-lt"/>
          <a:ea typeface="+mn-ea"/>
          <a:cs typeface="+mn-cs"/>
        </a:defRPr>
      </a:lvl3pPr>
      <a:lvl4pPr marL="1371375" algn="l" defTabSz="914250" rtl="0" eaLnBrk="1" latinLnBrk="0" hangingPunct="1">
        <a:defRPr sz="1765" kern="1200">
          <a:solidFill>
            <a:schemeClr val="tx1"/>
          </a:solidFill>
          <a:latin typeface="+mn-lt"/>
          <a:ea typeface="+mn-ea"/>
          <a:cs typeface="+mn-cs"/>
        </a:defRPr>
      </a:lvl4pPr>
      <a:lvl5pPr marL="1828500" algn="l" defTabSz="914250" rtl="0" eaLnBrk="1" latinLnBrk="0" hangingPunct="1">
        <a:defRPr sz="1765" kern="1200">
          <a:solidFill>
            <a:schemeClr val="tx1"/>
          </a:solidFill>
          <a:latin typeface="+mn-lt"/>
          <a:ea typeface="+mn-ea"/>
          <a:cs typeface="+mn-cs"/>
        </a:defRPr>
      </a:lvl5pPr>
      <a:lvl6pPr marL="2285626" algn="l" defTabSz="914250" rtl="0" eaLnBrk="1" latinLnBrk="0" hangingPunct="1">
        <a:defRPr sz="1765" kern="1200">
          <a:solidFill>
            <a:schemeClr val="tx1"/>
          </a:solidFill>
          <a:latin typeface="+mn-lt"/>
          <a:ea typeface="+mn-ea"/>
          <a:cs typeface="+mn-cs"/>
        </a:defRPr>
      </a:lvl6pPr>
      <a:lvl7pPr marL="2742750" algn="l" defTabSz="914250" rtl="0" eaLnBrk="1" latinLnBrk="0" hangingPunct="1">
        <a:defRPr sz="1765" kern="1200">
          <a:solidFill>
            <a:schemeClr val="tx1"/>
          </a:solidFill>
          <a:latin typeface="+mn-lt"/>
          <a:ea typeface="+mn-ea"/>
          <a:cs typeface="+mn-cs"/>
        </a:defRPr>
      </a:lvl7pPr>
      <a:lvl8pPr marL="3199876" algn="l" defTabSz="914250" rtl="0" eaLnBrk="1" latinLnBrk="0" hangingPunct="1">
        <a:defRPr sz="1765" kern="1200">
          <a:solidFill>
            <a:schemeClr val="tx1"/>
          </a:solidFill>
          <a:latin typeface="+mn-lt"/>
          <a:ea typeface="+mn-ea"/>
          <a:cs typeface="+mn-cs"/>
        </a:defRPr>
      </a:lvl8pPr>
      <a:lvl9pPr marL="3657000" algn="l" defTabSz="914250"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3" cstate="print">
            <a:extLst>
              <a:ext uri="{28A0092B-C50C-407E-A947-70E740481C1C}">
                <a14:useLocalDpi xmlns:a14="http://schemas.microsoft.com/office/drawing/2010/main" val="0"/>
              </a:ext>
            </a:extLst>
          </a:blip>
          <a:srcRect r="3957" b="4063"/>
          <a:stretch/>
        </p:blipFill>
        <p:spPr>
          <a:xfrm>
            <a:off x="10948" y="973"/>
            <a:ext cx="12170106" cy="6857027"/>
          </a:xfrm>
          <a:prstGeom prst="rect">
            <a:avLst/>
          </a:prstGeom>
        </p:spPr>
      </p:pic>
      <p:sp>
        <p:nvSpPr>
          <p:cNvPr id="2" name="Title Placeholder 1"/>
          <p:cNvSpPr>
            <a:spLocks noGrp="1"/>
          </p:cNvSpPr>
          <p:nvPr>
            <p:ph type="title"/>
          </p:nvPr>
        </p:nvSpPr>
        <p:spPr>
          <a:xfrm>
            <a:off x="560799"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9"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60"/>
            <a:ext cx="2743200" cy="365125"/>
          </a:xfrm>
          <a:prstGeom prst="rect">
            <a:avLst/>
          </a:prstGeom>
        </p:spPr>
        <p:txBody>
          <a:bodyPr vert="horz" lIns="91440" tIns="45720" rIns="91440" bIns="45720" rtlCol="0" anchor="ctr"/>
          <a:lstStyle>
            <a:lvl1pPr algn="r">
              <a:defRPr sz="1999">
                <a:solidFill>
                  <a:srgbClr val="289FD7"/>
                </a:solidFill>
                <a:latin typeface="+mj-lt"/>
              </a:defRPr>
            </a:lvl1pPr>
          </a:lstStyle>
          <a:p>
            <a:pPr defTabSz="914126"/>
            <a:fld id="{0D099E2A-118A-4377-8F98-2DF40BCBA9FE}" type="slidenum">
              <a:rPr lang="en-US" smtClean="0"/>
              <a:pPr defTabSz="914126"/>
              <a:t>‹#›</a:t>
            </a:fld>
            <a:endParaRPr lang="en-US" dirty="0"/>
          </a:p>
        </p:txBody>
      </p:sp>
    </p:spTree>
    <p:extLst>
      <p:ext uri="{BB962C8B-B14F-4D97-AF65-F5344CB8AC3E}">
        <p14:creationId xmlns:p14="http://schemas.microsoft.com/office/powerpoint/2010/main" val="410937988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774"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12" r:id="rId17"/>
    <p:sldLayoutId id="2147483713" r:id="rId18"/>
    <p:sldLayoutId id="2147483714" r:id="rId19"/>
    <p:sldLayoutId id="2147483715" r:id="rId20"/>
    <p:sldLayoutId id="2147483716"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126" rtl="0" eaLnBrk="1" latinLnBrk="0" hangingPunct="1">
        <a:lnSpc>
          <a:spcPct val="90000"/>
        </a:lnSpc>
        <a:spcBef>
          <a:spcPct val="0"/>
        </a:spcBef>
        <a:buNone/>
        <a:defRPr sz="5398" kern="1200">
          <a:solidFill>
            <a:schemeClr val="bg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3599" kern="1200">
          <a:solidFill>
            <a:schemeClr val="bg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3199" kern="1200">
          <a:solidFill>
            <a:schemeClr val="bg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2799" kern="1200">
          <a:solidFill>
            <a:schemeClr val="bg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2399" kern="1200">
          <a:solidFill>
            <a:schemeClr val="bg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7144249"/>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4" r:id="rId18"/>
    <p:sldLayoutId id="2147483795" r:id="rId19"/>
    <p:sldLayoutId id="2147483796" r:id="rId20"/>
    <p:sldLayoutId id="2147483797" r:id="rId21"/>
    <p:sldLayoutId id="2147483798" r:id="rId22"/>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40"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428209006"/>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828" r:id="rId29"/>
    <p:sldLayoutId id="2147483829" r:id="rId30"/>
    <p:sldLayoutId id="2147483830" r:id="rId31"/>
    <p:sldLayoutId id="2147483831" r:id="rId32"/>
    <p:sldLayoutId id="2147483832" r:id="rId33"/>
    <p:sldLayoutId id="2147483833" r:id="rId34"/>
    <p:sldLayoutId id="2147483834" r:id="rId35"/>
    <p:sldLayoutId id="2147483835" r:id="rId36"/>
    <p:sldLayoutId id="2147483836" r:id="rId37"/>
    <p:sldLayoutId id="2147483837" r:id="rId38"/>
  </p:sldLayoutIdLst>
  <p:transition>
    <p:fade/>
  </p:transition>
  <p:timing>
    <p:tnLst>
      <p:par>
        <p:cTn id="1" dur="indefinite" restart="never" nodeType="tmRoot"/>
      </p:par>
    </p:tnLst>
  </p:timing>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1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0.xml"/><Relationship Id="rId1" Type="http://schemas.openxmlformats.org/officeDocument/2006/relationships/slideLayout" Target="../slideLayouts/slideLayout58.xml"/><Relationship Id="rId5" Type="http://schemas.openxmlformats.org/officeDocument/2006/relationships/image" Target="../media/image37.jpeg"/><Relationship Id="rId4" Type="http://schemas.openxmlformats.org/officeDocument/2006/relationships/image" Target="../media/image3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xml"/><Relationship Id="rId1" Type="http://schemas.openxmlformats.org/officeDocument/2006/relationships/slideLayout" Target="../slideLayouts/slideLayout9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1.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05.xml"/></Relationships>
</file>

<file path=ppt/slides/_rels/slide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10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683" y="1486469"/>
            <a:ext cx="6276530" cy="2293679"/>
          </a:xfrm>
        </p:spPr>
        <p:txBody>
          <a:bodyPr/>
          <a:lstStyle/>
          <a:p>
            <a:r>
              <a:rPr lang="en-US" sz="4150" dirty="0" smtClean="0">
                <a:solidFill>
                  <a:srgbClr val="FFC000"/>
                </a:solidFill>
              </a:rPr>
              <a:t>Cross-Platform with Xamarin</a:t>
            </a:r>
            <a:r>
              <a:rPr lang="en-US" dirty="0" smtClean="0">
                <a:solidFill>
                  <a:srgbClr val="FFC000"/>
                </a:solidFill>
              </a:rPr>
              <a:t/>
            </a:r>
            <a:br>
              <a:rPr lang="en-US" dirty="0" smtClean="0">
                <a:solidFill>
                  <a:srgbClr val="FFC000"/>
                </a:solidFill>
              </a:rPr>
            </a:br>
            <a:r>
              <a:rPr lang="en-US" sz="3137" dirty="0" smtClean="0"/>
              <a:t>Leverage your .NET skills across Windows, Android, and iOS</a:t>
            </a:r>
            <a:endParaRPr lang="en-US" sz="3137" dirty="0"/>
          </a:p>
        </p:txBody>
      </p:sp>
      <p:sp>
        <p:nvSpPr>
          <p:cNvPr id="5" name="Text Placeholder 4"/>
          <p:cNvSpPr>
            <a:spLocks noGrp="1"/>
          </p:cNvSpPr>
          <p:nvPr>
            <p:ph type="body" sz="quarter" idx="14"/>
          </p:nvPr>
        </p:nvSpPr>
        <p:spPr>
          <a:xfrm>
            <a:off x="269239" y="4176074"/>
            <a:ext cx="6274974" cy="896602"/>
          </a:xfrm>
        </p:spPr>
        <p:txBody>
          <a:bodyPr/>
          <a:lstStyle/>
          <a:p>
            <a:r>
              <a:rPr lang="en-US" sz="2353" dirty="0" smtClean="0"/>
              <a:t>Ken LeFebvre</a:t>
            </a:r>
          </a:p>
          <a:p>
            <a:r>
              <a:rPr lang="en-US" sz="2353" dirty="0" smtClean="0"/>
              <a:t>Developer Architect</a:t>
            </a:r>
            <a:endParaRPr lang="en-US" sz="2353" dirty="0"/>
          </a:p>
        </p:txBody>
      </p:sp>
    </p:spTree>
    <p:extLst>
      <p:ext uri="{BB962C8B-B14F-4D97-AF65-F5344CB8AC3E}">
        <p14:creationId xmlns:p14="http://schemas.microsoft.com/office/powerpoint/2010/main" val="3170501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Xamarin vs. Xamarin</a:t>
            </a:r>
            <a:endParaRPr lang="en-US" dirty="0"/>
          </a:p>
        </p:txBody>
      </p:sp>
      <p:sp>
        <p:nvSpPr>
          <p:cNvPr id="4" name="Text Placeholder 3"/>
          <p:cNvSpPr>
            <a:spLocks noGrp="1"/>
          </p:cNvSpPr>
          <p:nvPr>
            <p:ph type="body" sz="quarter" idx="10"/>
          </p:nvPr>
        </p:nvSpPr>
        <p:spPr>
          <a:xfrm>
            <a:off x="269241" y="1692384"/>
            <a:ext cx="5378548" cy="2972609"/>
          </a:xfrm>
        </p:spPr>
        <p:txBody>
          <a:bodyPr vert="horz" wrap="square" lIns="146304" tIns="91440" rIns="146304" bIns="91440" rtlCol="0" anchor="t">
            <a:spAutoFit/>
          </a:bodyPr>
          <a:lstStyle/>
          <a:p>
            <a:r>
              <a:rPr lang="en-US" dirty="0"/>
              <a:t>Xamarin.iOS</a:t>
            </a:r>
          </a:p>
          <a:p>
            <a:endParaRPr lang="en-US" dirty="0"/>
          </a:p>
          <a:p>
            <a:r>
              <a:rPr lang="en-US" dirty="0"/>
              <a:t>Xamarin.Android</a:t>
            </a:r>
            <a:endParaRPr lang="en-US" dirty="0">
              <a:solidFill>
                <a:srgbClr val="FFFFFF"/>
              </a:solidFill>
              <a:latin typeface="Segoe UI Light"/>
              <a:cs typeface="Segoe UI Light"/>
            </a:endParaRPr>
          </a:p>
          <a:p>
            <a:endParaRPr lang="en-US" dirty="0"/>
          </a:p>
          <a:p>
            <a:endParaRPr lang="en-US" dirty="0">
              <a:cs typeface="Segoe UI Light"/>
            </a:endParaRPr>
          </a:p>
        </p:txBody>
      </p:sp>
      <p:sp>
        <p:nvSpPr>
          <p:cNvPr id="2" name="Text Placeholder 1"/>
          <p:cNvSpPr>
            <a:spLocks noGrp="1"/>
          </p:cNvSpPr>
          <p:nvPr>
            <p:ph type="body" sz="quarter" idx="11"/>
          </p:nvPr>
        </p:nvSpPr>
        <p:spPr>
          <a:xfrm>
            <a:off x="6544214" y="1606119"/>
            <a:ext cx="5378548" cy="619144"/>
          </a:xfrm>
        </p:spPr>
        <p:txBody>
          <a:bodyPr vert="horz" wrap="square" lIns="146304" tIns="91440" rIns="146304" bIns="91440" rtlCol="0" anchor="t">
            <a:spAutoFit/>
          </a:bodyPr>
          <a:lstStyle/>
          <a:p>
            <a:r>
              <a:rPr lang="en-US" dirty="0">
                <a:cs typeface="Segoe UI Light"/>
              </a:rPr>
              <a:t>Xamarin.Forms</a:t>
            </a:r>
          </a:p>
        </p:txBody>
      </p:sp>
      <p:pic>
        <p:nvPicPr>
          <p:cNvPr id="5" name="Picture 4" descr="Windows-8-ios-android (1)-2.jpg"/>
          <p:cNvPicPr>
            <a:picLocks noChangeAspect="1"/>
          </p:cNvPicPr>
          <p:nvPr/>
        </p:nvPicPr>
        <p:blipFill>
          <a:blip r:embed="rId3"/>
          <a:stretch>
            <a:fillRect/>
          </a:stretch>
        </p:blipFill>
        <p:spPr>
          <a:xfrm>
            <a:off x="2185633" y="4599579"/>
            <a:ext cx="943013" cy="1043099"/>
          </a:xfrm>
          <a:prstGeom prst="rect">
            <a:avLst/>
          </a:prstGeom>
        </p:spPr>
      </p:pic>
      <p:pic>
        <p:nvPicPr>
          <p:cNvPr id="6" name="Picture 5" descr="Windows-8-ios-android (1)-3.jpg"/>
          <p:cNvPicPr>
            <a:picLocks noChangeAspect="1"/>
          </p:cNvPicPr>
          <p:nvPr/>
        </p:nvPicPr>
        <p:blipFill>
          <a:blip r:embed="rId4"/>
          <a:stretch>
            <a:fillRect/>
          </a:stretch>
        </p:blipFill>
        <p:spPr>
          <a:xfrm>
            <a:off x="815391" y="4600317"/>
            <a:ext cx="939874" cy="1046829"/>
          </a:xfrm>
          <a:prstGeom prst="rect">
            <a:avLst/>
          </a:prstGeom>
        </p:spPr>
      </p:pic>
      <p:pic>
        <p:nvPicPr>
          <p:cNvPr id="7" name="Picture 6" descr="Windows-8-ios-android (1)-3.jpg"/>
          <p:cNvPicPr>
            <a:picLocks noChangeAspect="1"/>
          </p:cNvPicPr>
          <p:nvPr/>
        </p:nvPicPr>
        <p:blipFill>
          <a:blip r:embed="rId4"/>
          <a:stretch>
            <a:fillRect/>
          </a:stretch>
        </p:blipFill>
        <p:spPr>
          <a:xfrm>
            <a:off x="6727935" y="4564978"/>
            <a:ext cx="939874" cy="1046829"/>
          </a:xfrm>
          <a:prstGeom prst="rect">
            <a:avLst/>
          </a:prstGeom>
        </p:spPr>
      </p:pic>
      <p:pic>
        <p:nvPicPr>
          <p:cNvPr id="8" name="Picture 7" descr="Windows-8-ios-android (1)-2.jpg"/>
          <p:cNvPicPr>
            <a:picLocks noChangeAspect="1"/>
          </p:cNvPicPr>
          <p:nvPr/>
        </p:nvPicPr>
        <p:blipFill>
          <a:blip r:embed="rId3"/>
          <a:stretch>
            <a:fillRect/>
          </a:stretch>
        </p:blipFill>
        <p:spPr>
          <a:xfrm>
            <a:off x="7926605" y="4547257"/>
            <a:ext cx="943013" cy="1043099"/>
          </a:xfrm>
          <a:prstGeom prst="rect">
            <a:avLst/>
          </a:prstGeom>
        </p:spPr>
      </p:pic>
      <p:pic>
        <p:nvPicPr>
          <p:cNvPr id="9" name="Picture 8" descr="Windows-8-ios-android-2.jpg"/>
          <p:cNvPicPr>
            <a:picLocks noChangeAspect="1"/>
          </p:cNvPicPr>
          <p:nvPr/>
        </p:nvPicPr>
        <p:blipFill>
          <a:blip r:embed="rId5"/>
          <a:stretch>
            <a:fillRect/>
          </a:stretch>
        </p:blipFill>
        <p:spPr>
          <a:xfrm>
            <a:off x="9163050" y="4546600"/>
            <a:ext cx="1035745" cy="1043099"/>
          </a:xfrm>
          <a:prstGeom prst="rect">
            <a:avLst/>
          </a:prstGeom>
        </p:spPr>
      </p:pic>
    </p:spTree>
    <p:extLst>
      <p:ext uri="{BB962C8B-B14F-4D97-AF65-F5344CB8AC3E}">
        <p14:creationId xmlns:p14="http://schemas.microsoft.com/office/powerpoint/2010/main" val="28279121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11</a:t>
            </a:fld>
            <a:endParaRPr lang="en-US" dirty="0"/>
          </a:p>
        </p:txBody>
      </p:sp>
      <p:sp>
        <p:nvSpPr>
          <p:cNvPr id="6" name="TextBox 5"/>
          <p:cNvSpPr txBox="1"/>
          <p:nvPr/>
        </p:nvSpPr>
        <p:spPr>
          <a:xfrm>
            <a:off x="698500" y="4575648"/>
            <a:ext cx="10020300" cy="369332"/>
          </a:xfrm>
          <a:prstGeom prst="rect">
            <a:avLst/>
          </a:prstGeom>
          <a:noFill/>
        </p:spPr>
        <p:txBody>
          <a:bodyPr wrap="square" rtlCol="0">
            <a:spAutoFit/>
          </a:bodyPr>
          <a:lstStyle/>
          <a:p>
            <a:r>
              <a:rPr lang="en-US" dirty="0" smtClean="0">
                <a:solidFill>
                  <a:schemeClr val="bg1"/>
                </a:solidFill>
              </a:rPr>
              <a:t>Walkthrough of a Xamarin Development Environment</a:t>
            </a:r>
            <a:endParaRPr lang="en-US" dirty="0">
              <a:solidFill>
                <a:schemeClr val="bg1"/>
              </a:solidFill>
            </a:endParaRPr>
          </a:p>
        </p:txBody>
      </p:sp>
    </p:spTree>
    <p:extLst>
      <p:ext uri="{BB962C8B-B14F-4D97-AF65-F5344CB8AC3E}">
        <p14:creationId xmlns:p14="http://schemas.microsoft.com/office/powerpoint/2010/main" val="116222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12</a:t>
            </a:fld>
            <a:endParaRPr lang="en-US" dirty="0"/>
          </a:p>
        </p:txBody>
      </p:sp>
      <p:sp>
        <p:nvSpPr>
          <p:cNvPr id="6" name="TextBox 5"/>
          <p:cNvSpPr txBox="1"/>
          <p:nvPr/>
        </p:nvSpPr>
        <p:spPr>
          <a:xfrm>
            <a:off x="698500" y="4575648"/>
            <a:ext cx="10020300" cy="369332"/>
          </a:xfrm>
          <a:prstGeom prst="rect">
            <a:avLst/>
          </a:prstGeom>
          <a:noFill/>
        </p:spPr>
        <p:txBody>
          <a:bodyPr wrap="square" rtlCol="0">
            <a:spAutoFit/>
          </a:bodyPr>
          <a:lstStyle/>
          <a:p>
            <a:r>
              <a:rPr lang="en-US" dirty="0" smtClean="0">
                <a:solidFill>
                  <a:schemeClr val="bg1"/>
                </a:solidFill>
              </a:rPr>
              <a:t>Port Java to C# with Xamarin.Android</a:t>
            </a:r>
            <a:endParaRPr lang="en-US" dirty="0">
              <a:solidFill>
                <a:schemeClr val="bg1"/>
              </a:solidFill>
            </a:endParaRPr>
          </a:p>
        </p:txBody>
      </p:sp>
    </p:spTree>
    <p:extLst>
      <p:ext uri="{BB962C8B-B14F-4D97-AF65-F5344CB8AC3E}">
        <p14:creationId xmlns:p14="http://schemas.microsoft.com/office/powerpoint/2010/main" val="48725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13</a:t>
            </a:fld>
            <a:endParaRPr lang="en-US" dirty="0"/>
          </a:p>
        </p:txBody>
      </p:sp>
      <p:sp>
        <p:nvSpPr>
          <p:cNvPr id="6" name="TextBox 5"/>
          <p:cNvSpPr txBox="1"/>
          <p:nvPr/>
        </p:nvSpPr>
        <p:spPr>
          <a:xfrm>
            <a:off x="698500" y="4575648"/>
            <a:ext cx="10020300" cy="369332"/>
          </a:xfrm>
          <a:prstGeom prst="rect">
            <a:avLst/>
          </a:prstGeom>
          <a:noFill/>
        </p:spPr>
        <p:txBody>
          <a:bodyPr wrap="square" rtlCol="0">
            <a:spAutoFit/>
          </a:bodyPr>
          <a:lstStyle/>
          <a:p>
            <a:r>
              <a:rPr lang="en-US" dirty="0" smtClean="0">
                <a:solidFill>
                  <a:schemeClr val="bg1"/>
                </a:solidFill>
              </a:rPr>
              <a:t>Share Common Codebase Across Android, iOS, and Windows Phone</a:t>
            </a:r>
            <a:endParaRPr lang="en-US" dirty="0">
              <a:solidFill>
                <a:schemeClr val="bg1"/>
              </a:solidFill>
            </a:endParaRPr>
          </a:p>
        </p:txBody>
      </p:sp>
    </p:spTree>
    <p:extLst>
      <p:ext uri="{BB962C8B-B14F-4D97-AF65-F5344CB8AC3E}">
        <p14:creationId xmlns:p14="http://schemas.microsoft.com/office/powerpoint/2010/main" val="24663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6580391"/>
          </a:xfrm>
        </p:spPr>
        <p:txBody>
          <a:bodyPr/>
          <a:lstStyle/>
          <a:p>
            <a:r>
              <a:rPr lang="en-US" dirty="0"/>
              <a:t>Emulators are fragile</a:t>
            </a:r>
          </a:p>
          <a:p>
            <a:r>
              <a:rPr lang="en-US" dirty="0"/>
              <a:t>Always rebuild all</a:t>
            </a:r>
          </a:p>
          <a:p>
            <a:r>
              <a:rPr lang="en-US" dirty="0"/>
              <a:t>Bad references cause mysterious errors</a:t>
            </a:r>
          </a:p>
          <a:p>
            <a:r>
              <a:rPr lang="en-US" dirty="0"/>
              <a:t>Get to know </a:t>
            </a:r>
            <a:r>
              <a:rPr lang="en-US" dirty="0" smtClean="0"/>
              <a:t>NUnit-Lite</a:t>
            </a:r>
          </a:p>
          <a:p>
            <a:r>
              <a:rPr lang="en-US" dirty="0" smtClean="0"/>
              <a:t>Be aware of version mismatches, especially on multiple development machines</a:t>
            </a:r>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Issues</a:t>
            </a:r>
          </a:p>
        </p:txBody>
      </p:sp>
    </p:spTree>
    <p:extLst>
      <p:ext uri="{BB962C8B-B14F-4D97-AF65-F5344CB8AC3E}">
        <p14:creationId xmlns:p14="http://schemas.microsoft.com/office/powerpoint/2010/main" val="36453071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smtClean="0">
                <a:solidFill>
                  <a:schemeClr val="bg1"/>
                </a:solidFill>
              </a:rPr>
              <a:t>Thank You!</a:t>
            </a:r>
            <a:endParaRPr lang="en-US" dirty="0">
              <a:solidFill>
                <a:schemeClr val="bg1"/>
              </a:solidFill>
            </a:endParaRPr>
          </a:p>
        </p:txBody>
      </p:sp>
      <p:sp>
        <p:nvSpPr>
          <p:cNvPr id="12" name="TextBox 11"/>
          <p:cNvSpPr txBox="1"/>
          <p:nvPr/>
        </p:nvSpPr>
        <p:spPr>
          <a:xfrm>
            <a:off x="603891" y="2541655"/>
            <a:ext cx="10982632" cy="1446550"/>
          </a:xfrm>
          <a:prstGeom prst="rect">
            <a:avLst/>
          </a:prstGeom>
          <a:noFill/>
        </p:spPr>
        <p:txBody>
          <a:bodyPr wrap="square" rtlCol="0">
            <a:spAutoFit/>
          </a:bodyPr>
          <a:lstStyle/>
          <a:p>
            <a:pPr algn="ctr"/>
            <a:r>
              <a:rPr lang="en-US" sz="3200" dirty="0" smtClean="0">
                <a:solidFill>
                  <a:schemeClr val="bg1"/>
                </a:solidFill>
              </a:rPr>
              <a:t>Ken LeFebvre</a:t>
            </a:r>
            <a:endParaRPr lang="en-US" sz="3200" dirty="0">
              <a:solidFill>
                <a:schemeClr val="bg1"/>
              </a:solidFill>
            </a:endParaRPr>
          </a:p>
          <a:p>
            <a:pPr algn="ctr"/>
            <a:r>
              <a:rPr lang="en-US" sz="2800" dirty="0" smtClean="0">
                <a:solidFill>
                  <a:schemeClr val="bg1"/>
                </a:solidFill>
              </a:rPr>
              <a:t>@kenlefeb | linkedin.com/kenlefeb</a:t>
            </a:r>
            <a:endParaRPr lang="en-US" sz="2800" dirty="0">
              <a:solidFill>
                <a:schemeClr val="bg1"/>
              </a:solidFill>
            </a:endParaRPr>
          </a:p>
          <a:p>
            <a:pPr algn="ctr"/>
            <a:r>
              <a:rPr lang="en-US" sz="2800" dirty="0" smtClean="0">
                <a:solidFill>
                  <a:schemeClr val="bg1"/>
                </a:solidFill>
              </a:rPr>
              <a:t>klefebvre@macropoint.com | www.macropoint.com</a:t>
            </a:r>
            <a:endParaRPr lang="en-US" sz="2800" dirty="0">
              <a:solidFill>
                <a:schemeClr val="bg1"/>
              </a:solidFill>
            </a:endParaRPr>
          </a:p>
        </p:txBody>
      </p:sp>
    </p:spTree>
    <p:extLst>
      <p:ext uri="{BB962C8B-B14F-4D97-AF65-F5344CB8AC3E}">
        <p14:creationId xmlns:p14="http://schemas.microsoft.com/office/powerpoint/2010/main" val="347865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buClr>
                <a:srgbClr val="505050"/>
              </a:buClr>
              <a:buSzPct val="90000"/>
            </a:pPr>
            <a:r>
              <a:rPr lang="en-US" dirty="0" smtClean="0"/>
              <a:t>July .NET SIG</a:t>
            </a:r>
            <a:br>
              <a:rPr lang="en-US" dirty="0" smtClean="0"/>
            </a:br>
            <a:r>
              <a:rPr lang="en-US" sz="3137" dirty="0" smtClean="0">
                <a:solidFill>
                  <a:srgbClr val="FFC000"/>
                </a:solidFill>
              </a:rPr>
              <a:t>7/14/2015</a:t>
            </a:r>
            <a:r>
              <a:rPr lang="en-US" sz="3137" dirty="0"/>
              <a:t/>
            </a:r>
            <a:br>
              <a:rPr lang="en-US" sz="3137" dirty="0"/>
            </a:br>
            <a:r>
              <a:rPr lang="en-US" sz="2353" spc="0" dirty="0" smtClean="0">
                <a:ln>
                  <a:noFill/>
                </a:ln>
                <a:gradFill>
                  <a:gsLst>
                    <a:gs pos="1250">
                      <a:srgbClr val="FFFFFF"/>
                    </a:gs>
                    <a:gs pos="99000">
                      <a:srgbClr val="FFFFFF"/>
                    </a:gs>
                  </a:gsLst>
                  <a:lin ang="5400000" scaled="0"/>
                </a:gradFill>
                <a:cs typeface="+mn-cs"/>
              </a:rPr>
              <a:t>Rich Deken</a:t>
            </a:r>
            <a:r>
              <a:rPr lang="en-US" sz="2353" spc="0" dirty="0">
                <a:ln>
                  <a:noFill/>
                </a:ln>
                <a:gradFill>
                  <a:gsLst>
                    <a:gs pos="1250">
                      <a:srgbClr val="FFFFFF"/>
                    </a:gs>
                    <a:gs pos="99000">
                      <a:srgbClr val="FFFFFF"/>
                    </a:gs>
                  </a:gsLst>
                  <a:lin ang="5400000" scaled="0"/>
                </a:gradFill>
                <a:cs typeface="+mn-cs"/>
              </a:rPr>
              <a:t/>
            </a:r>
            <a:br>
              <a:rPr lang="en-US" sz="2353" spc="0" dirty="0">
                <a:ln>
                  <a:noFill/>
                </a:ln>
                <a:gradFill>
                  <a:gsLst>
                    <a:gs pos="1250">
                      <a:srgbClr val="FFFFFF"/>
                    </a:gs>
                    <a:gs pos="99000">
                      <a:srgbClr val="FFFFFF"/>
                    </a:gs>
                  </a:gsLst>
                  <a:lin ang="5400000" scaled="0"/>
                </a:gradFill>
                <a:cs typeface="+mn-cs"/>
              </a:rPr>
            </a:br>
            <a:r>
              <a:rPr lang="en-US" sz="1176" spc="0" dirty="0">
                <a:ln>
                  <a:noFill/>
                </a:ln>
                <a:gradFill>
                  <a:gsLst>
                    <a:gs pos="1250">
                      <a:srgbClr val="FFFFFF"/>
                    </a:gs>
                    <a:gs pos="99000">
                      <a:srgbClr val="FFFFFF"/>
                    </a:gs>
                  </a:gsLst>
                  <a:lin ang="5400000" scaled="0"/>
                </a:gradFill>
                <a:cs typeface="+mn-cs"/>
              </a:rPr>
              <a:t> Bennett Adelson</a:t>
            </a:r>
            <a:br>
              <a:rPr lang="en-US" sz="1176" spc="0" dirty="0">
                <a:ln>
                  <a:noFill/>
                </a:ln>
                <a:gradFill>
                  <a:gsLst>
                    <a:gs pos="1250">
                      <a:srgbClr val="FFFFFF"/>
                    </a:gs>
                    <a:gs pos="99000">
                      <a:srgbClr val="FFFFFF"/>
                    </a:gs>
                  </a:gsLst>
                  <a:lin ang="5400000" scaled="0"/>
                </a:gradFill>
                <a:cs typeface="+mn-cs"/>
              </a:rPr>
            </a:br>
            <a:r>
              <a:rPr lang="en-US" sz="3137" dirty="0"/>
              <a:t/>
            </a:r>
            <a:br>
              <a:rPr lang="en-US" sz="3137" dirty="0"/>
            </a:br>
            <a:endParaRPr lang="en-US" sz="3137" dirty="0"/>
          </a:p>
        </p:txBody>
      </p:sp>
      <p:sp>
        <p:nvSpPr>
          <p:cNvPr id="3" name="Text Placeholder 2"/>
          <p:cNvSpPr>
            <a:spLocks noGrp="1"/>
          </p:cNvSpPr>
          <p:nvPr>
            <p:ph type="body" sz="quarter" idx="14"/>
          </p:nvPr>
        </p:nvSpPr>
        <p:spPr/>
        <p:txBody>
          <a:bodyPr/>
          <a:lstStyle/>
          <a:p>
            <a:r>
              <a:rPr lang="en-US" spc="-98" dirty="0" smtClean="0">
                <a:ln w="3175">
                  <a:noFill/>
                </a:ln>
                <a:solidFill>
                  <a:srgbClr val="FFC000"/>
                </a:solidFill>
                <a:cs typeface="Segoe UI" pitchFamily="34" charset="0"/>
              </a:rPr>
              <a:t>Microsoft Stream Analytics</a:t>
            </a:r>
            <a:endParaRPr lang="en-US" spc="-98" dirty="0">
              <a:ln w="3175">
                <a:noFill/>
              </a:ln>
              <a:solidFill>
                <a:schemeClr val="bg1"/>
              </a:solidFill>
              <a:cs typeface="Segoe UI" pitchFamily="34" charset="0"/>
            </a:endParaRPr>
          </a:p>
        </p:txBody>
      </p:sp>
    </p:spTree>
    <p:extLst>
      <p:ext uri="{BB962C8B-B14F-4D97-AF65-F5344CB8AC3E}">
        <p14:creationId xmlns:p14="http://schemas.microsoft.com/office/powerpoint/2010/main" val="12252488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5598"/>
          <a:stretch/>
        </p:blipFill>
        <p:spPr>
          <a:xfrm>
            <a:off x="1" y="487"/>
            <a:ext cx="12192000" cy="6857027"/>
          </a:xfrm>
          <a:prstGeom prst="rect">
            <a:avLst/>
          </a:prstGeom>
        </p:spPr>
      </p:pic>
      <p:sp>
        <p:nvSpPr>
          <p:cNvPr id="4" name="Title 3"/>
          <p:cNvSpPr>
            <a:spLocks noGrp="1"/>
          </p:cNvSpPr>
          <p:nvPr>
            <p:ph type="title"/>
          </p:nvPr>
        </p:nvSpPr>
        <p:spPr/>
        <p:txBody>
          <a:bodyPr/>
          <a:lstStyle/>
          <a:p>
            <a:r>
              <a:rPr lang="en-US" dirty="0" smtClean="0"/>
              <a:t>Agenda</a:t>
            </a:r>
            <a:endParaRPr lang="en-US" dirty="0"/>
          </a:p>
        </p:txBody>
      </p:sp>
      <p:sp>
        <p:nvSpPr>
          <p:cNvPr id="6" name="TextBox 5"/>
          <p:cNvSpPr txBox="1"/>
          <p:nvPr/>
        </p:nvSpPr>
        <p:spPr>
          <a:xfrm>
            <a:off x="303701" y="2681979"/>
            <a:ext cx="5677357" cy="3281246"/>
          </a:xfrm>
          <a:prstGeom prst="rect">
            <a:avLst/>
          </a:prstGeom>
          <a:noFill/>
        </p:spPr>
        <p:txBody>
          <a:bodyPr wrap="square" lIns="179285" tIns="143428" rIns="179285" bIns="143428" rtlCol="0">
            <a:spAutoFit/>
          </a:bodyPr>
          <a:lstStyle/>
          <a:p>
            <a:pPr marL="504217"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What is Xamarin?</a:t>
            </a:r>
            <a:endParaRPr lang="en-US" sz="3137" dirty="0">
              <a:gradFill>
                <a:gsLst>
                  <a:gs pos="2917">
                    <a:schemeClr val="accent1"/>
                  </a:gs>
                  <a:gs pos="30000">
                    <a:schemeClr val="accent1"/>
                  </a:gs>
                </a:gsLst>
                <a:lin ang="5400000" scaled="0"/>
              </a:gradFill>
              <a:latin typeface="+mj-lt"/>
            </a:endParaRPr>
          </a:p>
          <a:p>
            <a:pPr marL="961417" lvl="1"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Native</a:t>
            </a:r>
          </a:p>
          <a:p>
            <a:pPr marL="961417" lvl="1"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Forms</a:t>
            </a:r>
          </a:p>
          <a:p>
            <a:pPr marL="504217"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Why Xamarin?</a:t>
            </a:r>
          </a:p>
          <a:p>
            <a:pPr marL="504217" indent="-504217">
              <a:lnSpc>
                <a:spcPct val="90000"/>
              </a:lnSpc>
              <a:spcAft>
                <a:spcPts val="588"/>
              </a:spcAft>
              <a:buFont typeface="Wingdings" panose="05000000000000000000" pitchFamily="2" charset="2"/>
              <a:buChar char="q"/>
            </a:pPr>
            <a:r>
              <a:rPr lang="en-US" sz="3137" dirty="0" smtClean="0">
                <a:gradFill>
                  <a:gsLst>
                    <a:gs pos="2917">
                      <a:schemeClr val="accent1"/>
                    </a:gs>
                    <a:gs pos="30000">
                      <a:schemeClr val="accent1"/>
                    </a:gs>
                  </a:gsLst>
                  <a:lin ang="5400000" scaled="0"/>
                </a:gradFill>
                <a:latin typeface="+mj-lt"/>
              </a:rPr>
              <a:t>Demonstrations</a:t>
            </a:r>
          </a:p>
          <a:p>
            <a:pPr marL="504217" indent="-504217">
              <a:lnSpc>
                <a:spcPct val="90000"/>
              </a:lnSpc>
              <a:spcAft>
                <a:spcPts val="588"/>
              </a:spcAft>
              <a:buFont typeface="Wingdings" panose="05000000000000000000" pitchFamily="2" charset="2"/>
              <a:buChar char="q"/>
            </a:pPr>
            <a:endParaRPr lang="en-US" sz="3137" dirty="0">
              <a:gradFill>
                <a:gsLst>
                  <a:gs pos="2917">
                    <a:schemeClr val="accent1"/>
                  </a:gs>
                  <a:gs pos="30000">
                    <a:schemeClr val="accent1"/>
                  </a:gs>
                </a:gsLst>
                <a:lin ang="5400000" scaled="0"/>
              </a:gradFill>
              <a:latin typeface="+mj-lt"/>
            </a:endParaRPr>
          </a:p>
        </p:txBody>
      </p:sp>
    </p:spTree>
    <p:extLst>
      <p:ext uri="{BB962C8B-B14F-4D97-AF65-F5344CB8AC3E}">
        <p14:creationId xmlns:p14="http://schemas.microsoft.com/office/powerpoint/2010/main" val="333927789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smtClean="0"/>
              <a:t>What is Xamarin?</a:t>
            </a:r>
            <a:endParaRPr lang="en-US" dirty="0"/>
          </a:p>
        </p:txBody>
      </p:sp>
      <p:sp>
        <p:nvSpPr>
          <p:cNvPr id="4" name="Slide Number Placeholder 3"/>
          <p:cNvSpPr>
            <a:spLocks noGrp="1"/>
          </p:cNvSpPr>
          <p:nvPr>
            <p:ph type="sldNum" sz="quarter" idx="4294967295"/>
          </p:nvPr>
        </p:nvSpPr>
        <p:spPr>
          <a:xfrm>
            <a:off x="9448800" y="6256338"/>
            <a:ext cx="2743200" cy="365125"/>
          </a:xfrm>
          <a:prstGeom prst="rect">
            <a:avLst/>
          </a:prstGeom>
        </p:spPr>
        <p:txBody>
          <a:bodyPr/>
          <a:lstStyle/>
          <a:p>
            <a:fld id="{0A164282-434E-41D4-9582-783D542A7B68}" type="slidenum">
              <a:rPr lang="en-US" smtClean="0"/>
              <a:pPr/>
              <a:t>3</a:t>
            </a:fld>
            <a:endParaRPr lang="en-US" dirty="0"/>
          </a:p>
        </p:txBody>
      </p:sp>
    </p:spTree>
    <p:extLst>
      <p:ext uri="{BB962C8B-B14F-4D97-AF65-F5344CB8AC3E}">
        <p14:creationId xmlns:p14="http://schemas.microsoft.com/office/powerpoint/2010/main" val="11493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69239" y="1189177"/>
            <a:ext cx="11653523" cy="5398235"/>
          </a:xfrm>
        </p:spPr>
        <p:txBody>
          <a:bodyPr/>
          <a:lstStyle/>
          <a:p>
            <a:r>
              <a:rPr lang="en-US" dirty="0" smtClean="0"/>
              <a:t>Xamarin.iOS</a:t>
            </a:r>
          </a:p>
          <a:p>
            <a:r>
              <a:rPr lang="en-US" dirty="0" smtClean="0"/>
              <a:t>Xamarin.Android</a:t>
            </a:r>
          </a:p>
          <a:p>
            <a:r>
              <a:rPr lang="en-US" dirty="0" smtClean="0"/>
              <a:t>Xamarin.Forms</a:t>
            </a:r>
          </a:p>
          <a:p>
            <a:r>
              <a:rPr lang="en-US" dirty="0" smtClean="0"/>
              <a:t>Xamarin Studio</a:t>
            </a:r>
          </a:p>
          <a:p>
            <a:r>
              <a:rPr lang="en-US" dirty="0" smtClean="0"/>
              <a:t>Xamarin for Visual Studio</a:t>
            </a:r>
          </a:p>
          <a:p>
            <a:r>
              <a:rPr lang="en-US" dirty="0" smtClean="0"/>
              <a:t>Xamarin Insights</a:t>
            </a:r>
          </a:p>
          <a:p>
            <a:r>
              <a:rPr lang="en-US" dirty="0" smtClean="0"/>
              <a:t>Xamarin Test Cloud</a:t>
            </a:r>
          </a:p>
          <a:p>
            <a:r>
              <a:rPr lang="en-US" dirty="0" smtClean="0"/>
              <a:t>Xamarin University</a:t>
            </a:r>
            <a:endParaRPr lang="en-US" dirty="0"/>
          </a:p>
        </p:txBody>
      </p:sp>
      <p:sp>
        <p:nvSpPr>
          <p:cNvPr id="3" name="Title 2"/>
          <p:cNvSpPr>
            <a:spLocks noGrp="1"/>
          </p:cNvSpPr>
          <p:nvPr>
            <p:ph type="title"/>
          </p:nvPr>
        </p:nvSpPr>
        <p:spPr/>
        <p:txBody>
          <a:bodyPr/>
          <a:lstStyle/>
          <a:p>
            <a:r>
              <a:rPr lang="en-US" dirty="0" smtClean="0"/>
              <a:t>The Xamarin Platform</a:t>
            </a:r>
            <a:endParaRPr lang="en-US" dirty="0"/>
          </a:p>
        </p:txBody>
      </p:sp>
    </p:spTree>
    <p:extLst>
      <p:ext uri="{BB962C8B-B14F-4D97-AF65-F5344CB8AC3E}">
        <p14:creationId xmlns:p14="http://schemas.microsoft.com/office/powerpoint/2010/main" val="395216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smtClean="0"/>
              <a:t>Why Xamarin?</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5</a:t>
            </a:fld>
            <a:endParaRPr lang="en-US" dirty="0"/>
          </a:p>
        </p:txBody>
      </p:sp>
    </p:spTree>
    <p:extLst>
      <p:ext uri="{BB962C8B-B14F-4D97-AF65-F5344CB8AC3E}">
        <p14:creationId xmlns:p14="http://schemas.microsoft.com/office/powerpoint/2010/main" val="357255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4709944"/>
          </a:xfrm>
        </p:spPr>
        <p:txBody>
          <a:bodyPr vert="horz" wrap="square" lIns="146304" tIns="91440" rIns="146304" bIns="91440" rtlCol="0" anchor="t">
            <a:spAutoFit/>
          </a:bodyPr>
          <a:lstStyle/>
          <a:p>
            <a:r>
              <a:rPr lang="en-US" dirty="0"/>
              <a:t>Native</a:t>
            </a:r>
          </a:p>
          <a:p>
            <a:endParaRPr lang="en-US" dirty="0"/>
          </a:p>
          <a:p>
            <a:r>
              <a:rPr lang="en-US" dirty="0"/>
              <a:t>Mobile Web</a:t>
            </a:r>
          </a:p>
          <a:p>
            <a:endParaRPr lang="en-US" dirty="0">
              <a:cs typeface="Segoe UI Light"/>
            </a:endParaRPr>
          </a:p>
          <a:p>
            <a:r>
              <a:rPr lang="en-US" dirty="0"/>
              <a:t>Apache Cordova</a:t>
            </a:r>
          </a:p>
          <a:p>
            <a:endParaRPr lang="en-US" dirty="0">
              <a:cs typeface="Segoe UI Light"/>
            </a:endParaRPr>
          </a:p>
          <a:p>
            <a:r>
              <a:rPr lang="en-US" dirty="0"/>
              <a:t>Telerik Platform</a:t>
            </a:r>
          </a:p>
        </p:txBody>
      </p:sp>
      <p:sp>
        <p:nvSpPr>
          <p:cNvPr id="3" name="Title 2"/>
          <p:cNvSpPr>
            <a:spLocks noGrp="1"/>
          </p:cNvSpPr>
          <p:nvPr>
            <p:ph type="title"/>
          </p:nvPr>
        </p:nvSpPr>
        <p:spPr/>
        <p:txBody>
          <a:bodyPr/>
          <a:lstStyle/>
          <a:p>
            <a:r>
              <a:rPr lang="en-US" dirty="0" smtClean="0"/>
              <a:t>Xamarin vs. Alternatives</a:t>
            </a:r>
            <a:endParaRPr lang="en-US" dirty="0"/>
          </a:p>
        </p:txBody>
      </p:sp>
    </p:spTree>
    <p:extLst>
      <p:ext uri="{BB962C8B-B14F-4D97-AF65-F5344CB8AC3E}">
        <p14:creationId xmlns:p14="http://schemas.microsoft.com/office/powerpoint/2010/main" val="40384607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05675" y="1217195"/>
            <a:ext cx="6117087" cy="922690"/>
          </a:xfrm>
        </p:spPr>
        <p:txBody>
          <a:bodyPr/>
          <a:lstStyle/>
          <a:p>
            <a:r>
              <a:rPr lang="en-US" sz="5400" dirty="0" smtClean="0">
                <a:solidFill>
                  <a:srgbClr val="FFFFFF"/>
                </a:solidFill>
              </a:rPr>
              <a:t>ThoughtWorks Radar</a:t>
            </a:r>
            <a:endParaRPr lang="en-US" sz="5400" dirty="0">
              <a:solidFill>
                <a:srgbClr val="FFFFFF"/>
              </a:solidFill>
            </a:endParaRPr>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759" r="7759"/>
          <a:stretch>
            <a:fillRect/>
          </a:stretch>
        </p:blipFill>
        <p:spPr>
          <a:xfrm>
            <a:off x="329939" y="801279"/>
            <a:ext cx="5475736" cy="5552388"/>
          </a:xfrm>
        </p:spPr>
      </p:pic>
      <p:sp>
        <p:nvSpPr>
          <p:cNvPr id="7" name="TextBox 6"/>
          <p:cNvSpPr txBox="1"/>
          <p:nvPr/>
        </p:nvSpPr>
        <p:spPr>
          <a:xfrm>
            <a:off x="6540118" y="2362333"/>
            <a:ext cx="4648199" cy="923330"/>
          </a:xfrm>
          <a:prstGeom prst="rect">
            <a:avLst/>
          </a:prstGeom>
          <a:noFill/>
        </p:spPr>
        <p:txBody>
          <a:bodyPr wrap="square" rtlCol="0">
            <a:spAutoFit/>
          </a:bodyPr>
          <a:lstStyle/>
          <a:p>
            <a:r>
              <a:rPr lang="en-US" dirty="0">
                <a:solidFill>
                  <a:srgbClr val="FFFFFF"/>
                </a:solidFill>
              </a:rPr>
              <a:t>We are excited by the progress made by </a:t>
            </a:r>
            <a:r>
              <a:rPr lang="en-US" b="1" dirty="0">
                <a:solidFill>
                  <a:srgbClr val="FFFFFF"/>
                </a:solidFill>
              </a:rPr>
              <a:t>Xamarin</a:t>
            </a:r>
            <a:r>
              <a:rPr lang="en-US" dirty="0">
                <a:solidFill>
                  <a:srgbClr val="FFFFFF"/>
                </a:solidFill>
              </a:rPr>
              <a:t> in offering a solid choice for building cross-platform mobile apps</a:t>
            </a:r>
            <a:r>
              <a:rPr lang="en-US" dirty="0" smtClean="0">
                <a:solidFill>
                  <a:srgbClr val="FFFFFF"/>
                </a:solidFill>
              </a:rPr>
              <a:t>.</a:t>
            </a:r>
          </a:p>
        </p:txBody>
      </p:sp>
      <p:sp>
        <p:nvSpPr>
          <p:cNvPr id="8" name="TextBox 7"/>
          <p:cNvSpPr txBox="1"/>
          <p:nvPr/>
        </p:nvSpPr>
        <p:spPr>
          <a:xfrm>
            <a:off x="6540118" y="3508112"/>
            <a:ext cx="4495800" cy="1631216"/>
          </a:xfrm>
          <a:prstGeom prst="rect">
            <a:avLst/>
          </a:prstGeom>
          <a:noFill/>
        </p:spPr>
        <p:txBody>
          <a:bodyPr wrap="square" rtlCol="0">
            <a:spAutoFit/>
          </a:bodyPr>
          <a:lstStyle/>
          <a:p>
            <a:r>
              <a:rPr lang="en-US" sz="1000" dirty="0">
                <a:solidFill>
                  <a:srgbClr val="FFFFFF"/>
                </a:solidFill>
              </a:rPr>
              <a:t>It supports C# and F# as the primary languages with bindings to platform specific SDKs and the Mono runtime environment that works across iOS, Android and Windows Phone. Applications are compiled to native code giving apps a more native look and feel. When using this toolset, it is imperative that the platform specific UI tier be separated from the rest of the tiers to ensure code reuse across different platforms. The recent open-sourcing of the .NET platform should be beneficial for </a:t>
            </a:r>
            <a:r>
              <a:rPr lang="en-US" sz="1000" b="1" dirty="0">
                <a:solidFill>
                  <a:srgbClr val="FFFFFF"/>
                </a:solidFill>
              </a:rPr>
              <a:t>Xamarin</a:t>
            </a:r>
            <a:r>
              <a:rPr lang="en-US" sz="1000" dirty="0">
                <a:solidFill>
                  <a:srgbClr val="FFFFFF"/>
                </a:solidFill>
              </a:rPr>
              <a:t> both in allowing access to a broader set of .NET tooling and also making development easier on other operating systems. </a:t>
            </a:r>
          </a:p>
          <a:p>
            <a:endParaRPr lang="en-US" sz="1000" dirty="0">
              <a:solidFill>
                <a:srgbClr val="FFFFFF"/>
              </a:solidFill>
            </a:endParaRPr>
          </a:p>
        </p:txBody>
      </p:sp>
    </p:spTree>
    <p:extLst>
      <p:ext uri="{BB962C8B-B14F-4D97-AF65-F5344CB8AC3E}">
        <p14:creationId xmlns:p14="http://schemas.microsoft.com/office/powerpoint/2010/main" val="375229945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962" y="1270357"/>
            <a:ext cx="5378548" cy="1763530"/>
          </a:xfrm>
        </p:spPr>
        <p:txBody>
          <a:bodyPr/>
          <a:lstStyle/>
          <a:p>
            <a:r>
              <a:rPr lang="en-US" sz="5400" dirty="0">
                <a:solidFill>
                  <a:srgbClr val="FFFFFF"/>
                </a:solidFill>
                <a:cs typeface="Segoe UI Light"/>
              </a:rPr>
              <a:t>Gartner's</a:t>
            </a:r>
            <a:br>
              <a:rPr lang="en-US" sz="5400" dirty="0">
                <a:solidFill>
                  <a:srgbClr val="FFFFFF"/>
                </a:solidFill>
                <a:cs typeface="Segoe UI Light"/>
              </a:rPr>
            </a:br>
            <a:r>
              <a:rPr lang="en-US" sz="5400" dirty="0">
                <a:solidFill>
                  <a:srgbClr val="FFFFFF"/>
                </a:solidFill>
                <a:cs typeface="Segoe UI Light"/>
              </a:rPr>
              <a:t>Magic Quadrant</a:t>
            </a:r>
          </a:p>
        </p:txBody>
      </p:sp>
      <p:pic>
        <p:nvPicPr>
          <p:cNvPr id="5" name="Picture Placeholder 4" descr="Screenshot_2015-06-06-14-48-13-2.jpg"/>
          <p:cNvPicPr>
            <a:picLocks noGrp="1" noChangeAspect="1"/>
          </p:cNvPicPr>
          <p:nvPr>
            <p:ph type="pic" sz="quarter" idx="10"/>
          </p:nvPr>
        </p:nvPicPr>
        <p:blipFill>
          <a:blip r:embed="rId3"/>
          <a:srcRect l="4616" r="4616"/>
          <a:stretch>
            <a:fillRect/>
          </a:stretch>
        </p:blipFill>
        <p:spPr>
          <a:xfrm>
            <a:off x="6116653" y="283534"/>
            <a:ext cx="5848409" cy="6324786"/>
          </a:xfrm>
        </p:spPr>
      </p:pic>
    </p:spTree>
    <p:extLst>
      <p:ext uri="{BB962C8B-B14F-4D97-AF65-F5344CB8AC3E}">
        <p14:creationId xmlns:p14="http://schemas.microsoft.com/office/powerpoint/2010/main" val="119829295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75" y="288925"/>
            <a:ext cx="5382216" cy="900113"/>
          </a:xfrm>
        </p:spPr>
        <p:txBody>
          <a:bodyPr/>
          <a:lstStyle/>
          <a:p>
            <a:r>
              <a:rPr lang="en-US" dirty="0">
                <a:cs typeface="Segoe UI Light"/>
              </a:rPr>
              <a:t>Strengths</a:t>
            </a:r>
          </a:p>
        </p:txBody>
      </p:sp>
      <p:sp>
        <p:nvSpPr>
          <p:cNvPr id="3" name="Text Placeholder 2"/>
          <p:cNvSpPr>
            <a:spLocks noGrp="1"/>
          </p:cNvSpPr>
          <p:nvPr>
            <p:ph type="body" sz="quarter" idx="10"/>
          </p:nvPr>
        </p:nvSpPr>
        <p:spPr>
          <a:xfrm>
            <a:off x="269241" y="1348664"/>
            <a:ext cx="5378548" cy="5355312"/>
          </a:xfrm>
        </p:spPr>
        <p:txBody>
          <a:bodyPr vert="horz" wrap="square" lIns="146304" tIns="91440" rIns="146304" bIns="91440" rtlCol="0" anchor="t">
            <a:spAutoFit/>
          </a:bodyPr>
          <a:lstStyle/>
          <a:p>
            <a:r>
              <a:rPr lang="en-US" sz="2000" dirty="0">
                <a:solidFill>
                  <a:srgbClr val="FFFFFF"/>
                </a:solidFill>
                <a:latin typeface="Segoe UI Light" charset="0"/>
                <a:ea typeface="Verdana" charset="0"/>
                <a:cs typeface="Segoe UI Light" charset="0"/>
              </a:rPr>
              <a:t>Xamarin addresses an untapped market need: </a:t>
            </a:r>
            <a:r>
              <a:rPr lang="en-US" sz="2000" b="1" dirty="0">
                <a:solidFill>
                  <a:srgbClr val="FFFFFF"/>
                </a:solidFill>
                <a:latin typeface="Segoe UI Light" charset="0"/>
                <a:ea typeface="Verdana" charset="0"/>
                <a:cs typeface="Segoe UI Light" charset="0"/>
              </a:rPr>
              <a:t>C# developers</a:t>
            </a:r>
            <a:r>
              <a:rPr lang="en-US" sz="2000" dirty="0">
                <a:solidFill>
                  <a:srgbClr val="FFFFFF"/>
                </a:solidFill>
                <a:latin typeface="Segoe UI Light" charset="0"/>
                <a:ea typeface="Verdana" charset="0"/>
                <a:cs typeface="Segoe UI Light" charset="0"/>
              </a:rPr>
              <a:t> who want to apply their skills to mobile, while delivering </a:t>
            </a:r>
            <a:r>
              <a:rPr lang="en-US" sz="2000" b="1" dirty="0">
                <a:solidFill>
                  <a:srgbClr val="FFFFFF"/>
                </a:solidFill>
                <a:latin typeface="Segoe UI Light" charset="0"/>
                <a:ea typeface="Verdana" charset="0"/>
                <a:cs typeface="Segoe UI Light" charset="0"/>
              </a:rPr>
              <a:t>fully native user experiences</a:t>
            </a:r>
            <a:r>
              <a:rPr lang="en-US" sz="2000" dirty="0">
                <a:solidFill>
                  <a:srgbClr val="FFFFFF"/>
                </a:solidFill>
                <a:latin typeface="Segoe UI Light" charset="0"/>
                <a:ea typeface="Verdana" charset="0"/>
                <a:cs typeface="Segoe UI Light" charset="0"/>
              </a:rPr>
              <a:t> and application performance.</a:t>
            </a:r>
          </a:p>
          <a:p>
            <a:r>
              <a:rPr lang="en-US" sz="2000" dirty="0">
                <a:solidFill>
                  <a:srgbClr val="FFFFFF"/>
                </a:solidFill>
                <a:latin typeface="Segoe UI Light" charset="0"/>
                <a:ea typeface="Verdana" charset="0"/>
                <a:cs typeface="Segoe UI Light" charset="0"/>
              </a:rPr>
              <a:t>Xamarin provides its own cross-platform mobile development tool, </a:t>
            </a:r>
            <a:r>
              <a:rPr lang="en-US" sz="2000" b="1" dirty="0">
                <a:solidFill>
                  <a:srgbClr val="FFFFFF"/>
                </a:solidFill>
                <a:latin typeface="Segoe UI Light" charset="0"/>
                <a:ea typeface="Verdana" charset="0"/>
                <a:cs typeface="Segoe UI Light" charset="0"/>
              </a:rPr>
              <a:t>Xamarin Studio</a:t>
            </a:r>
            <a:r>
              <a:rPr lang="en-US" sz="2000" dirty="0">
                <a:solidFill>
                  <a:srgbClr val="FFFFFF"/>
                </a:solidFill>
                <a:latin typeface="Segoe UI Light" charset="0"/>
                <a:ea typeface="Verdana" charset="0"/>
                <a:cs typeface="Segoe UI Light" charset="0"/>
              </a:rPr>
              <a:t>, coupled with an extensive library of Xamarin and third-party components, visual design tools for iOS and Android, and integration with </a:t>
            </a:r>
            <a:r>
              <a:rPr lang="en-US" sz="2000" b="1" dirty="0">
                <a:solidFill>
                  <a:srgbClr val="FFFFFF"/>
                </a:solidFill>
                <a:latin typeface="Segoe UI Light" charset="0"/>
                <a:ea typeface="Verdana" charset="0"/>
                <a:cs typeface="Segoe UI Light" charset="0"/>
              </a:rPr>
              <a:t>Visual Studio</a:t>
            </a:r>
            <a:r>
              <a:rPr lang="en-US" sz="2000" dirty="0">
                <a:solidFill>
                  <a:srgbClr val="FFFFFF"/>
                </a:solidFill>
                <a:latin typeface="Segoe UI Light" charset="0"/>
                <a:ea typeface="Verdana" charset="0"/>
                <a:cs typeface="Segoe UI Light" charset="0"/>
              </a:rPr>
              <a:t>.</a:t>
            </a:r>
          </a:p>
          <a:p>
            <a:r>
              <a:rPr lang="en-US" sz="2000" dirty="0">
                <a:solidFill>
                  <a:srgbClr val="FFFFFF"/>
                </a:solidFill>
                <a:latin typeface="Segoe UI Light" charset="0"/>
                <a:ea typeface="Verdana" charset="0"/>
                <a:cs typeface="Segoe UI Light" charset="0"/>
              </a:rPr>
              <a:t>Xamarin has built a </a:t>
            </a:r>
            <a:r>
              <a:rPr lang="en-US" sz="2000" b="1" dirty="0">
                <a:solidFill>
                  <a:srgbClr val="FFFFFF"/>
                </a:solidFill>
                <a:latin typeface="Segoe UI Light" charset="0"/>
                <a:ea typeface="Verdana" charset="0"/>
                <a:cs typeface="Segoe UI Light" charset="0"/>
              </a:rPr>
              <a:t>strong partner presence</a:t>
            </a:r>
            <a:r>
              <a:rPr lang="en-US" sz="2000" dirty="0">
                <a:solidFill>
                  <a:srgbClr val="FFFFFF"/>
                </a:solidFill>
                <a:latin typeface="Segoe UI Light" charset="0"/>
                <a:ea typeface="Verdana" charset="0"/>
                <a:cs typeface="Segoe UI Light" charset="0"/>
              </a:rPr>
              <a:t>, both in terms of strategic partnerships, such as with Microsoft and SAP, as well as a significant pool of implementation and channel partners.</a:t>
            </a:r>
          </a:p>
          <a:p>
            <a:endParaRPr lang="en-US" sz="2000" dirty="0">
              <a:solidFill>
                <a:srgbClr val="FFFFFF"/>
              </a:solidFill>
            </a:endParaRPr>
          </a:p>
        </p:txBody>
      </p:sp>
      <p:sp>
        <p:nvSpPr>
          <p:cNvPr id="4" name="Text Placeholder 3"/>
          <p:cNvSpPr>
            <a:spLocks noGrp="1"/>
          </p:cNvSpPr>
          <p:nvPr>
            <p:ph type="body" sz="quarter" idx="11"/>
          </p:nvPr>
        </p:nvSpPr>
        <p:spPr>
          <a:xfrm>
            <a:off x="6544214" y="1304195"/>
            <a:ext cx="5378548" cy="5078313"/>
          </a:xfrm>
        </p:spPr>
        <p:txBody>
          <a:bodyPr vert="horz" wrap="square" lIns="146304" tIns="91440" rIns="146304" bIns="91440" rtlCol="0" anchor="t">
            <a:spAutoFit/>
          </a:bodyPr>
          <a:lstStyle/>
          <a:p>
            <a:r>
              <a:rPr lang="en-US" sz="2000" dirty="0">
                <a:latin typeface="Segoe UI Light" charset="0"/>
                <a:cs typeface="Segoe UI Light" charset="0"/>
              </a:rPr>
              <a:t>Xamarin has lagged behind a number of larger players when it comes to supporting the mobile application life cycle, but it is </a:t>
            </a:r>
            <a:r>
              <a:rPr lang="en-US" sz="2000" b="1" dirty="0">
                <a:latin typeface="Segoe UI Light" charset="0"/>
                <a:cs typeface="Segoe UI Light" charset="0"/>
              </a:rPr>
              <a:t>rapidly filling in gaps</a:t>
            </a:r>
            <a:r>
              <a:rPr lang="en-US" sz="2000" dirty="0">
                <a:latin typeface="Segoe UI Light" charset="0"/>
                <a:cs typeface="Segoe UI Light" charset="0"/>
              </a:rPr>
              <a:t> and benefiting from the Microsoft ALM tools and ecosystem.</a:t>
            </a:r>
          </a:p>
          <a:p>
            <a:r>
              <a:rPr lang="en-US" sz="2000" dirty="0">
                <a:latin typeface="Segoe UI Light" charset="0"/>
                <a:cs typeface="Segoe UI Light" charset="0"/>
              </a:rPr>
              <a:t>Xamarin has historically </a:t>
            </a:r>
            <a:r>
              <a:rPr lang="en-US" sz="2000" b="1" dirty="0">
                <a:latin typeface="Segoe UI Light" charset="0"/>
                <a:cs typeface="Segoe UI Light" charset="0"/>
              </a:rPr>
              <a:t>focused on front-end</a:t>
            </a:r>
            <a:r>
              <a:rPr lang="en-US" sz="2000" dirty="0">
                <a:latin typeface="Segoe UI Light" charset="0"/>
                <a:cs typeface="Segoe UI Light" charset="0"/>
              </a:rPr>
              <a:t> development. Mobility projects that require back-end integration, new back-end logic or synchronization for offline use will need to augment Xamarin with technologies from Microsoft or third parties.</a:t>
            </a:r>
          </a:p>
          <a:p>
            <a:r>
              <a:rPr lang="en-US" sz="2000" b="1" dirty="0">
                <a:latin typeface="Segoe UI Light" charset="0"/>
                <a:cs typeface="Segoe UI Light" charset="0"/>
              </a:rPr>
              <a:t>The company is relatively small</a:t>
            </a:r>
            <a:r>
              <a:rPr lang="en-US" sz="2000" dirty="0">
                <a:latin typeface="Segoe UI Light" charset="0"/>
                <a:cs typeface="Segoe UI Light" charset="0"/>
              </a:rPr>
              <a:t>, competing against well-established mobile vendors with large ecosystems as well as other innovative small companies.</a:t>
            </a:r>
          </a:p>
          <a:p>
            <a:endParaRPr lang="en-US" sz="2000" dirty="0"/>
          </a:p>
        </p:txBody>
      </p:sp>
      <p:sp>
        <p:nvSpPr>
          <p:cNvPr id="5" name="Title 1"/>
          <p:cNvSpPr txBox="1">
            <a:spLocks/>
          </p:cNvSpPr>
          <p:nvPr/>
        </p:nvSpPr>
        <p:spPr>
          <a:xfrm>
            <a:off x="6547045" y="219672"/>
            <a:ext cx="5382216" cy="900113"/>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cs typeface="Segoe UI Light"/>
              </a:rPr>
              <a:t>Cautions</a:t>
            </a:r>
          </a:p>
        </p:txBody>
      </p:sp>
    </p:spTree>
    <p:extLst>
      <p:ext uri="{BB962C8B-B14F-4D97-AF65-F5344CB8AC3E}">
        <p14:creationId xmlns:p14="http://schemas.microsoft.com/office/powerpoint/2010/main" val="245878294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Azure_PPT_template 1">
  <a:themeElements>
    <a:clrScheme name="Custom 6">
      <a:dk1>
        <a:srgbClr val="505050"/>
      </a:dk1>
      <a:lt1>
        <a:srgbClr val="FFFFFF"/>
      </a:lt1>
      <a:dk2>
        <a:srgbClr val="00188F"/>
      </a:dk2>
      <a:lt2>
        <a:srgbClr val="D2D2D2"/>
      </a:lt2>
      <a:accent1>
        <a:srgbClr val="00BCF2"/>
      </a:accent1>
      <a:accent2>
        <a:srgbClr val="00D8CC"/>
      </a:accent2>
      <a:accent3>
        <a:srgbClr val="7FBA00"/>
      </a:accent3>
      <a:accent4>
        <a:srgbClr val="BAD80A"/>
      </a:accent4>
      <a:accent5>
        <a:srgbClr val="969696"/>
      </a:accent5>
      <a:accent6>
        <a:srgbClr val="0000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UILD CHARCOAL BACKGROUND">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Template_FINAL" id="{3DF8EDD9-CA93-465D-9BFB-FBF37252E002}" vid="{063DD457-B81B-4221-BCFA-8D95F1B658BA}"/>
    </a:ext>
  </a:extLst>
</a:theme>
</file>

<file path=ppt/theme/theme4.xml><?xml version="1.0" encoding="utf-8"?>
<a:theme xmlns:a="http://schemas.openxmlformats.org/drawingml/2006/main" name="MS Brand White 16-9_Dec-2013">
  <a:themeElements>
    <a:clrScheme name="Custom 57">
      <a:dk1>
        <a:srgbClr val="505050"/>
      </a:dk1>
      <a:lt1>
        <a:srgbClr val="FFFFFF"/>
      </a:lt1>
      <a:dk2>
        <a:srgbClr val="002050"/>
      </a:dk2>
      <a:lt2>
        <a:srgbClr val="0072C6"/>
      </a:lt2>
      <a:accent1>
        <a:srgbClr val="0072C6"/>
      </a:accent1>
      <a:accent2>
        <a:srgbClr val="00BCF2"/>
      </a:accent2>
      <a:accent3>
        <a:srgbClr val="008A00"/>
      </a:accent3>
      <a:accent4>
        <a:srgbClr val="7FBA00"/>
      </a:accent4>
      <a:accent5>
        <a:srgbClr val="68217A"/>
      </a:accent5>
      <a:accent6>
        <a:srgbClr val="DC3C00"/>
      </a:accent6>
      <a:hlink>
        <a:srgbClr val="00BCF2"/>
      </a:hlink>
      <a:folHlink>
        <a:srgbClr val="82CA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2749</TotalTime>
  <Words>605</Words>
  <Application>Microsoft Office PowerPoint</Application>
  <PresentationFormat>Widescreen</PresentationFormat>
  <Paragraphs>87</Paragraphs>
  <Slides>16</Slides>
  <Notes>15</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16</vt:i4>
      </vt:variant>
    </vt:vector>
  </HeadingPairs>
  <TitlesOfParts>
    <vt:vector size="27" baseType="lpstr">
      <vt:lpstr>Arial</vt:lpstr>
      <vt:lpstr>Calibri</vt:lpstr>
      <vt:lpstr>Segoe UI</vt:lpstr>
      <vt:lpstr>Segoe UI Light</vt:lpstr>
      <vt:lpstr>Segoe UI Semilight</vt:lpstr>
      <vt:lpstr>Verdana</vt:lpstr>
      <vt:lpstr>Wingdings</vt:lpstr>
      <vt:lpstr>Azure_PPT_template 1</vt:lpstr>
      <vt:lpstr>Azure Medium</vt:lpstr>
      <vt:lpstr>BUILD CHARCOAL BACKGROUND</vt:lpstr>
      <vt:lpstr>MS Brand White 16-9_Dec-2013</vt:lpstr>
      <vt:lpstr>Cross-Platform with Xamarin Leverage your .NET skills across Windows, Android, and iOS</vt:lpstr>
      <vt:lpstr>Agenda</vt:lpstr>
      <vt:lpstr>What is Xamarin?</vt:lpstr>
      <vt:lpstr>The Xamarin Platform</vt:lpstr>
      <vt:lpstr>Why Xamarin?</vt:lpstr>
      <vt:lpstr>Xamarin vs. Alternatives</vt:lpstr>
      <vt:lpstr>ThoughtWorks Radar</vt:lpstr>
      <vt:lpstr>Gartner's Magic Quadrant</vt:lpstr>
      <vt:lpstr>Strengths</vt:lpstr>
      <vt:lpstr>Xamarin vs. Xamarin</vt:lpstr>
      <vt:lpstr>Demo</vt:lpstr>
      <vt:lpstr>Demo</vt:lpstr>
      <vt:lpstr>Demo</vt:lpstr>
      <vt:lpstr>Issues</vt:lpstr>
      <vt:lpstr>Thank You!</vt:lpstr>
      <vt:lpstr>July .NET SIG 7/14/2015 Rich Deken  Bennett Adelson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with Xamarin</dc:title>
  <dc:creator>Ken LeFebvre</dc:creator>
  <cp:keywords>Cleveland .NET SIG</cp:keywords>
  <cp:lastModifiedBy>Kenneth LeFebvre</cp:lastModifiedBy>
  <cp:revision>298</cp:revision>
  <dcterms:created xsi:type="dcterms:W3CDTF">2014-12-22T16:13:12Z</dcterms:created>
  <dcterms:modified xsi:type="dcterms:W3CDTF">2015-06-09T15:36:06Z</dcterms:modified>
</cp:coreProperties>
</file>