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51" r:id="rId20"/>
    <p:sldId id="352" r:id="rId21"/>
    <p:sldId id="353" r:id="rId22"/>
    <p:sldId id="288" r:id="rId23"/>
    <p:sldId id="290" r:id="rId24"/>
    <p:sldId id="408" r:id="rId25"/>
    <p:sldId id="289" r:id="rId26"/>
    <p:sldId id="300" r:id="rId27"/>
    <p:sldId id="307" r:id="rId28"/>
    <p:sldId id="306" r:id="rId29"/>
    <p:sldId id="304" r:id="rId30"/>
    <p:sldId id="305" r:id="rId31"/>
    <p:sldId id="409" r:id="rId32"/>
    <p:sldId id="410" r:id="rId33"/>
    <p:sldId id="411" r:id="rId34"/>
    <p:sldId id="308" r:id="rId35"/>
    <p:sldId id="309" r:id="rId36"/>
    <p:sldId id="310" r:id="rId37"/>
    <p:sldId id="311" r:id="rId38"/>
    <p:sldId id="313" r:id="rId39"/>
    <p:sldId id="314" r:id="rId40"/>
    <p:sldId id="315" r:id="rId41"/>
    <p:sldId id="372" r:id="rId42"/>
    <p:sldId id="354" r:id="rId43"/>
    <p:sldId id="375" r:id="rId44"/>
    <p:sldId id="379" r:id="rId45"/>
    <p:sldId id="378" r:id="rId46"/>
    <p:sldId id="38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4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2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0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7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1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24705" y="6059981"/>
            <a:ext cx="1357402" cy="66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540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Review of Relational Model and SQL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 each game, the number of people betting on  OSU to win and the number betting on OSU to lose.</a:t>
            </a:r>
          </a:p>
          <a:p>
            <a:pPr marL="0" indent="0">
              <a:buNone/>
            </a:pPr>
            <a:endParaRPr lang="en-US" sz="3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game, outcome,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(who)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num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game, outcome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Find the people who have made two or more bets on OSU to lose.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61583"/>
              </p:ext>
            </p:extLst>
          </p:nvPr>
        </p:nvGraphicFramePr>
        <p:xfrm>
          <a:off x="935191" y="4640646"/>
          <a:ext cx="124835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7034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6347"/>
              </p:ext>
            </p:extLst>
          </p:nvPr>
        </p:nvGraphicFramePr>
        <p:xfrm>
          <a:off x="3777478" y="1984158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Find the people who have made two or more bets  on OSU to lose.</a:t>
            </a:r>
          </a:p>
          <a:p>
            <a:pPr marL="457200" lvl="1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32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3200" dirty="0">
                <a:latin typeface="Courier New" charset="0"/>
                <a:ea typeface="ＭＳ Ｐゴシック" charset="0"/>
                <a:cs typeface="ＭＳ Ｐゴシック" charset="0"/>
              </a:rPr>
              <a:t> who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Bets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outcome = ‘L’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who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Having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(outcome) &gt;= 2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rgbClr val="000090"/>
                </a:solidFill>
                <a:latin typeface="Times New Roman"/>
                <a:cs typeface="Times New Roman"/>
              </a:rPr>
              <a:t>Problem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Who bet the most money overall?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71441"/>
              </p:ext>
            </p:extLst>
          </p:nvPr>
        </p:nvGraphicFramePr>
        <p:xfrm>
          <a:off x="463414" y="4306121"/>
          <a:ext cx="24696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/>
                          <a:cs typeface="Times New Roman"/>
                        </a:rPr>
                        <a:t>sumAmt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35714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71009"/>
              </p:ext>
            </p:extLst>
          </p:nvPr>
        </p:nvGraphicFramePr>
        <p:xfrm>
          <a:off x="3777478" y="1984158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28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Who bet the most money overall?</a:t>
            </a:r>
          </a:p>
          <a:p>
            <a:pPr marL="457200" lvl="1" indent="0">
              <a:buNone/>
            </a:pPr>
            <a:endParaRPr lang="en-US" sz="3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who,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sumAmt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who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Having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 &gt;=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ALL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										(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								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							  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who)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Who has bet on every game?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13006"/>
              </p:ext>
            </p:extLst>
          </p:nvPr>
        </p:nvGraphicFramePr>
        <p:xfrm>
          <a:off x="466514" y="4707243"/>
          <a:ext cx="124835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69339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24454"/>
              </p:ext>
            </p:extLst>
          </p:nvPr>
        </p:nvGraphicFramePr>
        <p:xfrm>
          <a:off x="3777478" y="1984158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4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</p:spPr>
        <p:txBody>
          <a:bodyPr>
            <a:no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699730"/>
            <a:ext cx="8730532" cy="602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Who has bet on every game?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Create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View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AllGames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game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Out)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Union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game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Bets)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who 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Bets 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who 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Having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Distinct 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game) =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game)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AllGames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Problem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What games have won the most money for the people who bet on OSU to win?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44887"/>
              </p:ext>
            </p:extLst>
          </p:nvPr>
        </p:nvGraphicFramePr>
        <p:xfrm>
          <a:off x="896019" y="4481154"/>
          <a:ext cx="124835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6897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90389"/>
              </p:ext>
            </p:extLst>
          </p:nvPr>
        </p:nvGraphicFramePr>
        <p:xfrm>
          <a:off x="3777478" y="1984158"/>
          <a:ext cx="440210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9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Problem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699731"/>
            <a:ext cx="8730532" cy="5253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What games have won the most money for the people  who bet on OSU to win?</a:t>
            </a:r>
          </a:p>
          <a:p>
            <a:pPr marL="0" indent="0"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Create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View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Success-Win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Bets.game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Bets.amt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SumAmt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Bets, Out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out.game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Bets.game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Bets.outcome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= ‘W’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Out.outcome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= ‘W’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		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Game)</a:t>
            </a:r>
          </a:p>
          <a:p>
            <a:pPr marL="0" indent="0"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game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Success-Win </a:t>
            </a:r>
          </a:p>
          <a:p>
            <a:pPr marL="0" indent="0">
              <a:buNone/>
            </a:pP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SumAmt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&gt;=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All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				(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SumAmt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						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Success-Win)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List the people who won some money so far.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6270"/>
              </p:ext>
            </p:extLst>
          </p:nvPr>
        </p:nvGraphicFramePr>
        <p:xfrm>
          <a:off x="896018" y="4180753"/>
          <a:ext cx="104304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75831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41463"/>
              </p:ext>
            </p:extLst>
          </p:nvPr>
        </p:nvGraphicFramePr>
        <p:xfrm>
          <a:off x="3777478" y="1984158"/>
          <a:ext cx="440210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99" y="111783"/>
            <a:ext cx="8816099" cy="86354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Review problems: </a:t>
            </a:r>
            <a:b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</a:br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people betting on OSU football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66800"/>
            <a:ext cx="8730532" cy="5159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/>
                <a:cs typeface="Times New Roman"/>
              </a:rPr>
              <a:t>Out(</a:t>
            </a:r>
            <a:r>
              <a:rPr lang="en-US" sz="2600" u="sng" dirty="0">
                <a:latin typeface="Times New Roman"/>
                <a:cs typeface="Times New Roman"/>
              </a:rPr>
              <a:t>game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u="sng" dirty="0">
                <a:latin typeface="Times New Roman"/>
                <a:cs typeface="Times New Roman"/>
              </a:rPr>
              <a:t>outcome</a:t>
            </a:r>
            <a:r>
              <a:rPr lang="en-US" sz="2600" dirty="0">
                <a:latin typeface="Times New Roman"/>
                <a:cs typeface="Times New Roman"/>
              </a:rPr>
              <a:t>)      Bets(</a:t>
            </a:r>
            <a:r>
              <a:rPr lang="en-US" sz="2600" u="sng" dirty="0">
                <a:latin typeface="Times New Roman"/>
                <a:cs typeface="Times New Roman"/>
              </a:rPr>
              <a:t>who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u="sng" dirty="0">
                <a:latin typeface="Times New Roman"/>
                <a:cs typeface="Times New Roman"/>
              </a:rPr>
              <a:t>outcome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u="sng" dirty="0">
                <a:latin typeface="Times New Roman"/>
                <a:cs typeface="Times New Roman"/>
              </a:rPr>
              <a:t>game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amt</a:t>
            </a:r>
            <a:r>
              <a:rPr lang="en-US" sz="26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	</a:t>
            </a:r>
          </a:p>
          <a:p>
            <a:pPr marL="457200" lvl="1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Some games have not been played yet, e.g., </a:t>
            </a:r>
            <a:r>
              <a:rPr lang="en-US" sz="2400" i="1" dirty="0">
                <a:latin typeface="Times New Roman"/>
                <a:cs typeface="Times New Roman"/>
              </a:rPr>
              <a:t>Arizona.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50091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04668"/>
              </p:ext>
            </p:extLst>
          </p:nvPr>
        </p:nvGraphicFramePr>
        <p:xfrm>
          <a:off x="3311237" y="1997813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8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</p:spPr>
        <p:txBody>
          <a:bodyPr>
            <a:no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699731"/>
            <a:ext cx="8730532" cy="5212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List the people who won some money so far.</a:t>
            </a:r>
          </a:p>
          <a:p>
            <a:pPr marL="0" indent="0"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Create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View 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Success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who,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pAmt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Bets, Out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Out.game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Bets.game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Bets.outcome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Out.outcome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who)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Create View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Failure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who,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Sum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nAmt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Bets, Out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Out.game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Bets.game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Bets.outcome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&lt;&gt;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Out.outcome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who)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Problem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699730"/>
            <a:ext cx="8730532" cy="602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List the people who won some money so far.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Success.who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Success, Failure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Success.who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Failure.who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		 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Success.pAmt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&gt;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Failure.nAmt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Union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who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Success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who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not in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						(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who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						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Failure) )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2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Query equivalency and 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Interesting and long-standing problems in query optimization.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Queries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equivalent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if and only if for every database instance I,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(I) =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(I)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Shown as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	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Query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contained in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if and only if for every database instance I,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(I)    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(I)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Shown as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	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90032" y="3256948"/>
          <a:ext cx="274637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4" imgW="127000" imgH="114300" progId="Equation.3">
                  <p:embed/>
                </p:oleObj>
              </mc:Choice>
              <mc:Fallback>
                <p:oleObj name="Equation" r:id="rId4" imgW="127000" imgH="114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0032" y="3256948"/>
                        <a:ext cx="274637" cy="24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24770" y="4249670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6" imgW="152400" imgH="177800" progId="Equation.3">
                  <p:embed/>
                </p:oleObj>
              </mc:Choice>
              <mc:Fallback>
                <p:oleObj name="Equation" r:id="rId6" imgW="152400" imgH="177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770" y="4249670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18631" y="4761740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8" imgW="152400" imgH="177800" progId="Equation.3">
                  <p:embed/>
                </p:oleObj>
              </mc:Choice>
              <mc:Fallback>
                <p:oleObj name="Equation" r:id="rId8" imgW="152400" imgH="177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8631" y="4761740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59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Conjunctive queries (CQ)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One datalog rule.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SELECT-DISTINCT-FROM-WHERE.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Select/project/join  (</a:t>
            </a:r>
            <a:r>
              <a:rPr lang="en-US" sz="3600" dirty="0" err="1">
                <a:latin typeface="Times New Roman"/>
                <a:cs typeface="Times New Roman"/>
              </a:rPr>
              <a:t>σ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Π</a:t>
            </a:r>
            <a:r>
              <a:rPr lang="en-US" dirty="0">
                <a:latin typeface="Times New Roman"/>
                <a:cs typeface="Times New Roman"/>
              </a:rPr>
              <a:t>, ∞)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fragment of RA.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Existential/ conjunctive fragment of RC 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There is not any comparison operator (&lt;, ≠, …) in CQ. 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If used the family is called CQ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&lt;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CQ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≠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…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CQ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Actors who played in  “LTR”.</a:t>
            </a: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Q7(y):- Actor(x, y, z), Plays(t, x),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Movie(t, ’LTR’, w, f).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57150" indent="0">
              <a:buNone/>
            </a:pP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Non-CQ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Actors who played in some movies with only one actor.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44095" y="68270"/>
            <a:ext cx="3249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Movie(</a:t>
            </a:r>
            <a:r>
              <a:rPr lang="en-US" sz="1600" u="sng" dirty="0">
                <a:latin typeface="Times New Roman"/>
                <a:cs typeface="Times New Roman"/>
              </a:rPr>
              <a:t>mid</a:t>
            </a:r>
            <a:r>
              <a:rPr lang="en-US" sz="1600" dirty="0">
                <a:latin typeface="Times New Roman"/>
                <a:cs typeface="Times New Roman"/>
              </a:rPr>
              <a:t>, title, year, total-gross)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Actor(</a:t>
            </a:r>
            <a:r>
              <a:rPr lang="en-US" sz="1600" u="sng" dirty="0">
                <a:latin typeface="Times New Roman"/>
                <a:cs typeface="Times New Roman"/>
              </a:rPr>
              <a:t>aid</a:t>
            </a:r>
            <a:r>
              <a:rPr lang="en-US" sz="1600" dirty="0">
                <a:latin typeface="Times New Roman"/>
                <a:cs typeface="Times New Roman"/>
              </a:rPr>
              <a:t>, name, b-year)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Plays(</a:t>
            </a:r>
            <a:r>
              <a:rPr lang="en-US" sz="1600" u="sng" dirty="0">
                <a:latin typeface="Times New Roman"/>
                <a:cs typeface="Times New Roman"/>
              </a:rPr>
              <a:t>mid,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u="sng" dirty="0">
                <a:latin typeface="Times New Roman"/>
                <a:cs typeface="Times New Roman"/>
              </a:rPr>
              <a:t>aid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8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Containment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	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z,w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y,’Joe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’).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z,x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y,x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8123" y="1108218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123" y="1108218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9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Containment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	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8123" y="1108218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123" y="1108218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9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Variables in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The set of variables in 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q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is shown as </a:t>
            </a:r>
            <a:r>
              <a:rPr lang="en-US" i="1" dirty="0" err="1">
                <a:latin typeface="Times New Roman"/>
                <a:ea typeface="ＭＳ Ｐゴシック" charset="0"/>
                <a:cs typeface="Times New Roman"/>
              </a:rPr>
              <a:t>var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(q)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  </a:t>
            </a:r>
          </a:p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Example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   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Times New Roman"/>
              </a:rPr>
              <a:t>  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var(q</a:t>
            </a:r>
            <a:r>
              <a:rPr lang="en-US" i="1" baseline="-25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) 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= {</a:t>
            </a:r>
            <a:r>
              <a:rPr lang="en-US" dirty="0" err="1">
                <a:latin typeface="Times New Roman"/>
                <a:ea typeface="ＭＳ Ｐゴシック" charset="0"/>
                <a:cs typeface="Times New Roman"/>
              </a:rPr>
              <a:t>x,y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Homomorphism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600" b="1" dirty="0">
                <a:latin typeface="Times New Roman" charset="0"/>
                <a:ea typeface="ＭＳ Ｐゴシック" charset="0"/>
                <a:cs typeface="ＭＳ Ｐゴシック" charset="0"/>
              </a:rPr>
              <a:t>homomorphism 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                    is a function from </a:t>
            </a:r>
          </a:p>
          <a:p>
            <a:pPr marL="0" indent="0">
              <a:buNone/>
            </a:pP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600" dirty="0" err="1">
                <a:latin typeface="Times New Roman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) to </a:t>
            </a:r>
            <a:r>
              <a:rPr lang="en-US" sz="2600" dirty="0" err="1">
                <a:latin typeface="Times New Roman" charset="0"/>
                <a:ea typeface="ＭＳ Ｐゴシック" charset="0"/>
                <a:cs typeface="ＭＳ Ｐゴシック" charset="0"/>
              </a:rPr>
              <a:t>var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600" dirty="0" err="1">
                <a:latin typeface="Times New Roman" charset="0"/>
                <a:ea typeface="ＭＳ Ｐゴシック" charset="0"/>
                <a:cs typeface="ＭＳ Ｐゴシック" charset="0"/>
              </a:rPr>
              <a:t>s.t.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for each atom R(x, y, …) in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there is an    </a:t>
            </a:r>
          </a:p>
          <a:p>
            <a:pPr marL="0" indent="0">
              <a:buNone/>
            </a:pP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   atom R(h(x), h(y), …) in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sz="2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h leaves the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constants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in q</a:t>
            </a:r>
            <a:r>
              <a:rPr lang="en-US" sz="26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intact.</a:t>
            </a:r>
            <a:endParaRPr lang="en-US" sz="2800" i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6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600" b="1" dirty="0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  <a:endParaRPr lang="en-US" sz="26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  q1(x):- R(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z,w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  q2(x):- R(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   We treat head variables, ‘x’, as constants, i.e., the same in q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800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22257"/>
              </p:ext>
            </p:extLst>
          </p:nvPr>
        </p:nvGraphicFramePr>
        <p:xfrm>
          <a:off x="3228848" y="927445"/>
          <a:ext cx="1700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848" y="927445"/>
                        <a:ext cx="17002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43B750-211D-C849-BC64-280086C4A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72098"/>
              </p:ext>
            </p:extLst>
          </p:nvPr>
        </p:nvGraphicFramePr>
        <p:xfrm>
          <a:off x="1083007" y="5223549"/>
          <a:ext cx="4471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6" imgW="1803400" imgH="203200" progId="Equation.3">
                  <p:embed/>
                </p:oleObj>
              </mc:Choice>
              <mc:Fallback>
                <p:oleObj name="Equation" r:id="rId6" imgW="1803400" imgH="2032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943B750-211D-C849-BC64-280086C4A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3007" y="5223549"/>
                        <a:ext cx="447198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4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Homomorphism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Given CQs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we have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    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if and only if there exists a homomorphism                 . 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q1(x):-R(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z,w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q2(x):-R(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Since                     is a homomorphism, we have                                                        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   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61186" y="1490808"/>
          <a:ext cx="1700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4" imgW="685800" imgH="203200" progId="Equation.3">
                  <p:embed/>
                </p:oleObj>
              </mc:Choice>
              <mc:Fallback>
                <p:oleObj name="Equation" r:id="rId4" imgW="6858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186" y="1490808"/>
                        <a:ext cx="17002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45351" y="1094562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6" imgW="152400" imgH="177800" progId="Equation.3">
                  <p:embed/>
                </p:oleObj>
              </mc:Choice>
              <mc:Fallback>
                <p:oleObj name="Equation" r:id="rId6" imgW="152400" imgH="177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5351" y="1094562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7140" y="4285605"/>
          <a:ext cx="1700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8" imgW="685800" imgH="203200" progId="Equation.3">
                  <p:embed/>
                </p:oleObj>
              </mc:Choice>
              <mc:Fallback>
                <p:oleObj name="Equation" r:id="rId8" imgW="6858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7140" y="4285605"/>
                        <a:ext cx="17002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38730" y="4804475"/>
          <a:ext cx="1310000" cy="46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0" imgW="469900" imgH="203200" progId="Equation.3">
                  <p:embed/>
                </p:oleObj>
              </mc:Choice>
              <mc:Fallback>
                <p:oleObj name="Equation" r:id="rId10" imgW="469900" imgH="2032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8730" y="4804475"/>
                        <a:ext cx="1310000" cy="46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5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/>
                <a:cs typeface="Times New Roman"/>
              </a:rPr>
              <a:t>List the completed games that nobody bet on.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78672"/>
              </p:ext>
            </p:extLst>
          </p:nvPr>
        </p:nvGraphicFramePr>
        <p:xfrm>
          <a:off x="922934" y="4303232"/>
          <a:ext cx="142154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01396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31850"/>
              </p:ext>
            </p:extLst>
          </p:nvPr>
        </p:nvGraphicFramePr>
        <p:xfrm>
          <a:off x="3311237" y="1997813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6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Homomorphism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y,’Joe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’).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z,x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y,x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There is no homomorphism: 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0920" y="2329482"/>
          <a:ext cx="6665059" cy="51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4" imgW="2628900" imgH="203200" progId="Equation.3">
                  <p:embed/>
                </p:oleObj>
              </mc:Choice>
              <mc:Fallback>
                <p:oleObj name="Equation" r:id="rId4" imgW="26289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920" y="2329482"/>
                        <a:ext cx="6665059" cy="51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0297" y="5027129"/>
          <a:ext cx="1165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6" imgW="469900" imgH="215900" progId="Equation.3">
                  <p:embed/>
                </p:oleObj>
              </mc:Choice>
              <mc:Fallback>
                <p:oleObj name="Equation" r:id="rId6" imgW="4699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0297" y="5027129"/>
                        <a:ext cx="1165225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08"/>
            <a:ext cx="89614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  Homomorphism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Is 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	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y,z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8123" y="1108218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123" y="1108218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0920" y="2932907"/>
          <a:ext cx="7375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6" imgW="2908300" imgH="203200" progId="Equation.3">
                  <p:embed/>
                </p:oleObj>
              </mc:Choice>
              <mc:Fallback>
                <p:oleObj name="Equation" r:id="rId6" imgW="29083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20" y="2932907"/>
                        <a:ext cx="7375525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2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Proof of Homomorphism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Rules based form of a CQ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  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q(u):- R</a:t>
            </a:r>
            <a:r>
              <a:rPr lang="en-US" sz="30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(u</a:t>
            </a:r>
            <a:r>
              <a:rPr lang="en-US" sz="30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),…,R</a:t>
            </a:r>
            <a:r>
              <a:rPr lang="en-US" sz="3000" baseline="-25000" dirty="0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(u</a:t>
            </a:r>
            <a:r>
              <a:rPr lang="en-US" sz="3000" baseline="-25000" dirty="0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  <a:endParaRPr lang="en-US" sz="3000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i="1" dirty="0" err="1">
                <a:latin typeface="Times New Roman"/>
                <a:ea typeface="ＭＳ Ｐゴシック" charset="0"/>
                <a:cs typeface="Times New Roman"/>
              </a:rPr>
              <a:t>u</a:t>
            </a:r>
            <a:r>
              <a:rPr lang="en-US" i="1" baseline="-25000" dirty="0" err="1"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is shorthand for (x, y,…, z).</a:t>
            </a:r>
          </a:p>
          <a:p>
            <a:pPr marL="0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b="1" dirty="0">
                <a:latin typeface="Times New Roman"/>
                <a:ea typeface="ＭＳ Ｐゴシック" charset="0"/>
                <a:cs typeface="Times New Roman"/>
              </a:rPr>
              <a:t>Valuation </a:t>
            </a:r>
            <a:r>
              <a:rPr lang="en-US" b="1" i="1" dirty="0">
                <a:latin typeface="Times New Roman"/>
                <a:ea typeface="ＭＳ Ｐゴシック" charset="0"/>
                <a:cs typeface="Times New Roman"/>
              </a:rPr>
              <a:t>v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is a total function from a set of variables to the domain and identity on constants.</a:t>
            </a:r>
          </a:p>
          <a:p>
            <a:pPr marL="457200" lvl="1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4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Proof of Homomorphism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Recall that the set of variables in q is var(q)</a:t>
            </a:r>
          </a:p>
          <a:p>
            <a:pPr lvl="1"/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Example.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    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q1(x):- 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y,y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     var(q</a:t>
            </a:r>
            <a:r>
              <a:rPr lang="en-US" sz="2800" baseline="-25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) = {</a:t>
            </a:r>
            <a:r>
              <a:rPr lang="en-US" sz="2800" dirty="0" err="1">
                <a:latin typeface="Times New Roman"/>
                <a:ea typeface="ＭＳ Ｐゴシック" charset="0"/>
                <a:cs typeface="Times New Roman"/>
              </a:rPr>
              <a:t>x,y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}</a:t>
            </a:r>
          </a:p>
          <a:p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The result of q over database I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is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     q(I) = {v(u) | v is a valuation over var(q)}</a:t>
            </a:r>
          </a:p>
          <a:p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Also called the </a:t>
            </a:r>
            <a:r>
              <a:rPr lang="en-US" i="1" dirty="0">
                <a:latin typeface="Times New Roman"/>
                <a:ea typeface="ＭＳ Ｐゴシック" charset="0"/>
                <a:cs typeface="Times New Roman"/>
              </a:rPr>
              <a:t>image </a:t>
            </a:r>
            <a:r>
              <a:rPr lang="en-US" dirty="0">
                <a:latin typeface="Times New Roman"/>
                <a:ea typeface="ＭＳ Ｐゴシック" charset="0"/>
                <a:cs typeface="Times New Roman"/>
              </a:rPr>
              <a:t>of I under q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Proof of Homomorphism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We have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     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30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if and only if there is a homomorphism               </a:t>
            </a:r>
            <a:endParaRPr lang="en-US" sz="30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3000" b="1" dirty="0">
                <a:latin typeface="Times New Roman"/>
                <a:cs typeface="Times New Roman"/>
              </a:rPr>
              <a:t>Proof:</a:t>
            </a: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  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(u):- R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(u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),…,R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(u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  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(u):- S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(w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),…,S</a:t>
            </a:r>
            <a:r>
              <a:rPr lang="en-US" sz="2600" baseline="-25000" dirty="0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600" baseline="-25000" dirty="0" err="1">
                <a:latin typeface="Courier New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lvl="1"/>
            <a:endParaRPr lang="en-US" i="1" dirty="0">
              <a:latin typeface="Times New Roman"/>
              <a:cs typeface="Times New Roman"/>
            </a:endParaRP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If                      then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     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000" dirty="0">
                <a:latin typeface="Times New Roman"/>
                <a:cs typeface="Times New Roman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 For each tuple </a:t>
            </a:r>
            <a:r>
              <a:rPr lang="en-US" i="1" dirty="0">
                <a:latin typeface="Times New Roman"/>
                <a:cs typeface="Times New Roman"/>
              </a:rPr>
              <a:t>t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(I), there is a valuation </a:t>
            </a:r>
            <a:r>
              <a:rPr lang="en-US" i="1" dirty="0">
                <a:latin typeface="Times New Roman"/>
                <a:cs typeface="Times New Roman"/>
              </a:rPr>
              <a:t>v</a:t>
            </a:r>
            <a:r>
              <a:rPr lang="en-US" dirty="0">
                <a:latin typeface="Times New Roman"/>
                <a:cs typeface="Times New Roman"/>
              </a:rPr>
              <a:t> that maps variables in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I such that </a:t>
            </a:r>
            <a:r>
              <a:rPr lang="en-US" i="1" dirty="0">
                <a:latin typeface="Times New Roman"/>
                <a:cs typeface="Times New Roman"/>
              </a:rPr>
              <a:t>v(u)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Thus, </a:t>
            </a:r>
            <a:r>
              <a:rPr lang="en-US" i="1" dirty="0">
                <a:latin typeface="Times New Roman"/>
                <a:cs typeface="Times New Roman"/>
              </a:rPr>
              <a:t>h(v(u))</a:t>
            </a:r>
            <a:r>
              <a:rPr lang="en-US" dirty="0">
                <a:latin typeface="Times New Roman"/>
                <a:cs typeface="Times New Roman"/>
              </a:rPr>
              <a:t> maps variables in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I and </a:t>
            </a:r>
            <a:r>
              <a:rPr lang="en-US" i="1" dirty="0">
                <a:latin typeface="Times New Roman"/>
                <a:cs typeface="Times New Roman"/>
              </a:rPr>
              <a:t>h(v(u))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t </a:t>
            </a:r>
            <a:r>
              <a:rPr lang="en-US" dirty="0">
                <a:latin typeface="Times New Roman"/>
                <a:cs typeface="Times New Roman"/>
              </a:rPr>
              <a:t>where </a:t>
            </a:r>
            <a:r>
              <a:rPr lang="en-US" i="1" dirty="0">
                <a:latin typeface="Times New Roman"/>
                <a:cs typeface="Times New Roman"/>
              </a:rPr>
              <a:t>t is in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(I).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z="3000" dirty="0">
                <a:latin typeface="Times New Roman"/>
                <a:cs typeface="Times New Roman"/>
              </a:rPr>
              <a:t>If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       </a:t>
            </a:r>
            <a:r>
              <a:rPr lang="en-US" sz="3000" i="1" dirty="0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3000" i="1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000" dirty="0">
                <a:latin typeface="Times New Roman"/>
                <a:cs typeface="Times New Roman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       (Alice Book page 117)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8084"/>
              </p:ext>
            </p:extLst>
          </p:nvPr>
        </p:nvGraphicFramePr>
        <p:xfrm>
          <a:off x="2283685" y="954563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3685" y="954563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9FC1EE8-A74C-4848-BE95-F45E69FC0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82136"/>
              </p:ext>
            </p:extLst>
          </p:nvPr>
        </p:nvGraphicFramePr>
        <p:xfrm>
          <a:off x="756020" y="1193532"/>
          <a:ext cx="1853261" cy="54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6" imgW="685800" imgH="203200" progId="Equation.3">
                  <p:embed/>
                </p:oleObj>
              </mc:Choice>
              <mc:Fallback>
                <p:oleObj name="Equation" r:id="rId6" imgW="6858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6020" y="1193532"/>
                        <a:ext cx="1853261" cy="546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692350E-6D53-FB49-BE25-7589CE7EC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52517"/>
              </p:ext>
            </p:extLst>
          </p:nvPr>
        </p:nvGraphicFramePr>
        <p:xfrm>
          <a:off x="1388231" y="3207109"/>
          <a:ext cx="1853261" cy="54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6" imgW="685800" imgH="203200" progId="Equation.3">
                  <p:embed/>
                </p:oleObj>
              </mc:Choice>
              <mc:Fallback>
                <p:oleObj name="Equation" r:id="rId6" imgW="685800" imgH="2032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9FC1EE8-A74C-4848-BE95-F45E69FC01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8231" y="3207109"/>
                        <a:ext cx="1853261" cy="546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3F9F263-F4CC-E841-82CE-D0B83CB45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42619"/>
              </p:ext>
            </p:extLst>
          </p:nvPr>
        </p:nvGraphicFramePr>
        <p:xfrm>
          <a:off x="4234814" y="3303487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4814" y="3303487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1CD6676-9F31-AE43-98C2-5CC9B74C0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80193"/>
              </p:ext>
            </p:extLst>
          </p:nvPr>
        </p:nvGraphicFramePr>
        <p:xfrm>
          <a:off x="1669772" y="5558061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3F9F263-F4CC-E841-82CE-D0B83CB45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9772" y="5558061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6F2828B-D3B8-4E44-9C86-6BD4CD195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02490"/>
              </p:ext>
            </p:extLst>
          </p:nvPr>
        </p:nvGraphicFramePr>
        <p:xfrm>
          <a:off x="3114998" y="5442577"/>
          <a:ext cx="1853261" cy="54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6" imgW="685800" imgH="203200" progId="Equation.3">
                  <p:embed/>
                </p:oleObj>
              </mc:Choice>
              <mc:Fallback>
                <p:oleObj name="Equation" r:id="rId6" imgW="685800" imgH="2032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692350E-6D53-FB49-BE25-7589CE7ECA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4998" y="5442577"/>
                        <a:ext cx="1853261" cy="546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29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Checking containment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Check if there exists a homomorphism between queries.</a:t>
            </a:r>
          </a:p>
          <a:p>
            <a:r>
              <a:rPr lang="en-US" dirty="0">
                <a:latin typeface="Times New Roman"/>
                <a:cs typeface="Times New Roman"/>
              </a:rPr>
              <a:t>The problem is NP-complete, proved by reducing from 3-SAT.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Since the size of queries are relatively small, the process is sufficiently fast.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 </a:t>
            </a:r>
          </a:p>
          <a:p>
            <a:pPr lvl="1"/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Query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conjunctive query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 is minimal if for every other conjunctive query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30000" dirty="0">
                <a:latin typeface="Times New Roman"/>
                <a:cs typeface="Times New Roman"/>
              </a:rPr>
              <a:t>’ </a:t>
            </a:r>
            <a:r>
              <a:rPr lang="en-US" i="1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i="1" dirty="0">
                <a:latin typeface="Times New Roman"/>
                <a:cs typeface="Times New Roman"/>
              </a:rPr>
              <a:t> q</a:t>
            </a:r>
            <a:r>
              <a:rPr lang="en-US" i="1" baseline="30000" dirty="0">
                <a:latin typeface="Times New Roman"/>
                <a:cs typeface="Times New Roman"/>
              </a:rPr>
              <a:t>’</a:t>
            </a:r>
            <a:r>
              <a:rPr lang="en-US" i="1" dirty="0">
                <a:latin typeface="Times New Roman"/>
                <a:cs typeface="Times New Roman"/>
              </a:rPr>
              <a:t>   q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30000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 has at least as many atoms as </a:t>
            </a:r>
            <a:r>
              <a:rPr lang="en-US" i="1" dirty="0">
                <a:latin typeface="Times New Roman"/>
                <a:cs typeface="Times New Roman"/>
              </a:rPr>
              <a:t>q.</a:t>
            </a:r>
          </a:p>
          <a:p>
            <a:endParaRPr lang="en-US" i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Example: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52286" y="1661431"/>
          <a:ext cx="274637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4" imgW="127000" imgH="114300" progId="Equation.3">
                  <p:embed/>
                </p:oleObj>
              </mc:Choice>
              <mc:Fallback>
                <p:oleObj name="Equation" r:id="rId4" imgW="127000" imgH="114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2286" y="1661431"/>
                        <a:ext cx="274637" cy="24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133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Query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1. Remove an atom from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. Let’s call new query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30000" dirty="0">
                <a:latin typeface="Times New Roman"/>
                <a:cs typeface="Times New Roman"/>
              </a:rPr>
              <a:t>’.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2. We have </a:t>
            </a:r>
            <a:r>
              <a:rPr lang="en-US" i="1" dirty="0">
                <a:latin typeface="Times New Roman"/>
                <a:cs typeface="Times New Roman"/>
              </a:rPr>
              <a:t>q      q</a:t>
            </a:r>
            <a:r>
              <a:rPr lang="en-US" i="1" baseline="30000" dirty="0">
                <a:latin typeface="Times New Roman"/>
                <a:cs typeface="Times New Roman"/>
              </a:rPr>
              <a:t>’</a:t>
            </a:r>
            <a:r>
              <a:rPr lang="en-US" i="1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3. Check to see if </a:t>
            </a:r>
            <a:r>
              <a:rPr lang="en-US" i="1" dirty="0">
                <a:latin typeface="Times New Roman"/>
                <a:cs typeface="Times New Roman"/>
              </a:rPr>
              <a:t>q</a:t>
            </a:r>
            <a:r>
              <a:rPr lang="en-US" i="1" baseline="30000" dirty="0">
                <a:latin typeface="Times New Roman"/>
                <a:cs typeface="Times New Roman"/>
              </a:rPr>
              <a:t>’</a:t>
            </a:r>
            <a:r>
              <a:rPr lang="en-US" i="1" dirty="0">
                <a:latin typeface="Times New Roman"/>
                <a:cs typeface="Times New Roman"/>
              </a:rPr>
              <a:t>      q, </a:t>
            </a:r>
            <a:r>
              <a:rPr lang="en-US" dirty="0">
                <a:latin typeface="Times New Roman"/>
                <a:cs typeface="Times New Roman"/>
              </a:rPr>
              <a:t>if it is then remove atom 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permanently. </a:t>
            </a:r>
          </a:p>
          <a:p>
            <a:endParaRPr lang="en-US" i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Example: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q1(x):-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x,w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q2(x):- 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x,z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),R(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z,t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We have a homomorphism from q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to q</a:t>
            </a:r>
            <a:r>
              <a:rPr lang="en-US" baseline="-25000" dirty="0">
                <a:latin typeface="Times New Roman"/>
                <a:cs typeface="Times New Roman"/>
              </a:rPr>
              <a:t>2.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49689"/>
              </p:ext>
            </p:extLst>
          </p:nvPr>
        </p:nvGraphicFramePr>
        <p:xfrm>
          <a:off x="2513023" y="1587676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4" imgW="152400" imgH="177800" progId="Equation.3">
                  <p:embed/>
                </p:oleObj>
              </mc:Choice>
              <mc:Fallback>
                <p:oleObj name="Equation" r:id="rId4" imgW="152400" imgH="177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3023" y="1587676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21302" y="2107194"/>
          <a:ext cx="407849" cy="3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6" imgW="152400" imgH="177800" progId="Equation.3">
                  <p:embed/>
                </p:oleObj>
              </mc:Choice>
              <mc:Fallback>
                <p:oleObj name="Equation" r:id="rId6" imgW="152400" imgH="177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1302" y="2107194"/>
                        <a:ext cx="407849" cy="3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0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Larger families: UCQ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CQ with union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Movies that were produced  in 1998 or made more than 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$2,000.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Q1(y):- Movie(x,y,1998,z).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Q1(y):- Movie(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x,y,z,t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), t &gt; 2000.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We can extend homomorphism theorem for UCQs.</a:t>
            </a:r>
          </a:p>
          <a:p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44095" y="68270"/>
            <a:ext cx="3249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Movie(</a:t>
            </a:r>
            <a:r>
              <a:rPr lang="en-US" sz="1600" u="sng" dirty="0">
                <a:latin typeface="Times New Roman"/>
                <a:cs typeface="Times New Roman"/>
              </a:rPr>
              <a:t>mid</a:t>
            </a:r>
            <a:r>
              <a:rPr lang="en-US" sz="1600" dirty="0">
                <a:latin typeface="Times New Roman"/>
                <a:cs typeface="Times New Roman"/>
              </a:rPr>
              <a:t>, title, year, total-gross)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Actor(</a:t>
            </a:r>
            <a:r>
              <a:rPr lang="en-US" sz="1600" u="sng" dirty="0">
                <a:latin typeface="Times New Roman"/>
                <a:cs typeface="Times New Roman"/>
              </a:rPr>
              <a:t>aid</a:t>
            </a:r>
            <a:r>
              <a:rPr lang="en-US" sz="1600" dirty="0">
                <a:latin typeface="Times New Roman"/>
                <a:cs typeface="Times New Roman"/>
              </a:rPr>
              <a:t>, name, b-year)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Plays(</a:t>
            </a:r>
            <a:r>
              <a:rPr lang="en-US" sz="1600" u="sng" dirty="0">
                <a:latin typeface="Times New Roman"/>
                <a:cs typeface="Times New Roman"/>
              </a:rPr>
              <a:t>mid,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u="sng" dirty="0">
                <a:latin typeface="Times New Roman"/>
                <a:cs typeface="Times New Roman"/>
              </a:rPr>
              <a:t>aid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Homomorphism Theorem for UCQ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75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Given UCQs                 and                , we have         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                              if and only if for every 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there is a          , such that      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Thus, we can use apply homomorphism theorem to each CQ in a UCQ to check the containment.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Containment checking for UCQs is NP-complete.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Times New Roman"/>
              </a:rPr>
              <a:t>No worries, query size is usually small.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16245" y="998976"/>
          <a:ext cx="1715776" cy="53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4" imgW="698500" imgH="215900" progId="Equation.3">
                  <p:embed/>
                </p:oleObj>
              </mc:Choice>
              <mc:Fallback>
                <p:oleObj name="Equation" r:id="rId4" imgW="6985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245" y="998976"/>
                        <a:ext cx="1715776" cy="530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213245" y="1014661"/>
          <a:ext cx="1564429" cy="47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6" imgW="711200" imgH="215900" progId="Equation.3">
                  <p:embed/>
                </p:oleObj>
              </mc:Choice>
              <mc:Fallback>
                <p:oleObj name="Equation" r:id="rId6" imgW="7112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3245" y="1014661"/>
                        <a:ext cx="1564429" cy="474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7200" y="1529307"/>
          <a:ext cx="3806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8" imgW="1549400" imgH="215900" progId="Equation.3">
                  <p:embed/>
                </p:oleObj>
              </mc:Choice>
              <mc:Fallback>
                <p:oleObj name="Equation" r:id="rId8" imgW="1549400" imgH="215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1529307"/>
                        <a:ext cx="38068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7200" y="2240429"/>
          <a:ext cx="785442" cy="37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10" imgW="304800" imgH="165100" progId="Equation.3">
                  <p:embed/>
                </p:oleObj>
              </mc:Choice>
              <mc:Fallback>
                <p:oleObj name="Equation" r:id="rId10" imgW="304800" imgH="1651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2240429"/>
                        <a:ext cx="785442" cy="37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903215" y="2211388"/>
          <a:ext cx="979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tion" r:id="rId12" imgW="381000" imgH="190500" progId="Equation.3">
                  <p:embed/>
                </p:oleObj>
              </mc:Choice>
              <mc:Fallback>
                <p:oleObj name="Equation" r:id="rId12" imgW="381000" imgH="1905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03215" y="2211388"/>
                        <a:ext cx="9794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67975" y="2156768"/>
          <a:ext cx="1041423" cy="5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67975" y="2156768"/>
                        <a:ext cx="1041423" cy="5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2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/>
                <a:cs typeface="Times New Roman"/>
              </a:rPr>
              <a:t>List the completed games that nobody bet on.</a:t>
            </a:r>
          </a:p>
          <a:p>
            <a:pPr marL="457200" lvl="1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Game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Out)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Except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(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Game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Bets)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8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Larger families: relational queries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913080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Containment checking for relational queries is undecidable.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Proved using finite satisfiability problem: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Given a query, is there any (finite) database where the query as at least one answer.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9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1276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Is SQL Sufficient?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dirty="0" err="1">
                <a:latin typeface="Times New Roman"/>
                <a:cs typeface="Times New Roman"/>
              </a:rPr>
              <a:t>IsParent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parent,child</a:t>
            </a:r>
            <a:r>
              <a:rPr lang="en-US" sz="2800" dirty="0">
                <a:latin typeface="Times New Roman"/>
                <a:cs typeface="Times New Roman"/>
              </a:rPr>
              <a:t>), find grand children of a given person.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Now find all descendants of a given person.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It is </a:t>
            </a:r>
            <a:r>
              <a:rPr lang="en-US" sz="2800" b="1" dirty="0">
                <a:latin typeface="Times New Roman"/>
                <a:cs typeface="Times New Roman"/>
              </a:rPr>
              <a:t>not </a:t>
            </a:r>
            <a:r>
              <a:rPr lang="en-US" sz="2800" dirty="0">
                <a:latin typeface="Times New Roman"/>
                <a:cs typeface="Times New Roman"/>
              </a:rPr>
              <a:t>possible to write this query in standard SQL!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can prove it.</a:t>
            </a:r>
            <a:endParaRPr lang="en-US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SQL standards have recursive SQL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database systems do not implement that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Database systems usually support limited recursion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MySQL recursive </a:t>
            </a:r>
            <a:r>
              <a:rPr lang="en-US" sz="2600" dirty="0" err="1">
                <a:latin typeface="Times New Roman"/>
                <a:cs typeface="Times New Roman"/>
              </a:rPr>
              <a:t>cte</a:t>
            </a:r>
            <a:r>
              <a:rPr lang="en-US" sz="2600" dirty="0">
                <a:latin typeface="Times New Roman"/>
                <a:cs typeface="Times New Roman"/>
              </a:rPr>
              <a:t>, Oracle’s connected by, …</a:t>
            </a:r>
          </a:p>
          <a:p>
            <a:r>
              <a:rPr lang="en-US" sz="3000" dirty="0">
                <a:latin typeface="Times New Roman"/>
                <a:cs typeface="Times New Roman"/>
              </a:rPr>
              <a:t>They define within a single query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 base case (base query)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 recursion step</a:t>
            </a:r>
          </a:p>
          <a:p>
            <a:r>
              <a:rPr lang="en-US" sz="3000" dirty="0">
                <a:latin typeface="Times New Roman"/>
                <a:cs typeface="Times New Roman"/>
              </a:rPr>
              <a:t>Systems limit the type of queries used for recursion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not group by/ aggregation function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to keep the plan for normal queries fast.</a:t>
            </a: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0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Common table expression (CTE)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relation variable within the scope of a single query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(col1, col2)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1, 2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3, 4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)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col1, col2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Common table expression (CTE)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cte1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b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table1),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cte2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c, 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table2)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b, d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cte2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cte1.a = cte2.c;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Times New Roman"/>
                <a:cs typeface="Times New Roman"/>
              </a:rPr>
              <a:t>used similar to virtual view in the query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the query plan may be more efficient as each CTE is executed only once and used multiple times.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Recursive CTE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RECURSIVE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+ 1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&lt; 5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	base case (base query) ?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     recursion step ?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i="1" dirty="0">
                <a:latin typeface="Times New Roman"/>
                <a:cs typeface="Times New Roman"/>
              </a:rPr>
              <a:t>Employee(id, name, </a:t>
            </a:r>
            <a:r>
              <a:rPr lang="en-US" sz="2800" i="1" dirty="0" err="1">
                <a:latin typeface="Times New Roman"/>
                <a:cs typeface="Times New Roman"/>
              </a:rPr>
              <a:t>manager_id</a:t>
            </a:r>
            <a:r>
              <a:rPr lang="en-US" sz="2800" i="1" dirty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produce the organizational chart of the management chain.</a:t>
            </a:r>
            <a:endParaRPr lang="en-US" sz="2800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RECURSIVE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(id, name, path)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id, name,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(200))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ep.path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',',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ep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e.manager_id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employee_paths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path;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Who bet the most money on a single game?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5864"/>
              </p:ext>
            </p:extLst>
          </p:nvPr>
        </p:nvGraphicFramePr>
        <p:xfrm>
          <a:off x="407998" y="4361541"/>
          <a:ext cx="16407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45341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97346"/>
              </p:ext>
            </p:extLst>
          </p:nvPr>
        </p:nvGraphicFramePr>
        <p:xfrm>
          <a:off x="3311237" y="1997813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Who bet the most money on a single game?</a:t>
            </a:r>
          </a:p>
          <a:p>
            <a:pPr marL="457200" lvl="1" indent="0"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32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3200" dirty="0">
                <a:latin typeface="Courier New" charset="0"/>
                <a:ea typeface="ＭＳ Ｐゴシック" charset="0"/>
                <a:cs typeface="ＭＳ Ｐゴシック" charset="0"/>
              </a:rPr>
              <a:t> Who, </a:t>
            </a:r>
            <a:r>
              <a:rPr lang="en-US" sz="3200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endParaRPr lang="en-US" sz="3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Bets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&gt;=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All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									(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Amt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							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Bets)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List the games that all bettors agree on.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9118"/>
              </p:ext>
            </p:extLst>
          </p:nvPr>
        </p:nvGraphicFramePr>
        <p:xfrm>
          <a:off x="698655" y="4198759"/>
          <a:ext cx="124835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28636"/>
              </p:ext>
            </p:extLst>
          </p:nvPr>
        </p:nvGraphicFramePr>
        <p:xfrm>
          <a:off x="235703" y="1997813"/>
          <a:ext cx="28430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1010"/>
              </p:ext>
            </p:extLst>
          </p:nvPr>
        </p:nvGraphicFramePr>
        <p:xfrm>
          <a:off x="3311237" y="1997813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56022"/>
          </a:xfrm>
        </p:spPr>
        <p:txBody>
          <a:bodyPr>
            <a:no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4" y="699730"/>
            <a:ext cx="8730532" cy="602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List the games that all bettors agree on.</a:t>
            </a:r>
          </a:p>
          <a:p>
            <a:pPr marL="0" indent="0"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game 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Bets)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Except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Bets1.game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Bets Bets1, Bets Bets2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(Bets1.game = Bets2.game)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(Bets1.outcome &lt;&gt; Bets2.outcome))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70785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51562"/>
            <a:ext cx="8730532" cy="596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For each game, the number of people betting on OSU to win and the number betting on OSU to lose.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35765"/>
              </p:ext>
            </p:extLst>
          </p:nvPr>
        </p:nvGraphicFramePr>
        <p:xfrm>
          <a:off x="399563" y="3732248"/>
          <a:ext cx="2889707" cy="2267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/>
                          <a:cs typeface="Times New Roman"/>
                        </a:rPr>
                        <a:t>num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4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41436"/>
              </p:ext>
            </p:extLst>
          </p:nvPr>
        </p:nvGraphicFramePr>
        <p:xfrm>
          <a:off x="399563" y="1997813"/>
          <a:ext cx="28430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  <a:r>
                        <a:rPr lang="en-US" sz="16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52665"/>
              </p:ext>
            </p:extLst>
          </p:nvPr>
        </p:nvGraphicFramePr>
        <p:xfrm>
          <a:off x="3777478" y="1984158"/>
          <a:ext cx="510049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who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outcome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/>
                          <a:cs typeface="Times New Roman"/>
                        </a:rPr>
                        <a:t>game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/>
                          <a:cs typeface="Times New Roman"/>
                        </a:rPr>
                        <a:t>amt</a:t>
                      </a: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Arizona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Stanford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0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3099</Words>
  <Application>Microsoft Macintosh PowerPoint</Application>
  <PresentationFormat>On-screen Show (4:3)</PresentationFormat>
  <Paragraphs>963</Paragraphs>
  <Slides>46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Times New Roman</vt:lpstr>
      <vt:lpstr>Office Theme</vt:lpstr>
      <vt:lpstr>Equation</vt:lpstr>
      <vt:lpstr>CS 540  Database Management Systems</vt:lpstr>
      <vt:lpstr>Review problems:  people betting on OSU football games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Problem 5</vt:lpstr>
      <vt:lpstr>Problem 5</vt:lpstr>
      <vt:lpstr>Problem 6</vt:lpstr>
      <vt:lpstr>Problem 6</vt:lpstr>
      <vt:lpstr>Problem 7</vt:lpstr>
      <vt:lpstr>Problem 7</vt:lpstr>
      <vt:lpstr>Problem 8</vt:lpstr>
      <vt:lpstr>Problem 8</vt:lpstr>
      <vt:lpstr>Problem 9</vt:lpstr>
      <vt:lpstr>Problem 9</vt:lpstr>
      <vt:lpstr>Problem 9</vt:lpstr>
      <vt:lpstr>Query equivalency and containment</vt:lpstr>
      <vt:lpstr>Conjunctive queries (CQ)</vt:lpstr>
      <vt:lpstr>CQ examples</vt:lpstr>
      <vt:lpstr>Containment examples</vt:lpstr>
      <vt:lpstr>Containment examples</vt:lpstr>
      <vt:lpstr>Variables in a query</vt:lpstr>
      <vt:lpstr>Homomorphism</vt:lpstr>
      <vt:lpstr>Homomorphism Theorem</vt:lpstr>
      <vt:lpstr>Homomorphism examples</vt:lpstr>
      <vt:lpstr>   Homomorphism examples</vt:lpstr>
      <vt:lpstr>Proof of Homomorphism Theorem</vt:lpstr>
      <vt:lpstr>Proof of Homomorphism Theorem</vt:lpstr>
      <vt:lpstr>Proof of Homomorphism Theorem</vt:lpstr>
      <vt:lpstr>Checking containment </vt:lpstr>
      <vt:lpstr>Query minimization</vt:lpstr>
      <vt:lpstr>Query minimization algorithm</vt:lpstr>
      <vt:lpstr>Larger families: UCQ </vt:lpstr>
      <vt:lpstr>Homomorphism Theorem for UCQ</vt:lpstr>
      <vt:lpstr>Larger families: relational queries </vt:lpstr>
      <vt:lpstr>Is SQL Sufficient?</vt:lpstr>
      <vt:lpstr>Recursive queries in SQL</vt:lpstr>
      <vt:lpstr>Recursive queries in MySQL</vt:lpstr>
      <vt:lpstr>Recursive queries in MySQL</vt:lpstr>
      <vt:lpstr>Recursive queries in MySQL</vt:lpstr>
      <vt:lpstr>Recursive queries in MySQL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767</cp:revision>
  <dcterms:created xsi:type="dcterms:W3CDTF">2013-01-08T05:44:03Z</dcterms:created>
  <dcterms:modified xsi:type="dcterms:W3CDTF">2021-01-19T22:50:43Z</dcterms:modified>
</cp:coreProperties>
</file>