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5" r:id="rId5"/>
    <p:sldId id="263" r:id="rId6"/>
    <p:sldId id="262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>
        <p:scale>
          <a:sx n="95" d="100"/>
          <a:sy n="95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CBC-F1CD-3042-823A-096D403C6767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0031-CE18-5347-BECE-811A37AB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0031-CE18-5347-BECE-811A37ABA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0031-CE18-5347-BECE-811A37ABA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0031-CE18-5347-BECE-811A37ABA3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0031-CE18-5347-BECE-811A37ABA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7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B3BC-A119-D347-9DA7-59EA62F65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7A705-C99F-7D43-9A7C-F1E3A2024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B54B-4A68-9949-873E-AC893BB3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ADF9-433B-0246-92B3-F9796C08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2668-FED2-D640-B42C-F4D95784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CCB4-A294-994E-A37B-7C7FB2B6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C6F0-2CB8-184B-AF49-E452DCEC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2BFB-ED5B-604E-8B9A-42836F01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2906-0B73-8E48-A29A-948952A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741C-2372-1C4D-A7D5-8C8C4207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EE715-8274-1847-BD7C-BB035B03E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79E4-A382-9742-B769-5EFBEB47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E6F6-83DE-D346-BF9A-204C77EA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EB8A-1C79-BC49-99DF-7C655638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0B67-30CE-1647-9CA2-0EEF7EDF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5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9BF-0F1B-DD42-AF28-A5CFE7B0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C3A4-339B-DE4C-AB73-AE369A41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2CD0-A890-C445-8CBB-C3A9ED8F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9D34F-A9FD-5847-B0AB-8E9EB70D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404-B321-D74F-8452-00A88161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848C-994F-4548-BF63-C6605852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833DB-295B-E64A-8882-582C7F281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92DD-F84A-A147-BB61-2A2F9F12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3C84-DB5D-8343-B033-ABABBCE9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AB8D-48FD-2645-B91F-2E4DB36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C95-ED64-0541-9D61-EAD07951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577F-5602-4440-A157-0E110F77F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9153-EBB8-DD48-B9BB-9DED0B333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B71ED-60FB-974F-A544-BC2B83AE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D0B3-FB17-C248-9035-657E1E1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C25DD-9879-1C4F-BCFE-7617CB04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41B0-0E49-CC4D-97D8-4695ECBB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7FD2-3680-7E47-8998-A5187E5D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780FA-C7B9-C848-A264-225F2115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D2022-2907-FE43-93F9-E9E090756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33EEB-21F2-3948-87C5-7555EF605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8E987-A40B-D646-81A7-243D7B2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9FCCD-221D-1043-90AE-93D8E659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FA581-7E71-AD49-8771-6E37AAD7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435A-1B6B-284F-99E6-34DC6763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FBE9F-1F71-964D-BC9B-191A7B70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FBA1F-AD26-F443-81D6-1EE2756B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7E1F9-0BA0-D640-9638-5DB9C711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7F903-020B-024D-8301-8BB76B6A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A617C-B89B-A147-A752-DC9E36D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3F28B-7980-114B-BC86-0D73213D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2B7-0909-7C44-962E-AC178AB9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D107-1329-344B-96CD-26907CBD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8EAE9-3CD3-764D-A24A-3B7905E3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65CC-D74E-6741-858D-99347D11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1EE4-9920-F442-8369-0465A1EE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85BA1-BDB2-1344-9E24-6F6D3972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2350-843A-0C42-BD28-DAD747A8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147B3-EE35-F94C-8FEA-2CE71202E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0DFDB-7597-8842-B1D4-F8327A91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EF5C-227A-3241-BBC6-0C44C672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9AB53-2CEB-024B-8EB8-6D1FE707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F887-A5C8-274F-9B14-9D823C6C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195B4-F07D-F348-B610-775AB46D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E23A6-66E6-6944-ADD8-BD31D8A8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C0C8-3764-D045-BEB8-C45F67C2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9671-1C15-C749-AAF3-D315C710F5E8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E123-AF05-AE43-AB94-2767A209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14CD-69BB-D842-B9F4-63FA932B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0AD-A2BE-2E4C-A60D-4C8FB0920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9298C-73E6-1B46-9669-F17EC5373763}"/>
              </a:ext>
            </a:extLst>
          </p:cNvPr>
          <p:cNvSpPr txBox="1"/>
          <p:nvPr/>
        </p:nvSpPr>
        <p:spPr>
          <a:xfrm>
            <a:off x="3327209" y="5886450"/>
            <a:ext cx="559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1949"/>
                </a:solidFill>
                <a:latin typeface="Helvetica" pitchFamily="2" charset="0"/>
              </a:rPr>
              <a:t>Chris Lee - Colter Decker - Matthew Brun - Ari </a:t>
            </a:r>
            <a:r>
              <a:rPr lang="en-US" dirty="0" err="1">
                <a:solidFill>
                  <a:srgbClr val="0E1949"/>
                </a:solidFill>
                <a:latin typeface="Helvetica" pitchFamily="2" charset="0"/>
              </a:rPr>
              <a:t>Vilker</a:t>
            </a:r>
            <a:endParaRPr lang="en-US" dirty="0">
              <a:solidFill>
                <a:srgbClr val="0E1949"/>
              </a:solidFill>
              <a:latin typeface="Helvetica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7614FD-C0D5-EF4A-A54B-92633BE40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4986" y="0"/>
            <a:ext cx="6322028" cy="63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6610-553C-234D-B2C5-76D3EAA4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29806"/>
            <a:ext cx="10515600" cy="15001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Using an iterative agglomerative clustering algorithm to group similar agencies and match to vendors</a:t>
            </a:r>
            <a:endParaRPr lang="en-US" sz="2800" dirty="0"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274D31D-56CF-4E05-91E7-36FC4AED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8" y="1731390"/>
            <a:ext cx="5773588" cy="1612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35E29-2D22-417F-99FE-BFD4B5D109C2}"/>
              </a:ext>
            </a:extLst>
          </p:cNvPr>
          <p:cNvSpPr txBox="1"/>
          <p:nvPr/>
        </p:nvSpPr>
        <p:spPr>
          <a:xfrm>
            <a:off x="6996022" y="2341730"/>
            <a:ext cx="4267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solidFill>
                  <a:srgbClr val="0E1949"/>
                </a:solidFill>
                <a:latin typeface="Helvetica"/>
                <a:cs typeface="Helvetica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68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27224-3613-2C47-816C-9AC8D6522946}"/>
              </a:ext>
            </a:extLst>
          </p:cNvPr>
          <p:cNvSpPr/>
          <p:nvPr/>
        </p:nvSpPr>
        <p:spPr>
          <a:xfrm>
            <a:off x="0" y="0"/>
            <a:ext cx="12192000" cy="900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56DF7-F36C-584D-8D3A-77ABF90863A3}"/>
              </a:ext>
            </a:extLst>
          </p:cNvPr>
          <p:cNvSpPr txBox="1"/>
          <p:nvPr/>
        </p:nvSpPr>
        <p:spPr>
          <a:xfrm>
            <a:off x="157162" y="96113"/>
            <a:ext cx="791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AGGLOMERATIVE ALGORITHM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E88B6D-0B6E-0F40-B677-25C2408FE077}"/>
              </a:ext>
            </a:extLst>
          </p:cNvPr>
          <p:cNvSpPr/>
          <p:nvPr/>
        </p:nvSpPr>
        <p:spPr>
          <a:xfrm>
            <a:off x="3922714" y="4588158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BBCA9-3242-0A49-98CF-B0EF5619729C}"/>
              </a:ext>
            </a:extLst>
          </p:cNvPr>
          <p:cNvSpPr/>
          <p:nvPr/>
        </p:nvSpPr>
        <p:spPr>
          <a:xfrm>
            <a:off x="3922714" y="2488203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88177C-6368-7A45-8062-8B46D1BEC28A}"/>
              </a:ext>
            </a:extLst>
          </p:cNvPr>
          <p:cNvSpPr/>
          <p:nvPr/>
        </p:nvSpPr>
        <p:spPr>
          <a:xfrm>
            <a:off x="3922714" y="3202576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90919E-D541-C149-9C3E-99063D049E80}"/>
              </a:ext>
            </a:extLst>
          </p:cNvPr>
          <p:cNvSpPr/>
          <p:nvPr/>
        </p:nvSpPr>
        <p:spPr>
          <a:xfrm>
            <a:off x="7458074" y="284083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99B94F-31EC-3B49-8EFC-35EF71CC86F5}"/>
              </a:ext>
            </a:extLst>
          </p:cNvPr>
          <p:cNvSpPr/>
          <p:nvPr/>
        </p:nvSpPr>
        <p:spPr>
          <a:xfrm>
            <a:off x="7458074" y="3555211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3A2851-4E30-524E-9F1A-6F89892EDEA3}"/>
              </a:ext>
            </a:extLst>
          </p:cNvPr>
          <p:cNvSpPr/>
          <p:nvPr/>
        </p:nvSpPr>
        <p:spPr>
          <a:xfrm>
            <a:off x="7458074" y="4283865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D01E5D-150C-B34F-9C2C-C588F4F3404B}"/>
              </a:ext>
            </a:extLst>
          </p:cNvPr>
          <p:cNvSpPr/>
          <p:nvPr/>
        </p:nvSpPr>
        <p:spPr>
          <a:xfrm>
            <a:off x="7458074" y="4998242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BC4ECB-4F04-5243-A1EF-C283A1EE7D5E}"/>
              </a:ext>
            </a:extLst>
          </p:cNvPr>
          <p:cNvSpPr/>
          <p:nvPr/>
        </p:nvSpPr>
        <p:spPr>
          <a:xfrm>
            <a:off x="3922714" y="3916949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607DA6-7703-374A-BD69-28310263078C}"/>
              </a:ext>
            </a:extLst>
          </p:cNvPr>
          <p:cNvSpPr/>
          <p:nvPr/>
        </p:nvSpPr>
        <p:spPr>
          <a:xfrm>
            <a:off x="7458074" y="5698330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DA8F03-B2FC-2845-B010-F57458D8AD2F}"/>
              </a:ext>
            </a:extLst>
          </p:cNvPr>
          <p:cNvSpPr/>
          <p:nvPr/>
        </p:nvSpPr>
        <p:spPr>
          <a:xfrm>
            <a:off x="7458074" y="2126457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06145C-8425-F947-A92D-F3C765E2AC89}"/>
              </a:ext>
            </a:extLst>
          </p:cNvPr>
          <p:cNvSpPr/>
          <p:nvPr/>
        </p:nvSpPr>
        <p:spPr>
          <a:xfrm>
            <a:off x="4044157" y="2126456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BC97C-1AFC-1946-99B5-A67E80CB4437}"/>
              </a:ext>
            </a:extLst>
          </p:cNvPr>
          <p:cNvSpPr txBox="1"/>
          <p:nvPr/>
        </p:nvSpPr>
        <p:spPr>
          <a:xfrm>
            <a:off x="3183658" y="1263758"/>
            <a:ext cx="236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E1949"/>
                </a:solidFill>
                <a:latin typeface="Helvetica" pitchFamily="2" charset="0"/>
              </a:rPr>
              <a:t>AGENCIES</a:t>
            </a:r>
            <a:endParaRPr lang="en-US" sz="3200" dirty="0">
              <a:solidFill>
                <a:srgbClr val="0E1949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A1D12D-616C-F542-BBBC-02432A376C68}"/>
              </a:ext>
            </a:extLst>
          </p:cNvPr>
          <p:cNvSpPr/>
          <p:nvPr/>
        </p:nvSpPr>
        <p:spPr>
          <a:xfrm>
            <a:off x="6643760" y="1247104"/>
            <a:ext cx="20858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0E1949"/>
                </a:solidFill>
                <a:latin typeface="Helvetica" pitchFamily="2" charset="0"/>
              </a:rPr>
              <a:t>VENDORS</a:t>
            </a:r>
            <a:endParaRPr lang="en-US" sz="3000" dirty="0">
              <a:solidFill>
                <a:srgbClr val="0E1949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3D98B5-1DCB-844C-A368-AA7B7E1629AC}"/>
              </a:ext>
            </a:extLst>
          </p:cNvPr>
          <p:cNvSpPr/>
          <p:nvPr/>
        </p:nvSpPr>
        <p:spPr>
          <a:xfrm>
            <a:off x="4044157" y="2477275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18B3CB-38BE-5243-90D2-59AC392A59B9}"/>
              </a:ext>
            </a:extLst>
          </p:cNvPr>
          <p:cNvSpPr/>
          <p:nvPr/>
        </p:nvSpPr>
        <p:spPr>
          <a:xfrm>
            <a:off x="4044157" y="2833386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E9BE45-D42C-764C-AF13-F276A59D4BC5}"/>
              </a:ext>
            </a:extLst>
          </p:cNvPr>
          <p:cNvSpPr/>
          <p:nvPr/>
        </p:nvSpPr>
        <p:spPr>
          <a:xfrm>
            <a:off x="4044157" y="3161140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5F966C-1C82-4F45-8D48-403FD538AC0B}"/>
              </a:ext>
            </a:extLst>
          </p:cNvPr>
          <p:cNvSpPr/>
          <p:nvPr/>
        </p:nvSpPr>
        <p:spPr>
          <a:xfrm>
            <a:off x="4044157" y="3511959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209F72-31F6-0C4B-9BA3-EC2E157FEAE1}"/>
              </a:ext>
            </a:extLst>
          </p:cNvPr>
          <p:cNvSpPr/>
          <p:nvPr/>
        </p:nvSpPr>
        <p:spPr>
          <a:xfrm>
            <a:off x="4044157" y="3868070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5ACC9B-2C63-E245-8EE3-0CDFC4899496}"/>
              </a:ext>
            </a:extLst>
          </p:cNvPr>
          <p:cNvSpPr/>
          <p:nvPr/>
        </p:nvSpPr>
        <p:spPr>
          <a:xfrm>
            <a:off x="4044157" y="4193223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23C0DF-6F22-2940-A191-77075E0271E7}"/>
              </a:ext>
            </a:extLst>
          </p:cNvPr>
          <p:cNvSpPr/>
          <p:nvPr/>
        </p:nvSpPr>
        <p:spPr>
          <a:xfrm>
            <a:off x="4044157" y="4544042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560BDA-27DA-CC4F-9038-2C313F15B0C9}"/>
              </a:ext>
            </a:extLst>
          </p:cNvPr>
          <p:cNvSpPr/>
          <p:nvPr/>
        </p:nvSpPr>
        <p:spPr>
          <a:xfrm>
            <a:off x="4044157" y="4900153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A3E9B9-1725-C240-96B8-F8C4DF160E29}"/>
              </a:ext>
            </a:extLst>
          </p:cNvPr>
          <p:cNvSpPr/>
          <p:nvPr/>
        </p:nvSpPr>
        <p:spPr>
          <a:xfrm>
            <a:off x="4044157" y="5227907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9DB27C-0EEA-344F-81D8-EB799DFF87F3}"/>
              </a:ext>
            </a:extLst>
          </p:cNvPr>
          <p:cNvSpPr/>
          <p:nvPr/>
        </p:nvSpPr>
        <p:spPr>
          <a:xfrm>
            <a:off x="4044157" y="5578726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8EB5A4-B678-844E-8276-5BD7DDEAB1E4}"/>
              </a:ext>
            </a:extLst>
          </p:cNvPr>
          <p:cNvSpPr/>
          <p:nvPr/>
        </p:nvSpPr>
        <p:spPr>
          <a:xfrm>
            <a:off x="4044157" y="5934837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40E904-F631-3E41-A5A3-C31E35EC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392" y="5017595"/>
            <a:ext cx="1654972" cy="165497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952DD8-E4D5-9F46-B7B5-71B68C23EBC4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4258470" y="2232422"/>
            <a:ext cx="3199604" cy="837012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443386-DA01-0D46-9F97-A67606C7AE4D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>
            <a:off x="4258470" y="2583241"/>
            <a:ext cx="3199604" cy="486193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1FDFFE-6B47-B74B-AB18-771DF5A307DE}"/>
              </a:ext>
            </a:extLst>
          </p:cNvPr>
          <p:cNvSpPr/>
          <p:nvPr/>
        </p:nvSpPr>
        <p:spPr>
          <a:xfrm>
            <a:off x="7579517" y="2123147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A14112-67F7-484F-9C7B-C6F96D3C75C2}"/>
              </a:ext>
            </a:extLst>
          </p:cNvPr>
          <p:cNvSpPr/>
          <p:nvPr/>
        </p:nvSpPr>
        <p:spPr>
          <a:xfrm>
            <a:off x="7579517" y="2473966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1C3ACC-DC52-9846-A940-457161AE7905}"/>
              </a:ext>
            </a:extLst>
          </p:cNvPr>
          <p:cNvSpPr/>
          <p:nvPr/>
        </p:nvSpPr>
        <p:spPr>
          <a:xfrm>
            <a:off x="7579517" y="2830077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DC5E83-12CE-C944-9BB2-ED9214466DBF}"/>
              </a:ext>
            </a:extLst>
          </p:cNvPr>
          <p:cNvSpPr/>
          <p:nvPr/>
        </p:nvSpPr>
        <p:spPr>
          <a:xfrm>
            <a:off x="7579517" y="3157831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F4575D-0686-304D-9446-955500A896A6}"/>
              </a:ext>
            </a:extLst>
          </p:cNvPr>
          <p:cNvSpPr/>
          <p:nvPr/>
        </p:nvSpPr>
        <p:spPr>
          <a:xfrm>
            <a:off x="7579517" y="3508650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D2B8BB-33E2-E242-A5DF-3C3F4D2F8614}"/>
              </a:ext>
            </a:extLst>
          </p:cNvPr>
          <p:cNvSpPr/>
          <p:nvPr/>
        </p:nvSpPr>
        <p:spPr>
          <a:xfrm>
            <a:off x="7579517" y="3864761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C5D4BC-EB08-2449-96F6-4CDD6BF64BCF}"/>
              </a:ext>
            </a:extLst>
          </p:cNvPr>
          <p:cNvSpPr/>
          <p:nvPr/>
        </p:nvSpPr>
        <p:spPr>
          <a:xfrm>
            <a:off x="7579517" y="4189914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BF37E0-DE49-4144-B84A-6A0805847864}"/>
              </a:ext>
            </a:extLst>
          </p:cNvPr>
          <p:cNvSpPr/>
          <p:nvPr/>
        </p:nvSpPr>
        <p:spPr>
          <a:xfrm>
            <a:off x="7579517" y="4540733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B7AC9B-CDF4-A143-8C26-C9A7432952D0}"/>
              </a:ext>
            </a:extLst>
          </p:cNvPr>
          <p:cNvSpPr/>
          <p:nvPr/>
        </p:nvSpPr>
        <p:spPr>
          <a:xfrm>
            <a:off x="7579517" y="4896844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A63008-B454-E548-8A4F-891382FE4643}"/>
              </a:ext>
            </a:extLst>
          </p:cNvPr>
          <p:cNvSpPr/>
          <p:nvPr/>
        </p:nvSpPr>
        <p:spPr>
          <a:xfrm>
            <a:off x="7579517" y="5224598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CC82F5-D4A2-2245-834B-F377B10AFC7A}"/>
              </a:ext>
            </a:extLst>
          </p:cNvPr>
          <p:cNvSpPr/>
          <p:nvPr/>
        </p:nvSpPr>
        <p:spPr>
          <a:xfrm>
            <a:off x="7579517" y="5575417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F456C8-D71C-4843-9E73-3B6C46590CFD}"/>
              </a:ext>
            </a:extLst>
          </p:cNvPr>
          <p:cNvSpPr/>
          <p:nvPr/>
        </p:nvSpPr>
        <p:spPr>
          <a:xfrm>
            <a:off x="7579517" y="5931528"/>
            <a:ext cx="214313" cy="2119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12D9FE-9D8B-A441-A289-24B7C376463A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4258470" y="2939352"/>
            <a:ext cx="3199604" cy="130082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5E412E-DAD7-3B48-92BF-046AB39942DA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 flipV="1">
            <a:off x="4258470" y="3069434"/>
            <a:ext cx="3199604" cy="197672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CFF3C0-F8C6-C242-9836-9B571C358C41}"/>
              </a:ext>
            </a:extLst>
          </p:cNvPr>
          <p:cNvCxnSpPr>
            <a:cxnSpLocks/>
            <a:stCxn id="22" idx="6"/>
            <a:endCxn id="9" idx="2"/>
          </p:cNvCxnSpPr>
          <p:nvPr/>
        </p:nvCxnSpPr>
        <p:spPr>
          <a:xfrm flipV="1">
            <a:off x="4258470" y="3069434"/>
            <a:ext cx="3199604" cy="54849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EBC30-8917-2F46-B0D2-1311F654C361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V="1">
            <a:off x="4258470" y="3069434"/>
            <a:ext cx="3199604" cy="904602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568408-8743-604B-8A53-11A0CDB4ACE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V="1">
            <a:off x="4258470" y="3069434"/>
            <a:ext cx="3199604" cy="1229755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7CDFE8D-8602-CB47-BD4C-3C3562AF927B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 flipV="1">
            <a:off x="4258470" y="3069434"/>
            <a:ext cx="3199604" cy="1580574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7BFFB6-BC50-0A4F-B9AF-588CC0CCC629}"/>
              </a:ext>
            </a:extLst>
          </p:cNvPr>
          <p:cNvCxnSpPr>
            <a:cxnSpLocks/>
            <a:stCxn id="26" idx="6"/>
            <a:endCxn id="9" idx="2"/>
          </p:cNvCxnSpPr>
          <p:nvPr/>
        </p:nvCxnSpPr>
        <p:spPr>
          <a:xfrm flipV="1">
            <a:off x="4258470" y="3069434"/>
            <a:ext cx="3199604" cy="1936685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311A3C0-433D-3E4A-84D7-299EF1876D3D}"/>
              </a:ext>
            </a:extLst>
          </p:cNvPr>
          <p:cNvCxnSpPr>
            <a:cxnSpLocks/>
            <a:stCxn id="27" idx="6"/>
            <a:endCxn id="9" idx="2"/>
          </p:cNvCxnSpPr>
          <p:nvPr/>
        </p:nvCxnSpPr>
        <p:spPr>
          <a:xfrm flipV="1">
            <a:off x="4258470" y="3069434"/>
            <a:ext cx="3199604" cy="226443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A6C46D-E3E2-884F-80EB-D9A5D62C7E66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 flipV="1">
            <a:off x="4258470" y="3069434"/>
            <a:ext cx="3199604" cy="261525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27DA42-542E-FF40-88D2-3EE262063B38}"/>
              </a:ext>
            </a:extLst>
          </p:cNvPr>
          <p:cNvCxnSpPr>
            <a:cxnSpLocks/>
            <a:stCxn id="29" idx="6"/>
            <a:endCxn id="9" idx="2"/>
          </p:cNvCxnSpPr>
          <p:nvPr/>
        </p:nvCxnSpPr>
        <p:spPr>
          <a:xfrm flipV="1">
            <a:off x="4258470" y="3069434"/>
            <a:ext cx="3199604" cy="297136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82718B-34E3-FF49-A678-13C6DD744CC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379914" y="3069434"/>
            <a:ext cx="3078160" cy="1747324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09CE184-7B11-AF4B-9FE1-C7A025D829CF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4379914" y="2355057"/>
            <a:ext cx="3078160" cy="361746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75B6BEF-B0E2-C24D-8211-6601F1743ABA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4379914" y="2716803"/>
            <a:ext cx="3078160" cy="35263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B10F016-90B7-5B42-85B5-BD73F6444129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4379914" y="2716803"/>
            <a:ext cx="3078160" cy="106700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55B888-43A6-B64D-AEE5-FAD6C597D8F6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4379914" y="2716803"/>
            <a:ext cx="3078160" cy="1795662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551A46B-3699-CD40-B563-B1D9E4C5DADA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 flipV="1">
            <a:off x="4379914" y="2716803"/>
            <a:ext cx="3078160" cy="251003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24AEE43-2FB6-8540-976A-3B94E4AC136D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4379914" y="2716803"/>
            <a:ext cx="3078160" cy="321012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2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6BEFFC-90AA-DD4A-9E1C-A3B858ECC2A7}"/>
              </a:ext>
            </a:extLst>
          </p:cNvPr>
          <p:cNvSpPr/>
          <p:nvPr/>
        </p:nvSpPr>
        <p:spPr>
          <a:xfrm>
            <a:off x="1229983" y="1985330"/>
            <a:ext cx="3046945" cy="146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40E904-F631-3E41-A5A3-C31E35EC2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392" y="5017595"/>
            <a:ext cx="1654972" cy="1654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C2499-1458-D547-8750-C7923EA66729}"/>
              </a:ext>
            </a:extLst>
          </p:cNvPr>
          <p:cNvSpPr txBox="1"/>
          <p:nvPr/>
        </p:nvSpPr>
        <p:spPr>
          <a:xfrm>
            <a:off x="1236144" y="2023079"/>
            <a:ext cx="3011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Helvetica" pitchFamily="2" charset="0"/>
                <a:ea typeface="+mn-lt"/>
                <a:cs typeface="+mn-lt"/>
              </a:rPr>
              <a:t>Board of Real Property Assessment &amp; Appeals</a:t>
            </a:r>
            <a:endParaRPr lang="en-US" sz="1500" dirty="0">
              <a:solidFill>
                <a:schemeClr val="bg1"/>
              </a:solidFill>
              <a:latin typeface="Helvetica" pitchFamily="2" charset="0"/>
              <a:cs typeface="Calibri"/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Helvetica" pitchFamily="2" charset="0"/>
                <a:ea typeface="+mn-lt"/>
                <a:cs typeface="+mn-lt"/>
              </a:rPr>
              <a:t>Contract Appeals Board</a:t>
            </a:r>
            <a:endParaRPr lang="en-US" sz="1500" dirty="0">
              <a:solidFill>
                <a:schemeClr val="bg1"/>
              </a:solidFill>
              <a:latin typeface="Helvetica" pitchFamily="2" charset="0"/>
              <a:cs typeface="Calibri"/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  <a:latin typeface="Helvetica" pitchFamily="2" charset="0"/>
                <a:ea typeface="+mn-lt"/>
                <a:cs typeface="+mn-lt"/>
              </a:rPr>
              <a:t>Office of Employee Appeals</a:t>
            </a:r>
            <a:r>
              <a:rPr lang="en-US" sz="1500" dirty="0">
                <a:solidFill>
                  <a:schemeClr val="bg1"/>
                </a:solidFill>
                <a:latin typeface="Helvetica" pitchFamily="2" charset="0"/>
                <a:cs typeface="Calibri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Helvetica" pitchFamily="2" charset="0"/>
                <a:ea typeface="+mn-lt"/>
                <a:cs typeface="+mn-lt"/>
              </a:rPr>
              <a:t>Public Employee Relations 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E00A1-339B-9E4B-9310-B76E5FDE88F1}"/>
              </a:ext>
            </a:extLst>
          </p:cNvPr>
          <p:cNvSpPr/>
          <p:nvPr/>
        </p:nvSpPr>
        <p:spPr>
          <a:xfrm>
            <a:off x="4494805" y="1985330"/>
            <a:ext cx="3075935" cy="146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C37DC2-2AC8-7347-9EB1-D42DE4373A4D}"/>
              </a:ext>
            </a:extLst>
          </p:cNvPr>
          <p:cNvSpPr txBox="1"/>
          <p:nvPr/>
        </p:nvSpPr>
        <p:spPr>
          <a:xfrm>
            <a:off x="4500736" y="2023079"/>
            <a:ext cx="3064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DC Sentencing Committee</a:t>
            </a:r>
            <a:endParaRPr lang="en-US" sz="1050" dirty="0">
              <a:latin typeface="Helvetica"/>
              <a:cs typeface="Helvetica"/>
            </a:endParaRP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Deputy Mayor for Public Safety &amp; Justice</a:t>
            </a: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Department of Education</a:t>
            </a: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Judicial Nomination Commission</a:t>
            </a: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Office of Campaign Finance</a:t>
            </a: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Office of Finance &amp; Resource Management</a:t>
            </a: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Office of Veteran Affairs</a:t>
            </a:r>
          </a:p>
          <a:p>
            <a:pPr algn="ctr"/>
            <a:r>
              <a:rPr lang="en-US" sz="1050" dirty="0">
                <a:solidFill>
                  <a:srgbClr val="FFFFFF"/>
                </a:solidFill>
                <a:latin typeface="Helvetica"/>
                <a:ea typeface="YACgEQNAr7w 0"/>
                <a:cs typeface="YACgEQNAr7w 0"/>
              </a:rPr>
              <a:t>Office of Victim Services</a:t>
            </a:r>
            <a:endParaRPr lang="en-US" sz="1050" dirty="0">
              <a:latin typeface="Helvetica"/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1A006-F684-E240-8C15-F0CD5C439A4C}"/>
              </a:ext>
            </a:extLst>
          </p:cNvPr>
          <p:cNvSpPr/>
          <p:nvPr/>
        </p:nvSpPr>
        <p:spPr>
          <a:xfrm>
            <a:off x="7765725" y="1985330"/>
            <a:ext cx="3093644" cy="146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2444A-C1B2-5148-A1A4-4E89A0002A36}"/>
              </a:ext>
            </a:extLst>
          </p:cNvPr>
          <p:cNvSpPr txBox="1"/>
          <p:nvPr/>
        </p:nvSpPr>
        <p:spPr>
          <a:xfrm>
            <a:off x="7788963" y="2176967"/>
            <a:ext cx="3081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Advisory Neighborhood Commission</a:t>
            </a:r>
            <a:endParaRPr lang="en-US" sz="16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Helvetica"/>
              <a:ea typeface="+mn-lt"/>
              <a:cs typeface="+mn-lt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Office of Community Affairs</a:t>
            </a:r>
            <a:endParaRPr 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2CE0-5C7B-BB42-A785-CD250F4CC4B5}"/>
              </a:ext>
            </a:extLst>
          </p:cNvPr>
          <p:cNvSpPr/>
          <p:nvPr/>
        </p:nvSpPr>
        <p:spPr>
          <a:xfrm>
            <a:off x="1206923" y="3588689"/>
            <a:ext cx="3046945" cy="15150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C6F1E-E1B6-3545-A718-F31B027F71E6}"/>
              </a:ext>
            </a:extLst>
          </p:cNvPr>
          <p:cNvSpPr txBox="1"/>
          <p:nvPr/>
        </p:nvSpPr>
        <p:spPr>
          <a:xfrm>
            <a:off x="1212742" y="3773552"/>
            <a:ext cx="303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Computer Maintenance &amp; Repair Service</a:t>
            </a:r>
            <a:endParaRPr lang="en-US" sz="12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Legal Services</a:t>
            </a:r>
            <a:endParaRPr lang="en-US" sz="12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Temporary Help Services</a:t>
            </a:r>
            <a:endParaRPr lang="en-US" sz="12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Employment Agencies</a:t>
            </a:r>
            <a:endParaRPr lang="en-US" sz="12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Accounting and Auditing Services</a:t>
            </a:r>
            <a:endParaRPr lang="en-US" sz="12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Stenographic Support Services</a:t>
            </a:r>
            <a:endParaRPr lang="en-US" sz="1200" dirty="0">
              <a:solidFill>
                <a:schemeClr val="bg1"/>
              </a:solidFill>
              <a:latin typeface="Helvetica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735C03-3361-6E49-97C3-D33D901E1A02}"/>
              </a:ext>
            </a:extLst>
          </p:cNvPr>
          <p:cNvSpPr/>
          <p:nvPr/>
        </p:nvSpPr>
        <p:spPr>
          <a:xfrm>
            <a:off x="4500735" y="3588689"/>
            <a:ext cx="3046945" cy="14604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DC69F-A0C3-5B42-B847-6AA15963FAD0}"/>
              </a:ext>
            </a:extLst>
          </p:cNvPr>
          <p:cNvSpPr txBox="1"/>
          <p:nvPr/>
        </p:nvSpPr>
        <p:spPr>
          <a:xfrm>
            <a:off x="4506554" y="3626438"/>
            <a:ext cx="3035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Automotive Service Shops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Direct Marketing Catalog Merchants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Glass, Paint, and Wallpaper Stores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Nondurable Goods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Repair Shops and Related Services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Miscellaneous Hardware Equipment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Industrial Supplies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Plumbing and Heating Equipment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Construction Materials</a:t>
            </a:r>
            <a:endParaRPr lang="en-US" sz="1000" dirty="0">
              <a:solidFill>
                <a:schemeClr val="bg1"/>
              </a:solidFill>
              <a:latin typeface="Helvetica"/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7A4414-DACA-624D-AD97-675D23507DBE}"/>
              </a:ext>
            </a:extLst>
          </p:cNvPr>
          <p:cNvSpPr/>
          <p:nvPr/>
        </p:nvSpPr>
        <p:spPr>
          <a:xfrm>
            <a:off x="7789363" y="3588689"/>
            <a:ext cx="3046945" cy="14604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46927D-8038-DE4D-BB82-B1D7582651C6}"/>
              </a:ext>
            </a:extLst>
          </p:cNvPr>
          <p:cNvSpPr txBox="1"/>
          <p:nvPr/>
        </p:nvSpPr>
        <p:spPr>
          <a:xfrm>
            <a:off x="7812423" y="3903439"/>
            <a:ext cx="303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Holiday Inns</a:t>
            </a:r>
            <a:endParaRPr lang="en-US" sz="1600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Helvetica"/>
              <a:ea typeface="+mn-lt"/>
              <a:cs typeface="+mn-lt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Lodging Hotels Motels Resorts</a:t>
            </a:r>
            <a:endParaRPr lang="en-US" sz="16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DD494-7931-8B4E-9F22-FE856B06EB20}"/>
              </a:ext>
            </a:extLst>
          </p:cNvPr>
          <p:cNvSpPr/>
          <p:nvPr/>
        </p:nvSpPr>
        <p:spPr>
          <a:xfrm>
            <a:off x="1229983" y="1118921"/>
            <a:ext cx="9640806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5EDF0-32E0-5443-AB9F-F9B34E13B605}"/>
              </a:ext>
            </a:extLst>
          </p:cNvPr>
          <p:cNvSpPr txBox="1"/>
          <p:nvPr/>
        </p:nvSpPr>
        <p:spPr>
          <a:xfrm>
            <a:off x="1524685" y="1216446"/>
            <a:ext cx="959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SAMPLE AGENCY CLUSTERS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Calibri"/>
              </a:rPr>
              <a:t>AND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solidFill>
                  <a:srgbClr val="0E1949"/>
                </a:solidFill>
                <a:cs typeface="Calibri"/>
              </a:rPr>
              <a:t>SAMPLE VENDOR CATEGORY CLUSTERS</a:t>
            </a:r>
          </a:p>
        </p:txBody>
      </p:sp>
    </p:spTree>
    <p:extLst>
      <p:ext uri="{BB962C8B-B14F-4D97-AF65-F5344CB8AC3E}">
        <p14:creationId xmlns:p14="http://schemas.microsoft.com/office/powerpoint/2010/main" val="428191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27224-3613-2C47-816C-9AC8D6522946}"/>
              </a:ext>
            </a:extLst>
          </p:cNvPr>
          <p:cNvSpPr/>
          <p:nvPr/>
        </p:nvSpPr>
        <p:spPr>
          <a:xfrm>
            <a:off x="0" y="0"/>
            <a:ext cx="12192000" cy="900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4000" b="1">
                <a:latin typeface="Helvetica"/>
                <a:cs typeface="Calibri"/>
              </a:rPr>
              <a:t>ANALYSIS OF CLUSTER 1</a:t>
            </a:r>
          </a:p>
        </p:txBody>
      </p:sp>
      <p:pic>
        <p:nvPicPr>
          <p:cNvPr id="4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754CD81-389F-4759-991E-40EB66C0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432984"/>
            <a:ext cx="8320616" cy="493394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2DE329-BD46-4B41-9766-40BAD0C01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392" y="5017595"/>
            <a:ext cx="1654972" cy="1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27224-3613-2C47-816C-9AC8D6522946}"/>
              </a:ext>
            </a:extLst>
          </p:cNvPr>
          <p:cNvSpPr/>
          <p:nvPr/>
        </p:nvSpPr>
        <p:spPr>
          <a:xfrm>
            <a:off x="0" y="0"/>
            <a:ext cx="12192000" cy="900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56DF7-F36C-584D-8D3A-77ABF90863A3}"/>
              </a:ext>
            </a:extLst>
          </p:cNvPr>
          <p:cNvSpPr txBox="1"/>
          <p:nvPr/>
        </p:nvSpPr>
        <p:spPr>
          <a:xfrm>
            <a:off x="157162" y="96113"/>
            <a:ext cx="714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SANKEY VISUALIZATION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01DDE8A-2918-4D87-8A12-32491BE6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46" y="1008592"/>
            <a:ext cx="5449358" cy="56557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439E3C-270B-0648-8537-D9CBDD70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392" y="5017595"/>
            <a:ext cx="1654972" cy="1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2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6BEFFC-90AA-DD4A-9E1C-A3B858ECC2A7}"/>
              </a:ext>
            </a:extLst>
          </p:cNvPr>
          <p:cNvSpPr/>
          <p:nvPr/>
        </p:nvSpPr>
        <p:spPr>
          <a:xfrm>
            <a:off x="1270324" y="2362814"/>
            <a:ext cx="3046945" cy="24656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40E904-F631-3E41-A5A3-C31E35EC2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392" y="5017595"/>
            <a:ext cx="1654972" cy="1654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C2499-1458-D547-8750-C7923EA66729}"/>
              </a:ext>
            </a:extLst>
          </p:cNvPr>
          <p:cNvSpPr txBox="1"/>
          <p:nvPr/>
        </p:nvSpPr>
        <p:spPr>
          <a:xfrm>
            <a:off x="1276485" y="2400563"/>
            <a:ext cx="3011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A&amp;H Locksmith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AACCA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Academic Cap &amp; Gown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ACT </a:t>
            </a:r>
            <a:r>
              <a:rPr lang="en-US" dirty="0" err="1">
                <a:solidFill>
                  <a:schemeClr val="bg1"/>
                </a:solidFill>
                <a:latin typeface="Helvetica"/>
                <a:cs typeface="Calibri"/>
              </a:rPr>
              <a:t>ELearningCenter</a:t>
            </a:r>
            <a:endParaRPr lang="en-US" dirty="0">
              <a:solidFill>
                <a:schemeClr val="bg1"/>
              </a:solidFill>
              <a:latin typeface="Helvetica"/>
              <a:cs typeface="Calibri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ACT Unbounded Learning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ACTE Online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ACTEX Mad River Books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ADA Appliances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E00A1-339B-9E4B-9310-B76E5FDE88F1}"/>
              </a:ext>
            </a:extLst>
          </p:cNvPr>
          <p:cNvSpPr/>
          <p:nvPr/>
        </p:nvSpPr>
        <p:spPr>
          <a:xfrm>
            <a:off x="4535146" y="2362814"/>
            <a:ext cx="3075935" cy="24656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C37DC2-2AC8-7347-9EB1-D42DE4373A4D}"/>
              </a:ext>
            </a:extLst>
          </p:cNvPr>
          <p:cNvSpPr txBox="1"/>
          <p:nvPr/>
        </p:nvSpPr>
        <p:spPr>
          <a:xfrm>
            <a:off x="4570135" y="2816061"/>
            <a:ext cx="3064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5NapkinBurger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7-Eleven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8th Ave. BBQ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8th Street Grill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AAA Mid-Atlantic Region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1A006-F684-E240-8C15-F0CD5C439A4C}"/>
              </a:ext>
            </a:extLst>
          </p:cNvPr>
          <p:cNvSpPr/>
          <p:nvPr/>
        </p:nvSpPr>
        <p:spPr>
          <a:xfrm>
            <a:off x="7806066" y="2362814"/>
            <a:ext cx="3093644" cy="24656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2444A-C1B2-5148-A1A4-4E89A0002A36}"/>
              </a:ext>
            </a:extLst>
          </p:cNvPr>
          <p:cNvSpPr txBox="1"/>
          <p:nvPr/>
        </p:nvSpPr>
        <p:spPr>
          <a:xfrm>
            <a:off x="7829304" y="2816061"/>
            <a:ext cx="3081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ea typeface="+mn-lt"/>
                <a:cs typeface="+mn-lt"/>
              </a:rPr>
              <a:t>2co.com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355 Toyota-Service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4 Wheel Drive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 1 Drive Shaft East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/>
                <a:cs typeface="Calibri"/>
              </a:rPr>
              <a:t>Aero Industries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DD494-7931-8B4E-9F22-FE856B06EB20}"/>
              </a:ext>
            </a:extLst>
          </p:cNvPr>
          <p:cNvSpPr/>
          <p:nvPr/>
        </p:nvSpPr>
        <p:spPr>
          <a:xfrm>
            <a:off x="1270324" y="1496405"/>
            <a:ext cx="9640806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5EDF0-32E0-5443-AB9F-F9B34E13B605}"/>
              </a:ext>
            </a:extLst>
          </p:cNvPr>
          <p:cNvSpPr txBox="1"/>
          <p:nvPr/>
        </p:nvSpPr>
        <p:spPr>
          <a:xfrm>
            <a:off x="1407987" y="1563406"/>
            <a:ext cx="9594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5"/>
                </a:solidFill>
                <a:cs typeface="Calibri"/>
              </a:rPr>
              <a:t>SAMPLE INDIVIDUAL VENDOR CLUSTERS</a:t>
            </a:r>
            <a:endParaRPr lang="en-US" sz="3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4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9298C-73E6-1B46-9669-F17EC5373763}"/>
              </a:ext>
            </a:extLst>
          </p:cNvPr>
          <p:cNvSpPr txBox="1"/>
          <p:nvPr/>
        </p:nvSpPr>
        <p:spPr>
          <a:xfrm>
            <a:off x="3327209" y="5886450"/>
            <a:ext cx="552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1949"/>
                </a:solidFill>
                <a:latin typeface="Helvetica" pitchFamily="2" charset="0"/>
              </a:rPr>
              <a:t>Colter Decker - Matthew Brun - Chris Lee - Ari </a:t>
            </a:r>
            <a:r>
              <a:rPr lang="en-US" dirty="0" err="1">
                <a:solidFill>
                  <a:srgbClr val="0E1949"/>
                </a:solidFill>
                <a:latin typeface="Helvetica" pitchFamily="2" charset="0"/>
              </a:rPr>
              <a:t>Vilker</a:t>
            </a:r>
            <a:endParaRPr lang="en-US" dirty="0">
              <a:solidFill>
                <a:srgbClr val="0E1949"/>
              </a:solidFill>
              <a:latin typeface="Helvetica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7614FD-C0D5-EF4A-A54B-92633BE40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414" y="-250912"/>
            <a:ext cx="6322028" cy="63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229</Words>
  <Application>Microsoft Macintosh PowerPoint</Application>
  <PresentationFormat>Widescreen</PresentationFormat>
  <Paragraphs>66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Colter Decker</dc:creator>
  <cp:lastModifiedBy>Colter Decker</cp:lastModifiedBy>
  <cp:revision>7</cp:revision>
  <dcterms:created xsi:type="dcterms:W3CDTF">2021-02-06T17:46:19Z</dcterms:created>
  <dcterms:modified xsi:type="dcterms:W3CDTF">2021-02-06T20:44:06Z</dcterms:modified>
</cp:coreProperties>
</file>