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280" cy="333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280" cy="333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산업 빅데이터 실제 프로젝트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3200" spc="-1" strike="noStrike">
                <a:latin typeface="Arial"/>
              </a:rPr>
              <a:t>최종발표</a:t>
            </a:r>
            <a:r>
              <a:rPr b="0" lang="en-US" sz="3200" spc="-1" strike="noStrike">
                <a:latin typeface="Arial"/>
              </a:rPr>
              <a:t>: </a:t>
            </a:r>
            <a:r>
              <a:rPr b="0" lang="ko-KR" sz="3200" spc="-1" strike="noStrike">
                <a:latin typeface="Arial"/>
              </a:rPr>
              <a:t>배달음식 데이터 분석 및 예측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2021254014 </a:t>
            </a:r>
            <a:r>
              <a:rPr b="0" lang="ko-KR" sz="3200" spc="-1" strike="noStrike">
                <a:latin typeface="Arial"/>
              </a:rPr>
              <a:t>이충현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상관분석 – 양의 상관관계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그리고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ko-KR" sz="3200" spc="-1" strike="noStrike">
                <a:latin typeface="Arial"/>
              </a:rPr>
              <a:t>아래에 나열되는 데이터들과는 강한 양의 상관관계를 가진다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평가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편리함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평가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시간절약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유입영향력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주문수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유입영향력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결제수단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유입영향력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가성비</a:t>
            </a:r>
            <a:endParaRPr b="0" lang="en-US" sz="3200" spc="-1" strike="noStrike">
              <a:latin typeface="Arial"/>
              <a:ea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상관분석 – 약한 상관관계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다음의 특성들은 비교적 약한 양</a:t>
            </a:r>
            <a:r>
              <a:rPr b="0" lang="en-US" sz="3200" spc="-1" strike="noStrike">
                <a:latin typeface="Arial"/>
              </a:rPr>
              <a:t>/</a:t>
            </a:r>
            <a:r>
              <a:rPr b="0" lang="ko-KR" sz="3200" spc="-1" strike="noStrike">
                <a:latin typeface="Arial"/>
              </a:rPr>
              <a:t>음의 상관관계를 가진다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유입영향력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음식질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유입영향력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배송추적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취소사유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긴배달시간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취소사유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배달원픽업지연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중요성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시간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주문대기가능시간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적은상품빠른배송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중요도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빠른배송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중요도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음식신선함</a:t>
            </a:r>
            <a:endParaRPr b="0" lang="en-US" sz="3200" spc="-1" strike="noStrike">
              <a:latin typeface="Arial"/>
              <a:ea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양적자료 분석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2268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나이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2268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가족수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14440" y="3600000"/>
            <a:ext cx="9061200" cy="269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양적</a:t>
            </a:r>
            <a:r>
              <a:rPr b="0" lang="en-US" sz="4400" spc="-1" strike="noStrike">
                <a:latin typeface="Arial"/>
              </a:rPr>
              <a:t>/</a:t>
            </a:r>
            <a:r>
              <a:rPr b="0" lang="ko-KR" sz="4400" spc="-1" strike="noStrike">
                <a:latin typeface="Arial"/>
              </a:rPr>
              <a:t>질적자료 동시분석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944000" y="1620000"/>
            <a:ext cx="6084000" cy="535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예측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3969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Logistic Regression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3969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Random Forest Classifier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3969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Decision Tree Classifier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3969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KNN Classifier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예측 – </a:t>
            </a:r>
            <a:r>
              <a:rPr b="0" lang="en-US" sz="4400" spc="-1" strike="noStrike">
                <a:latin typeface="Arial"/>
              </a:rPr>
              <a:t>Logistic Regression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     </a:t>
            </a:r>
            <a:r>
              <a:rPr b="0" lang="en-US" sz="3200" spc="-1" strike="noStrike">
                <a:latin typeface="Arial"/>
              </a:rPr>
              <a:t>precision    recall  f1-score   support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</a:t>
            </a:r>
            <a:r>
              <a:rPr b="0" lang="en-US" sz="3200" spc="-1" strike="noStrike">
                <a:latin typeface="Arial"/>
              </a:rPr>
              <a:t>0       0.96        0.77      0.86          31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</a:t>
            </a:r>
            <a:r>
              <a:rPr b="0" lang="en-US" sz="3200" spc="-1" strike="noStrike">
                <a:latin typeface="Arial"/>
              </a:rPr>
              <a:t>1       0.92        0.99      0.96          86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accuracy                                       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0.93         117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macro avg         0.94        0.88       0.91         117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weighted avg     0.93        0.93       0.93         117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[[24  7]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[ 1 85]]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000" spc="-1" strike="noStrike">
                <a:latin typeface="Arial"/>
              </a:rPr>
              <a:t>예측 – </a:t>
            </a:r>
            <a:r>
              <a:rPr b="0" lang="en-US" sz="4000" spc="-1" strike="noStrike">
                <a:latin typeface="Arial"/>
              </a:rPr>
              <a:t>Random Forest Classifier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     </a:t>
            </a:r>
            <a:r>
              <a:rPr b="0" lang="en-US" sz="3200" spc="-1" strike="noStrike">
                <a:latin typeface="Arial"/>
              </a:rPr>
              <a:t>precision    recall  f1-score   support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</a:t>
            </a:r>
            <a:r>
              <a:rPr b="0" lang="en-US" sz="3200" spc="-1" strike="noStrike">
                <a:latin typeface="Arial"/>
              </a:rPr>
              <a:t>0       0.97        0.94      0.95          31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</a:t>
            </a:r>
            <a:r>
              <a:rPr b="0" lang="en-US" sz="3200" spc="-1" strike="noStrike">
                <a:latin typeface="Arial"/>
              </a:rPr>
              <a:t>1       0.98        0.99      0.98          86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accuracy                                       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0.97         117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macro avg         0.97        0.96       0.97         117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weighted avg     0.97        0.97       0.97         117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[[29  2]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[ 1 85]]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000" spc="-1" strike="noStrike">
                <a:latin typeface="Arial"/>
              </a:rPr>
              <a:t>예측 – </a:t>
            </a:r>
            <a:r>
              <a:rPr b="0" lang="en-US" sz="4000" spc="-1" strike="noStrike">
                <a:latin typeface="Arial"/>
              </a:rPr>
              <a:t>Decision Tree Classifier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---------- Depth 6 ----------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Train Sets Score: 0.978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Test Sets Score: 0.932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---------- Depth 7 ----------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Train Sets Score: 0.985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Test Sets Score: 0.915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---------- Depth 8 ----------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Train Sets Score: 0.996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Test Sets Score: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0.957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예측 – </a:t>
            </a:r>
            <a:r>
              <a:rPr b="0" lang="en-US" sz="4400" spc="-1" strike="noStrike">
                <a:latin typeface="Arial"/>
              </a:rPr>
              <a:t>KNN Classifier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     </a:t>
            </a:r>
            <a:r>
              <a:rPr b="0" lang="en-US" sz="3200" spc="-1" strike="noStrike">
                <a:latin typeface="Arial"/>
              </a:rPr>
              <a:t>precision    recall  f1-score   support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</a:t>
            </a:r>
            <a:r>
              <a:rPr b="0" lang="en-US" sz="3200" spc="-1" strike="noStrike">
                <a:latin typeface="Arial"/>
              </a:rPr>
              <a:t>0       0.95        0.68      0.79          31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</a:t>
            </a:r>
            <a:r>
              <a:rPr b="0" lang="en-US" sz="3200" spc="-1" strike="noStrike">
                <a:latin typeface="Arial"/>
              </a:rPr>
              <a:t>1       0.89        0.99      0.94          86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accuracy                                       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0.91         117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macro avg         0.92        0.83       0.87         117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weighted avg     0.91        0.91       0.90         117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[[21 10]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[ 1 85]]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예측 성능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3969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 Random Forest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3969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 Decision Tree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3969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 Logistic Regression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3969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 KNN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배달 데이터 요약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나이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ko-KR" sz="3200" spc="-1" strike="noStrike">
                <a:latin typeface="Arial"/>
              </a:rPr>
              <a:t>성별 등 개인정보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주소지정보 </a:t>
            </a:r>
            <a:r>
              <a:rPr b="0" lang="en-US" sz="3200" spc="-1" strike="noStrike">
                <a:latin typeface="Arial"/>
              </a:rPr>
              <a:t>(</a:t>
            </a:r>
            <a:r>
              <a:rPr b="0" lang="ko-KR" sz="3200" spc="-1" strike="noStrike">
                <a:latin typeface="Arial"/>
              </a:rPr>
              <a:t>본 프로젝트에서 제외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주문후기 </a:t>
            </a:r>
            <a:r>
              <a:rPr b="0" lang="en-US" sz="3200" spc="-1" strike="noStrike">
                <a:latin typeface="Arial"/>
              </a:rPr>
              <a:t>(</a:t>
            </a:r>
            <a:r>
              <a:rPr b="0" lang="ko-KR" sz="3200" spc="-1" strike="noStrike">
                <a:latin typeface="Arial"/>
              </a:rPr>
              <a:t>본 프로젝트에서 제외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평가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ko-KR" sz="3200" spc="-1" strike="noStrike">
                <a:latin typeface="Arial"/>
              </a:rPr>
              <a:t>중요도 등 평가 데이터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c9211e"/>
                </a:solidFill>
                <a:latin typeface="Arial"/>
              </a:rPr>
              <a:t>재구매의사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탐색적 데이터 분석 </a:t>
            </a:r>
            <a:r>
              <a:rPr b="0" lang="en-US" sz="4400" spc="-1" strike="noStrike">
                <a:latin typeface="Arial"/>
              </a:rPr>
              <a:t>(EDA)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78880" y="2264760"/>
            <a:ext cx="8888760" cy="438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EDA – </a:t>
            </a:r>
            <a:r>
              <a:rPr b="0" lang="ko-KR" sz="4400" spc="-1" strike="noStrike">
                <a:latin typeface="Arial"/>
              </a:rPr>
              <a:t>질적자료 분석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728000" y="1980000"/>
            <a:ext cx="6695640" cy="503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EDA – </a:t>
            </a:r>
            <a:r>
              <a:rPr b="0" lang="ko-KR" sz="4400" spc="-1" strike="noStrike">
                <a:latin typeface="Arial"/>
              </a:rPr>
              <a:t>질적자료 분석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452680" y="1696680"/>
            <a:ext cx="5286960" cy="528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EDA – </a:t>
            </a:r>
            <a:r>
              <a:rPr b="0" lang="ko-KR" sz="4400" spc="-1" strike="noStrike">
                <a:latin typeface="Arial"/>
              </a:rPr>
              <a:t>질적자료 분석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454120" y="1732680"/>
            <a:ext cx="5213520" cy="521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EDA – </a:t>
            </a:r>
            <a:r>
              <a:rPr b="0" lang="ko-KR" sz="4400" spc="-1" strike="noStrike">
                <a:latin typeface="Arial"/>
              </a:rPr>
              <a:t>질적자료 분석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451960" y="1732680"/>
            <a:ext cx="5214960" cy="521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상관분석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452680" y="1686960"/>
            <a:ext cx="5106960" cy="529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latin typeface="Arial"/>
              </a:rPr>
              <a:t>상관분석 – 음의 상관관계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Arial"/>
              </a:rPr>
              <a:t>재구매의사가 아래에 나열되는 데이터들에 대해 강한 음의 상관관계를 가진다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ko-KR" sz="3200" spc="-1" strike="noStrike">
                <a:latin typeface="Arial"/>
              </a:rPr>
              <a:t>나이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ko-KR" sz="3200" spc="-1" strike="noStrike">
                <a:latin typeface="Arial"/>
              </a:rPr>
              <a:t>비구매요인들 </a:t>
            </a:r>
            <a:r>
              <a:rPr b="0" lang="en-US" sz="3200" spc="-1" strike="noStrike">
                <a:latin typeface="Arial"/>
              </a:rPr>
              <a:t>(</a:t>
            </a:r>
            <a:r>
              <a:rPr b="0" lang="ko-KR" sz="3200" spc="-1" strike="noStrike">
                <a:latin typeface="Arial"/>
              </a:rPr>
              <a:t>직접요리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ko-KR" sz="3200" spc="-1" strike="noStrike">
                <a:latin typeface="Arial"/>
              </a:rPr>
              <a:t>건강식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ko-KR" sz="3200" spc="-1" strike="noStrike">
                <a:latin typeface="Arial"/>
              </a:rPr>
              <a:t>긴배달시간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ko-KR" sz="3200" spc="-1" strike="noStrike">
                <a:latin typeface="Arial"/>
              </a:rPr>
              <a:t>비위생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ko-KR" sz="3200" spc="-1" strike="noStrike">
                <a:latin typeface="Arial"/>
              </a:rPr>
              <a:t>해충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ko-KR" sz="3200" spc="-1" strike="noStrike">
                <a:latin typeface="Arial"/>
              </a:rPr>
              <a:t>이용불가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ko-KR" sz="3200" spc="-1" strike="noStrike">
                <a:latin typeface="Arial"/>
              </a:rPr>
              <a:t>미제공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ko-KR" sz="3200" spc="-1" strike="noStrike">
                <a:latin typeface="Arial"/>
              </a:rPr>
              <a:t>중요도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배송원연락수</a:t>
            </a:r>
            <a:endParaRPr b="0" lang="en-US" sz="3200" spc="-1" strike="noStrike">
              <a:latin typeface="Arial"/>
              <a:ea typeface="나눔고딕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ko-KR" sz="3200" spc="-1" strike="noStrike">
                <a:latin typeface="Arial"/>
              </a:rPr>
              <a:t>중요도</a:t>
            </a:r>
            <a:r>
              <a:rPr b="0" lang="en-US" sz="3200" spc="-1" strike="noStrike">
                <a:latin typeface="Arial"/>
              </a:rPr>
              <a:t>-</a:t>
            </a:r>
            <a:r>
              <a:rPr b="0" lang="ko-KR" sz="3200" spc="-1" strike="noStrike">
                <a:latin typeface="Arial"/>
              </a:rPr>
              <a:t>배송원정직함</a:t>
            </a:r>
            <a:endParaRPr b="0" lang="en-US" sz="3200" spc="-1" strike="noStrike">
              <a:latin typeface="Arial"/>
              <a:ea typeface="나눔고딕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2021-12-13T04:52:12Z</dcterms:created>
  <dc:creator/>
  <dc:description/>
  <dc:language>ko-KR</dc:language>
  <cp:lastModifiedBy/>
  <dcterms:modified xsi:type="dcterms:W3CDTF">2021-12-13T18:58:21Z</dcterms:modified>
  <cp:revision>22</cp:revision>
  <dc:subject/>
  <dc:title>Inspiration</dc:title>
</cp:coreProperties>
</file>