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74" r:id="rId3"/>
    <p:sldId id="275" r:id="rId4"/>
    <p:sldId id="291" r:id="rId5"/>
    <p:sldId id="277" r:id="rId6"/>
    <p:sldId id="287" r:id="rId7"/>
    <p:sldId id="278" r:id="rId8"/>
    <p:sldId id="261" r:id="rId9"/>
    <p:sldId id="262" r:id="rId10"/>
    <p:sldId id="263" r:id="rId11"/>
    <p:sldId id="284" r:id="rId12"/>
    <p:sldId id="285" r:id="rId13"/>
    <p:sldId id="266" r:id="rId14"/>
    <p:sldId id="283" r:id="rId15"/>
    <p:sldId id="286" r:id="rId16"/>
    <p:sldId id="279" r:id="rId17"/>
    <p:sldId id="281" r:id="rId18"/>
    <p:sldId id="290" r:id="rId19"/>
    <p:sldId id="288" r:id="rId20"/>
    <p:sldId id="289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894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00492-5F36-459A-8F7B-CE35E548D605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0127C-D774-41E8-8D38-99B6CE03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4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550956-A317-4808-AC78-86CE47821990}" type="slidenum">
              <a:rPr lang="de-DE" altLang="en-US" smtClean="0">
                <a:ea typeface="ＭＳ Ｐゴシック" pitchFamily="34" charset="-128"/>
              </a:rPr>
              <a:pPr eaLnBrk="1" hangingPunct="1"/>
              <a:t>2</a:t>
            </a:fld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C11D50-9DC3-4597-8366-E57B0BDE38D3}" type="slidenum">
              <a:rPr lang="de-DE" altLang="en-US" smtClean="0">
                <a:ea typeface="ＭＳ Ｐゴシック" pitchFamily="34" charset="-128"/>
              </a:rPr>
              <a:pPr eaLnBrk="1" hangingPunct="1"/>
              <a:t>7</a:t>
            </a:fld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2E3B-1982-466A-84B1-0349C06E266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B0EB-1BEB-417D-8C9D-0BD1FE1E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0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2E3B-1982-466A-84B1-0349C06E266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B0EB-1BEB-417D-8C9D-0BD1FE1E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2E3B-1982-466A-84B1-0349C06E266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B0EB-1BEB-417D-8C9D-0BD1FE1E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2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2E3B-1982-466A-84B1-0349C06E266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B0EB-1BEB-417D-8C9D-0BD1FE1E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2E3B-1982-466A-84B1-0349C06E266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B0EB-1BEB-417D-8C9D-0BD1FE1E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2E3B-1982-466A-84B1-0349C06E266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B0EB-1BEB-417D-8C9D-0BD1FE1E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2E3B-1982-466A-84B1-0349C06E266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B0EB-1BEB-417D-8C9D-0BD1FE1E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5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2E3B-1982-466A-84B1-0349C06E266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B0EB-1BEB-417D-8C9D-0BD1FE1E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2E3B-1982-466A-84B1-0349C06E266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B0EB-1BEB-417D-8C9D-0BD1FE1E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6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2E3B-1982-466A-84B1-0349C06E266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B0EB-1BEB-417D-8C9D-0BD1FE1E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2E3B-1982-466A-84B1-0349C06E266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B0EB-1BEB-417D-8C9D-0BD1FE1E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4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B2E3B-1982-466A-84B1-0349C06E266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B0EB-1BEB-417D-8C9D-0BD1FE1E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Context-dependent effects of HP1 assessed in high throughput by thousands of integrated reporters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r>
              <a:rPr lang="de-DE" dirty="0" smtClean="0"/>
              <a:t>Laura Brueckner, NKI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30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HP1-induced repression is modulated by chromatin environment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4" r="60076" b="37017"/>
          <a:stretch/>
        </p:blipFill>
        <p:spPr>
          <a:xfrm>
            <a:off x="2590800" y="2438400"/>
            <a:ext cx="3148263" cy="4167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0" t="11404" r="20295" b="82105"/>
          <a:stretch/>
        </p:blipFill>
        <p:spPr>
          <a:xfrm>
            <a:off x="6248400" y="3725779"/>
            <a:ext cx="2327655" cy="736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" r="29328" b="88744"/>
          <a:stretch/>
        </p:blipFill>
        <p:spPr>
          <a:xfrm>
            <a:off x="1447800" y="1524000"/>
            <a:ext cx="6317257" cy="82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3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HP1-induced repression is enhanced in </a:t>
            </a:r>
            <a:r>
              <a:rPr lang="en-US" sz="4000" dirty="0" err="1" smtClean="0"/>
              <a:t>pericentromeric</a:t>
            </a:r>
            <a:r>
              <a:rPr lang="en-US" sz="4000" dirty="0" smtClean="0"/>
              <a:t> heterochromatin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76667" r="19887"/>
          <a:stretch/>
        </p:blipFill>
        <p:spPr>
          <a:xfrm>
            <a:off x="1219200" y="2438400"/>
            <a:ext cx="6364705" cy="23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3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HP1-induced repression is diminished in H3K36me3-associated regions</a:t>
            </a:r>
            <a:endParaRPr lang="en-US" sz="4000" dirty="0"/>
          </a:p>
        </p:txBody>
      </p:sp>
      <p:pic>
        <p:nvPicPr>
          <p:cNvPr id="1026" name="Picture 2" descr="H3K36me3 does not mirror Ser2P Pol II occupancy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5" r="48414" b="18472"/>
          <a:stretch/>
        </p:blipFill>
        <p:spPr bwMode="auto">
          <a:xfrm>
            <a:off x="1600200" y="4648200"/>
            <a:ext cx="3505200" cy="182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3K36me3 does not mirror Ser2P Pol II occupancy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" t="83279" r="66829" b="5306"/>
          <a:stretch/>
        </p:blipFill>
        <p:spPr bwMode="auto">
          <a:xfrm>
            <a:off x="5834331" y="5055170"/>
            <a:ext cx="1900990" cy="8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7800" y="4439554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2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HP1-induced repression is not permanent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" r="40793" b="35965"/>
          <a:stretch/>
        </p:blipFill>
        <p:spPr>
          <a:xfrm>
            <a:off x="228600" y="1905000"/>
            <a:ext cx="3667174" cy="41348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38" r="33372"/>
          <a:stretch/>
        </p:blipFill>
        <p:spPr>
          <a:xfrm>
            <a:off x="4138863" y="2590800"/>
            <a:ext cx="4800600" cy="25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0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HP1 is a powerful repressor able to override even high levels of transcription</a:t>
            </a:r>
          </a:p>
          <a:p>
            <a:r>
              <a:rPr lang="en-US" dirty="0" smtClean="0"/>
              <a:t>The local chromatin context modulates HP1 action</a:t>
            </a:r>
          </a:p>
          <a:p>
            <a:pPr lvl="1"/>
            <a:r>
              <a:rPr lang="en-US" dirty="0" smtClean="0"/>
              <a:t>HP1-induced silencing is enhanced by 2-fold in </a:t>
            </a:r>
            <a:r>
              <a:rPr lang="en-US" dirty="0" err="1" smtClean="0"/>
              <a:t>pericentromeric</a:t>
            </a:r>
            <a:r>
              <a:rPr lang="en-US" dirty="0" smtClean="0"/>
              <a:t> heterochromatin</a:t>
            </a:r>
          </a:p>
          <a:p>
            <a:pPr lvl="1"/>
            <a:r>
              <a:rPr lang="en-US" dirty="0" smtClean="0"/>
              <a:t>HP1 function is diminished in H3K36me3-associated regions</a:t>
            </a:r>
          </a:p>
          <a:p>
            <a:r>
              <a:rPr lang="en-US" dirty="0" smtClean="0"/>
              <a:t>No stable memory of HP1-induced silencing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Thankyous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Van Steensel lab</a:t>
            </a:r>
          </a:p>
          <a:p>
            <a:r>
              <a:rPr lang="en-US" sz="2400" dirty="0" smtClean="0"/>
              <a:t>Bas van Steensel</a:t>
            </a:r>
          </a:p>
          <a:p>
            <a:r>
              <a:rPr lang="en-US" sz="2400" dirty="0" smtClean="0"/>
              <a:t>Joris van Arensbergen</a:t>
            </a:r>
          </a:p>
          <a:p>
            <a:r>
              <a:rPr lang="en-US" sz="2400" dirty="0" smtClean="0"/>
              <a:t>Eva Brinkman</a:t>
            </a:r>
          </a:p>
          <a:p>
            <a:r>
              <a:rPr lang="en-US" sz="2400" dirty="0" smtClean="0"/>
              <a:t>Jorge Omar Yanez-Cuna</a:t>
            </a:r>
          </a:p>
          <a:p>
            <a:r>
              <a:rPr lang="en-US" sz="2400" dirty="0" smtClean="0"/>
              <a:t>Ludo Pagie</a:t>
            </a:r>
          </a:p>
          <a:p>
            <a:r>
              <a:rPr lang="en-US" sz="2400" dirty="0" smtClean="0"/>
              <a:t>Tao Chen</a:t>
            </a:r>
          </a:p>
          <a:p>
            <a:r>
              <a:rPr lang="en-US" sz="2400" dirty="0" smtClean="0"/>
              <a:t>Marcel de Haas</a:t>
            </a:r>
          </a:p>
          <a:p>
            <a:r>
              <a:rPr lang="en-US" sz="2400" dirty="0" smtClean="0"/>
              <a:t>Sandra de </a:t>
            </a:r>
            <a:r>
              <a:rPr lang="en-US" sz="2400" dirty="0" smtClean="0"/>
              <a:t>Vries</a:t>
            </a:r>
          </a:p>
          <a:p>
            <a:r>
              <a:rPr lang="en-US" sz="2400" dirty="0" smtClean="0"/>
              <a:t>Tom van Schaik</a:t>
            </a:r>
          </a:p>
          <a:p>
            <a:r>
              <a:rPr lang="en-US" sz="2400" dirty="0" smtClean="0"/>
              <a:t>Christ </a:t>
            </a:r>
            <a:r>
              <a:rPr lang="en-US" sz="2400" dirty="0" err="1" smtClean="0"/>
              <a:t>Leemans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Van </a:t>
            </a:r>
            <a:r>
              <a:rPr lang="en-US" sz="2400" b="1" dirty="0" err="1" smtClean="0"/>
              <a:t>Lohuizen</a:t>
            </a:r>
            <a:r>
              <a:rPr lang="en-US" sz="2400" b="1" dirty="0" smtClean="0"/>
              <a:t> lab</a:t>
            </a:r>
          </a:p>
          <a:p>
            <a:r>
              <a:rPr lang="en-US" sz="2400" dirty="0" smtClean="0"/>
              <a:t>Waseem Akhtar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Flow Cytometry facility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Genomics Core </a:t>
            </a:r>
            <a:r>
              <a:rPr lang="en-US" sz="2400" b="1" dirty="0"/>
              <a:t>F</a:t>
            </a:r>
            <a:r>
              <a:rPr lang="en-US" sz="2400" b="1" dirty="0" smtClean="0"/>
              <a:t>acility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95" y="4493545"/>
            <a:ext cx="4038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11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0" t="19123" r="16459" b="26842"/>
          <a:stretch/>
        </p:blipFill>
        <p:spPr>
          <a:xfrm>
            <a:off x="3048000" y="1644315"/>
            <a:ext cx="2819400" cy="49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1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" r="55687" b="59825"/>
          <a:stretch/>
        </p:blipFill>
        <p:spPr>
          <a:xfrm>
            <a:off x="2819400" y="1752600"/>
            <a:ext cx="3152888" cy="45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4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05"/>
          <a:stretch/>
        </p:blipFill>
        <p:spPr>
          <a:xfrm>
            <a:off x="1552073" y="1573647"/>
            <a:ext cx="5350042" cy="52843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5400" y="1529531"/>
            <a:ext cx="713873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" r="33930" b="69474"/>
          <a:stretch/>
        </p:blipFill>
        <p:spPr>
          <a:xfrm>
            <a:off x="1676400" y="2286000"/>
            <a:ext cx="5299167" cy="31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4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8" name="Picture 11" descr="http://emboj.embopress.org/content/embojnl/30/10/1885/F3.large.jpg"/>
          <p:cNvPicPr>
            <a:picLocks noChangeAspect="1" noChangeArrowheads="1"/>
          </p:cNvPicPr>
          <p:nvPr/>
        </p:nvPicPr>
        <p:blipFill rotWithShape="1">
          <a:blip r:embed="rId3" cstate="print">
            <a:extLst/>
          </a:blip>
          <a:srcRect l="20718" r="30675" b="20614"/>
          <a:stretch/>
        </p:blipFill>
        <p:spPr bwMode="auto">
          <a:xfrm>
            <a:off x="4220208" y="1752599"/>
            <a:ext cx="1426263" cy="1542365"/>
          </a:xfrm>
          <a:prstGeom prst="ellipse">
            <a:avLst/>
          </a:prstGeom>
          <a:noFill/>
          <a:extLst/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itchFamily="34" charset="-128"/>
              </a:rPr>
              <a:t>Multiple layers of genome organization</a:t>
            </a: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39838"/>
            <a:ext cx="2667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191000" y="1771650"/>
            <a:ext cx="1524000" cy="1524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5943600" y="22098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ea typeface="ＭＳ Ｐゴシック" pitchFamily="34" charset="-128"/>
              </a:rPr>
              <a:t>Associated chromatin proteins</a:t>
            </a:r>
          </a:p>
        </p:txBody>
      </p:sp>
      <p:sp>
        <p:nvSpPr>
          <p:cNvPr id="3079" name="TextBox 9"/>
          <p:cNvSpPr txBox="1">
            <a:spLocks noChangeArrowheads="1"/>
          </p:cNvSpPr>
          <p:nvPr/>
        </p:nvSpPr>
        <p:spPr bwMode="auto">
          <a:xfrm>
            <a:off x="4495800" y="4565650"/>
            <a:ext cx="3048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ea typeface="ＭＳ Ｐゴシック" pitchFamily="34" charset="-128"/>
              </a:rPr>
              <a:t>Nucleosome packaging and epigenetic modifications</a:t>
            </a:r>
          </a:p>
        </p:txBody>
      </p:sp>
      <p:sp>
        <p:nvSpPr>
          <p:cNvPr id="3080" name="TextBox 10"/>
          <p:cNvSpPr txBox="1">
            <a:spLocks noChangeArrowheads="1"/>
          </p:cNvSpPr>
          <p:nvPr/>
        </p:nvSpPr>
        <p:spPr bwMode="auto">
          <a:xfrm>
            <a:off x="2209800" y="60833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ea typeface="ＭＳ Ｐゴシック" pitchFamily="34" charset="-128"/>
              </a:rPr>
              <a:t>DNA sequence</a:t>
            </a:r>
          </a:p>
        </p:txBody>
      </p:sp>
      <p:pic>
        <p:nvPicPr>
          <p:cNvPr id="3081" name="Picture 7" descr="http://www1.pcmag.com/media/images/372439-dna-double-helix.jpg?thumb=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4827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609600" y="5029200"/>
            <a:ext cx="1524000" cy="1524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83" name="Picture 9" descr="http://www.nature.com/scitable/content/ne0000/ne0000/ne0000/ne0000/14710967/U2CP2-2_NucleosomeStructur_ksm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0" t="15398" r="49556" b="20175"/>
          <a:stretch>
            <a:fillRect/>
          </a:stretch>
        </p:blipFill>
        <p:spPr bwMode="auto">
          <a:xfrm>
            <a:off x="2882900" y="4137025"/>
            <a:ext cx="14605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2819400" y="3949700"/>
            <a:ext cx="1524000" cy="1524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5029200"/>
            <a:ext cx="16002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5"/>
            <a:endCxn id="7" idx="3"/>
          </p:cNvCxnSpPr>
          <p:nvPr/>
        </p:nvCxnSpPr>
        <p:spPr>
          <a:xfrm flipV="1">
            <a:off x="1909763" y="5249863"/>
            <a:ext cx="1133475" cy="10795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24200" y="3200400"/>
            <a:ext cx="1447800" cy="89217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43400" y="3295650"/>
            <a:ext cx="457200" cy="15938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28900" y="1771650"/>
            <a:ext cx="2171700" cy="425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628900" y="2533650"/>
            <a:ext cx="1943100" cy="6667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1" name="TextBox 55"/>
          <p:cNvSpPr txBox="1">
            <a:spLocks noChangeArrowheads="1"/>
          </p:cNvSpPr>
          <p:nvPr/>
        </p:nvSpPr>
        <p:spPr bwMode="auto">
          <a:xfrm>
            <a:off x="342900" y="3768725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ea typeface="ＭＳ Ｐゴシック" pitchFamily="34" charset="-128"/>
              </a:rPr>
              <a:t>3D organization</a:t>
            </a:r>
          </a:p>
        </p:txBody>
      </p:sp>
    </p:spTree>
    <p:extLst>
      <p:ext uri="{BB962C8B-B14F-4D97-AF65-F5344CB8AC3E}">
        <p14:creationId xmlns:p14="http://schemas.microsoft.com/office/powerpoint/2010/main" val="9918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84" b="27894"/>
          <a:stretch/>
        </p:blipFill>
        <p:spPr>
          <a:xfrm>
            <a:off x="264695" y="1676400"/>
            <a:ext cx="864146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6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09"/>
          <a:stretch/>
        </p:blipFill>
        <p:spPr>
          <a:xfrm>
            <a:off x="152400" y="1905000"/>
            <a:ext cx="8802292" cy="32645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529531"/>
            <a:ext cx="713873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0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Chromatin effects on gene expression assayed by TRIP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1549982" y="3733800"/>
            <a:ext cx="1622136" cy="1656603"/>
            <a:chOff x="2324100" y="1752600"/>
            <a:chExt cx="2667000" cy="2590800"/>
          </a:xfrm>
        </p:grpSpPr>
        <p:sp>
          <p:nvSpPr>
            <p:cNvPr id="132" name="Oval 131"/>
            <p:cNvSpPr/>
            <p:nvPr/>
          </p:nvSpPr>
          <p:spPr>
            <a:xfrm>
              <a:off x="2324100" y="1752600"/>
              <a:ext cx="26670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2895600" y="1981200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3946236" y="3583709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3364345" y="3749964"/>
              <a:ext cx="457200" cy="4572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2854036" y="3521364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2514600" y="3064164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4368800" y="3124200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2514600" y="2516909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4368800" y="2546927"/>
              <a:ext cx="457200" cy="4572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4038600" y="2098964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3489036" y="1900382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3581400" y="2470727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3777673" y="3031837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3135745" y="3041072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3054927" y="2470727"/>
              <a:ext cx="457200" cy="4572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290370" y="2286000"/>
            <a:ext cx="1673634" cy="1346545"/>
            <a:chOff x="127000" y="2131573"/>
            <a:chExt cx="2263929" cy="1708954"/>
          </a:xfrm>
        </p:grpSpPr>
        <p:grpSp>
          <p:nvGrpSpPr>
            <p:cNvPr id="164" name="Group 163"/>
            <p:cNvGrpSpPr/>
            <p:nvPr/>
          </p:nvGrpSpPr>
          <p:grpSpPr>
            <a:xfrm>
              <a:off x="127000" y="2911151"/>
              <a:ext cx="1066800" cy="800249"/>
              <a:chOff x="127000" y="2911151"/>
              <a:chExt cx="1066800" cy="800249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127000" y="2911151"/>
                <a:ext cx="1066800" cy="800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304800" y="3338358"/>
                <a:ext cx="685800" cy="166842"/>
                <a:chOff x="228600" y="3311275"/>
                <a:chExt cx="685800" cy="166842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228600" y="3311275"/>
                  <a:ext cx="533400" cy="166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62000" y="3311315"/>
                  <a:ext cx="152400" cy="16680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5" name="Group 164"/>
            <p:cNvGrpSpPr/>
            <p:nvPr/>
          </p:nvGrpSpPr>
          <p:grpSpPr>
            <a:xfrm>
              <a:off x="1302327" y="3040278"/>
              <a:ext cx="1066800" cy="800249"/>
              <a:chOff x="127000" y="2911151"/>
              <a:chExt cx="1066800" cy="800249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127000" y="2911151"/>
                <a:ext cx="1066800" cy="800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304800" y="3338358"/>
                <a:ext cx="685800" cy="166842"/>
                <a:chOff x="228600" y="3311275"/>
                <a:chExt cx="685800" cy="166842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228600" y="3311275"/>
                  <a:ext cx="533400" cy="166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762000" y="3311315"/>
                  <a:ext cx="152400" cy="166802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883227" y="2131573"/>
              <a:ext cx="1066800" cy="800249"/>
              <a:chOff x="127000" y="2911151"/>
              <a:chExt cx="1066800" cy="800249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127000" y="2911151"/>
                <a:ext cx="1066800" cy="800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304800" y="3338358"/>
                <a:ext cx="685800" cy="166842"/>
                <a:chOff x="228600" y="3311275"/>
                <a:chExt cx="685800" cy="166842"/>
              </a:xfrm>
            </p:grpSpPr>
            <p:sp>
              <p:nvSpPr>
                <p:cNvPr id="173" name="Rectangle 172"/>
                <p:cNvSpPr/>
                <p:nvPr/>
              </p:nvSpPr>
              <p:spPr>
                <a:xfrm>
                  <a:off x="228600" y="3311275"/>
                  <a:ext cx="533400" cy="166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762000" y="3311315"/>
                  <a:ext cx="152400" cy="16680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75" name="TextBox 174"/>
            <p:cNvSpPr txBox="1"/>
            <p:nvPr/>
          </p:nvSpPr>
          <p:spPr>
            <a:xfrm>
              <a:off x="949926" y="2209800"/>
              <a:ext cx="1028699" cy="390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Locus A</a:t>
              </a:r>
              <a:endParaRPr lang="en-US" sz="14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0455" y="2969066"/>
              <a:ext cx="1028699" cy="390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Locus B</a:t>
              </a:r>
              <a:endParaRPr 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362230" y="3098193"/>
              <a:ext cx="1028699" cy="390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Locus C</a:t>
              </a:r>
              <a:endParaRPr lang="en-US" sz="1400" dirty="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074193" y="1831187"/>
            <a:ext cx="1223458" cy="207661"/>
            <a:chOff x="1124632" y="1981200"/>
            <a:chExt cx="506985" cy="131461"/>
          </a:xfrm>
        </p:grpSpPr>
        <p:sp>
          <p:nvSpPr>
            <p:cNvPr id="183" name="Rectangle 182"/>
            <p:cNvSpPr/>
            <p:nvPr/>
          </p:nvSpPr>
          <p:spPr>
            <a:xfrm>
              <a:off x="1124632" y="1981200"/>
              <a:ext cx="394322" cy="1314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518954" y="1981232"/>
              <a:ext cx="112663" cy="13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918770" y="1490246"/>
            <a:ext cx="2359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Barcoded GFP reporter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914400" y="2438400"/>
            <a:ext cx="1454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Random integration in drosophila Kc167 cells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872302" y="5407449"/>
            <a:ext cx="1004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TRIP pool</a:t>
            </a:r>
            <a:endParaRPr lang="en-US" sz="1600" dirty="0"/>
          </a:p>
        </p:txBody>
      </p:sp>
      <p:cxnSp>
        <p:nvCxnSpPr>
          <p:cNvPr id="190" name="Straight Arrow Connector 189"/>
          <p:cNvCxnSpPr/>
          <p:nvPr/>
        </p:nvCxnSpPr>
        <p:spPr>
          <a:xfrm>
            <a:off x="2258525" y="2209800"/>
            <a:ext cx="417121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918770" y="5867400"/>
            <a:ext cx="9144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Mapping </a:t>
            </a:r>
          </a:p>
          <a:p>
            <a:pPr algn="ctr"/>
            <a:r>
              <a:rPr lang="en-US" sz="1400" b="1" dirty="0" smtClean="0"/>
              <a:t>reads</a:t>
            </a:r>
            <a:endParaRPr lang="en-US" sz="14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1909370" y="5867400"/>
            <a:ext cx="9144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cDNA </a:t>
            </a:r>
          </a:p>
          <a:p>
            <a:pPr algn="ctr"/>
            <a:r>
              <a:rPr lang="en-US" sz="1400" b="1" dirty="0" smtClean="0"/>
              <a:t>reads</a:t>
            </a:r>
            <a:endParaRPr lang="en-US" sz="14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2899970" y="5867400"/>
            <a:ext cx="9144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g</a:t>
            </a:r>
            <a:r>
              <a:rPr lang="en-US" sz="1400" b="1" dirty="0" err="1" smtClean="0"/>
              <a:t>DNA</a:t>
            </a:r>
            <a:r>
              <a:rPr lang="en-US" sz="1400" b="1" dirty="0" smtClean="0"/>
              <a:t> </a:t>
            </a:r>
          </a:p>
          <a:p>
            <a:pPr algn="ctr"/>
            <a:r>
              <a:rPr lang="en-US" sz="1400" b="1" dirty="0" smtClean="0"/>
              <a:t>reads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597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Chromatin effects on gene expression assayed by TRIP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1549982" y="3733800"/>
            <a:ext cx="1622136" cy="1656603"/>
            <a:chOff x="2324100" y="1752600"/>
            <a:chExt cx="2667000" cy="2590800"/>
          </a:xfrm>
        </p:grpSpPr>
        <p:sp>
          <p:nvSpPr>
            <p:cNvPr id="132" name="Oval 131"/>
            <p:cNvSpPr/>
            <p:nvPr/>
          </p:nvSpPr>
          <p:spPr>
            <a:xfrm>
              <a:off x="2324100" y="1752600"/>
              <a:ext cx="26670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2895600" y="1981200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3946236" y="3583709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3364345" y="3749964"/>
              <a:ext cx="457200" cy="4572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2854036" y="3521364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2514600" y="3064164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4368800" y="3124200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2514600" y="2516909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4368800" y="2546927"/>
              <a:ext cx="457200" cy="4572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4038600" y="2098964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3489036" y="1900382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3581400" y="2470727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3777673" y="3031837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3135745" y="3041072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3054927" y="2470727"/>
              <a:ext cx="457200" cy="4572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290370" y="2286000"/>
            <a:ext cx="1673634" cy="1346545"/>
            <a:chOff x="127000" y="2131573"/>
            <a:chExt cx="2263929" cy="1708954"/>
          </a:xfrm>
        </p:grpSpPr>
        <p:grpSp>
          <p:nvGrpSpPr>
            <p:cNvPr id="164" name="Group 163"/>
            <p:cNvGrpSpPr/>
            <p:nvPr/>
          </p:nvGrpSpPr>
          <p:grpSpPr>
            <a:xfrm>
              <a:off x="127000" y="2911151"/>
              <a:ext cx="1066800" cy="800249"/>
              <a:chOff x="127000" y="2911151"/>
              <a:chExt cx="1066800" cy="800249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127000" y="2911151"/>
                <a:ext cx="1066800" cy="800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304800" y="3338358"/>
                <a:ext cx="685800" cy="166842"/>
                <a:chOff x="228600" y="3311275"/>
                <a:chExt cx="685800" cy="166842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228600" y="3311275"/>
                  <a:ext cx="533400" cy="166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62000" y="3311315"/>
                  <a:ext cx="152400" cy="16680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5" name="Group 164"/>
            <p:cNvGrpSpPr/>
            <p:nvPr/>
          </p:nvGrpSpPr>
          <p:grpSpPr>
            <a:xfrm>
              <a:off x="1302327" y="3040278"/>
              <a:ext cx="1066800" cy="800249"/>
              <a:chOff x="127000" y="2911151"/>
              <a:chExt cx="1066800" cy="800249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127000" y="2911151"/>
                <a:ext cx="1066800" cy="800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304800" y="3338358"/>
                <a:ext cx="685800" cy="166842"/>
                <a:chOff x="228600" y="3311275"/>
                <a:chExt cx="685800" cy="166842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228600" y="3311275"/>
                  <a:ext cx="533400" cy="166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762000" y="3311315"/>
                  <a:ext cx="152400" cy="166802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883227" y="2131573"/>
              <a:ext cx="1066800" cy="800249"/>
              <a:chOff x="127000" y="2911151"/>
              <a:chExt cx="1066800" cy="800249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127000" y="2911151"/>
                <a:ext cx="1066800" cy="800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304800" y="3338358"/>
                <a:ext cx="685800" cy="166842"/>
                <a:chOff x="228600" y="3311275"/>
                <a:chExt cx="685800" cy="166842"/>
              </a:xfrm>
            </p:grpSpPr>
            <p:sp>
              <p:nvSpPr>
                <p:cNvPr id="173" name="Rectangle 172"/>
                <p:cNvSpPr/>
                <p:nvPr/>
              </p:nvSpPr>
              <p:spPr>
                <a:xfrm>
                  <a:off x="228600" y="3311275"/>
                  <a:ext cx="533400" cy="166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762000" y="3311315"/>
                  <a:ext cx="152400" cy="16680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75" name="TextBox 174"/>
            <p:cNvSpPr txBox="1"/>
            <p:nvPr/>
          </p:nvSpPr>
          <p:spPr>
            <a:xfrm>
              <a:off x="949926" y="2209800"/>
              <a:ext cx="1028699" cy="390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Locus A</a:t>
              </a:r>
              <a:endParaRPr lang="en-US" sz="14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0455" y="2969066"/>
              <a:ext cx="1028699" cy="390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Locus B</a:t>
              </a:r>
              <a:endParaRPr 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362230" y="3098193"/>
              <a:ext cx="1028699" cy="390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Locus C</a:t>
              </a:r>
              <a:endParaRPr lang="en-US" sz="1400" dirty="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074193" y="1831187"/>
            <a:ext cx="1223458" cy="207661"/>
            <a:chOff x="1124632" y="1981200"/>
            <a:chExt cx="506985" cy="131461"/>
          </a:xfrm>
        </p:grpSpPr>
        <p:sp>
          <p:nvSpPr>
            <p:cNvPr id="183" name="Rectangle 182"/>
            <p:cNvSpPr/>
            <p:nvPr/>
          </p:nvSpPr>
          <p:spPr>
            <a:xfrm>
              <a:off x="1124632" y="1981200"/>
              <a:ext cx="394322" cy="1314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518954" y="1981232"/>
              <a:ext cx="112663" cy="13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918770" y="1490246"/>
            <a:ext cx="2359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Barcoded GFP reporter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914400" y="2438400"/>
            <a:ext cx="1454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Random integration in drosophila Kc167 cells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872302" y="5407449"/>
            <a:ext cx="1004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TRIP pool</a:t>
            </a:r>
            <a:endParaRPr lang="en-US" sz="1600" dirty="0"/>
          </a:p>
        </p:txBody>
      </p:sp>
      <p:cxnSp>
        <p:nvCxnSpPr>
          <p:cNvPr id="190" name="Straight Arrow Connector 189"/>
          <p:cNvCxnSpPr/>
          <p:nvPr/>
        </p:nvCxnSpPr>
        <p:spPr>
          <a:xfrm>
            <a:off x="2258525" y="2209800"/>
            <a:ext cx="417121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918770" y="5867400"/>
            <a:ext cx="9144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Mapping </a:t>
            </a:r>
          </a:p>
          <a:p>
            <a:pPr algn="ctr"/>
            <a:r>
              <a:rPr lang="en-US" sz="1400" b="1" dirty="0" smtClean="0"/>
              <a:t>reads</a:t>
            </a:r>
            <a:endParaRPr lang="en-US" sz="14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1909370" y="5867400"/>
            <a:ext cx="9144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cDNA </a:t>
            </a:r>
          </a:p>
          <a:p>
            <a:pPr algn="ctr"/>
            <a:r>
              <a:rPr lang="en-US" sz="1400" b="1" dirty="0" smtClean="0"/>
              <a:t>reads</a:t>
            </a:r>
            <a:endParaRPr lang="en-US" sz="14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2899970" y="5867400"/>
            <a:ext cx="9144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g</a:t>
            </a:r>
            <a:r>
              <a:rPr lang="en-US" sz="1400" b="1" dirty="0" err="1" smtClean="0"/>
              <a:t>DNA</a:t>
            </a:r>
            <a:r>
              <a:rPr lang="en-US" sz="1400" b="1" dirty="0" smtClean="0"/>
              <a:t> </a:t>
            </a:r>
          </a:p>
          <a:p>
            <a:pPr algn="ctr"/>
            <a:r>
              <a:rPr lang="en-US" sz="1400" b="1" dirty="0" smtClean="0"/>
              <a:t>reads</a:t>
            </a:r>
            <a:endParaRPr lang="en-US" sz="1400" b="1" dirty="0"/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770" y="2133600"/>
            <a:ext cx="3167475" cy="47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1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HP1a – a hallmark of heterochromatin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90049"/>
            <a:ext cx="441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Nucleates and spreads a heterochromatin state that results in transcriptional silencing</a:t>
            </a:r>
          </a:p>
          <a:p>
            <a:r>
              <a:rPr lang="en-US" sz="2000" dirty="0" smtClean="0"/>
              <a:t>Associated with </a:t>
            </a:r>
            <a:r>
              <a:rPr lang="en-US" sz="2000" dirty="0" err="1" smtClean="0"/>
              <a:t>euchromatic</a:t>
            </a:r>
            <a:r>
              <a:rPr lang="en-US" sz="2000" dirty="0" smtClean="0"/>
              <a:t> genes and activating role in their transcription </a:t>
            </a:r>
            <a:r>
              <a:rPr lang="en-US" sz="1800" dirty="0" smtClean="0"/>
              <a:t>(d. melanogaster, </a:t>
            </a:r>
            <a:r>
              <a:rPr lang="en-US" sz="1800" dirty="0" err="1" smtClean="0"/>
              <a:t>Piacentini</a:t>
            </a:r>
            <a:r>
              <a:rPr lang="en-US" sz="1800" dirty="0" smtClean="0"/>
              <a:t> 2003/2009)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Calibri" panose="020F0502020204030204" pitchFamily="34" charset="0"/>
              <a:buChar char="→"/>
            </a:pPr>
            <a:r>
              <a:rPr lang="en-US" sz="2000" b="1" dirty="0" smtClean="0">
                <a:sym typeface="Wingdings" panose="05000000000000000000" pitchFamily="2" charset="2"/>
              </a:rPr>
              <a:t>How does HP1a function depend on chromatin context?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6065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HP1a – a hallmark of heterochromatin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90049"/>
            <a:ext cx="441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Nucleates and spreads a heterochromatin state that results in transcriptional silencing</a:t>
            </a:r>
          </a:p>
          <a:p>
            <a:r>
              <a:rPr lang="en-US" sz="2000" dirty="0" smtClean="0"/>
              <a:t>Associated with </a:t>
            </a:r>
            <a:r>
              <a:rPr lang="en-US" sz="2000" dirty="0" err="1" smtClean="0"/>
              <a:t>euchromatic</a:t>
            </a:r>
            <a:r>
              <a:rPr lang="en-US" sz="2000" dirty="0" smtClean="0"/>
              <a:t> genes and activating role in their transcription </a:t>
            </a:r>
            <a:r>
              <a:rPr lang="en-US" sz="1800" dirty="0" smtClean="0"/>
              <a:t>(d. melanogaster, </a:t>
            </a:r>
            <a:r>
              <a:rPr lang="en-US" sz="1800" dirty="0" err="1" smtClean="0"/>
              <a:t>Piacentini</a:t>
            </a:r>
            <a:r>
              <a:rPr lang="en-US" sz="1800" dirty="0" smtClean="0"/>
              <a:t> 2003/2009)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Calibri" panose="020F0502020204030204" pitchFamily="34" charset="0"/>
              <a:buChar char="→"/>
            </a:pPr>
            <a:r>
              <a:rPr lang="en-US" sz="2000" b="1" dirty="0" smtClean="0">
                <a:sym typeface="Wingdings" panose="05000000000000000000" pitchFamily="2" charset="2"/>
              </a:rPr>
              <a:t>How does HP1a function depend on chromatin context?</a:t>
            </a:r>
            <a:endParaRPr lang="en-US" sz="200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4779640" y="1708150"/>
            <a:ext cx="4592960" cy="4384763"/>
            <a:chOff x="4322440" y="1708150"/>
            <a:chExt cx="4973960" cy="4745186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4322440" y="4570437"/>
              <a:ext cx="3559175" cy="1664205"/>
              <a:chOff x="6218238" y="4191000"/>
              <a:chExt cx="2498725" cy="1293325"/>
            </a:xfrm>
          </p:grpSpPr>
          <p:sp>
            <p:nvSpPr>
              <p:cNvPr id="7" name="Bent-Up Arrow 6"/>
              <p:cNvSpPr/>
              <p:nvPr/>
            </p:nvSpPr>
            <p:spPr>
              <a:xfrm rot="16200000" flipV="1">
                <a:off x="8086918" y="4981625"/>
                <a:ext cx="228962" cy="324112"/>
              </a:xfrm>
              <a:prstGeom prst="bentUpArrow">
                <a:avLst>
                  <a:gd name="adj1" fmla="val 25000"/>
                  <a:gd name="adj2" fmla="val 28013"/>
                  <a:gd name="adj3" fmla="val 3705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grpSp>
            <p:nvGrpSpPr>
              <p:cNvPr id="8" name="Group 133"/>
              <p:cNvGrpSpPr>
                <a:grpSpLocks/>
              </p:cNvGrpSpPr>
              <p:nvPr/>
            </p:nvGrpSpPr>
            <p:grpSpPr bwMode="auto">
              <a:xfrm>
                <a:off x="6218238" y="4495806"/>
                <a:ext cx="2498725" cy="224444"/>
                <a:chOff x="2616" y="3288"/>
                <a:chExt cx="2621" cy="216"/>
              </a:xfrm>
            </p:grpSpPr>
            <p:sp>
              <p:nvSpPr>
                <p:cNvPr id="41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4326" y="3288"/>
                  <a:ext cx="737" cy="21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2D050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defRPr/>
                  </a:pPr>
                  <a:r>
                    <a:rPr lang="nl-NL" altLang="en-US" sz="1400" b="1" dirty="0">
                      <a:solidFill>
                        <a:schemeClr val="tx1"/>
                      </a:solidFill>
                      <a:ea typeface="ＭＳ Ｐゴシック" pitchFamily="34" charset="-128"/>
                      <a:cs typeface="Arial" charset="0"/>
                    </a:rPr>
                    <a:t>GFP</a:t>
                  </a:r>
                  <a:endParaRPr lang="nl-NL" altLang="en-US" sz="2000" b="1" dirty="0">
                    <a:solidFill>
                      <a:schemeClr val="tx1"/>
                    </a:solidFill>
                    <a:ea typeface="ＭＳ Ｐゴシック" pitchFamily="34" charset="-128"/>
                    <a:cs typeface="Arial" charset="0"/>
                  </a:endParaRPr>
                </a:p>
              </p:txBody>
            </p:sp>
            <p:sp>
              <p:nvSpPr>
                <p:cNvPr id="42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759" y="3288"/>
                  <a:ext cx="1569" cy="21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nl-NL" altLang="en-US" sz="1100" b="1" smtClean="0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  <p:cxnSp>
              <p:nvCxnSpPr>
                <p:cNvPr id="43" name="AutoShape 123"/>
                <p:cNvCxnSpPr>
                  <a:cxnSpLocks noChangeShapeType="1"/>
                  <a:endCxn id="42" idx="1"/>
                </p:cNvCxnSpPr>
                <p:nvPr/>
              </p:nvCxnSpPr>
              <p:spPr bwMode="auto">
                <a:xfrm flipV="1">
                  <a:off x="2616" y="3396"/>
                  <a:ext cx="143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</p:cxnSp>
            <p:cxnSp>
              <p:nvCxnSpPr>
                <p:cNvPr id="44" name="AutoShape 124"/>
                <p:cNvCxnSpPr>
                  <a:cxnSpLocks noChangeShapeType="1"/>
                </p:cNvCxnSpPr>
                <p:nvPr/>
              </p:nvCxnSpPr>
              <p:spPr bwMode="auto">
                <a:xfrm>
                  <a:off x="5064" y="3396"/>
                  <a:ext cx="173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9" name="&quot;No&quot; Symbol 8"/>
              <p:cNvSpPr/>
              <p:nvPr/>
            </p:nvSpPr>
            <p:spPr bwMode="auto">
              <a:xfrm>
                <a:off x="7947559" y="4191000"/>
                <a:ext cx="319142" cy="333375"/>
              </a:xfrm>
              <a:prstGeom prst="noSmoking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de-DE" altLang="en-US" sz="1600" b="1" smtClean="0">
                  <a:latin typeface="Calibri" pitchFamily="34" charset="0"/>
                </a:endParaRPr>
              </a:p>
            </p:txBody>
          </p:sp>
          <p:sp>
            <p:nvSpPr>
              <p:cNvPr id="10" name="Arc 9"/>
              <p:cNvSpPr/>
              <p:nvPr/>
            </p:nvSpPr>
            <p:spPr bwMode="auto">
              <a:xfrm rot="18723797">
                <a:off x="6581810" y="4364251"/>
                <a:ext cx="294858" cy="79130"/>
              </a:xfrm>
              <a:prstGeom prst="arc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b="1"/>
              </a:p>
            </p:txBody>
          </p: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6400800" y="4191000"/>
                <a:ext cx="685800" cy="304800"/>
                <a:chOff x="4081806" y="3586880"/>
                <a:chExt cx="1296573" cy="631527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4081806" y="3848371"/>
                  <a:ext cx="803334" cy="370036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de-DE" altLang="en-US" sz="700" b="1" smtClean="0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658063" y="3586880"/>
                  <a:ext cx="720316" cy="315764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de-DE" altLang="en-US" sz="1000" b="1" smtClean="0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12" name="Oval 11"/>
              <p:cNvSpPr/>
              <p:nvPr/>
            </p:nvSpPr>
            <p:spPr bwMode="auto">
              <a:xfrm>
                <a:off x="6934200" y="4191000"/>
                <a:ext cx="381000" cy="152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de-DE" altLang="en-US" sz="1000" b="1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7239000" y="4191000"/>
                <a:ext cx="381000" cy="152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de-DE" altLang="en-US" sz="1000" b="1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7543800" y="4191000"/>
                <a:ext cx="381000" cy="152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de-DE" altLang="en-US" sz="1000" b="1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7010653" y="4419237"/>
                <a:ext cx="75786" cy="764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de-DE" altLang="en-US" sz="1800" b="1" smtClea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7162226" y="4419237"/>
                <a:ext cx="75786" cy="764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de-DE" altLang="en-US" sz="1800" b="1" smtClea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7316028" y="4419237"/>
                <a:ext cx="75786" cy="764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de-DE" altLang="en-US" sz="1800" b="1" smtClea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7467601" y="4419237"/>
                <a:ext cx="75786" cy="764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de-DE" altLang="en-US" sz="1800" b="1" smtClea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7619174" y="4419237"/>
                <a:ext cx="78015" cy="764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de-DE" altLang="en-US" sz="1800" b="1" smtClea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6857965" y="4419237"/>
                <a:ext cx="76901" cy="764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de-DE" altLang="en-US" sz="1800" b="1" smtClea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7772976" y="4419237"/>
                <a:ext cx="75786" cy="764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de-DE" altLang="en-US" sz="1800" b="1" smtClea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grpSp>
            <p:nvGrpSpPr>
              <p:cNvPr id="22" name="Group 133"/>
              <p:cNvGrpSpPr>
                <a:grpSpLocks/>
              </p:cNvGrpSpPr>
              <p:nvPr/>
            </p:nvGrpSpPr>
            <p:grpSpPr bwMode="auto">
              <a:xfrm>
                <a:off x="6218238" y="5257803"/>
                <a:ext cx="2498725" cy="226522"/>
                <a:chOff x="2616" y="3288"/>
                <a:chExt cx="2621" cy="218"/>
              </a:xfrm>
            </p:grpSpPr>
            <p:sp>
              <p:nvSpPr>
                <p:cNvPr id="3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4300" y="3288"/>
                  <a:ext cx="763" cy="218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chemeClr val="accent2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nl-NL" altLang="en-US" sz="1400" b="1" smtClean="0">
                      <a:latin typeface="Calibri" pitchFamily="34" charset="0"/>
                    </a:rPr>
                    <a:t>GFP</a:t>
                  </a:r>
                  <a:endParaRPr lang="nl-NL" altLang="en-US" sz="2000" b="1" smtClean="0">
                    <a:latin typeface="Calibri" pitchFamily="34" charset="0"/>
                  </a:endParaRPr>
                </a:p>
              </p:txBody>
            </p:sp>
            <p:sp>
              <p:nvSpPr>
                <p:cNvPr id="3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759" y="3294"/>
                  <a:ext cx="1569" cy="21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nl-NL" altLang="en-US" sz="1100" b="1" smtClean="0">
                    <a:solidFill>
                      <a:schemeClr val="accent2"/>
                    </a:solidFill>
                    <a:cs typeface="Arial" pitchFamily="34" charset="0"/>
                  </a:endParaRPr>
                </a:p>
              </p:txBody>
            </p:sp>
            <p:cxnSp>
              <p:nvCxnSpPr>
                <p:cNvPr id="37" name="AutoShape 123"/>
                <p:cNvCxnSpPr>
                  <a:cxnSpLocks noChangeShapeType="1"/>
                  <a:endCxn id="36" idx="1"/>
                </p:cNvCxnSpPr>
                <p:nvPr/>
              </p:nvCxnSpPr>
              <p:spPr bwMode="auto">
                <a:xfrm>
                  <a:off x="2616" y="3399"/>
                  <a:ext cx="143" cy="1"/>
                </a:xfrm>
                <a:prstGeom prst="straightConnector1">
                  <a:avLst/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</p:cxnSp>
            <p:cxnSp>
              <p:nvCxnSpPr>
                <p:cNvPr id="38" name="AutoShape 124"/>
                <p:cNvCxnSpPr>
                  <a:cxnSpLocks noChangeShapeType="1"/>
                </p:cNvCxnSpPr>
                <p:nvPr/>
              </p:nvCxnSpPr>
              <p:spPr bwMode="auto">
                <a:xfrm>
                  <a:off x="5064" y="3399"/>
                  <a:ext cx="173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23" name="Arc 22"/>
              <p:cNvSpPr/>
              <p:nvPr/>
            </p:nvSpPr>
            <p:spPr bwMode="auto">
              <a:xfrm rot="18723797">
                <a:off x="6581811" y="5125452"/>
                <a:ext cx="294857" cy="79130"/>
              </a:xfrm>
              <a:prstGeom prst="arc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b="1"/>
              </a:p>
            </p:txBody>
          </p:sp>
          <p:grpSp>
            <p:nvGrpSpPr>
              <p:cNvPr id="24" name="Group 42"/>
              <p:cNvGrpSpPr>
                <a:grpSpLocks/>
              </p:cNvGrpSpPr>
              <p:nvPr/>
            </p:nvGrpSpPr>
            <p:grpSpPr bwMode="auto">
              <a:xfrm>
                <a:off x="6400800" y="4953000"/>
                <a:ext cx="685800" cy="304800"/>
                <a:chOff x="4081806" y="3586880"/>
                <a:chExt cx="1296573" cy="63152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4081806" y="3848371"/>
                  <a:ext cx="803334" cy="370036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de-DE" altLang="en-US" sz="700" b="1" smtClean="0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658063" y="3586880"/>
                  <a:ext cx="720316" cy="315764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de-DE" altLang="en-US" sz="1000" b="1" smtClean="0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>
                <a:off x="7010653" y="5181672"/>
                <a:ext cx="75786" cy="764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de-DE" altLang="en-US" sz="1800" b="1" smtClea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7162226" y="5181672"/>
                <a:ext cx="75786" cy="764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de-DE" altLang="en-US" sz="1800" b="1" smtClea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7316028" y="5181672"/>
                <a:ext cx="75786" cy="764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de-DE" altLang="en-US" sz="1800" b="1" smtClea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7467601" y="5181672"/>
                <a:ext cx="75786" cy="764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de-DE" altLang="en-US" sz="1800" b="1" smtClea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Oval 28"/>
              <p:cNvSpPr>
                <a:spLocks noChangeArrowheads="1"/>
              </p:cNvSpPr>
              <p:nvPr/>
            </p:nvSpPr>
            <p:spPr bwMode="auto">
              <a:xfrm>
                <a:off x="7619174" y="5181672"/>
                <a:ext cx="78015" cy="764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de-DE" altLang="en-US" sz="1800" b="1" smtClea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6857965" y="5181672"/>
                <a:ext cx="76901" cy="764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de-DE" altLang="en-US" sz="1800" b="1" smtClea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7772976" y="5181672"/>
                <a:ext cx="75786" cy="764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de-DE" altLang="en-US" sz="1800" b="1" smtClea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&quot;No&quot; Symbol 31"/>
              <p:cNvSpPr/>
              <p:nvPr/>
            </p:nvSpPr>
            <p:spPr bwMode="auto">
              <a:xfrm>
                <a:off x="7018096" y="4827796"/>
                <a:ext cx="233186" cy="266880"/>
              </a:xfrm>
              <a:prstGeom prst="noSmoking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de-DE" altLang="en-US" sz="1600" b="1" smtClean="0">
                  <a:latin typeface="Calibri" pitchFamily="34" charset="0"/>
                </a:endParaRPr>
              </a:p>
            </p:txBody>
          </p:sp>
        </p:grpSp>
        <p:grpSp>
          <p:nvGrpSpPr>
            <p:cNvPr id="45" name="Gruppieren 3"/>
            <p:cNvGrpSpPr>
              <a:grpSpLocks/>
            </p:cNvGrpSpPr>
            <p:nvPr/>
          </p:nvGrpSpPr>
          <p:grpSpPr bwMode="auto">
            <a:xfrm>
              <a:off x="4703440" y="2014538"/>
              <a:ext cx="3351213" cy="1109662"/>
              <a:chOff x="3917026" y="2476500"/>
              <a:chExt cx="3856646" cy="1028700"/>
            </a:xfrm>
          </p:grpSpPr>
          <p:sp>
            <p:nvSpPr>
              <p:cNvPr id="46" name="Text Box 84"/>
              <p:cNvSpPr txBox="1">
                <a:spLocks noChangeArrowheads="1"/>
              </p:cNvSpPr>
              <p:nvPr/>
            </p:nvSpPr>
            <p:spPr bwMode="auto">
              <a:xfrm>
                <a:off x="5486358" y="3160828"/>
                <a:ext cx="1143657" cy="3443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nl-NL" sz="1400" b="1" dirty="0" err="1">
                    <a:solidFill>
                      <a:schemeClr val="tx1"/>
                    </a:solidFill>
                    <a:latin typeface="+mj-lt"/>
                    <a:ea typeface="Times New Roman" pitchFamily="18" charset="0"/>
                  </a:rPr>
                  <a:t>pMT</a:t>
                </a:r>
                <a:endParaRPr lang="nl-NL" sz="1400" b="1" dirty="0">
                  <a:solidFill>
                    <a:schemeClr val="tx1"/>
                  </a:solidFill>
                  <a:latin typeface="+mj-lt"/>
                  <a:ea typeface="Times New Roman" pitchFamily="18" charset="0"/>
                </a:endParaRPr>
              </a:p>
            </p:txBody>
          </p:sp>
          <p:sp>
            <p:nvSpPr>
              <p:cNvPr id="47" name="Text Box 83"/>
              <p:cNvSpPr txBox="1">
                <a:spLocks noChangeArrowheads="1"/>
              </p:cNvSpPr>
              <p:nvPr/>
            </p:nvSpPr>
            <p:spPr bwMode="auto">
              <a:xfrm>
                <a:off x="6630015" y="3160828"/>
                <a:ext cx="1143657" cy="3443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nl-NL" sz="1400" b="1" dirty="0">
                    <a:solidFill>
                      <a:schemeClr val="tx1"/>
                    </a:solidFill>
                    <a:latin typeface="+mj-lt"/>
                    <a:ea typeface="Times New Roman" pitchFamily="18" charset="0"/>
                  </a:rPr>
                  <a:t>GFP</a:t>
                </a:r>
              </a:p>
            </p:txBody>
          </p:sp>
          <p:sp>
            <p:nvSpPr>
              <p:cNvPr id="48" name="Oval 76"/>
              <p:cNvSpPr>
                <a:spLocks noChangeArrowheads="1"/>
              </p:cNvSpPr>
              <p:nvPr/>
            </p:nvSpPr>
            <p:spPr bwMode="auto">
              <a:xfrm>
                <a:off x="4174568" y="2705100"/>
                <a:ext cx="968933" cy="4572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headEnd/>
                <a:tailEnd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de-DE" altLang="en-US" sz="1400" b="1" dirty="0" smtClean="0">
                    <a:solidFill>
                      <a:schemeClr val="bg1"/>
                    </a:solidFill>
                    <a:latin typeface="+mn-lt"/>
                  </a:rPr>
                  <a:t>Gal4</a:t>
                </a:r>
                <a:endParaRPr lang="de-DE" altLang="en-US" sz="1600" b="1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9" name="Oval 75"/>
              <p:cNvSpPr>
                <a:spLocks noChangeArrowheads="1"/>
              </p:cNvSpPr>
              <p:nvPr/>
            </p:nvSpPr>
            <p:spPr bwMode="auto">
              <a:xfrm>
                <a:off x="5257798" y="2476500"/>
                <a:ext cx="893070" cy="4572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de-DE" altLang="en-US" sz="1400" b="1" dirty="0" smtClean="0">
                    <a:solidFill>
                      <a:srgbClr val="FFFFFF"/>
                    </a:solidFill>
                    <a:latin typeface="+mn-lt"/>
                  </a:rPr>
                  <a:t>HP1</a:t>
                </a:r>
                <a:endParaRPr lang="de-DE" altLang="en-US" sz="1600" b="1" dirty="0" smtClean="0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50" name="Freeform 74"/>
              <p:cNvSpPr>
                <a:spLocks/>
              </p:cNvSpPr>
              <p:nvPr/>
            </p:nvSpPr>
            <p:spPr bwMode="auto">
              <a:xfrm>
                <a:off x="5025972" y="2698722"/>
                <a:ext cx="237501" cy="8535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150" y="29"/>
                  </a:cxn>
                  <a:cxn ang="0">
                    <a:pos x="195" y="14"/>
                  </a:cxn>
                  <a:cxn ang="0">
                    <a:pos x="330" y="44"/>
                  </a:cxn>
                </a:cxnLst>
                <a:rect l="0" t="0" r="r" b="b"/>
                <a:pathLst>
                  <a:path w="330" h="134">
                    <a:moveTo>
                      <a:pt x="0" y="134"/>
                    </a:moveTo>
                    <a:cubicBezTo>
                      <a:pt x="28" y="50"/>
                      <a:pt x="66" y="57"/>
                      <a:pt x="150" y="29"/>
                    </a:cubicBezTo>
                    <a:cubicBezTo>
                      <a:pt x="165" y="24"/>
                      <a:pt x="195" y="14"/>
                      <a:pt x="195" y="14"/>
                    </a:cubicBezTo>
                    <a:cubicBezTo>
                      <a:pt x="322" y="30"/>
                      <a:pt x="286" y="0"/>
                      <a:pt x="330" y="44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3200" dirty="0">
                  <a:latin typeface="+mj-lt"/>
                  <a:cs typeface="+mn-cs"/>
                </a:endParaRPr>
              </a:p>
            </p:txBody>
          </p:sp>
          <p:sp>
            <p:nvSpPr>
              <p:cNvPr id="51" name="Text Box 138"/>
              <p:cNvSpPr txBox="1">
                <a:spLocks noChangeArrowheads="1"/>
              </p:cNvSpPr>
              <p:nvPr/>
            </p:nvSpPr>
            <p:spPr bwMode="auto">
              <a:xfrm>
                <a:off x="3917026" y="3160828"/>
                <a:ext cx="1569332" cy="3443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nl-NL" sz="1400" b="1" dirty="0">
                    <a:solidFill>
                      <a:schemeClr val="tx1"/>
                    </a:solidFill>
                    <a:latin typeface="+mj-lt"/>
                    <a:ea typeface="Times New Roman" pitchFamily="18" charset="0"/>
                  </a:rPr>
                  <a:t>5x GAL4 UAS</a:t>
                </a:r>
              </a:p>
            </p:txBody>
          </p:sp>
        </p:grpSp>
        <p:sp>
          <p:nvSpPr>
            <p:cNvPr id="52" name="Right Arrow 51"/>
            <p:cNvSpPr/>
            <p:nvPr/>
          </p:nvSpPr>
          <p:spPr>
            <a:xfrm rot="5400000">
              <a:off x="5957901" y="3815110"/>
              <a:ext cx="516831" cy="32067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65142" tIns="32571" rIns="65142" bIns="32571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de-DE" altLang="en-US" smtClean="0">
                <a:solidFill>
                  <a:srgbClr val="FFFFFF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954144" y="4732833"/>
              <a:ext cx="112623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+mj-lt"/>
                  <a:cs typeface="Arial" pitchFamily="34" charset="0"/>
                </a:rPr>
                <a:t>Permissive chromatin state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54144" y="5714672"/>
              <a:ext cx="1342256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+mj-lt"/>
                  <a:cs typeface="Arial" pitchFamily="34" charset="0"/>
                </a:rPr>
                <a:t>Non-permissive chromatin state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45139" y="1708150"/>
              <a:ext cx="1463675" cy="4603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  <a:cs typeface="Arial" pitchFamily="34" charset="0"/>
                </a:rPr>
                <a:t>Gal4DBD + Protein of interest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76628" y="3124200"/>
              <a:ext cx="106521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  <a:cs typeface="Arial" pitchFamily="34" charset="0"/>
                </a:rPr>
                <a:t>Cu-Inducible promoter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909048" y="2432695"/>
              <a:ext cx="1261120" cy="2762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  <a:cs typeface="Arial" pitchFamily="34" charset="0"/>
                </a:rPr>
                <a:t>reporter gene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98665" y="3728645"/>
              <a:ext cx="1323975" cy="4996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  <a:cs typeface="Arial" pitchFamily="34" charset="0"/>
                </a:rPr>
                <a:t>Integration in multiple loci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52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 smtClean="0">
                <a:ea typeface="ＭＳ Ｐゴシック" pitchFamily="34" charset="-128"/>
              </a:rPr>
              <a:t>TRIP assay - Assessing chromatin protein effects in multiple genomic contexts</a:t>
            </a:r>
          </a:p>
        </p:txBody>
      </p:sp>
      <p:sp>
        <p:nvSpPr>
          <p:cNvPr id="102" name="TextBox 42"/>
          <p:cNvSpPr txBox="1"/>
          <p:nvPr/>
        </p:nvSpPr>
        <p:spPr>
          <a:xfrm>
            <a:off x="1219200" y="1987550"/>
            <a:ext cx="1981200" cy="58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TRIP pool </a:t>
            </a:r>
          </a:p>
          <a:p>
            <a:pPr algn="ctr">
              <a:defRPr/>
            </a:pPr>
            <a:r>
              <a:rPr lang="en-US" sz="1400" dirty="0"/>
              <a:t>(drosophila Kc167)</a:t>
            </a:r>
          </a:p>
        </p:txBody>
      </p:sp>
      <p:sp>
        <p:nvSpPr>
          <p:cNvPr id="103" name="TextBox 5"/>
          <p:cNvSpPr txBox="1"/>
          <p:nvPr/>
        </p:nvSpPr>
        <p:spPr>
          <a:xfrm>
            <a:off x="3886200" y="2097088"/>
            <a:ext cx="1651000" cy="369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GFP induction</a:t>
            </a:r>
          </a:p>
        </p:txBody>
      </p:sp>
      <p:sp>
        <p:nvSpPr>
          <p:cNvPr id="104" name="TextBox 6"/>
          <p:cNvSpPr txBox="1"/>
          <p:nvPr/>
        </p:nvSpPr>
        <p:spPr>
          <a:xfrm>
            <a:off x="6172200" y="2057400"/>
            <a:ext cx="2006600" cy="6461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Transient transfection</a:t>
            </a:r>
          </a:p>
        </p:txBody>
      </p:sp>
      <p:grpSp>
        <p:nvGrpSpPr>
          <p:cNvPr id="21" name="Group 26"/>
          <p:cNvGrpSpPr>
            <a:grpSpLocks/>
          </p:cNvGrpSpPr>
          <p:nvPr/>
        </p:nvGrpSpPr>
        <p:grpSpPr bwMode="auto">
          <a:xfrm>
            <a:off x="6629400" y="2971800"/>
            <a:ext cx="914400" cy="381000"/>
            <a:chOff x="152400" y="3844190"/>
            <a:chExt cx="1128077" cy="575410"/>
          </a:xfrm>
        </p:grpSpPr>
        <p:sp>
          <p:nvSpPr>
            <p:cNvPr id="106" name="Oval 76"/>
            <p:cNvSpPr>
              <a:spLocks noChangeArrowheads="1"/>
            </p:cNvSpPr>
            <p:nvPr/>
          </p:nvSpPr>
          <p:spPr bwMode="auto">
            <a:xfrm>
              <a:off x="152400" y="4035993"/>
              <a:ext cx="564039" cy="3836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en-US" sz="60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Oval 75"/>
            <p:cNvSpPr>
              <a:spLocks noChangeArrowheads="1"/>
            </p:cNvSpPr>
            <p:nvPr/>
          </p:nvSpPr>
          <p:spPr bwMode="auto">
            <a:xfrm>
              <a:off x="797015" y="3844190"/>
              <a:ext cx="483462" cy="38360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en-US" sz="3200" smtClean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8" name="Freeform 74"/>
            <p:cNvSpPr>
              <a:spLocks/>
            </p:cNvSpPr>
            <p:nvPr/>
          </p:nvSpPr>
          <p:spPr bwMode="auto">
            <a:xfrm>
              <a:off x="653768" y="4031198"/>
              <a:ext cx="146886" cy="69529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150" y="29"/>
                </a:cxn>
                <a:cxn ang="0">
                  <a:pos x="195" y="14"/>
                </a:cxn>
                <a:cxn ang="0">
                  <a:pos x="330" y="44"/>
                </a:cxn>
              </a:cxnLst>
              <a:rect l="0" t="0" r="r" b="b"/>
              <a:pathLst>
                <a:path w="330" h="134">
                  <a:moveTo>
                    <a:pt x="0" y="134"/>
                  </a:moveTo>
                  <a:cubicBezTo>
                    <a:pt x="28" y="50"/>
                    <a:pt x="66" y="57"/>
                    <a:pt x="150" y="29"/>
                  </a:cubicBezTo>
                  <a:cubicBezTo>
                    <a:pt x="165" y="24"/>
                    <a:pt x="195" y="14"/>
                    <a:pt x="195" y="14"/>
                  </a:cubicBezTo>
                  <a:cubicBezTo>
                    <a:pt x="322" y="30"/>
                    <a:pt x="286" y="0"/>
                    <a:pt x="330" y="44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 dirty="0">
                <a:latin typeface="+mj-lt"/>
                <a:cs typeface="+mn-cs"/>
              </a:endParaRPr>
            </a:p>
          </p:txBody>
        </p:sp>
      </p:grpSp>
      <p:sp>
        <p:nvSpPr>
          <p:cNvPr id="115" name="TextBox 35"/>
          <p:cNvSpPr txBox="1"/>
          <p:nvPr/>
        </p:nvSpPr>
        <p:spPr>
          <a:xfrm>
            <a:off x="5305425" y="3098800"/>
            <a:ext cx="13239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latin typeface="+mn-lt"/>
                <a:cs typeface="Arial" pitchFamily="34" charset="0"/>
              </a:rPr>
              <a:t>Gal4-HP1</a:t>
            </a:r>
            <a:endParaRPr lang="en-US" sz="1600" b="1" dirty="0">
              <a:latin typeface="+mn-lt"/>
              <a:cs typeface="Arial" pitchFamily="34" charset="0"/>
            </a:endParaRPr>
          </a:p>
        </p:txBody>
      </p:sp>
      <p:sp>
        <p:nvSpPr>
          <p:cNvPr id="116" name="TextBox 36"/>
          <p:cNvSpPr txBox="1"/>
          <p:nvPr/>
        </p:nvSpPr>
        <p:spPr>
          <a:xfrm>
            <a:off x="5457825" y="3813175"/>
            <a:ext cx="13239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latin typeface="+mn-lt"/>
                <a:cs typeface="Arial" pitchFamily="34" charset="0"/>
              </a:rPr>
              <a:t>Gal4</a:t>
            </a:r>
          </a:p>
        </p:txBody>
      </p:sp>
      <p:sp>
        <p:nvSpPr>
          <p:cNvPr id="117" name="TextBox 37"/>
          <p:cNvSpPr txBox="1"/>
          <p:nvPr/>
        </p:nvSpPr>
        <p:spPr>
          <a:xfrm>
            <a:off x="5486400" y="4546600"/>
            <a:ext cx="13239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cs typeface="Arial" pitchFamily="34" charset="0"/>
              </a:rPr>
              <a:t>HP1</a:t>
            </a:r>
            <a:endParaRPr lang="en-US" sz="1600" b="1" dirty="0">
              <a:latin typeface="+mn-lt"/>
              <a:cs typeface="Arial" pitchFamily="34" charset="0"/>
            </a:endParaRPr>
          </a:p>
        </p:txBody>
      </p:sp>
      <p:sp>
        <p:nvSpPr>
          <p:cNvPr id="122" name="TextBox 53"/>
          <p:cNvSpPr txBox="1"/>
          <p:nvPr/>
        </p:nvSpPr>
        <p:spPr>
          <a:xfrm>
            <a:off x="4789984" y="5553075"/>
            <a:ext cx="1600200" cy="9239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Next-generation sequencing</a:t>
            </a:r>
          </a:p>
        </p:txBody>
      </p:sp>
      <p:sp>
        <p:nvSpPr>
          <p:cNvPr id="123" name="TextBox 56"/>
          <p:cNvSpPr txBox="1"/>
          <p:nvPr/>
        </p:nvSpPr>
        <p:spPr>
          <a:xfrm>
            <a:off x="2808784" y="6172200"/>
            <a:ext cx="990600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spike-in</a:t>
            </a:r>
          </a:p>
        </p:txBody>
      </p:sp>
      <p:sp>
        <p:nvSpPr>
          <p:cNvPr id="126" name="Right Arrow 90"/>
          <p:cNvSpPr/>
          <p:nvPr/>
        </p:nvSpPr>
        <p:spPr>
          <a:xfrm>
            <a:off x="3352800" y="2133600"/>
            <a:ext cx="381000" cy="29527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Right Arrow 90"/>
          <p:cNvSpPr/>
          <p:nvPr/>
        </p:nvSpPr>
        <p:spPr>
          <a:xfrm>
            <a:off x="5638800" y="2133600"/>
            <a:ext cx="381000" cy="29527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Right Arrow 90"/>
          <p:cNvSpPr/>
          <p:nvPr/>
        </p:nvSpPr>
        <p:spPr>
          <a:xfrm>
            <a:off x="827584" y="5562600"/>
            <a:ext cx="381000" cy="29527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1" name="Right Arrow 90"/>
          <p:cNvSpPr/>
          <p:nvPr/>
        </p:nvSpPr>
        <p:spPr>
          <a:xfrm>
            <a:off x="827584" y="6172200"/>
            <a:ext cx="381000" cy="29527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2" name="TextBox 53"/>
          <p:cNvSpPr txBox="1"/>
          <p:nvPr/>
        </p:nvSpPr>
        <p:spPr>
          <a:xfrm>
            <a:off x="1360984" y="5486400"/>
            <a:ext cx="841375" cy="369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 err="1"/>
              <a:t>gDNA</a:t>
            </a:r>
            <a:r>
              <a:rPr lang="en-US" dirty="0"/>
              <a:t> </a:t>
            </a:r>
          </a:p>
        </p:txBody>
      </p:sp>
      <p:sp>
        <p:nvSpPr>
          <p:cNvPr id="133" name="TextBox 53"/>
          <p:cNvSpPr txBox="1"/>
          <p:nvPr/>
        </p:nvSpPr>
        <p:spPr>
          <a:xfrm>
            <a:off x="1360984" y="6172200"/>
            <a:ext cx="841375" cy="3698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 err="1"/>
              <a:t>cDNA</a:t>
            </a:r>
            <a:endParaRPr lang="en-US" dirty="0"/>
          </a:p>
        </p:txBody>
      </p:sp>
      <p:sp>
        <p:nvSpPr>
          <p:cNvPr id="134" name="Kreuz 133"/>
          <p:cNvSpPr/>
          <p:nvPr/>
        </p:nvSpPr>
        <p:spPr>
          <a:xfrm>
            <a:off x="2351584" y="6248400"/>
            <a:ext cx="304800" cy="304800"/>
          </a:xfrm>
          <a:prstGeom prst="plus">
            <a:avLst>
              <a:gd name="adj" fmla="val 3753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22" name="Group 101"/>
          <p:cNvGrpSpPr>
            <a:grpSpLocks/>
          </p:cNvGrpSpPr>
          <p:nvPr/>
        </p:nvGrpSpPr>
        <p:grpSpPr bwMode="auto">
          <a:xfrm>
            <a:off x="3951784" y="5486400"/>
            <a:ext cx="762000" cy="1066800"/>
            <a:chOff x="6741948" y="4038600"/>
            <a:chExt cx="801852" cy="1600200"/>
          </a:xfrm>
        </p:grpSpPr>
        <p:sp>
          <p:nvSpPr>
            <p:cNvPr id="136" name="Right Arrow 96"/>
            <p:cNvSpPr/>
            <p:nvPr/>
          </p:nvSpPr>
          <p:spPr>
            <a:xfrm>
              <a:off x="7162920" y="4772025"/>
              <a:ext cx="380880" cy="29765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Rectangle 97"/>
            <p:cNvSpPr/>
            <p:nvPr/>
          </p:nvSpPr>
          <p:spPr>
            <a:xfrm>
              <a:off x="7010903" y="4102895"/>
              <a:ext cx="152017" cy="15359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Rectangle 98"/>
            <p:cNvSpPr/>
            <p:nvPr/>
          </p:nvSpPr>
          <p:spPr>
            <a:xfrm rot="5400000">
              <a:off x="6876234" y="3904314"/>
              <a:ext cx="152400" cy="4209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Rectangle 99"/>
            <p:cNvSpPr/>
            <p:nvPr/>
          </p:nvSpPr>
          <p:spPr>
            <a:xfrm rot="5400000">
              <a:off x="6876234" y="5352114"/>
              <a:ext cx="152400" cy="4209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0" name="Right Arrow 90"/>
          <p:cNvSpPr/>
          <p:nvPr/>
        </p:nvSpPr>
        <p:spPr>
          <a:xfrm>
            <a:off x="4332784" y="5943600"/>
            <a:ext cx="381000" cy="29527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1" name="Textfeld 140"/>
          <p:cNvSpPr txBox="1"/>
          <p:nvPr/>
        </p:nvSpPr>
        <p:spPr>
          <a:xfrm>
            <a:off x="4402138" y="1719263"/>
            <a:ext cx="609600" cy="338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de-DE" sz="1600" dirty="0"/>
              <a:t>D-2</a:t>
            </a:r>
          </a:p>
        </p:txBody>
      </p:sp>
      <p:sp>
        <p:nvSpPr>
          <p:cNvPr id="142" name="Textfeld 141"/>
          <p:cNvSpPr txBox="1"/>
          <p:nvPr/>
        </p:nvSpPr>
        <p:spPr>
          <a:xfrm>
            <a:off x="6880225" y="1676400"/>
            <a:ext cx="609600" cy="338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de-DE" sz="1600" dirty="0"/>
              <a:t>D0</a:t>
            </a:r>
          </a:p>
        </p:txBody>
      </p:sp>
      <p:sp>
        <p:nvSpPr>
          <p:cNvPr id="144" name="Textfeld 143"/>
          <p:cNvSpPr txBox="1"/>
          <p:nvPr/>
        </p:nvSpPr>
        <p:spPr>
          <a:xfrm>
            <a:off x="1476871" y="5037158"/>
            <a:ext cx="609600" cy="338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de-DE" sz="1600" dirty="0" smtClean="0"/>
              <a:t>D2</a:t>
            </a:r>
            <a:endParaRPr lang="de-DE" sz="1600" dirty="0"/>
          </a:p>
        </p:txBody>
      </p:sp>
      <p:grpSp>
        <p:nvGrpSpPr>
          <p:cNvPr id="23" name="Gruppieren 129"/>
          <p:cNvGrpSpPr>
            <a:grpSpLocks/>
          </p:cNvGrpSpPr>
          <p:nvPr/>
        </p:nvGrpSpPr>
        <p:grpSpPr bwMode="auto">
          <a:xfrm>
            <a:off x="6553200" y="4038600"/>
            <a:ext cx="1676400" cy="187325"/>
            <a:chOff x="5410200" y="4686300"/>
            <a:chExt cx="2884488" cy="327025"/>
          </a:xfrm>
        </p:grpSpPr>
        <p:sp>
          <p:nvSpPr>
            <p:cNvPr id="109" name="Text Box 84"/>
            <p:cNvSpPr txBox="1">
              <a:spLocks noChangeArrowheads="1"/>
            </p:cNvSpPr>
            <p:nvPr/>
          </p:nvSpPr>
          <p:spPr bwMode="auto">
            <a:xfrm>
              <a:off x="6415400" y="4686300"/>
              <a:ext cx="732048" cy="3270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4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12" name="Text Box 83"/>
            <p:cNvSpPr txBox="1">
              <a:spLocks noChangeArrowheads="1"/>
            </p:cNvSpPr>
            <p:nvPr/>
          </p:nvSpPr>
          <p:spPr bwMode="auto">
            <a:xfrm>
              <a:off x="7147448" y="4686300"/>
              <a:ext cx="734780" cy="3270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4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24" name="Text Box 138"/>
            <p:cNvSpPr txBox="1">
              <a:spLocks noChangeArrowheads="1"/>
            </p:cNvSpPr>
            <p:nvPr/>
          </p:nvSpPr>
          <p:spPr bwMode="auto">
            <a:xfrm>
              <a:off x="5410200" y="4686300"/>
              <a:ext cx="1005200" cy="3270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0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pic>
          <p:nvPicPr>
            <p:cNvPr id="125" name="Picture 109" descr="800px-Barcode_EAN8"/>
            <p:cNvPicPr>
              <a:picLocks noChangeArrowheads="1"/>
            </p:cNvPicPr>
            <p:nvPr/>
          </p:nvPicPr>
          <p:blipFill>
            <a:blip r:embed="rId3" cstate="print"/>
            <a:srcRect r="51840" b="27057"/>
            <a:stretch>
              <a:fillRect/>
            </a:stretch>
          </p:blipFill>
          <p:spPr bwMode="auto">
            <a:xfrm>
              <a:off x="7874034" y="4689072"/>
              <a:ext cx="420655" cy="324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24" name="Gruppieren 134"/>
          <p:cNvGrpSpPr>
            <a:grpSpLocks/>
          </p:cNvGrpSpPr>
          <p:nvPr/>
        </p:nvGrpSpPr>
        <p:grpSpPr bwMode="auto">
          <a:xfrm>
            <a:off x="6553200" y="3368675"/>
            <a:ext cx="1676400" cy="187325"/>
            <a:chOff x="5410200" y="4686300"/>
            <a:chExt cx="2884488" cy="327025"/>
          </a:xfrm>
        </p:grpSpPr>
        <p:sp>
          <p:nvSpPr>
            <p:cNvPr id="146" name="Text Box 84"/>
            <p:cNvSpPr txBox="1">
              <a:spLocks noChangeArrowheads="1"/>
            </p:cNvSpPr>
            <p:nvPr/>
          </p:nvSpPr>
          <p:spPr bwMode="auto">
            <a:xfrm>
              <a:off x="6415400" y="4686300"/>
              <a:ext cx="732048" cy="3270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4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47" name="Text Box 83"/>
            <p:cNvSpPr txBox="1">
              <a:spLocks noChangeArrowheads="1"/>
            </p:cNvSpPr>
            <p:nvPr/>
          </p:nvSpPr>
          <p:spPr bwMode="auto">
            <a:xfrm>
              <a:off x="7147448" y="4686300"/>
              <a:ext cx="734780" cy="3270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4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48" name="Text Box 138"/>
            <p:cNvSpPr txBox="1">
              <a:spLocks noChangeArrowheads="1"/>
            </p:cNvSpPr>
            <p:nvPr/>
          </p:nvSpPr>
          <p:spPr bwMode="auto">
            <a:xfrm>
              <a:off x="5410200" y="4686300"/>
              <a:ext cx="1005200" cy="3270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0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pic>
          <p:nvPicPr>
            <p:cNvPr id="149" name="Picture 109" descr="800px-Barcode_EAN8"/>
            <p:cNvPicPr>
              <a:picLocks noChangeArrowheads="1"/>
            </p:cNvPicPr>
            <p:nvPr/>
          </p:nvPicPr>
          <p:blipFill>
            <a:blip r:embed="rId3" cstate="print"/>
            <a:srcRect r="51840" b="27057"/>
            <a:stretch>
              <a:fillRect/>
            </a:stretch>
          </p:blipFill>
          <p:spPr bwMode="auto">
            <a:xfrm>
              <a:off x="7874034" y="4689072"/>
              <a:ext cx="420655" cy="324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25" name="Gruppieren 149"/>
          <p:cNvGrpSpPr>
            <a:grpSpLocks/>
          </p:cNvGrpSpPr>
          <p:nvPr/>
        </p:nvGrpSpPr>
        <p:grpSpPr bwMode="auto">
          <a:xfrm>
            <a:off x="6553200" y="4889500"/>
            <a:ext cx="1676400" cy="187325"/>
            <a:chOff x="5410200" y="4686300"/>
            <a:chExt cx="2884488" cy="327025"/>
          </a:xfrm>
        </p:grpSpPr>
        <p:sp>
          <p:nvSpPr>
            <p:cNvPr id="151" name="Text Box 84"/>
            <p:cNvSpPr txBox="1">
              <a:spLocks noChangeArrowheads="1"/>
            </p:cNvSpPr>
            <p:nvPr/>
          </p:nvSpPr>
          <p:spPr bwMode="auto">
            <a:xfrm>
              <a:off x="6415400" y="4686300"/>
              <a:ext cx="732048" cy="3270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4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52" name="Text Box 83"/>
            <p:cNvSpPr txBox="1">
              <a:spLocks noChangeArrowheads="1"/>
            </p:cNvSpPr>
            <p:nvPr/>
          </p:nvSpPr>
          <p:spPr bwMode="auto">
            <a:xfrm>
              <a:off x="7147448" y="4686300"/>
              <a:ext cx="734780" cy="3270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4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53" name="Text Box 138"/>
            <p:cNvSpPr txBox="1">
              <a:spLocks noChangeArrowheads="1"/>
            </p:cNvSpPr>
            <p:nvPr/>
          </p:nvSpPr>
          <p:spPr bwMode="auto">
            <a:xfrm>
              <a:off x="5410200" y="4686300"/>
              <a:ext cx="1005200" cy="3270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0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pic>
          <p:nvPicPr>
            <p:cNvPr id="154" name="Picture 109" descr="800px-Barcode_EAN8"/>
            <p:cNvPicPr>
              <a:picLocks noChangeArrowheads="1"/>
            </p:cNvPicPr>
            <p:nvPr/>
          </p:nvPicPr>
          <p:blipFill>
            <a:blip r:embed="rId3" cstate="print"/>
            <a:srcRect r="51840" b="27057"/>
            <a:stretch>
              <a:fillRect/>
            </a:stretch>
          </p:blipFill>
          <p:spPr bwMode="auto">
            <a:xfrm>
              <a:off x="7874034" y="4689072"/>
              <a:ext cx="420655" cy="324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629400" y="3781425"/>
            <a:ext cx="525463" cy="257175"/>
            <a:chOff x="152400" y="4030166"/>
            <a:chExt cx="648922" cy="389434"/>
          </a:xfrm>
        </p:grpSpPr>
        <p:sp>
          <p:nvSpPr>
            <p:cNvPr id="156" name="Oval 76"/>
            <p:cNvSpPr>
              <a:spLocks noChangeArrowheads="1"/>
            </p:cNvSpPr>
            <p:nvPr/>
          </p:nvSpPr>
          <p:spPr bwMode="auto">
            <a:xfrm>
              <a:off x="152400" y="4035993"/>
              <a:ext cx="564039" cy="3836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en-US" sz="60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8" name="Freeform 74"/>
            <p:cNvSpPr>
              <a:spLocks/>
            </p:cNvSpPr>
            <p:nvPr/>
          </p:nvSpPr>
          <p:spPr bwMode="auto">
            <a:xfrm>
              <a:off x="654285" y="4030166"/>
              <a:ext cx="147037" cy="72117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150" y="29"/>
                </a:cxn>
                <a:cxn ang="0">
                  <a:pos x="195" y="14"/>
                </a:cxn>
                <a:cxn ang="0">
                  <a:pos x="330" y="44"/>
                </a:cxn>
              </a:cxnLst>
              <a:rect l="0" t="0" r="r" b="b"/>
              <a:pathLst>
                <a:path w="330" h="134">
                  <a:moveTo>
                    <a:pt x="0" y="134"/>
                  </a:moveTo>
                  <a:cubicBezTo>
                    <a:pt x="28" y="50"/>
                    <a:pt x="66" y="57"/>
                    <a:pt x="150" y="29"/>
                  </a:cubicBezTo>
                  <a:cubicBezTo>
                    <a:pt x="165" y="24"/>
                    <a:pt x="195" y="14"/>
                    <a:pt x="195" y="14"/>
                  </a:cubicBezTo>
                  <a:cubicBezTo>
                    <a:pt x="322" y="30"/>
                    <a:pt x="286" y="0"/>
                    <a:pt x="330" y="44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 dirty="0">
                <a:latin typeface="+mj-lt"/>
                <a:cs typeface="+mn-cs"/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578600" y="4343400"/>
            <a:ext cx="508000" cy="254000"/>
            <a:chOff x="653767" y="3844190"/>
            <a:chExt cx="626710" cy="383607"/>
          </a:xfrm>
        </p:grpSpPr>
        <p:sp>
          <p:nvSpPr>
            <p:cNvPr id="161" name="Oval 75"/>
            <p:cNvSpPr>
              <a:spLocks noChangeArrowheads="1"/>
            </p:cNvSpPr>
            <p:nvPr/>
          </p:nvSpPr>
          <p:spPr bwMode="auto">
            <a:xfrm>
              <a:off x="797015" y="3844190"/>
              <a:ext cx="483462" cy="38360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en-US" sz="3200" smtClean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62" name="Freeform 74"/>
            <p:cNvSpPr>
              <a:spLocks/>
            </p:cNvSpPr>
            <p:nvPr/>
          </p:nvSpPr>
          <p:spPr bwMode="auto">
            <a:xfrm>
              <a:off x="653767" y="4031198"/>
              <a:ext cx="146886" cy="69530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150" y="29"/>
                </a:cxn>
                <a:cxn ang="0">
                  <a:pos x="195" y="14"/>
                </a:cxn>
                <a:cxn ang="0">
                  <a:pos x="330" y="44"/>
                </a:cxn>
              </a:cxnLst>
              <a:rect l="0" t="0" r="r" b="b"/>
              <a:pathLst>
                <a:path w="330" h="134">
                  <a:moveTo>
                    <a:pt x="0" y="134"/>
                  </a:moveTo>
                  <a:cubicBezTo>
                    <a:pt x="28" y="50"/>
                    <a:pt x="66" y="57"/>
                    <a:pt x="150" y="29"/>
                  </a:cubicBezTo>
                  <a:cubicBezTo>
                    <a:pt x="165" y="24"/>
                    <a:pt x="195" y="14"/>
                    <a:pt x="195" y="14"/>
                  </a:cubicBezTo>
                  <a:cubicBezTo>
                    <a:pt x="322" y="30"/>
                    <a:pt x="286" y="0"/>
                    <a:pt x="330" y="44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3200" dirty="0">
                <a:latin typeface="+mj-lt"/>
                <a:cs typeface="+mn-cs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301352" y="2758799"/>
            <a:ext cx="1507432" cy="1423321"/>
            <a:chOff x="2324100" y="1752600"/>
            <a:chExt cx="2667000" cy="2590800"/>
          </a:xfrm>
        </p:grpSpPr>
        <p:sp>
          <p:nvSpPr>
            <p:cNvPr id="120" name="Oval 119"/>
            <p:cNvSpPr/>
            <p:nvPr/>
          </p:nvSpPr>
          <p:spPr>
            <a:xfrm>
              <a:off x="2324100" y="1752600"/>
              <a:ext cx="2667000" cy="2590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895600" y="1981200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3946236" y="3583709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3364345" y="3749964"/>
              <a:ext cx="457200" cy="4572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2854036" y="3521364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2514600" y="3064164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4368800" y="3124200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2514600" y="2516909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4368800" y="2546927"/>
              <a:ext cx="457200" cy="4572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4038600" y="2098964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3489036" y="1900382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3581400" y="2470727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3777673" y="3031837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3135745" y="3041072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3054927" y="2470727"/>
              <a:ext cx="457200" cy="4572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80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HP1 effects on TRIP expression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9" t="4043" b="65791"/>
          <a:stretch/>
        </p:blipFill>
        <p:spPr>
          <a:xfrm>
            <a:off x="228600" y="1828800"/>
            <a:ext cx="876694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HP1-induced repression is not correlated with expression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7" r="50000"/>
          <a:stretch/>
        </p:blipFill>
        <p:spPr>
          <a:xfrm>
            <a:off x="228600" y="2167689"/>
            <a:ext cx="3812673" cy="3505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9337" y="1900989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1923047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94" t="59840"/>
          <a:stretch/>
        </p:blipFill>
        <p:spPr>
          <a:xfrm>
            <a:off x="4944979" y="2318084"/>
            <a:ext cx="3614821" cy="324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7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357</Words>
  <Application>Microsoft Office PowerPoint</Application>
  <PresentationFormat>On-screen Show (4:3)</PresentationFormat>
  <Paragraphs>103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 Context-dependent effects of HP1 assessed in high throughput by thousands of integrated reporters </vt:lpstr>
      <vt:lpstr>Multiple layers of genome organization</vt:lpstr>
      <vt:lpstr>Chromatin effects on gene expression assayed by TRIP</vt:lpstr>
      <vt:lpstr>Chromatin effects on gene expression assayed by TRIP</vt:lpstr>
      <vt:lpstr>HP1a – a hallmark of heterochromatin</vt:lpstr>
      <vt:lpstr>HP1a – a hallmark of heterochromatin</vt:lpstr>
      <vt:lpstr>TRIP assay - Assessing chromatin protein effects in multiple genomic contexts</vt:lpstr>
      <vt:lpstr>HP1 effects on TRIP expression</vt:lpstr>
      <vt:lpstr>HP1-induced repression is not correlated with expression</vt:lpstr>
      <vt:lpstr>HP1-induced repression is modulated by chromatin environment</vt:lpstr>
      <vt:lpstr>HP1-induced repression is enhanced in pericentromeric heterochromatin</vt:lpstr>
      <vt:lpstr>HP1-induced repression is diminished in H3K36me3-associated regions</vt:lpstr>
      <vt:lpstr>HP1-induced repression is not permanent</vt:lpstr>
      <vt:lpstr>Summary and conclusions</vt:lpstr>
      <vt:lpstr>Thankyous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Antoni van Leeuwenhoek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l.brueckner</dc:creator>
  <cp:lastModifiedBy>l.brueckner</cp:lastModifiedBy>
  <cp:revision>34</cp:revision>
  <dcterms:created xsi:type="dcterms:W3CDTF">2016-02-16T08:27:09Z</dcterms:created>
  <dcterms:modified xsi:type="dcterms:W3CDTF">2016-02-19T12:15:22Z</dcterms:modified>
</cp:coreProperties>
</file>