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2" r:id="rId6"/>
    <p:sldId id="261"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1" d="100"/>
          <a:sy n="71" d="100"/>
        </p:scale>
        <p:origin x="48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DED1A6-0481-43C5-B5C8-E5BB9C879765}" type="datetimeFigureOut">
              <a:rPr lang="en-US" smtClean="0"/>
              <a:t>3/3/2017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6EBC7-D402-41C4-8B01-D3CEBE149683}" type="slidenum">
              <a:rPr lang="en-US" smtClean="0"/>
              <a:t>‹#›</a:t>
            </a:fld>
            <a:endParaRPr lang="en-US"/>
          </a:p>
        </p:txBody>
      </p:sp>
    </p:spTree>
    <p:extLst>
      <p:ext uri="{BB962C8B-B14F-4D97-AF65-F5344CB8AC3E}">
        <p14:creationId xmlns:p14="http://schemas.microsoft.com/office/powerpoint/2010/main" val="2139577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DED1A6-0481-43C5-B5C8-E5BB9C879765}" type="datetimeFigureOut">
              <a:rPr lang="en-US" smtClean="0"/>
              <a:t>3/3/2017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6EBC7-D402-41C4-8B01-D3CEBE149683}" type="slidenum">
              <a:rPr lang="en-US" smtClean="0"/>
              <a:t>‹#›</a:t>
            </a:fld>
            <a:endParaRPr lang="en-US"/>
          </a:p>
        </p:txBody>
      </p:sp>
    </p:spTree>
    <p:extLst>
      <p:ext uri="{BB962C8B-B14F-4D97-AF65-F5344CB8AC3E}">
        <p14:creationId xmlns:p14="http://schemas.microsoft.com/office/powerpoint/2010/main" val="2588269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DED1A6-0481-43C5-B5C8-E5BB9C879765}" type="datetimeFigureOut">
              <a:rPr lang="en-US" smtClean="0"/>
              <a:t>3/3/2017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6EBC7-D402-41C4-8B01-D3CEBE149683}" type="slidenum">
              <a:rPr lang="en-US" smtClean="0"/>
              <a:t>‹#›</a:t>
            </a:fld>
            <a:endParaRPr lang="en-US"/>
          </a:p>
        </p:txBody>
      </p:sp>
    </p:spTree>
    <p:extLst>
      <p:ext uri="{BB962C8B-B14F-4D97-AF65-F5344CB8AC3E}">
        <p14:creationId xmlns:p14="http://schemas.microsoft.com/office/powerpoint/2010/main" val="2253593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DED1A6-0481-43C5-B5C8-E5BB9C879765}" type="datetimeFigureOut">
              <a:rPr lang="en-US" smtClean="0"/>
              <a:t>3/3/2017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6EBC7-D402-41C4-8B01-D3CEBE149683}" type="slidenum">
              <a:rPr lang="en-US" smtClean="0"/>
              <a:t>‹#›</a:t>
            </a:fld>
            <a:endParaRPr lang="en-US"/>
          </a:p>
        </p:txBody>
      </p:sp>
    </p:spTree>
    <p:extLst>
      <p:ext uri="{BB962C8B-B14F-4D97-AF65-F5344CB8AC3E}">
        <p14:creationId xmlns:p14="http://schemas.microsoft.com/office/powerpoint/2010/main" val="1918020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DED1A6-0481-43C5-B5C8-E5BB9C879765}" type="datetimeFigureOut">
              <a:rPr lang="en-US" smtClean="0"/>
              <a:t>3/3/2017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6EBC7-D402-41C4-8B01-D3CEBE149683}" type="slidenum">
              <a:rPr lang="en-US" smtClean="0"/>
              <a:t>‹#›</a:t>
            </a:fld>
            <a:endParaRPr lang="en-US"/>
          </a:p>
        </p:txBody>
      </p:sp>
    </p:spTree>
    <p:extLst>
      <p:ext uri="{BB962C8B-B14F-4D97-AF65-F5344CB8AC3E}">
        <p14:creationId xmlns:p14="http://schemas.microsoft.com/office/powerpoint/2010/main" val="3782050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DED1A6-0481-43C5-B5C8-E5BB9C879765}" type="datetimeFigureOut">
              <a:rPr lang="en-US" smtClean="0"/>
              <a:t>3/3/2017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6EBC7-D402-41C4-8B01-D3CEBE149683}" type="slidenum">
              <a:rPr lang="en-US" smtClean="0"/>
              <a:t>‹#›</a:t>
            </a:fld>
            <a:endParaRPr lang="en-US"/>
          </a:p>
        </p:txBody>
      </p:sp>
    </p:spTree>
    <p:extLst>
      <p:ext uri="{BB962C8B-B14F-4D97-AF65-F5344CB8AC3E}">
        <p14:creationId xmlns:p14="http://schemas.microsoft.com/office/powerpoint/2010/main" val="2626596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DED1A6-0481-43C5-B5C8-E5BB9C879765}" type="datetimeFigureOut">
              <a:rPr lang="en-US" smtClean="0"/>
              <a:t>3/3/2017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16EBC7-D402-41C4-8B01-D3CEBE149683}" type="slidenum">
              <a:rPr lang="en-US" smtClean="0"/>
              <a:t>‹#›</a:t>
            </a:fld>
            <a:endParaRPr lang="en-US"/>
          </a:p>
        </p:txBody>
      </p:sp>
    </p:spTree>
    <p:extLst>
      <p:ext uri="{BB962C8B-B14F-4D97-AF65-F5344CB8AC3E}">
        <p14:creationId xmlns:p14="http://schemas.microsoft.com/office/powerpoint/2010/main" val="816449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DED1A6-0481-43C5-B5C8-E5BB9C879765}" type="datetimeFigureOut">
              <a:rPr lang="en-US" smtClean="0"/>
              <a:t>3/3/2017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6EBC7-D402-41C4-8B01-D3CEBE149683}" type="slidenum">
              <a:rPr lang="en-US" smtClean="0"/>
              <a:t>‹#›</a:t>
            </a:fld>
            <a:endParaRPr lang="en-US"/>
          </a:p>
        </p:txBody>
      </p:sp>
    </p:spTree>
    <p:extLst>
      <p:ext uri="{BB962C8B-B14F-4D97-AF65-F5344CB8AC3E}">
        <p14:creationId xmlns:p14="http://schemas.microsoft.com/office/powerpoint/2010/main" val="3643513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DED1A6-0481-43C5-B5C8-E5BB9C879765}" type="datetimeFigureOut">
              <a:rPr lang="en-US" smtClean="0"/>
              <a:t>3/3/2017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6EBC7-D402-41C4-8B01-D3CEBE149683}" type="slidenum">
              <a:rPr lang="en-US" smtClean="0"/>
              <a:t>‹#›</a:t>
            </a:fld>
            <a:endParaRPr lang="en-US"/>
          </a:p>
        </p:txBody>
      </p:sp>
    </p:spTree>
    <p:extLst>
      <p:ext uri="{BB962C8B-B14F-4D97-AF65-F5344CB8AC3E}">
        <p14:creationId xmlns:p14="http://schemas.microsoft.com/office/powerpoint/2010/main" val="1026224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DED1A6-0481-43C5-B5C8-E5BB9C879765}" type="datetimeFigureOut">
              <a:rPr lang="en-US" smtClean="0"/>
              <a:t>3/3/2017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6EBC7-D402-41C4-8B01-D3CEBE149683}" type="slidenum">
              <a:rPr lang="en-US" smtClean="0"/>
              <a:t>‹#›</a:t>
            </a:fld>
            <a:endParaRPr lang="en-US"/>
          </a:p>
        </p:txBody>
      </p:sp>
    </p:spTree>
    <p:extLst>
      <p:ext uri="{BB962C8B-B14F-4D97-AF65-F5344CB8AC3E}">
        <p14:creationId xmlns:p14="http://schemas.microsoft.com/office/powerpoint/2010/main" val="2100673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DED1A6-0481-43C5-B5C8-E5BB9C879765}" type="datetimeFigureOut">
              <a:rPr lang="en-US" smtClean="0"/>
              <a:t>3/3/2017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6EBC7-D402-41C4-8B01-D3CEBE149683}" type="slidenum">
              <a:rPr lang="en-US" smtClean="0"/>
              <a:t>‹#›</a:t>
            </a:fld>
            <a:endParaRPr lang="en-US"/>
          </a:p>
        </p:txBody>
      </p:sp>
    </p:spTree>
    <p:extLst>
      <p:ext uri="{BB962C8B-B14F-4D97-AF65-F5344CB8AC3E}">
        <p14:creationId xmlns:p14="http://schemas.microsoft.com/office/powerpoint/2010/main" val="2844362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DED1A6-0481-43C5-B5C8-E5BB9C879765}" type="datetimeFigureOut">
              <a:rPr lang="en-US" smtClean="0"/>
              <a:t>3/3/2017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16EBC7-D402-41C4-8B01-D3CEBE149683}" type="slidenum">
              <a:rPr lang="en-US" smtClean="0"/>
              <a:t>‹#›</a:t>
            </a:fld>
            <a:endParaRPr lang="en-US"/>
          </a:p>
        </p:txBody>
      </p:sp>
    </p:spTree>
    <p:extLst>
      <p:ext uri="{BB962C8B-B14F-4D97-AF65-F5344CB8AC3E}">
        <p14:creationId xmlns:p14="http://schemas.microsoft.com/office/powerpoint/2010/main" val="2608833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OPINION SPAM DETECTOR:</a:t>
            </a:r>
            <a:endParaRPr lang="en-US" dirty="0"/>
          </a:p>
        </p:txBody>
      </p:sp>
      <p:sp>
        <p:nvSpPr>
          <p:cNvPr id="3" name="Subtitle 2"/>
          <p:cNvSpPr>
            <a:spLocks noGrp="1"/>
          </p:cNvSpPr>
          <p:nvPr>
            <p:ph type="subTitle" idx="1"/>
          </p:nvPr>
        </p:nvSpPr>
        <p:spPr/>
        <p:txBody>
          <a:bodyPr/>
          <a:lstStyle/>
          <a:p>
            <a:r>
              <a:rPr lang="en-US" dirty="0" smtClean="0"/>
              <a:t>Detecting Spam Reviews</a:t>
            </a:r>
            <a:endParaRPr lang="en-US" dirty="0"/>
          </a:p>
        </p:txBody>
      </p:sp>
    </p:spTree>
    <p:extLst>
      <p:ext uri="{BB962C8B-B14F-4D97-AF65-F5344CB8AC3E}">
        <p14:creationId xmlns:p14="http://schemas.microsoft.com/office/powerpoint/2010/main" val="25534863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75000"/>
                  </a:schemeClr>
                </a:solidFill>
              </a:rPr>
              <a:t>ABSTRACT</a:t>
            </a:r>
            <a:endParaRPr lang="en-US" b="1" dirty="0">
              <a:solidFill>
                <a:schemeClr val="accent5">
                  <a:lumMod val="75000"/>
                </a:schemeClr>
              </a:solidFill>
            </a:endParaRPr>
          </a:p>
        </p:txBody>
      </p:sp>
      <p:sp>
        <p:nvSpPr>
          <p:cNvPr id="3" name="Content Placeholder 2"/>
          <p:cNvSpPr>
            <a:spLocks noGrp="1"/>
          </p:cNvSpPr>
          <p:nvPr>
            <p:ph idx="1"/>
          </p:nvPr>
        </p:nvSpPr>
        <p:spPr/>
        <p:txBody>
          <a:bodyPr/>
          <a:lstStyle/>
          <a:p>
            <a:pPr marL="0" indent="0">
              <a:buNone/>
            </a:pPr>
            <a:r>
              <a:rPr lang="en-US" dirty="0"/>
              <a:t>Consumers increasingly rate, review and research products online. Consequently, websites containing consumer reviews are becoming targets of opinion spam. While recent work has focused primarily on manually identifiable instances of opinion spam, in this work we study deceptive opinion spam—fictitious opinions that have been deliberately written to sound authentic. Integrating work from behavioral features and text analysis, we develop and compare three approaches to detecting deceptive opinion spam, and ultimately develop a classifier from our spam dataset. </a:t>
            </a:r>
          </a:p>
        </p:txBody>
      </p:sp>
    </p:spTree>
    <p:extLst>
      <p:ext uri="{BB962C8B-B14F-4D97-AF65-F5344CB8AC3E}">
        <p14:creationId xmlns:p14="http://schemas.microsoft.com/office/powerpoint/2010/main" val="1299329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75000"/>
                  </a:schemeClr>
                </a:solidFill>
              </a:rPr>
              <a:t>OBJECTIVE</a:t>
            </a:r>
            <a:endParaRPr lang="en-US" b="1" dirty="0">
              <a:solidFill>
                <a:schemeClr val="accent5">
                  <a:lumMod val="75000"/>
                </a:schemeClr>
              </a:solidFill>
            </a:endParaRPr>
          </a:p>
        </p:txBody>
      </p:sp>
      <p:sp>
        <p:nvSpPr>
          <p:cNvPr id="3" name="Content Placeholder 2"/>
          <p:cNvSpPr>
            <a:spLocks noGrp="1"/>
          </p:cNvSpPr>
          <p:nvPr>
            <p:ph idx="1"/>
          </p:nvPr>
        </p:nvSpPr>
        <p:spPr/>
        <p:txBody>
          <a:bodyPr>
            <a:normAutofit lnSpcReduction="10000"/>
          </a:bodyPr>
          <a:lstStyle/>
          <a:p>
            <a:pPr marL="0" indent="0">
              <a:buNone/>
            </a:pPr>
            <a:r>
              <a:rPr lang="en-US" b="1" dirty="0" smtClean="0"/>
              <a:t>General Objective</a:t>
            </a:r>
          </a:p>
          <a:p>
            <a:pPr marL="0" indent="0">
              <a:buNone/>
            </a:pPr>
            <a:r>
              <a:rPr lang="en-US" dirty="0"/>
              <a:t>	To detect opinion spam of reviewers using bag-of-words approach and to device a software that will detect spam reviews</a:t>
            </a:r>
            <a:r>
              <a:rPr lang="en-US" dirty="0" smtClean="0"/>
              <a:t>.</a:t>
            </a:r>
          </a:p>
          <a:p>
            <a:pPr marL="0" indent="0">
              <a:buNone/>
            </a:pPr>
            <a:endParaRPr lang="en-US" dirty="0"/>
          </a:p>
          <a:p>
            <a:pPr marL="0" indent="0">
              <a:buNone/>
            </a:pPr>
            <a:r>
              <a:rPr lang="en-US" b="1" dirty="0" smtClean="0"/>
              <a:t>Specific Objectives</a:t>
            </a:r>
          </a:p>
          <a:p>
            <a:pPr lvl="1"/>
            <a:r>
              <a:rPr lang="en-US" dirty="0" smtClean="0"/>
              <a:t>To </a:t>
            </a:r>
            <a:r>
              <a:rPr lang="en-US" dirty="0"/>
              <a:t>be able to identify the authenticity of a certain review and separate it from spams </a:t>
            </a:r>
          </a:p>
          <a:p>
            <a:pPr lvl="1"/>
            <a:r>
              <a:rPr lang="en-US" dirty="0"/>
              <a:t>To be able to extract useful information through the use of Natural Language Processing methods.</a:t>
            </a:r>
          </a:p>
          <a:p>
            <a:pPr lvl="1"/>
            <a:r>
              <a:rPr lang="en-US" dirty="0"/>
              <a:t>To further improve the accuracy, and also look into spam in other kinds of media, e.g., forums and blogs.</a:t>
            </a:r>
          </a:p>
          <a:p>
            <a:pPr marL="0" indent="0">
              <a:buNone/>
            </a:pPr>
            <a:endParaRPr lang="en-US" dirty="0"/>
          </a:p>
        </p:txBody>
      </p:sp>
    </p:spTree>
    <p:extLst>
      <p:ext uri="{BB962C8B-B14F-4D97-AF65-F5344CB8AC3E}">
        <p14:creationId xmlns:p14="http://schemas.microsoft.com/office/powerpoint/2010/main" val="1887061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75000"/>
                  </a:schemeClr>
                </a:solidFill>
              </a:rPr>
              <a:t>SYSTEM ARCHITECTURE</a:t>
            </a:r>
            <a:endParaRPr lang="en-US" b="1" dirty="0">
              <a:solidFill>
                <a:schemeClr val="accent5">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1228" y="1825625"/>
            <a:ext cx="7422777" cy="4876882"/>
          </a:xfrm>
        </p:spPr>
      </p:pic>
    </p:spTree>
    <p:extLst>
      <p:ext uri="{BB962C8B-B14F-4D97-AF65-F5344CB8AC3E}">
        <p14:creationId xmlns:p14="http://schemas.microsoft.com/office/powerpoint/2010/main" val="2863208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75000"/>
                  </a:schemeClr>
                </a:solidFill>
              </a:rPr>
              <a:t>METHODOLOGY</a:t>
            </a:r>
            <a:endParaRPr lang="en-US" b="1" dirty="0">
              <a:solidFill>
                <a:schemeClr val="accent5">
                  <a:lumMod val="75000"/>
                </a:schemeClr>
              </a:solidFill>
            </a:endParaRPr>
          </a:p>
        </p:txBody>
      </p:sp>
      <p:sp>
        <p:nvSpPr>
          <p:cNvPr id="3" name="Content Placeholder 2"/>
          <p:cNvSpPr>
            <a:spLocks noGrp="1"/>
          </p:cNvSpPr>
          <p:nvPr>
            <p:ph idx="1"/>
          </p:nvPr>
        </p:nvSpPr>
        <p:spPr/>
        <p:txBody>
          <a:bodyPr/>
          <a:lstStyle/>
          <a:p>
            <a:pPr marL="0" indent="0">
              <a:buNone/>
            </a:pPr>
            <a:r>
              <a:rPr lang="en-US" b="1" dirty="0"/>
              <a:t>Tokenization</a:t>
            </a:r>
            <a:r>
              <a:rPr lang="en-US" dirty="0"/>
              <a:t> is the splitting of words to classify their functions in a sentence. </a:t>
            </a:r>
            <a:r>
              <a:rPr lang="en-US" b="1" dirty="0"/>
              <a:t>Frequent Words Extraction </a:t>
            </a:r>
            <a:r>
              <a:rPr lang="en-US" dirty="0"/>
              <a:t>counts the most frequent words used in the dataset and identify if they are frequently used in reviews or spams. Dataset Generation is the conversion of datasets from text files. </a:t>
            </a:r>
            <a:r>
              <a:rPr lang="en-US" b="1" dirty="0"/>
              <a:t>Multinomial Naïve </a:t>
            </a:r>
            <a:r>
              <a:rPr lang="en-US" b="1" dirty="0" err="1"/>
              <a:t>Baise</a:t>
            </a:r>
            <a:r>
              <a:rPr lang="en-US" b="1" dirty="0"/>
              <a:t> Classifier, Support Vector Machine, and Logistic Regression </a:t>
            </a:r>
            <a:r>
              <a:rPr lang="en-US" dirty="0"/>
              <a:t>are the classifications of datasets from the reviews. Evaluation Data evaluates data from the datasets and identifies reviews from spams. Data results outputs the results evaluated by the evaluation data.</a:t>
            </a:r>
          </a:p>
          <a:p>
            <a:pPr marL="0" indent="0">
              <a:buNone/>
            </a:pPr>
            <a:endParaRPr lang="en-US" dirty="0"/>
          </a:p>
        </p:txBody>
      </p:sp>
    </p:spTree>
    <p:extLst>
      <p:ext uri="{BB962C8B-B14F-4D97-AF65-F5344CB8AC3E}">
        <p14:creationId xmlns:p14="http://schemas.microsoft.com/office/powerpoint/2010/main" val="1244653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75000"/>
                  </a:schemeClr>
                </a:solidFill>
              </a:rPr>
              <a:t>RESULTS</a:t>
            </a:r>
            <a:endParaRPr lang="en-US" b="1" dirty="0">
              <a:solidFill>
                <a:schemeClr val="accent5">
                  <a:lumMod val="75000"/>
                </a:schemeClr>
              </a:solidFill>
            </a:endParaRPr>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60132493"/>
              </p:ext>
            </p:extLst>
          </p:nvPr>
        </p:nvGraphicFramePr>
        <p:xfrm>
          <a:off x="1397295" y="2139676"/>
          <a:ext cx="9091410" cy="3583559"/>
        </p:xfrm>
        <a:graphic>
          <a:graphicData uri="http://schemas.openxmlformats.org/drawingml/2006/table">
            <a:tbl>
              <a:tblPr firstRow="1" bandRow="1">
                <a:tableStyleId>{5C22544A-7EE6-4342-B048-85BDC9FD1C3A}</a:tableStyleId>
              </a:tblPr>
              <a:tblGrid>
                <a:gridCol w="4545705"/>
                <a:gridCol w="4545705"/>
              </a:tblGrid>
              <a:tr h="857851">
                <a:tc>
                  <a:txBody>
                    <a:bodyPr/>
                    <a:lstStyle/>
                    <a:p>
                      <a:pPr marL="0" marR="0" algn="just">
                        <a:lnSpc>
                          <a:spcPct val="107000"/>
                        </a:lnSpc>
                        <a:spcBef>
                          <a:spcPts val="0"/>
                        </a:spcBef>
                        <a:spcAft>
                          <a:spcPts val="0"/>
                        </a:spcAft>
                      </a:pPr>
                      <a:r>
                        <a:rPr lang="en-US" sz="3200" b="1" dirty="0">
                          <a:effectLst/>
                          <a:latin typeface="Calibri" panose="020F0502020204030204" pitchFamily="34" charset="0"/>
                          <a:ea typeface="Calibri" panose="020F0502020204030204" pitchFamily="34" charset="0"/>
                          <a:cs typeface="Arial" panose="020B0604020202020204" pitchFamily="34" charset="0"/>
                        </a:rPr>
                        <a:t>Multinomial Naïve Bayes </a:t>
                      </a:r>
                      <a:r>
                        <a:rPr lang="en-US" sz="3200" b="1" dirty="0" err="1">
                          <a:effectLst/>
                          <a:latin typeface="Calibri" panose="020F0502020204030204" pitchFamily="34" charset="0"/>
                          <a:ea typeface="Calibri" panose="020F0502020204030204" pitchFamily="34" charset="0"/>
                          <a:cs typeface="Arial" panose="020B0604020202020204" pitchFamily="34" charset="0"/>
                        </a:rPr>
                        <a:t>evalutation</a:t>
                      </a:r>
                      <a:r>
                        <a:rPr lang="en-US" sz="3200" b="1" dirty="0">
                          <a:effectLst/>
                          <a:latin typeface="Calibri" panose="020F0502020204030204" pitchFamily="34" charset="0"/>
                          <a:ea typeface="Calibri" panose="020F0502020204030204" pitchFamily="34" charset="0"/>
                          <a:cs typeface="Arial" panose="020B0604020202020204" pitchFamily="34" charset="0"/>
                        </a:rPr>
                        <a:t> accuracy</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3200" dirty="0">
                          <a:effectLst/>
                          <a:latin typeface="Calibri" panose="020F0502020204030204" pitchFamily="34" charset="0"/>
                          <a:ea typeface="Calibri" panose="020F0502020204030204" pitchFamily="34" charset="0"/>
                          <a:cs typeface="Arial" panose="020B0604020202020204" pitchFamily="34" charset="0"/>
                        </a:rPr>
                        <a:t> </a:t>
                      </a:r>
                    </a:p>
                    <a:p>
                      <a:pPr marL="0" marR="0" algn="ctr">
                        <a:lnSpc>
                          <a:spcPct val="107000"/>
                        </a:lnSpc>
                        <a:spcBef>
                          <a:spcPts val="0"/>
                        </a:spcBef>
                        <a:spcAft>
                          <a:spcPts val="0"/>
                        </a:spcAft>
                      </a:pPr>
                      <a:r>
                        <a:rPr lang="en-US" sz="3200" dirty="0" smtClean="0">
                          <a:effectLst/>
                          <a:latin typeface="Calibri" panose="020F0502020204030204" pitchFamily="34" charset="0"/>
                          <a:ea typeface="Calibri" panose="020F0502020204030204" pitchFamily="34" charset="0"/>
                          <a:cs typeface="Arial" panose="020B0604020202020204" pitchFamily="34" charset="0"/>
                        </a:rPr>
                        <a:t>71.02%</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1286777">
                <a:tc>
                  <a:txBody>
                    <a:bodyPr/>
                    <a:lstStyle/>
                    <a:p>
                      <a:pPr marL="0" marR="0" algn="just">
                        <a:lnSpc>
                          <a:spcPct val="107000"/>
                        </a:lnSpc>
                        <a:spcBef>
                          <a:spcPts val="0"/>
                        </a:spcBef>
                        <a:spcAft>
                          <a:spcPts val="0"/>
                        </a:spcAft>
                      </a:pPr>
                      <a:r>
                        <a:rPr lang="en-US" sz="3200" b="1">
                          <a:effectLst/>
                          <a:latin typeface="Calibri" panose="020F0502020204030204" pitchFamily="34" charset="0"/>
                          <a:ea typeface="Calibri" panose="020F0502020204030204" pitchFamily="34" charset="0"/>
                          <a:cs typeface="Arial" panose="020B0604020202020204" pitchFamily="34" charset="0"/>
                        </a:rPr>
                        <a:t>Logistic Regression evaluation accuracy</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3200" b="1" dirty="0">
                          <a:effectLst/>
                          <a:latin typeface="Calibri" panose="020F0502020204030204" pitchFamily="34" charset="0"/>
                          <a:ea typeface="Calibri" panose="020F0502020204030204" pitchFamily="34" charset="0"/>
                          <a:cs typeface="Arial" panose="020B0604020202020204" pitchFamily="34" charset="0"/>
                        </a:rPr>
                        <a:t> </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3200" dirty="0" smtClean="0">
                          <a:effectLst/>
                          <a:latin typeface="Calibri" panose="020F0502020204030204" pitchFamily="34" charset="0"/>
                          <a:ea typeface="Calibri" panose="020F0502020204030204" pitchFamily="34" charset="0"/>
                          <a:cs typeface="Arial" panose="020B0604020202020204" pitchFamily="34" charset="0"/>
                        </a:rPr>
                        <a:t>71.02%</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0"/>
                        </a:spcAft>
                      </a:pPr>
                      <a:r>
                        <a:rPr lang="en-US" sz="3200" b="1" dirty="0">
                          <a:effectLst/>
                          <a:latin typeface="Calibri" panose="020F0502020204030204" pitchFamily="34" charset="0"/>
                          <a:ea typeface="Calibri" panose="020F0502020204030204" pitchFamily="34" charset="0"/>
                          <a:cs typeface="Arial" panose="020B0604020202020204" pitchFamily="34" charset="0"/>
                        </a:rPr>
                        <a:t> </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857851">
                <a:tc>
                  <a:txBody>
                    <a:bodyPr/>
                    <a:lstStyle/>
                    <a:p>
                      <a:pPr marL="0" marR="0" algn="just">
                        <a:lnSpc>
                          <a:spcPct val="107000"/>
                        </a:lnSpc>
                        <a:spcBef>
                          <a:spcPts val="0"/>
                        </a:spcBef>
                        <a:spcAft>
                          <a:spcPts val="0"/>
                        </a:spcAft>
                      </a:pPr>
                      <a:r>
                        <a:rPr lang="en-US" sz="3200" b="1">
                          <a:effectLst/>
                          <a:latin typeface="Calibri" panose="020F0502020204030204" pitchFamily="34" charset="0"/>
                          <a:ea typeface="Calibri" panose="020F0502020204030204" pitchFamily="34" charset="0"/>
                          <a:cs typeface="Arial" panose="020B0604020202020204" pitchFamily="34" charset="0"/>
                        </a:rPr>
                        <a:t>Support Vector Machine evaluation accuracy</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3200" dirty="0">
                          <a:effectLst/>
                          <a:latin typeface="Calibri" panose="020F0502020204030204" pitchFamily="34" charset="0"/>
                          <a:ea typeface="Calibri" panose="020F0502020204030204" pitchFamily="34" charset="0"/>
                          <a:cs typeface="Arial" panose="020B0604020202020204" pitchFamily="34" charset="0"/>
                        </a:rPr>
                        <a:t> </a:t>
                      </a:r>
                    </a:p>
                    <a:p>
                      <a:pPr marL="0" marR="0" algn="ctr">
                        <a:lnSpc>
                          <a:spcPct val="107000"/>
                        </a:lnSpc>
                        <a:spcBef>
                          <a:spcPts val="0"/>
                        </a:spcBef>
                        <a:spcAft>
                          <a:spcPts val="0"/>
                        </a:spcAft>
                      </a:pPr>
                      <a:r>
                        <a:rPr lang="en-US" sz="3200" smtClean="0">
                          <a:effectLst/>
                          <a:latin typeface="Calibri" panose="020F0502020204030204" pitchFamily="34" charset="0"/>
                          <a:ea typeface="Calibri" panose="020F0502020204030204" pitchFamily="34" charset="0"/>
                          <a:cs typeface="Arial" panose="020B0604020202020204" pitchFamily="34" charset="0"/>
                        </a:rPr>
                        <a:t>67.34%</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bl>
          </a:graphicData>
        </a:graphic>
      </p:graphicFrame>
    </p:spTree>
    <p:extLst>
      <p:ext uri="{BB962C8B-B14F-4D97-AF65-F5344CB8AC3E}">
        <p14:creationId xmlns:p14="http://schemas.microsoft.com/office/powerpoint/2010/main" val="649485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75000"/>
                  </a:schemeClr>
                </a:solidFill>
              </a:rPr>
              <a:t>RECOMMENDATIONS</a:t>
            </a:r>
            <a:endParaRPr lang="en-US" b="1" dirty="0">
              <a:solidFill>
                <a:schemeClr val="accent5">
                  <a:lumMod val="75000"/>
                </a:schemeClr>
              </a:solidFill>
            </a:endParaRPr>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Possible </a:t>
            </a:r>
            <a:r>
              <a:rPr lang="en-US" dirty="0"/>
              <a:t>directions for future work include an extended evaluation of the methods proposed in this work to both negative opinions, as well as opinions coming from other domains. Many additional approaches to detecting deceptive opinion spam are also possible, and a focus on approaches with high deceptive precision might be useful for production environments.</a:t>
            </a:r>
          </a:p>
          <a:p>
            <a:pPr marL="0" indent="0">
              <a:buNone/>
            </a:pPr>
            <a:endParaRPr lang="en-US" dirty="0"/>
          </a:p>
        </p:txBody>
      </p:sp>
    </p:spTree>
    <p:extLst>
      <p:ext uri="{BB962C8B-B14F-4D97-AF65-F5344CB8AC3E}">
        <p14:creationId xmlns:p14="http://schemas.microsoft.com/office/powerpoint/2010/main" val="8177696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269</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OPINION SPAM DETECTOR:</vt:lpstr>
      <vt:lpstr>ABSTRACT</vt:lpstr>
      <vt:lpstr>OBJECTIVE</vt:lpstr>
      <vt:lpstr>SYSTEM ARCHITECTURE</vt:lpstr>
      <vt:lpstr>METHODOLOGY</vt:lpstr>
      <vt:lpstr>RESULTS</vt:lpstr>
      <vt:lpstr>RECOMMENDATIONS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OPINION SPAM DETECTOR:</dc:title>
  <dc:creator>Jessica Militar</dc:creator>
  <cp:lastModifiedBy>Jessica Militar</cp:lastModifiedBy>
  <cp:revision>4</cp:revision>
  <dcterms:created xsi:type="dcterms:W3CDTF">2017-03-03T03:01:32Z</dcterms:created>
  <dcterms:modified xsi:type="dcterms:W3CDTF">2017-03-03T03:56:10Z</dcterms:modified>
</cp:coreProperties>
</file>