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0" r:id="rId20"/>
  </p:sldIdLst>
  <p:sldSz cx="12188825" cy="6858000"/>
  <p:notesSz cx="6797675" cy="9926638"/>
  <p:embeddedFontLst>
    <p:embeddedFont>
      <p:font typeface="AU Passata" panose="020B0604020202020204" charset="0"/>
      <p:regular r:id="rId23"/>
      <p:bold r:id="rId24"/>
    </p:embeddedFont>
    <p:embeddedFont>
      <p:font typeface="AU Passata Light" panose="020B0604020202020204" charset="0"/>
      <p:regular r:id="rId25"/>
      <p:bold r:id="rId26"/>
    </p:embeddedFont>
    <p:embeddedFont>
      <p:font typeface="AU Peto" panose="020B0604020202020204" charset="0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Georgia" panose="02040502050405020303" pitchFamily="18" charset="0"/>
      <p:regular r:id="rId33"/>
      <p:bold r:id="rId34"/>
      <p:italic r:id="rId35"/>
      <p:boldItalic r:id="rId36"/>
    </p:embeddedFont>
    <p:embeddedFont>
      <p:font typeface="Wingdings 3" panose="05040102010807070707" pitchFamily="18" charset="2"/>
      <p:regular r:id="rId37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4" autoAdjust="0"/>
    <p:restoredTop sz="93113" autoAdjust="0"/>
  </p:normalViewPr>
  <p:slideViewPr>
    <p:cSldViewPr snapToObjects="1" showGuides="1">
      <p:cViewPr>
        <p:scale>
          <a:sx n="100" d="100"/>
          <a:sy n="100" d="100"/>
        </p:scale>
        <p:origin x="1336" y="12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28T10:02:17.352" idx="2">
    <p:pos x="1192" y="1028"/>
    <p:text>Describe features which are impotant for the application</p:text>
    <p:extLst>
      <p:ext uri="{C676402C-5697-4E1C-873F-D02D1690AC5C}">
        <p15:threadingInfo xmlns:p15="http://schemas.microsoft.com/office/powerpoint/2012/main" timeZoneBias="-120"/>
      </p:ext>
    </p:extLst>
  </p:cm>
  <p:cm authorId="2" dt="2019-09-28T10:02:42.904" idx="3">
    <p:pos x="5454" y="1738"/>
    <p:text>Put example structure here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28T10:00:46.748" idx="1">
    <p:pos x="1980" y="1028"/>
    <p:text>Can you help me with acknowledgements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344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3091739"/>
            <a:ext cx="10220325" cy="443198"/>
          </a:xfrm>
        </p:spPr>
        <p:txBody>
          <a:bodyPr wrap="square" anchor="ctr" anchorCtr="0">
            <a:spAutoFit/>
          </a:bodyPr>
          <a:lstStyle>
            <a:lvl1pPr algn="ctr">
              <a:lnSpc>
                <a:spcPct val="90000"/>
              </a:lnSpc>
              <a:defRPr sz="32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Engineering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October 2019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6029765"/>
            <a:ext cx="2982416" cy="550011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Towards Graphical Configuration </a:t>
            </a:r>
          </a:p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in the Into-CPS Application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06750351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98758" y="1412776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1322758" y="476672"/>
            <a:ext cx="9543307" cy="428348"/>
          </a:xfrm>
        </p:spPr>
        <p:txBody>
          <a:bodyPr wrap="square" anchor="b" anchorCtr="0">
            <a:noAutofit/>
          </a:bodyPr>
          <a:lstStyle>
            <a:lvl1pPr algn="ctr">
              <a:lnSpc>
                <a:spcPct val="90000"/>
              </a:lnSpc>
              <a:defRPr sz="16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1628800"/>
            <a:ext cx="4316486" cy="3832717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4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Engineering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October 2019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25653" y="5895264"/>
            <a:ext cx="2982416" cy="6845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Christian Legaard 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24960140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Engineering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April 2019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25653" y="5896985"/>
            <a:ext cx="2982416" cy="6845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endParaRPr lang="en-GB" sz="700" b="0" kern="1200" cap="all" baseline="0" dirty="0">
              <a:solidFill>
                <a:schemeClr val="bg1"/>
              </a:solidFill>
              <a:latin typeface="AU Passata" pitchFamily="34" charset="0"/>
              <a:ea typeface="+mn-ea"/>
              <a:cs typeface="+mn-cs"/>
            </a:endParaRPr>
          </a:p>
          <a:p>
            <a:pPr algn="l">
              <a:lnSpc>
                <a:spcPct val="95000"/>
              </a:lnSpc>
              <a:defRPr/>
            </a:pPr>
            <a:r>
              <a:rPr lang="en-GB" sz="700" b="0" kern="1200" cap="all" baseline="0" dirty="0">
                <a:solidFill>
                  <a:schemeClr val="bg1"/>
                </a:solidFill>
                <a:latin typeface="AU Passata" pitchFamily="34" charset="0"/>
                <a:ea typeface="+mn-ea"/>
                <a:cs typeface="+mn-cs"/>
              </a:rPr>
              <a:t>Christian Legaard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27539741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 dirty="0"/>
              <a:t>08/04/2019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 dirty="0"/>
          </a:p>
          <a:p>
            <a:pPr lvl="1"/>
            <a:r>
              <a:rPr lang="en-GB" noProof="0" dirty="0"/>
              <a:t>Second level</a:t>
            </a:r>
            <a:endParaRPr lang="en-GB" dirty="0"/>
          </a:p>
          <a:p>
            <a:pPr lvl="2"/>
            <a:r>
              <a:rPr lang="en-GB" noProof="0" dirty="0"/>
              <a:t>Third level</a:t>
            </a:r>
            <a:endParaRPr lang="en-GB" dirty="0"/>
          </a:p>
          <a:p>
            <a:pPr lvl="3"/>
            <a:r>
              <a:rPr lang="en-GB" noProof="0" dirty="0"/>
              <a:t>Fourth level</a:t>
            </a:r>
            <a:endParaRPr lang="en-GB" dirty="0"/>
          </a:p>
          <a:p>
            <a:pPr lvl="4"/>
            <a:r>
              <a:rPr lang="en-GB" noProof="0" dirty="0"/>
              <a:t>Fifth level</a:t>
            </a:r>
            <a:endParaRPr lang="en-GB" dirty="0"/>
          </a:p>
          <a:p>
            <a:pPr lvl="5"/>
            <a:r>
              <a:rPr lang="en-GB" noProof="0" dirty="0"/>
              <a:t>6 level</a:t>
            </a:r>
            <a:endParaRPr lang="en-GB" dirty="0"/>
          </a:p>
          <a:p>
            <a:pPr lvl="6"/>
            <a:r>
              <a:rPr lang="en-GB" noProof="0" dirty="0"/>
              <a:t>7 level</a:t>
            </a:r>
            <a:endParaRPr lang="en-GB" dirty="0"/>
          </a:p>
          <a:p>
            <a:pPr lvl="7"/>
            <a:r>
              <a:rPr lang="en-GB" noProof="0" dirty="0"/>
              <a:t>8 level</a:t>
            </a:r>
            <a:endParaRPr lang="en-GB" dirty="0"/>
          </a:p>
          <a:p>
            <a:pPr lvl="8"/>
            <a:r>
              <a:rPr lang="en-GB" noProof="0" dirty="0"/>
              <a:t>9 level</a:t>
            </a:r>
            <a:endParaRPr lang="en-GB" dirty="0"/>
          </a:p>
        </p:txBody>
      </p:sp>
      <p:pic>
        <p:nvPicPr>
          <p:cNvPr id="42820920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08033" y="6029765"/>
            <a:ext cx="2982416" cy="550011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Towards Graphical Configuration </a:t>
            </a:r>
          </a:p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in the into-cps Application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7 October 2019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Department of Engineering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28/09/2019</a:t>
            </a:fld>
            <a:r>
              <a:rPr lang="en-GB"/>
              <a:t>08/04/2019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70142"/>
            <a:ext cx="10220325" cy="886397"/>
          </a:xfrm>
        </p:spPr>
        <p:txBody>
          <a:bodyPr/>
          <a:lstStyle/>
          <a:p>
            <a:r>
              <a:rPr lang="en-GB" dirty="0"/>
              <a:t>Towards Graphical configuration </a:t>
            </a:r>
            <a:br>
              <a:rPr lang="en-GB" dirty="0"/>
            </a:br>
            <a:r>
              <a:rPr lang="en-GB" dirty="0"/>
              <a:t>inside the into-cps application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9FA4-4079-47A9-8536-E05A2B475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Graphical editor –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DCA2C-2EE8-4869-B3EF-327DF45083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Drag and Drop</a:t>
            </a:r>
          </a:p>
          <a:p>
            <a:endParaRPr lang="en-GB" dirty="0"/>
          </a:p>
          <a:p>
            <a:r>
              <a:rPr lang="en-GB" dirty="0"/>
              <a:t>Categorised by type</a:t>
            </a:r>
          </a:p>
          <a:p>
            <a:endParaRPr lang="en-GB" dirty="0"/>
          </a:p>
          <a:p>
            <a:r>
              <a:rPr lang="en-GB" dirty="0"/>
              <a:t>Potential sources of items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E07A-C707-4EA8-94A3-7D3A5FFD46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290484A-E275-4BD9-9451-0A8FBE934522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81CB9-A9A8-41CF-9EC6-FF2C1D6D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28" y="1484784"/>
            <a:ext cx="53911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1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9FA4-4079-47A9-8536-E05A2B475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Graphical editor –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DCA2C-2EE8-4869-B3EF-327DF45083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Configuration of system</a:t>
            </a:r>
          </a:p>
          <a:p>
            <a:endParaRPr lang="en-GB" dirty="0"/>
          </a:p>
          <a:p>
            <a:r>
              <a:rPr lang="en-GB" dirty="0"/>
              <a:t>Instance specific vs shared</a:t>
            </a:r>
          </a:p>
          <a:p>
            <a:endParaRPr lang="en-GB" dirty="0"/>
          </a:p>
          <a:p>
            <a:r>
              <a:rPr lang="en-GB" dirty="0"/>
              <a:t>Cooping with large number of parameters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E07A-C707-4EA8-94A3-7D3A5FFD46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290484A-E275-4BD9-9451-0A8FBE934522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349B9-C170-4E05-B46A-2110681D3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380" y="1628800"/>
            <a:ext cx="5561632" cy="30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1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A979-D054-4A13-829C-52F46302A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Exchange format – Looking forward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CB1F4-D1B1-49F0-87FE-AD699ACFE1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Why is this relevant?</a:t>
            </a:r>
          </a:p>
          <a:p>
            <a:endParaRPr lang="en-GB" dirty="0"/>
          </a:p>
          <a:p>
            <a:r>
              <a:rPr lang="en-GB" dirty="0"/>
              <a:t>Current format</a:t>
            </a:r>
          </a:p>
          <a:p>
            <a:endParaRPr lang="en-GB" dirty="0"/>
          </a:p>
          <a:p>
            <a:r>
              <a:rPr lang="en-GB" dirty="0"/>
              <a:t>Future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ADBD-F69E-432A-B6E7-83210AF7BCC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0B482F3-BD07-4913-B87F-4EDBEB396C6B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6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0D01-13D9-4725-8C75-A1050756F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Exchange format – Current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B3C0D-0936-4D64-828B-CB85445764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Simple JSON format</a:t>
            </a:r>
          </a:p>
          <a:p>
            <a:endParaRPr lang="en-GB" dirty="0"/>
          </a:p>
          <a:p>
            <a:r>
              <a:rPr lang="en-GB" dirty="0"/>
              <a:t>No geometry, shared parameters, hierarchy …</a:t>
            </a:r>
          </a:p>
          <a:p>
            <a:endParaRPr lang="en-GB" dirty="0"/>
          </a:p>
          <a:p>
            <a:r>
              <a:rPr lang="en-GB" dirty="0"/>
              <a:t>Requires drilling into the FMU archives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B1BAE-7417-43D3-9060-67FB700EB0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1984523-3CC7-40BF-8FD0-11B36C29D47A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94C21564-C7A3-4D04-9D0A-9CF3D5C09F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917308"/>
              </p:ext>
            </p:extLst>
          </p:nvPr>
        </p:nvGraphicFramePr>
        <p:xfrm>
          <a:off x="6166420" y="1628800"/>
          <a:ext cx="5402198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62138431" imgH="41415913" progId="Word.OpenDocumentText.12">
                  <p:embed/>
                </p:oleObj>
              </mc:Choice>
              <mc:Fallback>
                <p:oleObj r:id="rId3" imgW="62138431" imgH="41415913" progId="Word.OpenDocumentText.12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F760F6DD-E314-4877-BAE6-B69334E3E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6420" y="1628800"/>
                        <a:ext cx="5402198" cy="3600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746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C3D6-7275-4F3E-AAEA-5C99CBE88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Exchange format – System Structure and Parametrization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F1ADC-BC50-421E-8F2E-0DF5E7D18F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9773D-8D3E-4E26-B648-963BFF702B5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A1991FD-82CF-45DB-8C68-CA83E35A847A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66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C3D6-7275-4F3E-AAEA-5C99CBE88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F1ADC-BC50-421E-8F2E-0DF5E7D18F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List most significant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9773D-8D3E-4E26-B648-963BFF702B5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A1991FD-82CF-45DB-8C68-CA83E35A847A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131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C3D6-7275-4F3E-AAEA-5C99CBE88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Future Work – Semantic Adaptation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F1ADC-BC50-421E-8F2E-0DF5E7D18F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Describe SA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9773D-8D3E-4E26-B648-963BFF702B5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A1991FD-82CF-45DB-8C68-CA83E35A847A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949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C3D6-7275-4F3E-AAEA-5C99CBE88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Future Work –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F1ADC-BC50-421E-8F2E-0DF5E7D18F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List most significant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9773D-8D3E-4E26-B648-963BFF702B5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A1991FD-82CF-45DB-8C68-CA83E35A847A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831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1887-5233-4940-86BE-881B0BB5F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Acknowledgements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0F5F6-6C68-4F6F-9DB8-C22C5446BD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poul</a:t>
            </a:r>
            <a:r>
              <a:rPr lang="en-GB" dirty="0"/>
              <a:t> due </a:t>
            </a:r>
            <a:r>
              <a:rPr lang="en-GB" dirty="0" err="1"/>
              <a:t>jensen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26D06-2D05-4223-AB73-819B7BF9417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1013A1E-42C7-40AC-8ED3-57F0CF1258E4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036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F61E-63DE-4268-ADC4-37E8D1A3B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CBA75-4510-4206-A241-4F2239C2B1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5838" y="1628800"/>
            <a:ext cx="4316486" cy="3832717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Background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Contribution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Future Work</a:t>
            </a:r>
          </a:p>
          <a:p>
            <a:pPr>
              <a:buClr>
                <a:schemeClr val="bg1"/>
              </a:buClr>
            </a:pPr>
            <a:endParaRPr lang="en-GB" sz="2400" dirty="0"/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0D3BD-3DF9-4E42-B6BE-C938DADACB7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760A865-D639-4596-A688-6F433CEDE453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67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6BB5-B461-4E6A-BFD8-735C4B2D2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Background –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D1AE-3BDC-41C7-AEC4-8BB933F027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System Engineering Course</a:t>
            </a:r>
          </a:p>
          <a:p>
            <a:endParaRPr lang="en-GB" dirty="0"/>
          </a:p>
          <a:p>
            <a:r>
              <a:rPr lang="en-GB" dirty="0"/>
              <a:t>Powerful tooling</a:t>
            </a:r>
          </a:p>
          <a:p>
            <a:endParaRPr lang="en-GB" dirty="0"/>
          </a:p>
          <a:p>
            <a:r>
              <a:rPr lang="en-GB" dirty="0"/>
              <a:t>Frustrating User interface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A7E2B-8DD8-441C-AEB2-A0052043E2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480307D-3611-4542-A1F1-BD7922FCBCE4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E4A43763-6A9F-4805-A889-92153CD8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837" y="1484784"/>
            <a:ext cx="5786122" cy="431983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63272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F53E-4775-420C-B474-DA27E2307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Background – connections inside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699B8-5B6B-40B4-A6CB-ECA43964B3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Gets the job done</a:t>
            </a:r>
          </a:p>
          <a:p>
            <a:endParaRPr lang="en-GB" dirty="0"/>
          </a:p>
          <a:p>
            <a:r>
              <a:rPr lang="en-GB" dirty="0"/>
              <a:t>Limited overview</a:t>
            </a:r>
          </a:p>
          <a:p>
            <a:endParaRPr lang="en-GB" dirty="0"/>
          </a:p>
          <a:p>
            <a:r>
              <a:rPr lang="en-GB" dirty="0"/>
              <a:t>Find un-connected port?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101-F43C-4549-B48C-A6CAA3B6570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9511AD-6FA2-4385-A18D-0A8CA64F932E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  <p:pic>
        <p:nvPicPr>
          <p:cNvPr id="6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F1DE3F-4A4F-4A2A-B726-D4AE4A5C7C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61" b="-2"/>
          <a:stretch>
            <a:fillRect/>
          </a:stretch>
        </p:blipFill>
        <p:spPr>
          <a:xfrm>
            <a:off x="5518348" y="1340768"/>
            <a:ext cx="6233163" cy="427268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44170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40BA-959C-4CA3-8542-D22513FE1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Background – sysML profile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54E24-7707-49C2-B1D7-27F4A1C650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Better overview</a:t>
            </a:r>
          </a:p>
          <a:p>
            <a:endParaRPr lang="en-GB" dirty="0"/>
          </a:p>
          <a:p>
            <a:r>
              <a:rPr lang="en-GB" dirty="0"/>
              <a:t>Familiar experience</a:t>
            </a:r>
          </a:p>
          <a:p>
            <a:endParaRPr lang="en-GB" dirty="0"/>
          </a:p>
          <a:p>
            <a:r>
              <a:rPr lang="en-GB" dirty="0"/>
              <a:t>Ease of use</a:t>
            </a:r>
          </a:p>
          <a:p>
            <a:endParaRPr lang="en-GB" dirty="0"/>
          </a:p>
          <a:p>
            <a:r>
              <a:rPr lang="en-GB" dirty="0"/>
              <a:t>Exchangeability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FE7D7-FD16-4D58-9259-BA0BCF802CD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7DEC31-7708-4BAC-BE92-F7D6E0E1CD01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7E24608-FD44-4FC5-8918-F00D88E4E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396" y="1772816"/>
            <a:ext cx="5708663" cy="316664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8491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DB5C-1286-4C4C-B3B3-B00E9CBC8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Background – Other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CBD71-20F0-47AC-AD08-9C61CAB8EA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20Sim, OMEDIT, Matlab …</a:t>
            </a:r>
          </a:p>
          <a:p>
            <a:endParaRPr lang="en-GB" dirty="0"/>
          </a:p>
          <a:p>
            <a:r>
              <a:rPr lang="en-GB" dirty="0"/>
              <a:t>Integrated block-based design</a:t>
            </a:r>
          </a:p>
          <a:p>
            <a:endParaRPr lang="en-GB" dirty="0"/>
          </a:p>
          <a:p>
            <a:r>
              <a:rPr lang="en-GB" dirty="0"/>
              <a:t>Key difference to SysML profile?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1C1FF-46EF-4010-9FE0-09DA6BBED0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6BBB818-D9DF-4B48-B88E-7B6541B29BF6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D8230899-6204-4C91-8A08-DD8882F3F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64" y="1340768"/>
            <a:ext cx="3888432" cy="389617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69557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B2D4-6025-4C64-8343-5134341ED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Contribution – Graphical Editor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A6C5-38B5-40AE-8422-724B75FA64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Integrated Block-based editor</a:t>
            </a:r>
          </a:p>
          <a:p>
            <a:endParaRPr lang="en-GB" dirty="0"/>
          </a:p>
          <a:p>
            <a:r>
              <a:rPr lang="en-GB" dirty="0"/>
              <a:t>Faster development loop</a:t>
            </a:r>
          </a:p>
          <a:p>
            <a:endParaRPr lang="en-GB" dirty="0"/>
          </a:p>
          <a:p>
            <a:r>
              <a:rPr lang="en-GB" dirty="0"/>
              <a:t>Less error prone</a:t>
            </a:r>
          </a:p>
          <a:p>
            <a:endParaRPr lang="en-GB" dirty="0"/>
          </a:p>
          <a:p>
            <a:r>
              <a:rPr lang="en-GB" dirty="0"/>
              <a:t>Familiar experience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FCDC-5955-40BB-8C2A-790EAAADCD0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56E4991-291A-4EFC-A37F-292FF639544D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741CF3CB-5933-43CA-89B0-7038C4931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44" y="1628800"/>
            <a:ext cx="5265856" cy="368806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2239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9FA4-4079-47A9-8536-E05A2B475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Contribution – Graphical editor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DCA2C-2EE8-4869-B3EF-327DF45083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Project explorer</a:t>
            </a:r>
          </a:p>
          <a:p>
            <a:endParaRPr lang="en-GB" dirty="0"/>
          </a:p>
          <a:p>
            <a:r>
              <a:rPr lang="en-GB" dirty="0"/>
              <a:t>Canvas</a:t>
            </a:r>
          </a:p>
          <a:p>
            <a:endParaRPr lang="en-GB" dirty="0"/>
          </a:p>
          <a:p>
            <a:r>
              <a:rPr lang="en-GB" dirty="0"/>
              <a:t>Library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E07A-C707-4EA8-94A3-7D3A5FFD46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290484A-E275-4BD9-9451-0A8FBE934522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C9A60AB7-45C0-4F4F-9045-126FCC42C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88" y="1529255"/>
            <a:ext cx="5756647" cy="403180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5595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9FA4-4079-47A9-8536-E05A2B475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Graphical editor – Project Explorer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DCA2C-2EE8-4869-B3EF-327DF45083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Abstract representation of system</a:t>
            </a:r>
          </a:p>
          <a:p>
            <a:endParaRPr lang="en-GB" dirty="0"/>
          </a:p>
          <a:p>
            <a:r>
              <a:rPr lang="en-GB" dirty="0"/>
              <a:t>Overview of hierarchy</a:t>
            </a:r>
          </a:p>
          <a:p>
            <a:endParaRPr lang="en-GB" dirty="0"/>
          </a:p>
          <a:p>
            <a:r>
              <a:rPr lang="en-GB" dirty="0"/>
              <a:t>Also shows artefacts not present in canvas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E07A-C707-4EA8-94A3-7D3A5FFD46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290484A-E275-4BD9-9451-0A8FBE934522}" type="datetime1">
              <a:rPr lang="en-GB" smtClean="0"/>
              <a:t>28/09/2019</a:t>
            </a:fld>
            <a:r>
              <a:rPr lang="en-GB"/>
              <a:t>08/04/2019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01532-B763-4574-B0D7-D5704C2F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459" y="1484784"/>
            <a:ext cx="54197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87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Custom</PresentationFormat>
  <Paragraphs>108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Wingdings 3</vt:lpstr>
      <vt:lpstr>Calibri</vt:lpstr>
      <vt:lpstr>AU Passata Light</vt:lpstr>
      <vt:lpstr>Georgia</vt:lpstr>
      <vt:lpstr>AU Passata</vt:lpstr>
      <vt:lpstr>AU Peto</vt:lpstr>
      <vt:lpstr>Arial</vt:lpstr>
      <vt:lpstr>AU 16:9</vt:lpstr>
      <vt:lpstr>OpenDocument Text</vt:lpstr>
      <vt:lpstr>Towards Graphical configuration  inside the into-cps application</vt:lpstr>
      <vt:lpstr>Agenda</vt:lpstr>
      <vt:lpstr>Background – motivation</vt:lpstr>
      <vt:lpstr>Background – connections inside application</vt:lpstr>
      <vt:lpstr>Background – sysML profile</vt:lpstr>
      <vt:lpstr>Background – Other tools</vt:lpstr>
      <vt:lpstr>Contribution – Graphical Editor</vt:lpstr>
      <vt:lpstr>Contribution – Graphical editor</vt:lpstr>
      <vt:lpstr>Graphical editor – Project Explorer</vt:lpstr>
      <vt:lpstr>Graphical editor – Library</vt:lpstr>
      <vt:lpstr>Graphical editor – Parameters</vt:lpstr>
      <vt:lpstr>Exchange format – Looking forward</vt:lpstr>
      <vt:lpstr>Exchange format – Current format</vt:lpstr>
      <vt:lpstr>Exchange format – System Structure and Parametrization</vt:lpstr>
      <vt:lpstr>Future Work</vt:lpstr>
      <vt:lpstr>Future Work – Semantic Adaptation</vt:lpstr>
      <vt:lpstr>Future Work – Hierarchy</vt:lpstr>
      <vt:lpstr>Acknowledgements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2019-06-26T06:36:45Z</cp:lastPrinted>
  <dcterms:modified xsi:type="dcterms:W3CDTF">2019-09-28T08:04:26Z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636475616462103365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2609</vt:lpwstr>
  </property>
  <property fmtid="{D5CDD505-2E9C-101B-9397-08002B2CF9AE}" pid="62" name="colorthemechange">
    <vt:lpwstr>True</vt:lpwstr>
  </property>
</Properties>
</file>