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5e5c0664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5e5c066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5e5c066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5e5c066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e5c0664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e5c0664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e5c0664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e5c0664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5e5c0664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5e5c0664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5e5c0664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5e5c0664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5e5c0664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5e5c0664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i="1" sz="4800">
              <a:solidFill>
                <a:srgbClr val="85200C"/>
              </a:solidFill>
              <a:highlight>
                <a:srgbClr val="F6B26B"/>
              </a:highlight>
              <a:latin typeface="Oswald"/>
              <a:ea typeface="Oswald"/>
              <a:cs typeface="Oswald"/>
              <a:sym typeface="Oswald"/>
            </a:endParaRPr>
          </a:p>
          <a:p>
            <a:pPr indent="0" lvl="0" marL="0" rtl="0" algn="ctr">
              <a:lnSpc>
                <a:spcPct val="115000"/>
              </a:lnSpc>
              <a:spcBef>
                <a:spcPts val="0"/>
              </a:spcBef>
              <a:spcAft>
                <a:spcPts val="0"/>
              </a:spcAft>
              <a:buNone/>
            </a:pPr>
            <a:r>
              <a:rPr b="1" i="1" lang="en" sz="2400">
                <a:solidFill>
                  <a:srgbClr val="85200C"/>
                </a:solidFill>
                <a:highlight>
                  <a:srgbClr val="F6B26B"/>
                </a:highlight>
                <a:latin typeface="Oswald"/>
                <a:ea typeface="Oswald"/>
                <a:cs typeface="Oswald"/>
                <a:sym typeface="Oswald"/>
              </a:rPr>
              <a:t>CSCI 2270 PROJECT OUTLINE:</a:t>
            </a:r>
            <a:endParaRPr b="1" i="1" sz="2400">
              <a:solidFill>
                <a:srgbClr val="85200C"/>
              </a:solidFill>
              <a:highlight>
                <a:srgbClr val="F6B26B"/>
              </a:highlight>
              <a:latin typeface="Oswald"/>
              <a:ea typeface="Oswald"/>
              <a:cs typeface="Oswald"/>
              <a:sym typeface="Oswald"/>
            </a:endParaRPr>
          </a:p>
          <a:p>
            <a:pPr indent="0" lvl="0" marL="0" rtl="0" algn="ctr">
              <a:lnSpc>
                <a:spcPct val="115000"/>
              </a:lnSpc>
              <a:spcBef>
                <a:spcPts val="0"/>
              </a:spcBef>
              <a:spcAft>
                <a:spcPts val="0"/>
              </a:spcAft>
              <a:buNone/>
            </a:pPr>
            <a:r>
              <a:rPr b="1" i="1" lang="en" sz="4800">
                <a:solidFill>
                  <a:srgbClr val="85200C"/>
                </a:solidFill>
                <a:highlight>
                  <a:srgbClr val="F6B26B"/>
                </a:highlight>
                <a:latin typeface="Oswald"/>
                <a:ea typeface="Oswald"/>
                <a:cs typeface="Oswald"/>
                <a:sym typeface="Oswald"/>
              </a:rPr>
              <a:t>~AVENGER MAZE TRIVIA!~</a:t>
            </a:r>
            <a:endParaRPr b="1" i="1" sz="4800">
              <a:solidFill>
                <a:srgbClr val="85200C"/>
              </a:solidFill>
              <a:highlight>
                <a:srgbClr val="F6B26B"/>
              </a:highlight>
              <a:latin typeface="Oswald"/>
              <a:ea typeface="Oswald"/>
              <a:cs typeface="Oswald"/>
              <a:sym typeface="Oswa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85200C"/>
                </a:solidFill>
                <a:latin typeface="Oswald"/>
                <a:ea typeface="Oswald"/>
                <a:cs typeface="Oswald"/>
                <a:sym typeface="Oswald"/>
              </a:rPr>
              <a:t>Clint Eisenzimmer</a:t>
            </a:r>
            <a:endParaRPr b="1" sz="1800">
              <a:solidFill>
                <a:srgbClr val="85200C"/>
              </a:solidFill>
              <a:latin typeface="Oswald"/>
              <a:ea typeface="Oswald"/>
              <a:cs typeface="Oswald"/>
              <a:sym typeface="Oswald"/>
            </a:endParaRPr>
          </a:p>
          <a:p>
            <a:pPr indent="0" lvl="0" marL="0" rtl="0" algn="ctr">
              <a:lnSpc>
                <a:spcPct val="115000"/>
              </a:lnSpc>
              <a:spcBef>
                <a:spcPts val="0"/>
              </a:spcBef>
              <a:spcAft>
                <a:spcPts val="0"/>
              </a:spcAft>
              <a:buNone/>
            </a:pPr>
            <a:r>
              <a:rPr b="1" lang="en" sz="1800">
                <a:solidFill>
                  <a:srgbClr val="85200C"/>
                </a:solidFill>
                <a:latin typeface="Oswald"/>
                <a:ea typeface="Oswald"/>
                <a:cs typeface="Oswald"/>
                <a:sym typeface="Oswald"/>
              </a:rPr>
              <a:t>Artem Nekrasov</a:t>
            </a:r>
            <a:endParaRPr b="1" sz="1800">
              <a:solidFill>
                <a:srgbClr val="85200C"/>
              </a:solidFill>
              <a:latin typeface="Oswald"/>
              <a:ea typeface="Oswald"/>
              <a:cs typeface="Oswald"/>
              <a:sym typeface="Oswald"/>
            </a:endParaRPr>
          </a:p>
          <a:p>
            <a:pPr indent="0" lvl="0" marL="0" rtl="0" algn="ctr">
              <a:lnSpc>
                <a:spcPct val="115000"/>
              </a:lnSpc>
              <a:spcBef>
                <a:spcPts val="0"/>
              </a:spcBef>
              <a:spcAft>
                <a:spcPts val="0"/>
              </a:spcAft>
              <a:buNone/>
            </a:pPr>
            <a:r>
              <a:rPr b="1" lang="en" sz="1800">
                <a:solidFill>
                  <a:srgbClr val="85200C"/>
                </a:solidFill>
                <a:latin typeface="Oswald"/>
                <a:ea typeface="Oswald"/>
                <a:cs typeface="Oswald"/>
                <a:sym typeface="Oswald"/>
              </a:rPr>
              <a:t>Blaine Rubenson</a:t>
            </a:r>
            <a:endParaRPr b="1" sz="1800">
              <a:solidFill>
                <a:srgbClr val="85200C"/>
              </a:solidFill>
              <a:latin typeface="Oswald"/>
              <a:ea typeface="Oswald"/>
              <a:cs typeface="Oswald"/>
              <a:sym typeface="Oswald"/>
            </a:endParaRPr>
          </a:p>
          <a:p>
            <a:pPr indent="0" lvl="0" marL="0" rtl="0" algn="ctr">
              <a:lnSpc>
                <a:spcPct val="115000"/>
              </a:lnSpc>
              <a:spcBef>
                <a:spcPts val="0"/>
              </a:spcBef>
              <a:spcAft>
                <a:spcPts val="0"/>
              </a:spcAft>
              <a:buNone/>
            </a:pPr>
            <a:r>
              <a:t/>
            </a:r>
            <a:endParaRPr b="1" sz="4800">
              <a:solidFill>
                <a:srgbClr val="85200C"/>
              </a:solidFill>
              <a:highlight>
                <a:srgbClr val="F6B26B"/>
              </a:highlight>
              <a:latin typeface="Oswald"/>
              <a:ea typeface="Oswald"/>
              <a:cs typeface="Oswald"/>
              <a:sym typeface="Oswald"/>
            </a:endParaRPr>
          </a:p>
          <a:p>
            <a:pPr indent="0" lvl="0" marL="0" rtl="0" algn="ctr">
              <a:lnSpc>
                <a:spcPct val="115000"/>
              </a:lnSpc>
              <a:spcBef>
                <a:spcPts val="0"/>
              </a:spcBef>
              <a:spcAft>
                <a:spcPts val="0"/>
              </a:spcAft>
              <a:buNone/>
            </a:pPr>
            <a:r>
              <a:t/>
            </a:r>
            <a:endParaRPr b="1" sz="4800">
              <a:solidFill>
                <a:srgbClr val="85200C"/>
              </a:solidFill>
              <a:highlight>
                <a:srgbClr val="F6B26B"/>
              </a:highlight>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2400">
                <a:solidFill>
                  <a:srgbClr val="85200C"/>
                </a:solidFill>
                <a:highlight>
                  <a:srgbClr val="F6B26B"/>
                </a:highlight>
                <a:latin typeface="Oswald"/>
                <a:ea typeface="Oswald"/>
                <a:cs typeface="Oswald"/>
                <a:sym typeface="Oswald"/>
              </a:rPr>
              <a:t>~STORYLINE~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F6B26B"/>
                </a:solidFill>
                <a:highlight>
                  <a:srgbClr val="134F5C"/>
                </a:highlight>
                <a:latin typeface="Oswald"/>
                <a:ea typeface="Oswald"/>
                <a:cs typeface="Oswald"/>
                <a:sym typeface="Oswald"/>
              </a:rPr>
              <a:t>Across the cosmos dwells a dark power which slowly starts to eclipse the light of a nearby star!  </a:t>
            </a:r>
            <a:endParaRPr sz="2400">
              <a:solidFill>
                <a:srgbClr val="F6B26B"/>
              </a:solidFill>
              <a:highlight>
                <a:srgbClr val="134F5C"/>
              </a:highlight>
              <a:latin typeface="Oswald"/>
              <a:ea typeface="Oswald"/>
              <a:cs typeface="Oswald"/>
              <a:sym typeface="Oswald"/>
            </a:endParaRPr>
          </a:p>
          <a:p>
            <a:pPr indent="0" lvl="0" marL="0" rtl="0" algn="l">
              <a:lnSpc>
                <a:spcPct val="115000"/>
              </a:lnSpc>
              <a:spcBef>
                <a:spcPts val="0"/>
              </a:spcBef>
              <a:spcAft>
                <a:spcPts val="0"/>
              </a:spcAft>
              <a:buNone/>
            </a:pPr>
            <a:r>
              <a:rPr lang="en" sz="2400">
                <a:solidFill>
                  <a:srgbClr val="F6B26B"/>
                </a:solidFill>
                <a:highlight>
                  <a:srgbClr val="134F5C"/>
                </a:highlight>
                <a:latin typeface="Oswald"/>
                <a:ea typeface="Oswald"/>
                <a:cs typeface="Oswald"/>
                <a:sym typeface="Oswald"/>
              </a:rPr>
              <a:t>The</a:t>
            </a:r>
            <a:r>
              <a:rPr lang="en" sz="2400">
                <a:solidFill>
                  <a:srgbClr val="F6B26B"/>
                </a:solidFill>
                <a:highlight>
                  <a:srgbClr val="134F5C"/>
                </a:highlight>
                <a:latin typeface="Oswald"/>
                <a:ea typeface="Oswald"/>
                <a:cs typeface="Oswald"/>
                <a:sym typeface="Oswald"/>
              </a:rPr>
              <a:t> “EMPTY”, as they call it, devours all in its path.  </a:t>
            </a:r>
            <a:endParaRPr sz="2400">
              <a:solidFill>
                <a:srgbClr val="F6B26B"/>
              </a:solidFill>
              <a:highlight>
                <a:srgbClr val="134F5C"/>
              </a:highlight>
              <a:latin typeface="Oswald"/>
              <a:ea typeface="Oswald"/>
              <a:cs typeface="Oswald"/>
              <a:sym typeface="Oswald"/>
            </a:endParaRPr>
          </a:p>
          <a:p>
            <a:pPr indent="0" lvl="0" marL="0" rtl="0" algn="l">
              <a:lnSpc>
                <a:spcPct val="115000"/>
              </a:lnSpc>
              <a:spcBef>
                <a:spcPts val="0"/>
              </a:spcBef>
              <a:spcAft>
                <a:spcPts val="0"/>
              </a:spcAft>
              <a:buNone/>
            </a:pPr>
            <a:r>
              <a:rPr lang="en" sz="2400">
                <a:solidFill>
                  <a:srgbClr val="F6B26B"/>
                </a:solidFill>
                <a:highlight>
                  <a:srgbClr val="134F5C"/>
                </a:highlight>
                <a:latin typeface="Oswald"/>
                <a:ea typeface="Oswald"/>
                <a:cs typeface="Oswald"/>
                <a:sym typeface="Oswald"/>
              </a:rPr>
              <a:t>Its goal? To wipe out all existence, matter, and life if not controlled!  </a:t>
            </a:r>
            <a:endParaRPr sz="2400">
              <a:solidFill>
                <a:srgbClr val="F6B26B"/>
              </a:solidFill>
              <a:highlight>
                <a:srgbClr val="134F5C"/>
              </a:highlight>
              <a:latin typeface="Oswald"/>
              <a:ea typeface="Oswald"/>
              <a:cs typeface="Oswald"/>
              <a:sym typeface="Oswald"/>
            </a:endParaRPr>
          </a:p>
          <a:p>
            <a:pPr indent="0" lvl="0" marL="0" rtl="0" algn="l">
              <a:lnSpc>
                <a:spcPct val="115000"/>
              </a:lnSpc>
              <a:spcBef>
                <a:spcPts val="0"/>
              </a:spcBef>
              <a:spcAft>
                <a:spcPts val="0"/>
              </a:spcAft>
              <a:buNone/>
            </a:pPr>
            <a:r>
              <a:rPr lang="en" sz="2400">
                <a:solidFill>
                  <a:srgbClr val="F6B26B"/>
                </a:solidFill>
                <a:highlight>
                  <a:srgbClr val="134F5C"/>
                </a:highlight>
                <a:latin typeface="Oswald"/>
                <a:ea typeface="Oswald"/>
                <a:cs typeface="Oswald"/>
                <a:sym typeface="Oswald"/>
              </a:rPr>
              <a:t>There is no escape; no place to run or hide.  </a:t>
            </a:r>
            <a:endParaRPr sz="2400">
              <a:solidFill>
                <a:srgbClr val="F6B26B"/>
              </a:solidFill>
              <a:highlight>
                <a:srgbClr val="134F5C"/>
              </a:highlight>
              <a:latin typeface="Oswald"/>
              <a:ea typeface="Oswald"/>
              <a:cs typeface="Oswald"/>
              <a:sym typeface="Oswald"/>
            </a:endParaRPr>
          </a:p>
          <a:p>
            <a:pPr indent="0" lvl="0" marL="0" rtl="0" algn="l">
              <a:lnSpc>
                <a:spcPct val="115000"/>
              </a:lnSpc>
              <a:spcBef>
                <a:spcPts val="0"/>
              </a:spcBef>
              <a:spcAft>
                <a:spcPts val="0"/>
              </a:spcAft>
              <a:buNone/>
            </a:pPr>
            <a:r>
              <a:rPr lang="en" sz="2400">
                <a:solidFill>
                  <a:srgbClr val="F6B26B"/>
                </a:solidFill>
                <a:highlight>
                  <a:srgbClr val="134F5C"/>
                </a:highlight>
                <a:latin typeface="Oswald"/>
                <a:ea typeface="Oswald"/>
                <a:cs typeface="Oswald"/>
                <a:sym typeface="Oswald"/>
              </a:rPr>
              <a:t>The “EMPTY” only obeys one master.</a:t>
            </a:r>
            <a:endParaRPr sz="2400">
              <a:solidFill>
                <a:srgbClr val="F6B26B"/>
              </a:solidFill>
              <a:highlight>
                <a:srgbClr val="134F5C"/>
              </a:highlight>
              <a:latin typeface="Oswald"/>
              <a:ea typeface="Oswald"/>
              <a:cs typeface="Oswald"/>
              <a:sym typeface="Oswald"/>
            </a:endParaRPr>
          </a:p>
          <a:p>
            <a:pPr indent="0" lvl="0" marL="0" rtl="0" algn="l">
              <a:lnSpc>
                <a:spcPct val="115000"/>
              </a:lnSpc>
              <a:spcBef>
                <a:spcPts val="0"/>
              </a:spcBef>
              <a:spcAft>
                <a:spcPts val="0"/>
              </a:spcAft>
              <a:buNone/>
            </a:pPr>
            <a:r>
              <a:rPr lang="en" sz="2400">
                <a:solidFill>
                  <a:srgbClr val="F6B26B"/>
                </a:solidFill>
                <a:highlight>
                  <a:srgbClr val="134F5C"/>
                </a:highlight>
                <a:latin typeface="Oswald"/>
                <a:ea typeface="Oswald"/>
                <a:cs typeface="Oswald"/>
                <a:sym typeface="Oswald"/>
              </a:rPr>
              <a:t>He goes by the name of Thanatos. </a:t>
            </a:r>
            <a:r>
              <a:rPr lang="en">
                <a:solidFill>
                  <a:srgbClr val="F6B26B"/>
                </a:solidFill>
                <a:highlight>
                  <a:srgbClr val="134F5C"/>
                </a:highlight>
                <a:latin typeface="Oswald"/>
                <a:ea typeface="Oswald"/>
                <a:cs typeface="Oswald"/>
                <a:sym typeface="Oswald"/>
              </a:rPr>
              <a:t> </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rPr lang="en">
                <a:solidFill>
                  <a:srgbClr val="F6B26B"/>
                </a:solidFill>
                <a:highlight>
                  <a:srgbClr val="134F5C"/>
                </a:highlight>
                <a:latin typeface="Oswald"/>
                <a:ea typeface="Oswald"/>
                <a:cs typeface="Oswald"/>
                <a:sym typeface="Oswald"/>
              </a:rPr>
              <a:t>	</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1600"/>
              </a:spcAft>
              <a:buNone/>
            </a:pPr>
            <a:r>
              <a:t/>
            </a:r>
            <a:endParaRPr>
              <a:highlight>
                <a:srgbClr val="134F5C"/>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2400">
                <a:solidFill>
                  <a:srgbClr val="85200C"/>
                </a:solidFill>
                <a:highlight>
                  <a:srgbClr val="F6B26B"/>
                </a:highlight>
                <a:latin typeface="Oswald"/>
                <a:ea typeface="Oswald"/>
                <a:cs typeface="Oswald"/>
                <a:sym typeface="Oswald"/>
              </a:rPr>
              <a:t>~</a:t>
            </a:r>
            <a:r>
              <a:rPr b="1" i="1" lang="en" sz="2400">
                <a:solidFill>
                  <a:srgbClr val="85200C"/>
                </a:solidFill>
                <a:highlight>
                  <a:srgbClr val="F6B26B"/>
                </a:highlight>
                <a:latin typeface="Oswald"/>
                <a:ea typeface="Oswald"/>
                <a:cs typeface="Oswald"/>
                <a:sym typeface="Oswald"/>
              </a:rPr>
              <a:t>STORYLINE~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6B26B"/>
                </a:solidFill>
                <a:highlight>
                  <a:srgbClr val="134F5C"/>
                </a:highlight>
                <a:latin typeface="Oswald"/>
                <a:ea typeface="Oswald"/>
                <a:cs typeface="Oswald"/>
                <a:sym typeface="Oswald"/>
              </a:rPr>
              <a:t>Thousands of years and countless failures yielded a frightening result when the “EMPTY” was born--a weapon like no other--allowing Thanatos to continue his vision of keeping only half of the universe alive!  </a:t>
            </a:r>
            <a:endParaRPr sz="2400">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rPr lang="en" sz="2400">
                <a:solidFill>
                  <a:srgbClr val="F6B26B"/>
                </a:solidFill>
                <a:highlight>
                  <a:srgbClr val="134F5C"/>
                </a:highlight>
                <a:latin typeface="Oswald"/>
                <a:ea typeface="Oswald"/>
                <a:cs typeface="Oswald"/>
                <a:sym typeface="Oswald"/>
              </a:rPr>
              <a:t>After his first successful extermination of life via the infinity stones, </a:t>
            </a:r>
            <a:endParaRPr sz="2400">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rPr lang="en" sz="2400">
                <a:solidFill>
                  <a:srgbClr val="F6B26B"/>
                </a:solidFill>
                <a:highlight>
                  <a:srgbClr val="134F5C"/>
                </a:highlight>
                <a:latin typeface="Oswald"/>
                <a:ea typeface="Oswald"/>
                <a:cs typeface="Oswald"/>
                <a:sym typeface="Oswald"/>
              </a:rPr>
              <a:t>he now seeks to maintain order and balance in his new universe.</a:t>
            </a:r>
            <a:endParaRPr sz="2400">
              <a:solidFill>
                <a:srgbClr val="F6B26B"/>
              </a:solidFill>
              <a:highlight>
                <a:srgbClr val="134F5C"/>
              </a:highlight>
              <a:latin typeface="Oswald"/>
              <a:ea typeface="Oswald"/>
              <a:cs typeface="Oswald"/>
              <a:sym typeface="Oswald"/>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2400">
                <a:solidFill>
                  <a:srgbClr val="85200C"/>
                </a:solidFill>
                <a:highlight>
                  <a:srgbClr val="F6B26B"/>
                </a:highlight>
                <a:latin typeface="Oswald"/>
                <a:ea typeface="Oswald"/>
                <a:cs typeface="Oswald"/>
                <a:sym typeface="Oswald"/>
              </a:rPr>
              <a:t>~</a:t>
            </a:r>
            <a:r>
              <a:rPr b="1" i="1" lang="en" sz="2400">
                <a:solidFill>
                  <a:srgbClr val="85200C"/>
                </a:solidFill>
                <a:highlight>
                  <a:srgbClr val="F6B26B"/>
                </a:highlight>
                <a:latin typeface="Oswald"/>
                <a:ea typeface="Oswald"/>
                <a:cs typeface="Oswald"/>
                <a:sym typeface="Oswald"/>
              </a:rPr>
              <a:t>STORYLINE~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6B26B"/>
                </a:solidFill>
                <a:highlight>
                  <a:srgbClr val="134F5C"/>
                </a:highlight>
                <a:latin typeface="Oswald"/>
                <a:ea typeface="Oswald"/>
                <a:cs typeface="Oswald"/>
                <a:sym typeface="Oswald"/>
              </a:rPr>
              <a:t>The new unlikely Hero has found out about Thanatos’s master plan!  </a:t>
            </a:r>
            <a:endParaRPr sz="2400">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rPr lang="en" sz="2400">
                <a:solidFill>
                  <a:srgbClr val="F6B26B"/>
                </a:solidFill>
                <a:highlight>
                  <a:srgbClr val="134F5C"/>
                </a:highlight>
                <a:latin typeface="Oswald"/>
                <a:ea typeface="Oswald"/>
                <a:cs typeface="Oswald"/>
                <a:sym typeface="Oswald"/>
              </a:rPr>
              <a:t>With the Avengers scattered, missing, and some presumed dead, it is up to our new Hero to save the galaxy.  </a:t>
            </a:r>
            <a:endParaRPr sz="2400">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rPr lang="en" sz="2400">
                <a:solidFill>
                  <a:srgbClr val="F6B26B"/>
                </a:solidFill>
                <a:highlight>
                  <a:srgbClr val="134F5C"/>
                </a:highlight>
                <a:latin typeface="Oswald"/>
                <a:ea typeface="Oswald"/>
                <a:cs typeface="Oswald"/>
                <a:sym typeface="Oswald"/>
              </a:rPr>
              <a:t>Our brave Hero will work to free the galaxy from Thanatos’s grip!</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2400">
                <a:solidFill>
                  <a:srgbClr val="85200C"/>
                </a:solidFill>
                <a:highlight>
                  <a:srgbClr val="F6B26B"/>
                </a:highlight>
                <a:latin typeface="Oswald"/>
                <a:ea typeface="Oswald"/>
                <a:cs typeface="Oswald"/>
                <a:sym typeface="Oswald"/>
              </a:rPr>
              <a:t>~GAME OBJECTIVE~</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6B26B"/>
                </a:solidFill>
                <a:highlight>
                  <a:srgbClr val="134F5C"/>
                </a:highlight>
                <a:latin typeface="Oswald"/>
                <a:ea typeface="Oswald"/>
                <a:cs typeface="Oswald"/>
                <a:sym typeface="Oswald"/>
              </a:rPr>
              <a:t>To win the game, our Hero must navigate through the maze, and answer the trivia questions to find and defeat Thanatos--saving what remains of the galaxy and freeing all existence from oppression!</a:t>
            </a:r>
            <a:endParaRPr sz="2400">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t/>
            </a:r>
            <a:endParaRPr sz="2400">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t/>
            </a:r>
            <a:endParaRPr sz="2400">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2400">
                <a:solidFill>
                  <a:srgbClr val="85200C"/>
                </a:solidFill>
                <a:highlight>
                  <a:srgbClr val="F6B26B"/>
                </a:highlight>
                <a:latin typeface="Oswald"/>
                <a:ea typeface="Oswald"/>
                <a:cs typeface="Oswald"/>
                <a:sym typeface="Oswald"/>
              </a:rPr>
              <a:t>~</a:t>
            </a:r>
            <a:r>
              <a:rPr b="1" i="1" lang="en" sz="2400">
                <a:solidFill>
                  <a:srgbClr val="85200C"/>
                </a:solidFill>
                <a:highlight>
                  <a:srgbClr val="F6B26B"/>
                </a:highlight>
                <a:latin typeface="Oswald"/>
                <a:ea typeface="Oswald"/>
                <a:cs typeface="Oswald"/>
                <a:sym typeface="Oswald"/>
              </a:rPr>
              <a:t>GAME PLAY~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6B26B"/>
                </a:solidFill>
                <a:highlight>
                  <a:srgbClr val="134F5C"/>
                </a:highlight>
                <a:latin typeface="Oswald"/>
                <a:ea typeface="Oswald"/>
                <a:cs typeface="Oswald"/>
                <a:sym typeface="Oswald"/>
              </a:rPr>
              <a:t>The Player starts at the beginning of the Maze, and traverse it by moving 1 planet/node per turn in any direction.  They can take a number of paths to reach Thanatos, before the “EMPTY” eats them alive!</a:t>
            </a:r>
            <a:endParaRPr>
              <a:solidFill>
                <a:srgbClr val="F6B26B"/>
              </a:solidFill>
              <a:highlight>
                <a:srgbClr val="134F5C"/>
              </a:highlight>
              <a:latin typeface="Oswald"/>
              <a:ea typeface="Oswald"/>
              <a:cs typeface="Oswald"/>
              <a:sym typeface="Oswald"/>
            </a:endParaRPr>
          </a:p>
          <a:p>
            <a:pPr indent="0" lvl="0" marL="0" rtl="0" algn="ctr">
              <a:spcBef>
                <a:spcPts val="0"/>
              </a:spcBef>
              <a:spcAft>
                <a:spcPts val="0"/>
              </a:spcAft>
              <a:buNone/>
            </a:pPr>
            <a:r>
              <a:t/>
            </a:r>
            <a:endParaRPr>
              <a:solidFill>
                <a:srgbClr val="F6B26B"/>
              </a:solidFill>
              <a:highlight>
                <a:srgbClr val="134F5C"/>
              </a:highlight>
              <a:latin typeface="Oswald"/>
              <a:ea typeface="Oswald"/>
              <a:cs typeface="Oswald"/>
              <a:sym typeface="Oswald"/>
            </a:endParaRPr>
          </a:p>
          <a:p>
            <a:pPr indent="0" lvl="0" marL="0" rtl="0" algn="ctr">
              <a:spcBef>
                <a:spcPts val="0"/>
              </a:spcBef>
              <a:spcAft>
                <a:spcPts val="0"/>
              </a:spcAft>
              <a:buNone/>
            </a:pPr>
            <a:r>
              <a:rPr lang="en">
                <a:solidFill>
                  <a:srgbClr val="F6B26B"/>
                </a:solidFill>
                <a:highlight>
                  <a:srgbClr val="134F5C"/>
                </a:highlight>
                <a:latin typeface="Oswald"/>
                <a:ea typeface="Oswald"/>
                <a:cs typeface="Oswald"/>
                <a:sym typeface="Oswald"/>
              </a:rPr>
              <a:t>Once a Hero has landed at a planet, a challenge/question will appear for them to work out. </a:t>
            </a:r>
            <a:endParaRPr>
              <a:solidFill>
                <a:srgbClr val="F6B26B"/>
              </a:solidFill>
              <a:highlight>
                <a:srgbClr val="134F5C"/>
              </a:highlight>
              <a:latin typeface="Oswald"/>
              <a:ea typeface="Oswald"/>
              <a:cs typeface="Oswald"/>
              <a:sym typeface="Oswald"/>
            </a:endParaRPr>
          </a:p>
          <a:p>
            <a:pPr indent="0" lvl="0" marL="0" rtl="0" algn="ctr">
              <a:spcBef>
                <a:spcPts val="0"/>
              </a:spcBef>
              <a:spcAft>
                <a:spcPts val="0"/>
              </a:spcAft>
              <a:buNone/>
            </a:pPr>
            <a:r>
              <a:rPr lang="en">
                <a:solidFill>
                  <a:srgbClr val="F6B26B"/>
                </a:solidFill>
                <a:highlight>
                  <a:srgbClr val="134F5C"/>
                </a:highlight>
                <a:latin typeface="Oswald"/>
                <a:ea typeface="Oswald"/>
                <a:cs typeface="Oswald"/>
                <a:sym typeface="Oswald"/>
              </a:rPr>
              <a:t>If they succeed, they get to go again and choose another direction. Otherwise, the player’s turn ends, the </a:t>
            </a:r>
            <a:r>
              <a:rPr lang="en">
                <a:solidFill>
                  <a:srgbClr val="F6B26B"/>
                </a:solidFill>
                <a:highlight>
                  <a:srgbClr val="134F5C"/>
                </a:highlight>
                <a:latin typeface="Oswald"/>
                <a:ea typeface="Oswald"/>
                <a:cs typeface="Oswald"/>
                <a:sym typeface="Oswald"/>
              </a:rPr>
              <a:t>the computer gets to move, and Thanatos’s </a:t>
            </a:r>
            <a:r>
              <a:rPr lang="en">
                <a:solidFill>
                  <a:srgbClr val="F6B26B"/>
                </a:solidFill>
                <a:highlight>
                  <a:srgbClr val="134F5C"/>
                </a:highlight>
                <a:latin typeface="Oswald"/>
                <a:ea typeface="Oswald"/>
                <a:cs typeface="Oswald"/>
                <a:sym typeface="Oswald"/>
              </a:rPr>
              <a:t> “EMPTY” eats a planet.</a:t>
            </a:r>
            <a:endParaRPr>
              <a:solidFill>
                <a:srgbClr val="F6B26B"/>
              </a:solidFill>
              <a:highlight>
                <a:srgbClr val="134F5C"/>
              </a:highlight>
              <a:latin typeface="Oswald"/>
              <a:ea typeface="Oswald"/>
              <a:cs typeface="Oswald"/>
              <a:sym typeface="Oswald"/>
            </a:endParaRPr>
          </a:p>
          <a:p>
            <a:pPr indent="0" lvl="0" marL="0" rtl="0" algn="ctr">
              <a:spcBef>
                <a:spcPts val="0"/>
              </a:spcBef>
              <a:spcAft>
                <a:spcPts val="0"/>
              </a:spcAft>
              <a:buNone/>
            </a:pPr>
            <a:r>
              <a:rPr lang="en">
                <a:solidFill>
                  <a:srgbClr val="F6B26B"/>
                </a:solidFill>
                <a:highlight>
                  <a:srgbClr val="134F5C"/>
                </a:highlight>
                <a:latin typeface="Oswald"/>
                <a:ea typeface="Oswald"/>
                <a:cs typeface="Oswald"/>
                <a:sym typeface="Oswald"/>
              </a:rPr>
              <a:t>There are dead ends, and Thanatos spawns at a random location every new game. The Player will sometimes encounter traps/minions that will try to stop them along the way! The game ends when the “EMPTY” consumes all existing planets, or when the player encounters Thanatos and loses the challenge. If the player completes the final challenge against Thanatos, the Heroes win, saving the universe from oppression!</a:t>
            </a:r>
            <a:endParaRPr>
              <a:solidFill>
                <a:srgbClr val="F6B26B"/>
              </a:solidFill>
              <a:highlight>
                <a:srgbClr val="134F5C"/>
              </a:highlight>
              <a:latin typeface="Oswald"/>
              <a:ea typeface="Oswald"/>
              <a:cs typeface="Oswald"/>
              <a:sym typeface="Oswald"/>
            </a:endParaRPr>
          </a:p>
          <a:p>
            <a:pPr indent="0" lvl="0" marL="0" rtl="0" algn="ctr">
              <a:spcBef>
                <a:spcPts val="0"/>
              </a:spcBef>
              <a:spcAft>
                <a:spcPts val="0"/>
              </a:spcAft>
              <a:buNone/>
            </a:pPr>
            <a:r>
              <a:t/>
            </a:r>
            <a:endParaRPr sz="2400">
              <a:solidFill>
                <a:srgbClr val="F6B26B"/>
              </a:solidFill>
              <a:highlight>
                <a:srgbClr val="134F5C"/>
              </a:highlight>
              <a:latin typeface="Oswald"/>
              <a:ea typeface="Oswald"/>
              <a:cs typeface="Oswald"/>
              <a:sym typeface="Oswald"/>
            </a:endParaRPr>
          </a:p>
          <a:p>
            <a:pPr indent="0" lvl="0" marL="0" rtl="0" algn="ctr">
              <a:spcBef>
                <a:spcPts val="0"/>
              </a:spcBef>
              <a:spcAft>
                <a:spcPts val="0"/>
              </a:spcAft>
              <a:buNone/>
            </a:pPr>
            <a:r>
              <a:t/>
            </a:r>
            <a:endParaRPr sz="2400">
              <a:solidFill>
                <a:srgbClr val="F6B26B"/>
              </a:solidFill>
              <a:highlight>
                <a:srgbClr val="134F5C"/>
              </a:highlight>
              <a:latin typeface="Oswald"/>
              <a:ea typeface="Oswald"/>
              <a:cs typeface="Oswald"/>
              <a:sym typeface="Oswald"/>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1552050" y="238163"/>
            <a:ext cx="6039902" cy="46671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2400">
                <a:solidFill>
                  <a:srgbClr val="85200C"/>
                </a:solidFill>
                <a:highlight>
                  <a:srgbClr val="F6B26B"/>
                </a:highlight>
                <a:latin typeface="Oswald"/>
                <a:ea typeface="Oswald"/>
                <a:cs typeface="Oswald"/>
                <a:sym typeface="Oswald"/>
              </a:rPr>
              <a:t>~DATA STRUCTURES USED~</a:t>
            </a:r>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B26B"/>
                </a:solidFill>
                <a:highlight>
                  <a:srgbClr val="134F5C"/>
                </a:highlight>
                <a:latin typeface="Oswald"/>
                <a:ea typeface="Oswald"/>
                <a:cs typeface="Oswald"/>
                <a:sym typeface="Oswald"/>
              </a:rPr>
              <a:t>Dynamically sized unDirected Graph using an array of vertices and an array of edges to link. </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rPr lang="en">
                <a:solidFill>
                  <a:srgbClr val="F6B26B"/>
                </a:solidFill>
                <a:highlight>
                  <a:srgbClr val="134F5C"/>
                </a:highlight>
                <a:latin typeface="Oswald"/>
                <a:ea typeface="Oswald"/>
                <a:cs typeface="Oswald"/>
                <a:sym typeface="Oswald"/>
              </a:rPr>
              <a:t>The graph is used for the player to go to and from nodes (planets). </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rPr lang="en">
                <a:solidFill>
                  <a:srgbClr val="F6B26B"/>
                </a:solidFill>
                <a:highlight>
                  <a:srgbClr val="134F5C"/>
                </a:highlight>
                <a:latin typeface="Oswald"/>
                <a:ea typeface="Oswald"/>
                <a:cs typeface="Oswald"/>
                <a:sym typeface="Oswald"/>
              </a:rPr>
              <a:t>It represents a maze which is randomly generated and also destroyed as the enemy deletes nodes (destroys planets). </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rPr lang="en">
                <a:solidFill>
                  <a:srgbClr val="F6B26B"/>
                </a:solidFill>
                <a:highlight>
                  <a:srgbClr val="134F5C"/>
                </a:highlight>
                <a:latin typeface="Oswald"/>
                <a:ea typeface="Oswald"/>
                <a:cs typeface="Oswald"/>
                <a:sym typeface="Oswald"/>
              </a:rPr>
              <a:t>Trivia Questions will be stored in vectors which will provide the challenge/question to the player when trying to move from one vertex to another.</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rPr lang="en">
                <a:solidFill>
                  <a:srgbClr val="F6B26B"/>
                </a:solidFill>
                <a:highlight>
                  <a:srgbClr val="134F5C"/>
                </a:highlight>
                <a:latin typeface="Oswald"/>
                <a:ea typeface="Oswald"/>
                <a:cs typeface="Oswald"/>
                <a:sym typeface="Oswald"/>
              </a:rPr>
              <a:t>In each vector list there will be a list of questions that can be asked randomly, which will look at the these questions and then display one for the player to answer.</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0"/>
              </a:spcAft>
              <a:buNone/>
            </a:pPr>
            <a:r>
              <a:t/>
            </a:r>
            <a:endParaRPr>
              <a:solidFill>
                <a:srgbClr val="F6B26B"/>
              </a:solidFill>
              <a:highlight>
                <a:srgbClr val="134F5C"/>
              </a:highlight>
              <a:latin typeface="Oswald"/>
              <a:ea typeface="Oswald"/>
              <a:cs typeface="Oswald"/>
              <a:sym typeface="Oswald"/>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