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9" r:id="rId12"/>
    <p:sldId id="270" r:id="rId13"/>
    <p:sldId id="271" r:id="rId14"/>
    <p:sldId id="272" r:id="rId15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-1194" y="6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vertOverflow="ellipsis" lIns="0" tIns="0" rIns="0" bIns="0" anchor="ctr" anchorCtr="1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1" i="0" u="none" strike="noStrike" kern="1200" baseline="0">
                <a:solidFill>
                  <a:srgbClr val="595959"/>
                </a:solidFill>
                <a:latin typeface="Calibri"/>
              </a:defRPr>
            </a:pPr>
            <a:r>
              <a:rPr lang="pt-BR" sz="1600" b="1" i="0" u="none" strike="noStrike" kern="1200" cap="none" spc="0" baseline="0">
                <a:solidFill>
                  <a:srgbClr val="595959"/>
                </a:solidFill>
                <a:uFillTx/>
                <a:latin typeface="+mn-lt"/>
                <a:ea typeface="+mn-ea"/>
                <a:cs typeface="+mn-cs"/>
              </a:rPr>
              <a:t>Estimativa de tempo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Estimativa de tempo</c:f>
              <c:strCache>
                <c:ptCount val="1"/>
                <c:pt idx="0">
                  <c:v>Estimativa de tempo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>
                <a:gsLst>
                  <a:gs pos="0">
                    <a:srgbClr val="71A6DB"/>
                  </a:gs>
                  <a:gs pos="100000">
                    <a:srgbClr val="559BDB"/>
                  </a:gs>
                </a:gsLst>
                <a:lin ang="5400000"/>
              </a:gradFill>
              <a:ln>
                <a:noFill/>
              </a:ln>
              <a:effectLst>
                <a:outerShdw dist="19046" dir="5400000" algn="tl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>
                <a:gsLst>
                  <a:gs pos="0">
                    <a:srgbClr val="F18C55"/>
                  </a:gs>
                  <a:gs pos="100000">
                    <a:srgbClr val="F67B28"/>
                  </a:gs>
                </a:gsLst>
                <a:lin ang="5400000"/>
              </a:gradFill>
              <a:ln>
                <a:noFill/>
              </a:ln>
              <a:effectLst>
                <a:outerShdw dist="19046" dir="5400000" algn="tl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>
                <a:gsLst>
                  <a:gs pos="0">
                    <a:srgbClr val="AFAFAF"/>
                  </a:gs>
                  <a:gs pos="100000">
                    <a:srgbClr val="A5A5A5"/>
                  </a:gs>
                </a:gsLst>
                <a:lin ang="5400000"/>
              </a:gradFill>
              <a:ln>
                <a:noFill/>
              </a:ln>
              <a:effectLst>
                <a:outerShdw dist="19046" dir="5400000" algn="tl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>
                <a:gsLst>
                  <a:gs pos="0">
                    <a:srgbClr val="FFC746"/>
                  </a:gs>
                  <a:gs pos="100000">
                    <a:srgbClr val="FFC600"/>
                  </a:gs>
                </a:gsLst>
                <a:lin ang="5400000"/>
              </a:gradFill>
              <a:ln>
                <a:noFill/>
              </a:ln>
              <a:effectLst>
                <a:outerShdw dist="19046" dir="5400000" algn="tl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lIns="0" tIns="0" rIns="0" bIns="0" anchor="ctr" anchorCtr="1"/>
              <a:lstStyle/>
              <a:p>
                <a:pPr>
                  <a:defRPr sz="900" b="0" i="0" u="none" strike="noStrike" kern="1200" baseline="0">
                    <a:solidFill>
                      <a:srgbClr val="404040"/>
                    </a:solidFill>
                    <a:latin typeface="Calibri"/>
                  </a:defRPr>
                </a:pPr>
                <a:endParaRPr lang="pt-B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{"Planejamento","Analise","Design","Implementação"}</c:f>
              <c:strCache>
                <c:ptCount val="4"/>
                <c:pt idx="0">
                  <c:v>Planejamento</c:v>
                </c:pt>
                <c:pt idx="1">
                  <c:v>Analise</c:v>
                </c:pt>
                <c:pt idx="2">
                  <c:v>Design</c:v>
                </c:pt>
                <c:pt idx="3">
                  <c:v>Implementação</c:v>
                </c:pt>
              </c:strCache>
            </c:strRef>
          </c:cat>
          <c:val>
            <c:numRef>
              <c:f>{15,25,35,45}</c:f>
              <c:numCache>
                <c:formatCode>General</c:formatCode>
                <c:ptCount val="4"/>
                <c:pt idx="0">
                  <c:v>15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lIns="0" tIns="0" rIns="0" bIns="0" anchor="ctr" anchorCtr="1"/>
        <a:lstStyle/>
        <a:p>
          <a:pPr>
            <a:defRPr sz="900" b="0" i="0" u="none" strike="noStrike" kern="1200" baseline="0">
              <a:solidFill>
                <a:srgbClr val="595959"/>
              </a:solidFill>
              <a:latin typeface="Calibri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rgbClr val="FFFFFF"/>
    </a:solidFill>
    <a:ln w="9528">
      <a:solidFill>
        <a:srgbClr val="D9D9D9"/>
      </a:solidFill>
      <a:prstDash val="solid"/>
      <a:round/>
    </a:ln>
    <a:effectLst/>
  </c:spPr>
  <c:txPr>
    <a:bodyPr rot="0" spcFirstLastPara="0" vertOverflow="ellipsis" horzOverflow="overflow" vert="horz" wrap="square" lIns="0" tIns="0" rIns="0" bIns="0" anchor="ctr" anchorCtr="1"/>
    <a:lstStyle/>
    <a:p>
      <a:pPr>
        <a:defRPr lang="pt-BR" sz="1000" b="0" i="0" u="none" strike="noStrike" kern="1200" baseline="0">
          <a:solidFill>
            <a:srgbClr val="000000"/>
          </a:solidFill>
          <a:latin typeface="Calibri"/>
        </a:defRPr>
      </a:pPr>
      <a:endParaRPr lang="pt-B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FFB54D-272F-47B2-B6F9-C791E03B24E9}" type="slidenum">
              <a:rPr/>
              <a:t>‹nº›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12536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8C4BA83-356C-4648-B062-4C49F5EFF2AC}" type="slidenum">
              <a:r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14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marR="0" lvl="0" indent="-21590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defRPr lang="pt-BR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05423F7-1C9C-4D30-9C60-54551D10D709}" type="slidenum">
              <a:rPr/>
              <a:t>1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719998" y="4679999"/>
            <a:ext cx="6119996" cy="5039999"/>
          </a:xfrm>
        </p:spPr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-9336" y="-9336"/>
            <a:ext cx="10109075" cy="7578346"/>
            <a:chOff x="-9336" y="-9336"/>
            <a:chExt cx="10109075" cy="7578346"/>
          </a:xfrm>
        </p:grpSpPr>
        <p:cxnSp>
          <p:nvCxnSpPr>
            <p:cNvPr id="3" name="Straight Connector 16"/>
            <p:cNvCxnSpPr/>
            <p:nvPr/>
          </p:nvCxnSpPr>
          <p:spPr>
            <a:xfrm flipV="1">
              <a:off x="5656386" y="4602833"/>
              <a:ext cx="4434493" cy="2956840"/>
            </a:xfrm>
            <a:prstGeom prst="straightConnector1">
              <a:avLst/>
            </a:prstGeom>
            <a:noFill/>
            <a:ln w="9528">
              <a:solidFill>
                <a:srgbClr val="D9D9D9"/>
              </a:solidFill>
              <a:prstDash val="solid"/>
              <a:miter/>
            </a:ln>
          </p:spPr>
        </p:cxnSp>
        <p:cxnSp>
          <p:nvCxnSpPr>
            <p:cNvPr id="4" name="Straight Connector 17"/>
            <p:cNvCxnSpPr/>
            <p:nvPr/>
          </p:nvCxnSpPr>
          <p:spPr>
            <a:xfrm>
              <a:off x="7764097" y="0"/>
              <a:ext cx="1344076" cy="7559673"/>
            </a:xfrm>
            <a:prstGeom prst="straightConnector1">
              <a:avLst/>
            </a:prstGeom>
            <a:noFill/>
            <a:ln w="9528">
              <a:solidFill>
                <a:srgbClr val="BFBFBF"/>
              </a:solidFill>
              <a:prstDash val="solid"/>
              <a:miter/>
            </a:ln>
          </p:spPr>
        </p:cxnSp>
        <p:sp>
          <p:nvSpPr>
            <p:cNvPr id="5" name="Freeform 18"/>
            <p:cNvSpPr/>
            <p:nvPr/>
          </p:nvSpPr>
          <p:spPr>
            <a:xfrm>
              <a:off x="7597841" y="0"/>
              <a:ext cx="2501898" cy="756901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69442"/>
                <a:gd name="f4" fmla="val 6866466"/>
                <a:gd name="f5" fmla="val 2023534"/>
                <a:gd name="f6" fmla="val 6858000"/>
                <a:gd name="f7" fmla="val 2269067"/>
                <a:gd name="f8" fmla="val 2271889"/>
                <a:gd name="f9" fmla="val 4580466"/>
                <a:gd name="f10" fmla="val 2257778"/>
                <a:gd name="f11" fmla="val 2294466"/>
                <a:gd name="f12" fmla="val 2260600"/>
                <a:gd name="f13" fmla="val 8466"/>
                <a:gd name="f14" fmla="*/ f0 1 2269442"/>
                <a:gd name="f15" fmla="*/ f1 1 6866466"/>
                <a:gd name="f16" fmla="+- f4 0 f2"/>
                <a:gd name="f17" fmla="+- f3 0 f2"/>
                <a:gd name="f18" fmla="*/ f17 1 2269442"/>
                <a:gd name="f19" fmla="*/ f16 1 6866466"/>
                <a:gd name="f20" fmla="*/ f2 1 f18"/>
                <a:gd name="f21" fmla="*/ f3 1 f18"/>
                <a:gd name="f22" fmla="*/ f2 1 f19"/>
                <a:gd name="f23" fmla="*/ f4 1 f19"/>
                <a:gd name="f24" fmla="*/ f20 f14 1"/>
                <a:gd name="f25" fmla="*/ f21 f14 1"/>
                <a:gd name="f26" fmla="*/ f23 f15 1"/>
                <a:gd name="f27" fmla="*/ f22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4" t="f27" r="f25" b="f26"/>
              <a:pathLst>
                <a:path w="2269442" h="6866466">
                  <a:moveTo>
                    <a:pt x="f5" y="f2"/>
                  </a:moveTo>
                  <a:lnTo>
                    <a:pt x="f2" y="f6"/>
                  </a:lnTo>
                  <a:lnTo>
                    <a:pt x="f7" y="f4"/>
                  </a:lnTo>
                  <a:cubicBezTo>
                    <a:pt x="f8" y="f9"/>
                    <a:pt x="f10" y="f11"/>
                    <a:pt x="f12" y="f13"/>
                  </a:cubicBez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19"/>
            <p:cNvSpPr/>
            <p:nvPr/>
          </p:nvSpPr>
          <p:spPr>
            <a:xfrm>
              <a:off x="7943182" y="-9336"/>
              <a:ext cx="2147697" cy="756901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48147"/>
                <a:gd name="f4" fmla="val 6866467"/>
                <a:gd name="f5" fmla="val 1202267"/>
                <a:gd name="f6" fmla="val 1947333"/>
                <a:gd name="f7" fmla="val 1944511"/>
                <a:gd name="f8" fmla="val 4577645"/>
                <a:gd name="f9" fmla="val 1950155"/>
                <a:gd name="f10" fmla="val 2288822"/>
                <a:gd name="f11" fmla="*/ f0 1 1948147"/>
                <a:gd name="f12" fmla="*/ f1 1 6866467"/>
                <a:gd name="f13" fmla="+- f4 0 f2"/>
                <a:gd name="f14" fmla="+- f3 0 f2"/>
                <a:gd name="f15" fmla="*/ f14 1 1948147"/>
                <a:gd name="f16" fmla="*/ f13 1 6866467"/>
                <a:gd name="f17" fmla="*/ f2 1 f15"/>
                <a:gd name="f18" fmla="*/ f3 1 f15"/>
                <a:gd name="f19" fmla="*/ f2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948147" h="6866467">
                  <a:moveTo>
                    <a:pt x="f2" y="f2"/>
                  </a:moveTo>
                  <a:lnTo>
                    <a:pt x="f5" y="f4"/>
                  </a:lnTo>
                  <a:lnTo>
                    <a:pt x="f6" y="f4"/>
                  </a:lnTo>
                  <a:cubicBezTo>
                    <a:pt x="f7" y="f8"/>
                    <a:pt x="f9" y="f10"/>
                    <a:pt x="f6" y="f2"/>
                  </a:cubicBez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20"/>
            <p:cNvSpPr/>
            <p:nvPr/>
          </p:nvSpPr>
          <p:spPr>
            <a:xfrm>
              <a:off x="7317815" y="4321143"/>
              <a:ext cx="2771034" cy="323853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9667"/>
                <a:gd name="f4" fmla="val 3810000"/>
                <a:gd name="f5" fmla="val 3251200"/>
                <a:gd name="f6" fmla="val 3254022"/>
                <a:gd name="f7" fmla="val 1270000"/>
                <a:gd name="f8" fmla="val 3256845"/>
                <a:gd name="f9" fmla="val 2540000"/>
                <a:gd name="f10" fmla="*/ f0 1 3259667"/>
                <a:gd name="f11" fmla="*/ f1 1 3810000"/>
                <a:gd name="f12" fmla="+- f4 0 f2"/>
                <a:gd name="f13" fmla="+- f3 0 f2"/>
                <a:gd name="f14" fmla="*/ f13 1 3259667"/>
                <a:gd name="f15" fmla="*/ f12 1 3810000"/>
                <a:gd name="f16" fmla="*/ f2 1 f14"/>
                <a:gd name="f17" fmla="*/ f3 1 f14"/>
                <a:gd name="f18" fmla="*/ f2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3259667" h="3810000">
                  <a:moveTo>
                    <a:pt x="f2" y="f4"/>
                  </a:moveTo>
                  <a:lnTo>
                    <a:pt x="f5" y="f2"/>
                  </a:lnTo>
                  <a:cubicBezTo>
                    <a:pt x="f6" y="f7"/>
                    <a:pt x="f8" y="f9"/>
                    <a:pt x="f3" y="f4"/>
                  </a:cubicBezTo>
                  <a:lnTo>
                    <a:pt x="f2" y="f4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21"/>
            <p:cNvSpPr/>
            <p:nvPr/>
          </p:nvSpPr>
          <p:spPr>
            <a:xfrm>
              <a:off x="7728508" y="-9336"/>
              <a:ext cx="2362370" cy="756901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3267"/>
                <a:gd name="f4" fmla="val 6866467"/>
                <a:gd name="f5" fmla="val 2472267"/>
                <a:gd name="f6" fmla="val 6858000"/>
                <a:gd name="f7" fmla="*/ f0 1 2853267"/>
                <a:gd name="f8" fmla="*/ f1 1 6866467"/>
                <a:gd name="f9" fmla="+- f4 0 f2"/>
                <a:gd name="f10" fmla="+- f3 0 f2"/>
                <a:gd name="f11" fmla="*/ f10 1 2853267"/>
                <a:gd name="f12" fmla="*/ f9 1 6866467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853267" h="6866467">
                  <a:moveTo>
                    <a:pt x="f2" y="f2"/>
                  </a:moveTo>
                  <a:lnTo>
                    <a:pt x="f5" y="f4"/>
                  </a:lnTo>
                  <a:lnTo>
                    <a:pt x="f3" y="f6"/>
                  </a:lnTo>
                  <a:lnTo>
                    <a:pt x="f3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22"/>
            <p:cNvSpPr/>
            <p:nvPr/>
          </p:nvSpPr>
          <p:spPr>
            <a:xfrm>
              <a:off x="9145517" y="-9336"/>
              <a:ext cx="945370" cy="756901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86933"/>
                <a:gd name="f4" fmla="val 6866467"/>
                <a:gd name="f5" fmla="val 1016000"/>
                <a:gd name="f6" fmla="val 1284111"/>
                <a:gd name="f7" fmla="val 4577645"/>
                <a:gd name="f8" fmla="val 1281288"/>
                <a:gd name="f9" fmla="val 2288822"/>
                <a:gd name="f10" fmla="val 1278466"/>
                <a:gd name="f11" fmla="*/ f0 1 1286933"/>
                <a:gd name="f12" fmla="*/ f1 1 6866467"/>
                <a:gd name="f13" fmla="+- f4 0 f2"/>
                <a:gd name="f14" fmla="+- f3 0 f2"/>
                <a:gd name="f15" fmla="*/ f14 1 1286933"/>
                <a:gd name="f16" fmla="*/ f13 1 6866467"/>
                <a:gd name="f17" fmla="*/ f2 1 f15"/>
                <a:gd name="f18" fmla="*/ f3 1 f15"/>
                <a:gd name="f19" fmla="*/ f2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86933" h="6866467">
                  <a:moveTo>
                    <a:pt x="f5" y="f2"/>
                  </a:moveTo>
                  <a:lnTo>
                    <a:pt x="f2" y="f4"/>
                  </a:lnTo>
                  <a:lnTo>
                    <a:pt x="f3" y="f4"/>
                  </a:lnTo>
                  <a:cubicBezTo>
                    <a:pt x="f6" y="f7"/>
                    <a:pt x="f8" y="f9"/>
                    <a:pt x="f10" y="f2"/>
                  </a:cubicBez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23"/>
            <p:cNvSpPr/>
            <p:nvPr/>
          </p:nvSpPr>
          <p:spPr>
            <a:xfrm>
              <a:off x="8904582" y="-9336"/>
              <a:ext cx="1176037" cy="756901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70244"/>
                <a:gd name="f4" fmla="val 6866467"/>
                <a:gd name="f5" fmla="val 1117600"/>
                <a:gd name="f6" fmla="val 1270000"/>
                <a:gd name="f7" fmla="val 1272822"/>
                <a:gd name="f8" fmla="val 4574822"/>
                <a:gd name="f9" fmla="val 1250245"/>
                <a:gd name="f10" fmla="val 2291645"/>
                <a:gd name="f11" fmla="val 1253067"/>
                <a:gd name="f12" fmla="*/ f0 1 1270244"/>
                <a:gd name="f13" fmla="*/ f1 1 6866467"/>
                <a:gd name="f14" fmla="+- f4 0 f2"/>
                <a:gd name="f15" fmla="+- f3 0 f2"/>
                <a:gd name="f16" fmla="*/ f15 1 1270244"/>
                <a:gd name="f17" fmla="*/ f14 1 6866467"/>
                <a:gd name="f18" fmla="*/ f2 1 f16"/>
                <a:gd name="f19" fmla="*/ f3 1 f16"/>
                <a:gd name="f20" fmla="*/ f2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270244" h="6866467">
                  <a:moveTo>
                    <a:pt x="f2" y="f2"/>
                  </a:moveTo>
                  <a:lnTo>
                    <a:pt x="f5" y="f4"/>
                  </a:lnTo>
                  <a:lnTo>
                    <a:pt x="f6" y="f4"/>
                  </a:lnTo>
                  <a:cubicBezTo>
                    <a:pt x="f7" y="f8"/>
                    <a:pt x="f9" y="f10"/>
                    <a:pt x="f11" y="f2"/>
                  </a:cubicBez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24"/>
            <p:cNvSpPr/>
            <p:nvPr/>
          </p:nvSpPr>
          <p:spPr>
            <a:xfrm>
              <a:off x="8885919" y="5394438"/>
              <a:ext cx="1206157" cy="216524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20333"/>
                <a:gd name="f4" fmla="val 3268133"/>
                <a:gd name="f5" fmla="val 1811866"/>
                <a:gd name="f6" fmla="val 1814688"/>
                <a:gd name="f7" fmla="val 1086555"/>
                <a:gd name="f8" fmla="val 1817511"/>
                <a:gd name="f9" fmla="val 2173111"/>
                <a:gd name="f10" fmla="val 3259666"/>
                <a:gd name="f11" fmla="*/ f0 1 1820333"/>
                <a:gd name="f12" fmla="*/ f1 1 3268133"/>
                <a:gd name="f13" fmla="+- f4 0 f2"/>
                <a:gd name="f14" fmla="+- f3 0 f2"/>
                <a:gd name="f15" fmla="*/ f14 1 1820333"/>
                <a:gd name="f16" fmla="*/ f13 1 3268133"/>
                <a:gd name="f17" fmla="*/ f2 1 f15"/>
                <a:gd name="f18" fmla="*/ f3 1 f15"/>
                <a:gd name="f19" fmla="*/ f2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820333" h="3268133">
                  <a:moveTo>
                    <a:pt x="f2" y="f4"/>
                  </a:moveTo>
                  <a:lnTo>
                    <a:pt x="f5" y="f2"/>
                  </a:lnTo>
                  <a:cubicBezTo>
                    <a:pt x="f6" y="f7"/>
                    <a:pt x="f8" y="f9"/>
                    <a:pt x="f3" y="f10"/>
                  </a:cubicBezTo>
                  <a:lnTo>
                    <a:pt x="f2" y="f4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27"/>
            <p:cNvSpPr/>
            <p:nvPr/>
          </p:nvSpPr>
          <p:spPr>
            <a:xfrm>
              <a:off x="-9336" y="-9336"/>
              <a:ext cx="952054" cy="628106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63600"/>
                <a:gd name="f4" fmla="val 5698067"/>
                <a:gd name="f5" fmla="val 8467"/>
                <a:gd name="f6" fmla="val 16934"/>
                <a:gd name="f7" fmla="*/ f0 1 863600"/>
                <a:gd name="f8" fmla="*/ f1 1 5698067"/>
                <a:gd name="f9" fmla="+- f4 0 f2"/>
                <a:gd name="f10" fmla="+- f3 0 f2"/>
                <a:gd name="f11" fmla="*/ f10 1 863600"/>
                <a:gd name="f12" fmla="*/ f9 1 5698067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863600" h="5698067">
                  <a:moveTo>
                    <a:pt x="f2" y="f5"/>
                  </a:moveTo>
                  <a:lnTo>
                    <a:pt x="f3" y="f2"/>
                  </a:lnTo>
                  <a:lnTo>
                    <a:pt x="f3" y="f6"/>
                  </a:lnTo>
                  <a:lnTo>
                    <a:pt x="f2" y="f4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/>
          <p:cNvSpPr txBox="1">
            <a:spLocks noGrp="1"/>
          </p:cNvSpPr>
          <p:nvPr>
            <p:ph type="ctrTitle" hasCustomPrompt="1"/>
          </p:nvPr>
        </p:nvSpPr>
        <p:spPr>
          <a:xfrm>
            <a:off x="1246400" y="2650552"/>
            <a:ext cx="6423550" cy="1814745"/>
          </a:xfrm>
        </p:spPr>
        <p:txBody>
          <a:bodyPr anchor="b"/>
          <a:lstStyle>
            <a:lvl1pPr algn="r">
              <a:defRPr sz="595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4" name="Subtitle 2"/>
          <p:cNvSpPr txBox="1">
            <a:spLocks noGrp="1"/>
          </p:cNvSpPr>
          <p:nvPr>
            <p:ph type="subTitle" idx="1" hasCustomPrompt="1"/>
          </p:nvPr>
        </p:nvSpPr>
        <p:spPr>
          <a:xfrm>
            <a:off x="1246400" y="4465298"/>
            <a:ext cx="6423550" cy="1209129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1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1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8AC74D-F840-44BC-B574-154ABB5CDFBA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hasCustomPrompt="1"/>
          </p:nvPr>
        </p:nvSpPr>
        <p:spPr>
          <a:xfrm>
            <a:off x="672038" y="671974"/>
            <a:ext cx="6997912" cy="3751838"/>
          </a:xfrm>
        </p:spPr>
        <p:txBody>
          <a:bodyPr anchor="ctr"/>
          <a:lstStyle>
            <a:lvl1pPr>
              <a:defRPr sz="485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672038" y="4927783"/>
            <a:ext cx="6997912" cy="173169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94F27F-E783-4F27-BF28-3E9CB089EA8B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hasCustomPrompt="1"/>
          </p:nvPr>
        </p:nvSpPr>
        <p:spPr>
          <a:xfrm>
            <a:off x="854259" y="671974"/>
            <a:ext cx="6694157" cy="3331854"/>
          </a:xfrm>
        </p:spPr>
        <p:txBody>
          <a:bodyPr anchor="ctr"/>
          <a:lstStyle>
            <a:lvl1pPr>
              <a:defRPr sz="485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1213856" y="4003828"/>
            <a:ext cx="5974954" cy="419983"/>
          </a:xfrm>
        </p:spPr>
        <p:txBody>
          <a:bodyPr anchor="ctr"/>
          <a:lstStyle>
            <a:lvl1pPr marL="0" indent="0">
              <a:buNone/>
              <a:defRPr sz="1765">
                <a:solidFill>
                  <a:srgbClr val="7F7F7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9" hasCustomPrompt="1"/>
          </p:nvPr>
        </p:nvSpPr>
        <p:spPr>
          <a:xfrm>
            <a:off x="672038" y="4927783"/>
            <a:ext cx="6997912" cy="173169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9AF80F-543D-4883-83BA-54489E6E8C29}" type="slidenum">
              <a:rPr/>
              <a:t>‹nº›</a:t>
            </a:fld>
            <a:endParaRPr lang="pt-BR"/>
          </a:p>
        </p:txBody>
      </p:sp>
      <p:sp>
        <p:nvSpPr>
          <p:cNvPr id="8" name="TextBox 23"/>
          <p:cNvSpPr txBox="1"/>
          <p:nvPr/>
        </p:nvSpPr>
        <p:spPr>
          <a:xfrm>
            <a:off x="532153" y="871249"/>
            <a:ext cx="504163" cy="644606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401" rIns="100794" bIns="5040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820" b="0" i="0" u="none" strike="noStrike" kern="1200" cap="none" spc="0" baseline="0">
                <a:solidFill>
                  <a:srgbClr val="C0E474"/>
                </a:solidFill>
                <a:uFillTx/>
                <a:latin typeface="Arial" charset="0"/>
              </a:rPr>
              <a:t>“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7438872" y="3181892"/>
            <a:ext cx="504163" cy="644606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401" rIns="100794" bIns="5040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820" b="0" i="0" u="none" strike="noStrike" kern="1200" cap="none" spc="0" baseline="0">
                <a:solidFill>
                  <a:srgbClr val="C0E474"/>
                </a:solidFill>
                <a:uFillTx/>
                <a:latin typeface="Arial" charset="0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hasCustomPrompt="1"/>
          </p:nvPr>
        </p:nvSpPr>
        <p:spPr>
          <a:xfrm>
            <a:off x="672038" y="2129655"/>
            <a:ext cx="6997912" cy="2861011"/>
          </a:xfrm>
        </p:spPr>
        <p:txBody>
          <a:bodyPr anchor="b"/>
          <a:lstStyle>
            <a:lvl1pPr>
              <a:defRPr sz="485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672038" y="4990676"/>
            <a:ext cx="6997912" cy="1668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552057-AA2C-4F53-9BF5-8C0EB645375D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hasCustomPrompt="1"/>
          </p:nvPr>
        </p:nvSpPr>
        <p:spPr>
          <a:xfrm>
            <a:off x="854259" y="671974"/>
            <a:ext cx="6694157" cy="3331854"/>
          </a:xfrm>
        </p:spPr>
        <p:txBody>
          <a:bodyPr anchor="ctr"/>
          <a:lstStyle>
            <a:lvl1pPr>
              <a:defRPr sz="485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672038" y="4423812"/>
            <a:ext cx="6997912" cy="566863"/>
          </a:xfrm>
        </p:spPr>
        <p:txBody>
          <a:bodyPr anchor="b"/>
          <a:lstStyle>
            <a:lvl1pPr marL="0" indent="0">
              <a:buNone/>
              <a:defRPr sz="2645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9" hasCustomPrompt="1"/>
          </p:nvPr>
        </p:nvSpPr>
        <p:spPr>
          <a:xfrm>
            <a:off x="672038" y="4990676"/>
            <a:ext cx="6997912" cy="166880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6BE1C3-6EA0-447B-A277-CF233EDF720D}" type="slidenum">
              <a:rPr/>
              <a:t>‹nº›</a:t>
            </a:fld>
            <a:endParaRPr lang="pt-BR"/>
          </a:p>
        </p:txBody>
      </p:sp>
      <p:sp>
        <p:nvSpPr>
          <p:cNvPr id="8" name="TextBox 23"/>
          <p:cNvSpPr txBox="1"/>
          <p:nvPr/>
        </p:nvSpPr>
        <p:spPr>
          <a:xfrm>
            <a:off x="532153" y="871249"/>
            <a:ext cx="504163" cy="644606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401" rIns="100794" bIns="5040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820" b="0" i="0" u="none" strike="noStrike" kern="1200" cap="none" spc="0" baseline="0">
                <a:solidFill>
                  <a:srgbClr val="C0E474"/>
                </a:solidFill>
                <a:uFillTx/>
                <a:latin typeface="Arial" charset="0"/>
              </a:rPr>
              <a:t>“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7438872" y="3181892"/>
            <a:ext cx="504163" cy="644606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401" rIns="100794" bIns="5040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820" b="0" i="0" u="none" strike="noStrike" kern="1200" cap="none" spc="0" baseline="0">
                <a:solidFill>
                  <a:srgbClr val="C0E474"/>
                </a:solidFill>
                <a:uFillTx/>
                <a:latin typeface="Arial" charset="0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hasCustomPrompt="1"/>
          </p:nvPr>
        </p:nvSpPr>
        <p:spPr>
          <a:xfrm>
            <a:off x="678932" y="671974"/>
            <a:ext cx="6991026" cy="3331854"/>
          </a:xfrm>
        </p:spPr>
        <p:txBody>
          <a:bodyPr anchor="ctr"/>
          <a:lstStyle>
            <a:lvl1pPr>
              <a:defRPr sz="485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672038" y="4423812"/>
            <a:ext cx="6997912" cy="566863"/>
          </a:xfrm>
        </p:spPr>
        <p:txBody>
          <a:bodyPr anchor="b"/>
          <a:lstStyle>
            <a:lvl1pPr marL="0" indent="0">
              <a:buNone/>
              <a:defRPr sz="2645">
                <a:solidFill>
                  <a:srgbClr val="90C226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9" hasCustomPrompt="1"/>
          </p:nvPr>
        </p:nvSpPr>
        <p:spPr>
          <a:xfrm>
            <a:off x="672038" y="4990676"/>
            <a:ext cx="6997912" cy="166880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04B051-47FE-4920-983C-B195C5AE2728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C20E31-BFB9-4970-A30F-58CA065DC14F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 hasCustomPrompt="1"/>
          </p:nvPr>
        </p:nvSpPr>
        <p:spPr>
          <a:xfrm>
            <a:off x="6589568" y="671974"/>
            <a:ext cx="1079074" cy="5788755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 hasCustomPrompt="1"/>
          </p:nvPr>
        </p:nvSpPr>
        <p:spPr>
          <a:xfrm>
            <a:off x="672038" y="671974"/>
            <a:ext cx="5727152" cy="578875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7D5566-7BA2-49C3-BA8D-3FE8A4420F73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71603E-CEAD-4A22-AAEB-282C75B74085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hasCustomPrompt="1"/>
          </p:nvPr>
        </p:nvSpPr>
        <p:spPr>
          <a:xfrm>
            <a:off x="672038" y="2977204"/>
            <a:ext cx="6997912" cy="2013463"/>
          </a:xfrm>
        </p:spPr>
        <p:txBody>
          <a:bodyPr anchor="b"/>
          <a:lstStyle>
            <a:lvl1pPr>
              <a:defRPr sz="441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 hasCustomPrompt="1"/>
          </p:nvPr>
        </p:nvSpPr>
        <p:spPr>
          <a:xfrm>
            <a:off x="672038" y="4990676"/>
            <a:ext cx="6997912" cy="948433"/>
          </a:xfrm>
        </p:spPr>
        <p:txBody>
          <a:bodyPr/>
          <a:lstStyle>
            <a:lvl1pPr marL="0" indent="0">
              <a:buNone/>
              <a:defRPr sz="2205">
                <a:solidFill>
                  <a:srgbClr val="7F7F7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F017EA-ED75-4E39-A72E-60B6FA6A4F27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 hasCustomPrompt="1"/>
          </p:nvPr>
        </p:nvSpPr>
        <p:spPr>
          <a:xfrm>
            <a:off x="672038" y="2381646"/>
            <a:ext cx="3404430" cy="42778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 hasCustomPrompt="1"/>
          </p:nvPr>
        </p:nvSpPr>
        <p:spPr>
          <a:xfrm>
            <a:off x="4265529" y="2381655"/>
            <a:ext cx="3404430" cy="42778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71331B-1BBA-41E5-99EE-FB1D639562E5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 hasCustomPrompt="1"/>
          </p:nvPr>
        </p:nvSpPr>
        <p:spPr>
          <a:xfrm>
            <a:off x="672038" y="2382085"/>
            <a:ext cx="3407255" cy="635224"/>
          </a:xfrm>
        </p:spPr>
        <p:txBody>
          <a:bodyPr anchor="b"/>
          <a:lstStyle>
            <a:lvl1pPr marL="0" indent="0">
              <a:buNone/>
              <a:defRPr sz="2645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 hasCustomPrompt="1"/>
          </p:nvPr>
        </p:nvSpPr>
        <p:spPr>
          <a:xfrm>
            <a:off x="672038" y="3017309"/>
            <a:ext cx="3407255" cy="364217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 hasCustomPrompt="1"/>
          </p:nvPr>
        </p:nvSpPr>
        <p:spPr>
          <a:xfrm>
            <a:off x="4262704" y="2382085"/>
            <a:ext cx="3407255" cy="635224"/>
          </a:xfrm>
        </p:spPr>
        <p:txBody>
          <a:bodyPr anchor="b"/>
          <a:lstStyle>
            <a:lvl1pPr marL="0" indent="0">
              <a:buNone/>
              <a:defRPr sz="2645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 hasCustomPrompt="1"/>
          </p:nvPr>
        </p:nvSpPr>
        <p:spPr>
          <a:xfrm>
            <a:off x="4262704" y="3017309"/>
            <a:ext cx="3407255" cy="364217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456F4E-538C-4881-BB19-158398BD926F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B75E66-DB1A-4C42-8044-28A478E8C4CC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D04DA2-6EBD-4D73-B0F2-12F14D9016C1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hasCustomPrompt="1"/>
          </p:nvPr>
        </p:nvSpPr>
        <p:spPr>
          <a:xfrm>
            <a:off x="672038" y="1651936"/>
            <a:ext cx="3075977" cy="1409273"/>
          </a:xfrm>
        </p:spPr>
        <p:txBody>
          <a:bodyPr anchor="b"/>
          <a:lstStyle>
            <a:lvl1pPr>
              <a:defRPr sz="2205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 hasCustomPrompt="1"/>
          </p:nvPr>
        </p:nvSpPr>
        <p:spPr>
          <a:xfrm>
            <a:off x="3937086" y="567613"/>
            <a:ext cx="3732873" cy="609186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 hasCustomPrompt="1"/>
          </p:nvPr>
        </p:nvSpPr>
        <p:spPr>
          <a:xfrm>
            <a:off x="672038" y="3061200"/>
            <a:ext cx="3075977" cy="2848877"/>
          </a:xfrm>
        </p:spPr>
        <p:txBody>
          <a:bodyPr/>
          <a:lstStyle>
            <a:lvl1pPr marL="0" indent="0">
              <a:buNone/>
              <a:defRPr sz="1545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36E5D0-B9C0-49DD-B349-36DED34DB817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hasCustomPrompt="1"/>
          </p:nvPr>
        </p:nvSpPr>
        <p:spPr>
          <a:xfrm>
            <a:off x="672038" y="5291769"/>
            <a:ext cx="6997912" cy="624727"/>
          </a:xfrm>
        </p:spPr>
        <p:txBody>
          <a:bodyPr anchor="b"/>
          <a:lstStyle>
            <a:lvl1pPr>
              <a:defRPr sz="2645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 hasCustomPrompt="1"/>
          </p:nvPr>
        </p:nvSpPr>
        <p:spPr>
          <a:xfrm>
            <a:off x="672038" y="671974"/>
            <a:ext cx="6997912" cy="4239194"/>
          </a:xfrm>
        </p:spPr>
        <p:txBody>
          <a:bodyPr anchorCtr="1"/>
          <a:lstStyle>
            <a:lvl1pPr marL="0" indent="0" algn="ctr">
              <a:buNone/>
              <a:defRPr sz="1765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 hasCustomPrompt="1"/>
          </p:nvPr>
        </p:nvSpPr>
        <p:spPr>
          <a:xfrm>
            <a:off x="672038" y="5916497"/>
            <a:ext cx="6997912" cy="742986"/>
          </a:xfrm>
        </p:spPr>
        <p:txBody>
          <a:bodyPr/>
          <a:lstStyle>
            <a:lvl1pPr marL="0" indent="0">
              <a:buNone/>
              <a:defRPr sz="1325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806713-1020-41DF-B7D0-B53F3A35681E}" type="slidenum">
              <a:r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-9336" y="-9336"/>
            <a:ext cx="10109075" cy="7578346"/>
            <a:chOff x="-9336" y="-9336"/>
            <a:chExt cx="10109075" cy="7578346"/>
          </a:xfrm>
        </p:grpSpPr>
        <p:sp>
          <p:nvSpPr>
            <p:cNvPr id="3" name="Freeform 6"/>
            <p:cNvSpPr/>
            <p:nvPr/>
          </p:nvSpPr>
          <p:spPr>
            <a:xfrm>
              <a:off x="-9336" y="4423812"/>
              <a:ext cx="504035" cy="314519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val 2853267"/>
                <a:gd name="f5" fmla="val 2844800"/>
                <a:gd name="f6" fmla="val 2822"/>
                <a:gd name="f7" fmla="val 1905000"/>
                <a:gd name="f8" fmla="val 5645"/>
                <a:gd name="f9" fmla="val 965200"/>
                <a:gd name="f10" fmla="*/ f0 1 457200"/>
                <a:gd name="f11" fmla="*/ f1 1 2853267"/>
                <a:gd name="f12" fmla="+- f4 0 f2"/>
                <a:gd name="f13" fmla="+- f3 0 f2"/>
                <a:gd name="f14" fmla="*/ f13 1 457200"/>
                <a:gd name="f15" fmla="*/ f12 1 2853267"/>
                <a:gd name="f16" fmla="*/ f2 1 f14"/>
                <a:gd name="f17" fmla="*/ f3 1 f14"/>
                <a:gd name="f18" fmla="*/ f2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57200" h="2853267">
                  <a:moveTo>
                    <a:pt x="f2" y="f2"/>
                  </a:moveTo>
                  <a:lnTo>
                    <a:pt x="f3" y="f4"/>
                  </a:lnTo>
                  <a:lnTo>
                    <a:pt x="f2" y="f5"/>
                  </a:lnTo>
                  <a:cubicBezTo>
                    <a:pt x="f6" y="f7"/>
                    <a:pt x="f8" y="f9"/>
                    <a:pt x="f2" y="f2"/>
                  </a:cubicBez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4" name="Straight Connector 7"/>
            <p:cNvCxnSpPr/>
            <p:nvPr/>
          </p:nvCxnSpPr>
          <p:spPr>
            <a:xfrm flipV="1">
              <a:off x="5656386" y="4602833"/>
              <a:ext cx="4434493" cy="2956840"/>
            </a:xfrm>
            <a:prstGeom prst="straightConnector1">
              <a:avLst/>
            </a:prstGeom>
            <a:noFill/>
            <a:ln w="9528">
              <a:solidFill>
                <a:srgbClr val="D9D9D9"/>
              </a:solidFill>
              <a:prstDash val="solid"/>
              <a:miter/>
            </a:ln>
          </p:spPr>
        </p:cxnSp>
        <p:cxnSp>
          <p:nvCxnSpPr>
            <p:cNvPr id="5" name="Straight Connector 8"/>
            <p:cNvCxnSpPr/>
            <p:nvPr/>
          </p:nvCxnSpPr>
          <p:spPr>
            <a:xfrm>
              <a:off x="7764097" y="0"/>
              <a:ext cx="1344085" cy="7559673"/>
            </a:xfrm>
            <a:prstGeom prst="straightConnector1">
              <a:avLst/>
            </a:prstGeom>
            <a:noFill/>
            <a:ln w="9528">
              <a:solidFill>
                <a:srgbClr val="BFBFBF"/>
              </a:solidFill>
              <a:prstDash val="solid"/>
              <a:miter/>
            </a:ln>
          </p:spPr>
        </p:cxnSp>
        <p:sp>
          <p:nvSpPr>
            <p:cNvPr id="6" name="Freeform 9"/>
            <p:cNvSpPr/>
            <p:nvPr/>
          </p:nvSpPr>
          <p:spPr>
            <a:xfrm>
              <a:off x="7597841" y="0"/>
              <a:ext cx="2501898" cy="756901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69442"/>
                <a:gd name="f4" fmla="val 6866466"/>
                <a:gd name="f5" fmla="val 2023534"/>
                <a:gd name="f6" fmla="val 6858000"/>
                <a:gd name="f7" fmla="val 2269067"/>
                <a:gd name="f8" fmla="val 2271889"/>
                <a:gd name="f9" fmla="val 4580466"/>
                <a:gd name="f10" fmla="val 2257778"/>
                <a:gd name="f11" fmla="val 2294466"/>
                <a:gd name="f12" fmla="val 2260600"/>
                <a:gd name="f13" fmla="val 8466"/>
                <a:gd name="f14" fmla="*/ f0 1 2269442"/>
                <a:gd name="f15" fmla="*/ f1 1 6866466"/>
                <a:gd name="f16" fmla="+- f4 0 f2"/>
                <a:gd name="f17" fmla="+- f3 0 f2"/>
                <a:gd name="f18" fmla="*/ f17 1 2269442"/>
                <a:gd name="f19" fmla="*/ f16 1 6866466"/>
                <a:gd name="f20" fmla="*/ f2 1 f18"/>
                <a:gd name="f21" fmla="*/ f3 1 f18"/>
                <a:gd name="f22" fmla="*/ f2 1 f19"/>
                <a:gd name="f23" fmla="*/ f4 1 f19"/>
                <a:gd name="f24" fmla="*/ f20 f14 1"/>
                <a:gd name="f25" fmla="*/ f21 f14 1"/>
                <a:gd name="f26" fmla="*/ f23 f15 1"/>
                <a:gd name="f27" fmla="*/ f22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4" t="f27" r="f25" b="f26"/>
              <a:pathLst>
                <a:path w="2269442" h="6866466">
                  <a:moveTo>
                    <a:pt x="f5" y="f2"/>
                  </a:moveTo>
                  <a:lnTo>
                    <a:pt x="f2" y="f6"/>
                  </a:lnTo>
                  <a:lnTo>
                    <a:pt x="f7" y="f4"/>
                  </a:lnTo>
                  <a:cubicBezTo>
                    <a:pt x="f8" y="f9"/>
                    <a:pt x="f10" y="f11"/>
                    <a:pt x="f12" y="f13"/>
                  </a:cubicBez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0"/>
            <p:cNvSpPr/>
            <p:nvPr/>
          </p:nvSpPr>
          <p:spPr>
            <a:xfrm>
              <a:off x="7943182" y="-9336"/>
              <a:ext cx="2147697" cy="756901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48147"/>
                <a:gd name="f4" fmla="val 6866467"/>
                <a:gd name="f5" fmla="val 1202267"/>
                <a:gd name="f6" fmla="val 1947333"/>
                <a:gd name="f7" fmla="val 1944511"/>
                <a:gd name="f8" fmla="val 4577645"/>
                <a:gd name="f9" fmla="val 1950155"/>
                <a:gd name="f10" fmla="val 2288822"/>
                <a:gd name="f11" fmla="*/ f0 1 1948147"/>
                <a:gd name="f12" fmla="*/ f1 1 6866467"/>
                <a:gd name="f13" fmla="+- f4 0 f2"/>
                <a:gd name="f14" fmla="+- f3 0 f2"/>
                <a:gd name="f15" fmla="*/ f14 1 1948147"/>
                <a:gd name="f16" fmla="*/ f13 1 6866467"/>
                <a:gd name="f17" fmla="*/ f2 1 f15"/>
                <a:gd name="f18" fmla="*/ f3 1 f15"/>
                <a:gd name="f19" fmla="*/ f2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948147" h="6866467">
                  <a:moveTo>
                    <a:pt x="f2" y="f2"/>
                  </a:moveTo>
                  <a:lnTo>
                    <a:pt x="f5" y="f4"/>
                  </a:lnTo>
                  <a:lnTo>
                    <a:pt x="f6" y="f4"/>
                  </a:lnTo>
                  <a:cubicBezTo>
                    <a:pt x="f7" y="f8"/>
                    <a:pt x="f9" y="f10"/>
                    <a:pt x="f6" y="f2"/>
                  </a:cubicBez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11"/>
            <p:cNvSpPr/>
            <p:nvPr/>
          </p:nvSpPr>
          <p:spPr>
            <a:xfrm>
              <a:off x="7317815" y="4321143"/>
              <a:ext cx="2771034" cy="323853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9667"/>
                <a:gd name="f4" fmla="val 3810000"/>
                <a:gd name="f5" fmla="val 3251200"/>
                <a:gd name="f6" fmla="val 3254022"/>
                <a:gd name="f7" fmla="val 1270000"/>
                <a:gd name="f8" fmla="val 3256845"/>
                <a:gd name="f9" fmla="val 2540000"/>
                <a:gd name="f10" fmla="*/ f0 1 3259667"/>
                <a:gd name="f11" fmla="*/ f1 1 3810000"/>
                <a:gd name="f12" fmla="+- f4 0 f2"/>
                <a:gd name="f13" fmla="+- f3 0 f2"/>
                <a:gd name="f14" fmla="*/ f13 1 3259667"/>
                <a:gd name="f15" fmla="*/ f12 1 3810000"/>
                <a:gd name="f16" fmla="*/ f2 1 f14"/>
                <a:gd name="f17" fmla="*/ f3 1 f14"/>
                <a:gd name="f18" fmla="*/ f2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3259667" h="3810000">
                  <a:moveTo>
                    <a:pt x="f2" y="f4"/>
                  </a:moveTo>
                  <a:lnTo>
                    <a:pt x="f5" y="f2"/>
                  </a:lnTo>
                  <a:cubicBezTo>
                    <a:pt x="f6" y="f7"/>
                    <a:pt x="f8" y="f9"/>
                    <a:pt x="f3" y="f4"/>
                  </a:cubicBezTo>
                  <a:lnTo>
                    <a:pt x="f2" y="f4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12"/>
            <p:cNvSpPr/>
            <p:nvPr/>
          </p:nvSpPr>
          <p:spPr>
            <a:xfrm>
              <a:off x="7728508" y="-9336"/>
              <a:ext cx="2362370" cy="756901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3267"/>
                <a:gd name="f4" fmla="val 6866467"/>
                <a:gd name="f5" fmla="val 2472267"/>
                <a:gd name="f6" fmla="val 6858000"/>
                <a:gd name="f7" fmla="*/ f0 1 2853267"/>
                <a:gd name="f8" fmla="*/ f1 1 6866467"/>
                <a:gd name="f9" fmla="+- f4 0 f2"/>
                <a:gd name="f10" fmla="+- f3 0 f2"/>
                <a:gd name="f11" fmla="*/ f10 1 2853267"/>
                <a:gd name="f12" fmla="*/ f9 1 6866467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853267" h="6866467">
                  <a:moveTo>
                    <a:pt x="f2" y="f2"/>
                  </a:moveTo>
                  <a:lnTo>
                    <a:pt x="f5" y="f4"/>
                  </a:lnTo>
                  <a:lnTo>
                    <a:pt x="f3" y="f6"/>
                  </a:lnTo>
                  <a:lnTo>
                    <a:pt x="f3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3"/>
            <p:cNvSpPr/>
            <p:nvPr/>
          </p:nvSpPr>
          <p:spPr>
            <a:xfrm>
              <a:off x="9145517" y="-9336"/>
              <a:ext cx="945370" cy="756901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86933"/>
                <a:gd name="f4" fmla="val 6866467"/>
                <a:gd name="f5" fmla="val 1016000"/>
                <a:gd name="f6" fmla="val 1284111"/>
                <a:gd name="f7" fmla="val 4577645"/>
                <a:gd name="f8" fmla="val 1281288"/>
                <a:gd name="f9" fmla="val 2288822"/>
                <a:gd name="f10" fmla="val 1278466"/>
                <a:gd name="f11" fmla="*/ f0 1 1286933"/>
                <a:gd name="f12" fmla="*/ f1 1 6866467"/>
                <a:gd name="f13" fmla="+- f4 0 f2"/>
                <a:gd name="f14" fmla="+- f3 0 f2"/>
                <a:gd name="f15" fmla="*/ f14 1 1286933"/>
                <a:gd name="f16" fmla="*/ f13 1 6866467"/>
                <a:gd name="f17" fmla="*/ f2 1 f15"/>
                <a:gd name="f18" fmla="*/ f3 1 f15"/>
                <a:gd name="f19" fmla="*/ f2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86933" h="6866467">
                  <a:moveTo>
                    <a:pt x="f5" y="f2"/>
                  </a:moveTo>
                  <a:lnTo>
                    <a:pt x="f2" y="f4"/>
                  </a:lnTo>
                  <a:lnTo>
                    <a:pt x="f3" y="f4"/>
                  </a:lnTo>
                  <a:cubicBezTo>
                    <a:pt x="f6" y="f7"/>
                    <a:pt x="f8" y="f9"/>
                    <a:pt x="f10" y="f2"/>
                  </a:cubicBez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14"/>
            <p:cNvSpPr/>
            <p:nvPr/>
          </p:nvSpPr>
          <p:spPr>
            <a:xfrm>
              <a:off x="8904582" y="-9336"/>
              <a:ext cx="1176037" cy="756901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70244"/>
                <a:gd name="f4" fmla="val 6866467"/>
                <a:gd name="f5" fmla="val 1117600"/>
                <a:gd name="f6" fmla="val 1270000"/>
                <a:gd name="f7" fmla="val 1272822"/>
                <a:gd name="f8" fmla="val 4574822"/>
                <a:gd name="f9" fmla="val 1250245"/>
                <a:gd name="f10" fmla="val 2291645"/>
                <a:gd name="f11" fmla="val 1253067"/>
                <a:gd name="f12" fmla="*/ f0 1 1270244"/>
                <a:gd name="f13" fmla="*/ f1 1 6866467"/>
                <a:gd name="f14" fmla="+- f4 0 f2"/>
                <a:gd name="f15" fmla="+- f3 0 f2"/>
                <a:gd name="f16" fmla="*/ f15 1 1270244"/>
                <a:gd name="f17" fmla="*/ f14 1 6866467"/>
                <a:gd name="f18" fmla="*/ f2 1 f16"/>
                <a:gd name="f19" fmla="*/ f3 1 f16"/>
                <a:gd name="f20" fmla="*/ f2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270244" h="6866467">
                  <a:moveTo>
                    <a:pt x="f2" y="f2"/>
                  </a:moveTo>
                  <a:lnTo>
                    <a:pt x="f5" y="f4"/>
                  </a:lnTo>
                  <a:lnTo>
                    <a:pt x="f6" y="f4"/>
                  </a:lnTo>
                  <a:cubicBezTo>
                    <a:pt x="f7" y="f8"/>
                    <a:pt x="f9" y="f10"/>
                    <a:pt x="f11" y="f2"/>
                  </a:cubicBez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15"/>
            <p:cNvSpPr/>
            <p:nvPr/>
          </p:nvSpPr>
          <p:spPr>
            <a:xfrm>
              <a:off x="8885919" y="5394438"/>
              <a:ext cx="1206157" cy="216524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20333"/>
                <a:gd name="f4" fmla="val 3268133"/>
                <a:gd name="f5" fmla="val 1811866"/>
                <a:gd name="f6" fmla="val 1814688"/>
                <a:gd name="f7" fmla="val 1086555"/>
                <a:gd name="f8" fmla="val 1817511"/>
                <a:gd name="f9" fmla="val 2173111"/>
                <a:gd name="f10" fmla="val 3259666"/>
                <a:gd name="f11" fmla="*/ f0 1 1820333"/>
                <a:gd name="f12" fmla="*/ f1 1 3268133"/>
                <a:gd name="f13" fmla="+- f4 0 f2"/>
                <a:gd name="f14" fmla="+- f3 0 f2"/>
                <a:gd name="f15" fmla="*/ f14 1 1820333"/>
                <a:gd name="f16" fmla="*/ f13 1 3268133"/>
                <a:gd name="f17" fmla="*/ f2 1 f15"/>
                <a:gd name="f18" fmla="*/ f3 1 f15"/>
                <a:gd name="f19" fmla="*/ f2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820333" h="3268133">
                  <a:moveTo>
                    <a:pt x="f2" y="f4"/>
                  </a:moveTo>
                  <a:lnTo>
                    <a:pt x="f5" y="f2"/>
                  </a:lnTo>
                  <a:cubicBezTo>
                    <a:pt x="f6" y="f7"/>
                    <a:pt x="f8" y="f9"/>
                    <a:pt x="f3" y="f10"/>
                  </a:cubicBezTo>
                  <a:lnTo>
                    <a:pt x="f2" y="f4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/>
          <p:cNvSpPr txBox="1">
            <a:spLocks noGrp="1"/>
          </p:cNvSpPr>
          <p:nvPr>
            <p:ph type="title"/>
          </p:nvPr>
        </p:nvSpPr>
        <p:spPr>
          <a:xfrm>
            <a:off x="672038" y="671974"/>
            <a:ext cx="6997912" cy="14559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4" name="Text Placeholder 2"/>
          <p:cNvSpPr txBox="1">
            <a:spLocks noGrp="1"/>
          </p:cNvSpPr>
          <p:nvPr>
            <p:ph type="body" idx="1"/>
          </p:nvPr>
        </p:nvSpPr>
        <p:spPr>
          <a:xfrm>
            <a:off x="672038" y="2381655"/>
            <a:ext cx="6997912" cy="42778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958925" y="6659483"/>
            <a:ext cx="754206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pt-BR" sz="99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pt-BR"/>
          </a:p>
        </p:txBody>
      </p:sp>
      <p:sp>
        <p:nvSpPr>
          <p:cNvPr id="1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672038" y="6659483"/>
            <a:ext cx="5096508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pt-BR" sz="99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pt-BR"/>
          </a:p>
        </p:txBody>
      </p:sp>
      <p:sp>
        <p:nvSpPr>
          <p:cNvPr id="1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104805" y="6659483"/>
            <a:ext cx="565144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pt-BR" sz="99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E4ACCAAF-D9F0-46C3-A8FB-78A473238465}" type="slidenum">
              <a:r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503555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lang="pt-BR" sz="3970" b="0" i="0" u="none" strike="noStrike" kern="1200" cap="none" spc="0" baseline="0">
          <a:solidFill>
            <a:srgbClr val="90C226"/>
          </a:solidFill>
          <a:uFillTx/>
          <a:latin typeface="Trebuchet MS"/>
        </a:defRPr>
      </a:lvl1pPr>
    </p:titleStyle>
    <p:bodyStyle>
      <a:lvl1pPr marL="377825" marR="0" lvl="0" indent="-377825" algn="l" defTabSz="503555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defRPr lang="pt-BR" sz="1985" b="0" i="0" u="none" strike="noStrike" kern="1200" cap="none" spc="0" baseline="0">
          <a:solidFill>
            <a:srgbClr val="404040"/>
          </a:solidFill>
          <a:uFillTx/>
          <a:latin typeface="Trebuchet MS"/>
        </a:defRPr>
      </a:lvl1pPr>
      <a:lvl2pPr marL="819150" marR="0" lvl="1" indent="-314960" algn="l" defTabSz="503555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defRPr lang="pt-BR" sz="1765" b="0" i="0" u="none" strike="noStrike" kern="1200" cap="none" spc="0" baseline="0">
          <a:solidFill>
            <a:srgbClr val="404040"/>
          </a:solidFill>
          <a:uFillTx/>
          <a:latin typeface="Trebuchet MS"/>
        </a:defRPr>
      </a:lvl2pPr>
      <a:lvl3pPr marL="1259840" marR="0" lvl="2" indent="-252095" algn="l" defTabSz="503555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defRPr lang="pt-BR" sz="1545" b="0" i="0" u="none" strike="noStrike" kern="1200" cap="none" spc="0" baseline="0">
          <a:solidFill>
            <a:srgbClr val="404040"/>
          </a:solidFill>
          <a:uFillTx/>
          <a:latin typeface="Trebuchet MS"/>
        </a:defRPr>
      </a:lvl3pPr>
      <a:lvl4pPr marL="1764030" marR="0" lvl="3" indent="-252095" algn="l" defTabSz="503555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defRPr lang="pt-BR" sz="1325" b="0" i="0" u="none" strike="noStrike" kern="1200" cap="none" spc="0" baseline="0">
          <a:solidFill>
            <a:srgbClr val="404040"/>
          </a:solidFill>
          <a:uFillTx/>
          <a:latin typeface="Trebuchet MS"/>
        </a:defRPr>
      </a:lvl4pPr>
      <a:lvl5pPr marL="2267585" marR="0" lvl="4" indent="-252095" algn="l" defTabSz="503555" rtl="0" fontAlgn="auto" hangingPunct="1">
        <a:lnSpc>
          <a:spcPct val="100000"/>
        </a:lnSpc>
        <a:spcBef>
          <a:spcPts val="11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defRPr lang="pt-BR" sz="1325" b="0" i="0" u="none" strike="noStrike" kern="1200" cap="none" spc="0" baseline="0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2376489" y="576264"/>
            <a:ext cx="7704140" cy="1655758"/>
          </a:xfrm>
        </p:spPr>
        <p:txBody>
          <a:bodyPr>
            <a:spAutoFit/>
          </a:bodyPr>
          <a:lstStyle/>
          <a:p>
            <a:pPr lvl="0"/>
            <a:r>
              <a:rPr lang="pt-BR" b="1"/>
              <a:t>INSTITUTO FEDERAL</a:t>
            </a:r>
            <a:r>
              <a:rPr lang="pt-BR"/>
              <a:t/>
            </a:r>
            <a:br>
              <a:rPr lang="pt-BR"/>
            </a:br>
            <a:r>
              <a:rPr lang="pt-BR" sz="3000">
                <a:solidFill>
                  <a:srgbClr val="333333"/>
                </a:solidFill>
              </a:rPr>
              <a:t>MATO GROSSO</a:t>
            </a:r>
            <a:br>
              <a:rPr lang="pt-BR" sz="3000">
                <a:solidFill>
                  <a:srgbClr val="333333"/>
                </a:solidFill>
              </a:rPr>
            </a:br>
            <a:r>
              <a:rPr lang="pt-BR" sz="3000">
                <a:solidFill>
                  <a:srgbClr val="333333"/>
                </a:solidFill>
              </a:rPr>
              <a:t>CENTRO DE REFERENCIA DE CANARANA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290198" y="2291077"/>
            <a:ext cx="9070976" cy="4535488"/>
          </a:xfrm>
        </p:spPr>
        <p:txBody>
          <a:bodyPr anchor="ctr" anchorCtr="1"/>
          <a:lstStyle/>
          <a:p>
            <a:pPr lvl="0" algn="ctr"/>
            <a:r>
              <a:rPr lang="pt-BR" b="1">
                <a:latin typeface="Arial" charset="0"/>
                <a:cs typeface="Arial" charset="0"/>
              </a:rPr>
              <a:t>Trabalho de conclusão do Curso</a:t>
            </a:r>
          </a:p>
          <a:p>
            <a:pPr lvl="0" algn="ctr"/>
            <a:r>
              <a:rPr lang="pt-BR" sz="1600">
                <a:latin typeface="Arial" charset="0"/>
                <a:cs typeface="Arial" charset="0"/>
              </a:rPr>
              <a:t>      3° Semestre</a:t>
            </a:r>
          </a:p>
          <a:p>
            <a:pPr lvl="0" algn="ctr"/>
            <a:endParaRPr lang="pt-BR" sz="1600" b="1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0" algn="ctr"/>
            <a:r>
              <a:rPr lang="pt-BR" sz="1600" b="1">
                <a:solidFill>
                  <a:srgbClr val="000000"/>
                </a:solidFill>
                <a:latin typeface="Arial" charset="0"/>
                <a:cs typeface="Arial" charset="0"/>
              </a:rPr>
              <a:t>PROJETO DE DESENVOLVIMETO DO APLICATIVO SOCEA</a:t>
            </a:r>
          </a:p>
          <a:p>
            <a:pPr marL="0" lvl="0" indent="0" algn="ctr">
              <a:buNone/>
            </a:pPr>
            <a:endParaRPr lang="pt-BR" sz="1600">
              <a:latin typeface="Arial" charset="0"/>
              <a:cs typeface="Arial" charset="0"/>
            </a:endParaRPr>
          </a:p>
          <a:p>
            <a:pPr lvl="0" algn="ctr"/>
            <a:r>
              <a:rPr lang="pt-BR" sz="1600">
                <a:latin typeface="Arial" charset="0"/>
                <a:cs typeface="Arial" charset="0"/>
              </a:rPr>
              <a:t>Alunos: Cleiton  L. Moresco, Danieli L. Moresco e Deborah F. Soares Oliveira.</a:t>
            </a:r>
          </a:p>
          <a:p>
            <a:pPr lvl="0" algn="ctr"/>
            <a:r>
              <a:rPr lang="pt-BR" sz="1600">
                <a:latin typeface="Arial" charset="0"/>
                <a:cs typeface="Arial" charset="0"/>
              </a:rPr>
              <a:t>Professor: Andrei Pimentel.</a:t>
            </a:r>
          </a:p>
        </p:txBody>
      </p:sp>
      <p:pic>
        <p:nvPicPr>
          <p:cNvPr id="6" name="Imagem 5" descr="institutofederal_image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" y="569595"/>
            <a:ext cx="2156460" cy="2156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Vantagens e Desvantagens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x-none" altLang="pt-BR" smtClean="0">
                <a:latin typeface="Arial" pitchFamily="34" charset="0"/>
                <a:cs typeface="Arial" pitchFamily="34" charset="0"/>
              </a:rPr>
              <a:t>Vant</a:t>
            </a:r>
            <a:r>
              <a:rPr lang="pt-BR" altLang="pt-BR" smtClean="0">
                <a:latin typeface="Arial" pitchFamily="34" charset="0"/>
                <a:cs typeface="Arial" pitchFamily="34" charset="0"/>
              </a:rPr>
              <a:t>a</a:t>
            </a:r>
            <a:r>
              <a:rPr lang="x-none" altLang="pt-BR" smtClean="0">
                <a:latin typeface="Arial" pitchFamily="34" charset="0"/>
                <a:cs typeface="Arial" pitchFamily="34" charset="0"/>
              </a:rPr>
              <a:t>gens</a:t>
            </a:r>
            <a:r>
              <a:rPr lang="x-none" altLang="pt-BR">
                <a:latin typeface="Arial" pitchFamily="34" charset="0"/>
                <a:cs typeface="Arial" pitchFamily="34" charset="0"/>
              </a:rPr>
              <a:t>:</a:t>
            </a:r>
          </a:p>
          <a:p>
            <a:pPr lvl="0">
              <a:buFont typeface="Arial" charset="0"/>
              <a:buChar char="•"/>
            </a:pPr>
            <a:r>
              <a:rPr lang="x-none" altLang="pt-BR" smtClean="0">
                <a:latin typeface="Arial" pitchFamily="34" charset="0"/>
                <a:cs typeface="Arial" pitchFamily="34" charset="0"/>
              </a:rPr>
              <a:t>Um </a:t>
            </a:r>
            <a:r>
              <a:rPr lang="x-none" altLang="pt-BR">
                <a:latin typeface="Arial" pitchFamily="34" charset="0"/>
                <a:cs typeface="Arial" pitchFamily="34" charset="0"/>
              </a:rPr>
              <a:t>aplicativo </a:t>
            </a:r>
            <a:r>
              <a:rPr lang="pt-BR" altLang="pt-BR" dirty="0">
                <a:latin typeface="Arial" pitchFamily="34" charset="0"/>
                <a:cs typeface="Arial" pitchFamily="34" charset="0"/>
              </a:rPr>
              <a:t>simples e estruturado.</a:t>
            </a:r>
          </a:p>
          <a:p>
            <a:pPr lvl="0">
              <a:buFont typeface="Arial" charset="0"/>
              <a:buChar char="•"/>
            </a:pPr>
            <a:r>
              <a:rPr lang="x-none" altLang="pt-BR" smtClean="0">
                <a:latin typeface="Arial" pitchFamily="34" charset="0"/>
                <a:cs typeface="Arial" pitchFamily="34" charset="0"/>
              </a:rPr>
              <a:t>O </a:t>
            </a:r>
            <a:r>
              <a:rPr lang="x-none" altLang="pt-BR">
                <a:latin typeface="Arial" pitchFamily="34" charset="0"/>
                <a:cs typeface="Arial" pitchFamily="34" charset="0"/>
              </a:rPr>
              <a:t>Sistema tera prioridade por perfil.</a:t>
            </a:r>
          </a:p>
          <a:p>
            <a:pPr lvl="0" algn="just">
              <a:buFont typeface="Arial" charset="0"/>
              <a:buChar char="•"/>
            </a:pPr>
            <a:r>
              <a:rPr lang="pt-BR" altLang="pt-BR" dirty="0" smtClean="0">
                <a:latin typeface="Arial" pitchFamily="34" charset="0"/>
                <a:cs typeface="Arial" pitchFamily="34" charset="0"/>
              </a:rPr>
              <a:t>Não</a:t>
            </a:r>
            <a:r>
              <a:rPr lang="x-none" altLang="pt-BR" smtClean="0">
                <a:latin typeface="Arial" pitchFamily="34" charset="0"/>
                <a:cs typeface="Arial" pitchFamily="34" charset="0"/>
              </a:rPr>
              <a:t> </a:t>
            </a:r>
            <a:r>
              <a:rPr lang="x-none" altLang="pt-BR">
                <a:latin typeface="Arial" pitchFamily="34" charset="0"/>
                <a:cs typeface="Arial" pitchFamily="34" charset="0"/>
              </a:rPr>
              <a:t>necessitara de </a:t>
            </a:r>
            <a:r>
              <a:rPr lang="x-none" altLang="pt-BR" smtClean="0">
                <a:latin typeface="Arial" pitchFamily="34" charset="0"/>
                <a:cs typeface="Arial" pitchFamily="34" charset="0"/>
              </a:rPr>
              <a:t>formaç</a:t>
            </a:r>
            <a:r>
              <a:rPr lang="pt-BR" altLang="pt-BR" dirty="0" smtClean="0">
                <a:latin typeface="Arial" pitchFamily="34" charset="0"/>
                <a:cs typeface="Arial" pitchFamily="34" charset="0"/>
              </a:rPr>
              <a:t>ã</a:t>
            </a:r>
            <a:r>
              <a:rPr lang="x-none" altLang="pt-BR" smtClean="0">
                <a:latin typeface="Arial" pitchFamily="34" charset="0"/>
                <a:cs typeface="Arial" pitchFamily="34" charset="0"/>
              </a:rPr>
              <a:t>o.</a:t>
            </a:r>
            <a:endParaRPr lang="pt-BR" altLang="pt-BR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buFont typeface="Arial" charset="0"/>
              <a:buChar char="•"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x-none" altLang="pt-BR" sz="1900">
                <a:latin typeface="Arial" pitchFamily="34" charset="0"/>
                <a:cs typeface="Arial" pitchFamily="34" charset="0"/>
                <a:sym typeface="+mn-ea"/>
              </a:rPr>
              <a:t>	Desvantagens:</a:t>
            </a:r>
          </a:p>
          <a:p>
            <a:pPr lvl="0" algn="just">
              <a:buFont typeface="Arial" charset="0"/>
              <a:buChar char="•"/>
            </a:pPr>
            <a:r>
              <a:rPr lang="x-none" altLang="pt-BR" sz="1900">
                <a:latin typeface="Arial" pitchFamily="34" charset="0"/>
                <a:cs typeface="Arial" pitchFamily="34" charset="0"/>
                <a:sym typeface="+mn-ea"/>
              </a:rPr>
              <a:t>O aplicativo sera direcionado a </a:t>
            </a:r>
            <a:r>
              <a:rPr lang="x-none" altLang="pt-BR" sz="1900" smtClean="0">
                <a:latin typeface="Arial" pitchFamily="34" charset="0"/>
                <a:cs typeface="Arial" pitchFamily="34" charset="0"/>
                <a:sym typeface="+mn-ea"/>
              </a:rPr>
              <a:t>s</a:t>
            </a:r>
            <a:r>
              <a:rPr lang="pt-BR" altLang="pt-BR" sz="1900" dirty="0" smtClean="0">
                <a:latin typeface="Arial" pitchFamily="34" charset="0"/>
                <a:cs typeface="Arial" pitchFamily="34" charset="0"/>
                <a:sym typeface="+mn-ea"/>
              </a:rPr>
              <a:t>ó</a:t>
            </a:r>
            <a:r>
              <a:rPr lang="x-none" altLang="pt-BR" sz="1900" smtClean="0">
                <a:latin typeface="Arial" pitchFamily="34" charset="0"/>
                <a:cs typeface="Arial" pitchFamily="34" charset="0"/>
                <a:sym typeface="+mn-ea"/>
              </a:rPr>
              <a:t> </a:t>
            </a:r>
            <a:r>
              <a:rPr lang="x-none" altLang="pt-BR" sz="1900">
                <a:latin typeface="Arial" pitchFamily="34" charset="0"/>
                <a:cs typeface="Arial" pitchFamily="34" charset="0"/>
                <a:sym typeface="+mn-ea"/>
              </a:rPr>
              <a:t>uma empresa.</a:t>
            </a:r>
          </a:p>
          <a:p>
            <a:pPr lvl="0" algn="just">
              <a:buFont typeface="Arial" charset="0"/>
              <a:buChar char="•"/>
            </a:pPr>
            <a:r>
              <a:rPr lang="x-none" altLang="pt-BR" sz="1900">
                <a:latin typeface="Arial" pitchFamily="34" charset="0"/>
                <a:cs typeface="Arial" pitchFamily="34" charset="0"/>
                <a:sym typeface="+mn-ea"/>
              </a:rPr>
              <a:t>O aplicativo </a:t>
            </a:r>
            <a:r>
              <a:rPr lang="x-none" altLang="pt-BR" sz="1900" smtClean="0">
                <a:latin typeface="Arial" pitchFamily="34" charset="0"/>
                <a:cs typeface="Arial" pitchFamily="34" charset="0"/>
                <a:sym typeface="+mn-ea"/>
              </a:rPr>
              <a:t>n</a:t>
            </a:r>
            <a:r>
              <a:rPr lang="pt-BR" altLang="pt-BR" sz="1900" dirty="0" smtClean="0">
                <a:latin typeface="Arial" pitchFamily="34" charset="0"/>
                <a:cs typeface="Arial" pitchFamily="34" charset="0"/>
                <a:sym typeface="+mn-ea"/>
              </a:rPr>
              <a:t>ã</a:t>
            </a:r>
            <a:r>
              <a:rPr lang="x-none" altLang="pt-BR" sz="1900" smtClean="0">
                <a:latin typeface="Arial" pitchFamily="34" charset="0"/>
                <a:cs typeface="Arial" pitchFamily="34" charset="0"/>
                <a:sym typeface="+mn-ea"/>
              </a:rPr>
              <a:t>o ter</a:t>
            </a:r>
            <a:r>
              <a:rPr lang="pt-BR" altLang="pt-BR" sz="1900" dirty="0" smtClean="0">
                <a:latin typeface="Arial" pitchFamily="34" charset="0"/>
                <a:cs typeface="Arial" pitchFamily="34" charset="0"/>
                <a:sym typeface="+mn-ea"/>
              </a:rPr>
              <a:t>á</a:t>
            </a:r>
            <a:r>
              <a:rPr lang="x-none" altLang="pt-BR" sz="1900" smtClean="0">
                <a:latin typeface="Arial" pitchFamily="34" charset="0"/>
                <a:cs typeface="Arial" pitchFamily="34" charset="0"/>
                <a:sym typeface="+mn-ea"/>
              </a:rPr>
              <a:t> sess</a:t>
            </a:r>
            <a:r>
              <a:rPr lang="pt-BR" altLang="pt-BR" sz="1900" dirty="0" smtClean="0">
                <a:latin typeface="Arial" pitchFamily="34" charset="0"/>
                <a:cs typeface="Arial" pitchFamily="34" charset="0"/>
                <a:sym typeface="+mn-ea"/>
              </a:rPr>
              <a:t>õ</a:t>
            </a:r>
            <a:r>
              <a:rPr lang="x-none" altLang="pt-BR" sz="1900" smtClean="0">
                <a:latin typeface="Arial" pitchFamily="34" charset="0"/>
                <a:cs typeface="Arial" pitchFamily="34" charset="0"/>
                <a:sym typeface="+mn-ea"/>
              </a:rPr>
              <a:t>es </a:t>
            </a:r>
            <a:r>
              <a:rPr lang="x-none" altLang="pt-BR" sz="1900">
                <a:latin typeface="Arial" pitchFamily="34" charset="0"/>
                <a:cs typeface="Arial" pitchFamily="34" charset="0"/>
                <a:sym typeface="+mn-ea"/>
              </a:rPr>
              <a:t>salvas.</a:t>
            </a:r>
          </a:p>
          <a:p>
            <a:pPr lvl="0" algn="just">
              <a:buFont typeface="Arial" charset="0"/>
              <a:buChar char="•"/>
            </a:pPr>
            <a:r>
              <a:rPr lang="x-none" altLang="pt-BR" sz="1900">
                <a:latin typeface="Arial" pitchFamily="34" charset="0"/>
                <a:cs typeface="Arial" pitchFamily="34" charset="0"/>
                <a:sym typeface="+mn-ea"/>
              </a:rPr>
              <a:t>Qualquer um </a:t>
            </a:r>
            <a:r>
              <a:rPr lang="x-none" altLang="pt-BR" sz="1900" smtClean="0">
                <a:latin typeface="Arial" pitchFamily="34" charset="0"/>
                <a:cs typeface="Arial" pitchFamily="34" charset="0"/>
                <a:sym typeface="+mn-ea"/>
              </a:rPr>
              <a:t>q</a:t>
            </a:r>
            <a:r>
              <a:rPr lang="pt-BR" altLang="pt-BR" sz="1900" dirty="0" err="1" smtClean="0">
                <a:latin typeface="Arial" pitchFamily="34" charset="0"/>
                <a:cs typeface="Arial" pitchFamily="34" charset="0"/>
                <a:sym typeface="+mn-ea"/>
              </a:rPr>
              <a:t>ue</a:t>
            </a:r>
            <a:r>
              <a:rPr lang="pt-BR" altLang="pt-BR" sz="1900" dirty="0" smtClean="0">
                <a:latin typeface="Arial" pitchFamily="34" charset="0"/>
                <a:cs typeface="Arial" pitchFamily="34" charset="0"/>
                <a:sym typeface="+mn-ea"/>
              </a:rPr>
              <a:t> </a:t>
            </a:r>
            <a:r>
              <a:rPr lang="x-none" altLang="pt-BR" sz="1900" smtClean="0">
                <a:latin typeface="Arial" pitchFamily="34" charset="0"/>
                <a:cs typeface="Arial" pitchFamily="34" charset="0"/>
                <a:sym typeface="+mn-ea"/>
              </a:rPr>
              <a:t>tiver </a:t>
            </a:r>
            <a:r>
              <a:rPr lang="x-none" altLang="pt-BR" sz="1900">
                <a:latin typeface="Arial" pitchFamily="34" charset="0"/>
                <a:cs typeface="Arial" pitchFamily="34" charset="0"/>
                <a:sym typeface="+mn-ea"/>
              </a:rPr>
              <a:t>Login e Senha pode acessar.</a:t>
            </a:r>
          </a:p>
          <a:p>
            <a:pPr lvl="0" algn="just">
              <a:buFont typeface="Arial" charset="0"/>
              <a:buChar char="•"/>
            </a:pPr>
            <a:endParaRPr lang="x-none" altLang="pt-BR" sz="1900">
              <a:sym typeface="+mn-ea"/>
            </a:endParaRPr>
          </a:p>
          <a:p>
            <a:pPr marL="789940" lvl="1" indent="-285750"/>
            <a:endParaRPr lang="x-none" alt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x-none" altLang="pt-BR" sz="3600"/>
              <a:t>Sistema de Organização e Cobrança de Escritório de Advocacia (SOCEA).</a:t>
            </a:r>
            <a:br>
              <a:rPr lang="x-none" altLang="pt-BR" sz="3600"/>
            </a:br>
            <a:endParaRPr lang="x-none" altLang="pt-BR" sz="3600"/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672465" y="2543810"/>
            <a:ext cx="7276465" cy="4116070"/>
          </a:xfrm>
        </p:spPr>
        <p:txBody>
          <a:bodyPr/>
          <a:lstStyle/>
          <a:p>
            <a:pPr marL="0" indent="0">
              <a:buNone/>
            </a:pPr>
            <a:endParaRPr lang="x-none" altLang="pt-BR"/>
          </a:p>
          <a:p>
            <a:pPr marL="0" indent="0">
              <a:buNone/>
            </a:pPr>
            <a:r>
              <a:rPr lang="x-none" altLang="pt-BR"/>
              <a:t>O que o aplicativo SOCEA faz:</a:t>
            </a:r>
          </a:p>
          <a:p>
            <a:pPr>
              <a:buFont typeface="Arial" charset="0"/>
              <a:buChar char="•"/>
            </a:pPr>
            <a:r>
              <a:rPr lang="x-none" altLang="pt-BR"/>
              <a:t>Salva toda a documentação de processo de forma organizada.</a:t>
            </a:r>
          </a:p>
          <a:p>
            <a:pPr>
              <a:buFont typeface="Arial" charset="0"/>
              <a:buChar char="•"/>
            </a:pPr>
            <a:r>
              <a:rPr lang="x-none" altLang="pt-BR"/>
              <a:t>Acesso ao processo e sua documentação em qualquer lugar.</a:t>
            </a:r>
          </a:p>
          <a:p>
            <a:pPr>
              <a:buFont typeface="Arial" charset="0"/>
              <a:buChar char="•"/>
            </a:pPr>
            <a:r>
              <a:rPr lang="x-none" altLang="pt-BR"/>
              <a:t>Agenda virtual.</a:t>
            </a:r>
          </a:p>
          <a:p>
            <a:pPr>
              <a:buFont typeface="Arial" charset="0"/>
              <a:buChar char="•"/>
            </a:pPr>
            <a:r>
              <a:rPr lang="x-none" altLang="pt-BR"/>
              <a:t>Sistema para controle de caixa.</a:t>
            </a:r>
          </a:p>
          <a:p>
            <a:pPr marL="0" indent="0">
              <a:buNone/>
            </a:pPr>
            <a:endParaRPr lang="x-none" altLang="pt-BR"/>
          </a:p>
          <a:p>
            <a:pPr>
              <a:buFont typeface="Arial" charset="0"/>
              <a:buChar char="•"/>
            </a:pPr>
            <a:endParaRPr lang="x-none" alt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535" y="1193800"/>
            <a:ext cx="7744460" cy="5734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pt-BR"/>
              <a:t>O que esta planejado para o futuro do SOCEA.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pt-BR" altLang="pt-BR" dirty="0" smtClean="0"/>
          </a:p>
          <a:p>
            <a:pPr>
              <a:buFont typeface="Arial" charset="0"/>
              <a:buChar char="•"/>
            </a:pPr>
            <a:endParaRPr lang="pt-BR" altLang="pt-BR" dirty="0"/>
          </a:p>
          <a:p>
            <a:pPr>
              <a:buFont typeface="Arial" charset="0"/>
              <a:buChar char="•"/>
            </a:pPr>
            <a:endParaRPr lang="pt-BR" altLang="pt-BR" dirty="0" smtClean="0"/>
          </a:p>
          <a:p>
            <a:r>
              <a:rPr lang="x-none" altLang="pt-BR" smtClean="0"/>
              <a:t>Melhorar </a:t>
            </a:r>
            <a:r>
              <a:rPr lang="x-none" altLang="pt-BR"/>
              <a:t>a segurança com indentificaçao por meio alternativo ao fazer login.</a:t>
            </a:r>
          </a:p>
          <a:p>
            <a:r>
              <a:rPr lang="x-none" altLang="pt-BR" smtClean="0"/>
              <a:t>Desenvolver </a:t>
            </a:r>
            <a:r>
              <a:rPr lang="x-none" altLang="pt-BR"/>
              <a:t>um aplicativo para smartphone.</a:t>
            </a:r>
          </a:p>
          <a:p>
            <a:pPr>
              <a:buFont typeface="Arial" charset="0"/>
              <a:buChar char="•"/>
            </a:pPr>
            <a:endParaRPr lang="x-none" alt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Concluímos que </a:t>
            </a:r>
            <a:r>
              <a:rPr lang="pt-BR" dirty="0"/>
              <a:t>o projeto irá   fornecer  mais facilidade  em suas organizações de cadastros e processos e menos tempo de uso entre eles e poderá ser acessado em qualquer lugar, como também agendamento entre seus clientes, que pode ser acessível no uso de hoje em </a:t>
            </a:r>
            <a:r>
              <a:rPr lang="pt-BR" dirty="0" smtClean="0"/>
              <a:t>dia.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92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000"/>
              <a:t>INTRODUÇÃO 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503998" y="1553940"/>
            <a:ext cx="8496751" cy="5250228"/>
          </a:xfrm>
        </p:spPr>
        <p:txBody>
          <a:bodyPr/>
          <a:lstStyle/>
          <a:p>
            <a:pPr marL="0" lvl="0" indent="0">
              <a:buNone/>
            </a:pPr>
            <a:r>
              <a:rPr lang="pt-BR" sz="1600" dirty="0"/>
              <a:t>	</a:t>
            </a:r>
          </a:p>
          <a:p>
            <a:pPr marL="0" lvl="0" indent="0">
              <a:buNone/>
            </a:pPr>
            <a:endParaRPr lang="pt-BR" sz="1600" dirty="0"/>
          </a:p>
          <a:p>
            <a:pPr marL="0" lvl="0" indent="0">
              <a:buNone/>
            </a:pPr>
            <a:endParaRPr lang="pt-BR" sz="1600" dirty="0"/>
          </a:p>
          <a:p>
            <a:pPr marL="0" lvl="0" indent="0">
              <a:buNone/>
            </a:pPr>
            <a:endParaRPr lang="pt-BR" sz="1600" dirty="0"/>
          </a:p>
          <a:p>
            <a:pPr lvl="0" algn="just"/>
            <a:r>
              <a:rPr lang="pt-BR" sz="2000" dirty="0">
                <a:latin typeface="Arial" charset="0"/>
                <a:cs typeface="Arial" charset="0"/>
              </a:rPr>
              <a:t>O projeto de desenvolvimento do aplicativo SOCEA, foi feito para desenvolver o website SOCEA, com objetivo de apresentar uma breve análise de nosso projeto, usando um software de fácil acesso. Com o novo sistema, ele tem a finalidade de organizar processos, agendar clientes e compromissos financeiros.</a:t>
            </a:r>
          </a:p>
          <a:p>
            <a:pPr marL="0" lvl="0" indent="0">
              <a:buNone/>
            </a:pPr>
            <a:endParaRPr lang="pt-BR" sz="1800" dirty="0">
              <a:latin typeface="Arial" charset="0"/>
              <a:cs typeface="Arial" charset="0"/>
            </a:endParaRPr>
          </a:p>
          <a:p>
            <a:pPr marL="0" lvl="0" indent="0">
              <a:buNone/>
            </a:pPr>
            <a:endParaRPr lang="pt-BR" sz="1600" dirty="0"/>
          </a:p>
          <a:p>
            <a:pPr marL="0" lvl="0" indent="0" algn="ctr">
              <a:buNone/>
            </a:pPr>
            <a:endParaRPr lang="pt-BR" sz="1600" dirty="0"/>
          </a:p>
          <a:p>
            <a:pPr marL="0" lvl="0" indent="0" algn="ctr">
              <a:buNone/>
            </a:pPr>
            <a:endParaRPr lang="pt-BR" sz="1600" dirty="0"/>
          </a:p>
          <a:p>
            <a:pPr marL="0" lvl="0" indent="0" algn="ctr">
              <a:buNone/>
            </a:pPr>
            <a:r>
              <a:rPr lang="pt-BR" sz="1600" dirty="0"/>
              <a:t>Canarana-2016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pt-BR"/>
              <a:t>METODOLOGIA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463758" y="2365145"/>
            <a:ext cx="8184693" cy="4277837"/>
          </a:xfrm>
        </p:spPr>
        <p:txBody>
          <a:bodyPr/>
          <a:lstStyle/>
          <a:p>
            <a:pPr lvl="0" algn="just"/>
            <a:endParaRPr lang="pt-BR" dirty="0"/>
          </a:p>
          <a:p>
            <a:pPr lvl="0" algn="just"/>
            <a:r>
              <a:rPr lang="pt-BR" sz="2000" dirty="0">
                <a:latin typeface="Arial" charset="0"/>
                <a:cs typeface="Arial" charset="0"/>
              </a:rPr>
              <a:t>A metodologia escolhida para este projeto foi o </a:t>
            </a:r>
            <a:r>
              <a:rPr lang="pt-BR" sz="2000" dirty="0" err="1">
                <a:latin typeface="Arial" charset="0"/>
                <a:cs typeface="Arial" charset="0"/>
              </a:rPr>
              <a:t>Scrum</a:t>
            </a:r>
            <a:r>
              <a:rPr lang="pt-BR" sz="2000" dirty="0">
                <a:latin typeface="Arial" charset="0"/>
                <a:cs typeface="Arial" charset="0"/>
              </a:rPr>
              <a:t> um processo de desenvolvimento interativo e incremental para gerenciamento de projetos e desenvolvimento ágil no qual o objetivo e acelerar o desenvolvimento do software visando à melhoria continuam do processo, tendo uma organização diária para o alcance da meta definida.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sz="2000" dirty="0">
                <a:latin typeface="Arial" charset="0"/>
                <a:cs typeface="Arial" charset="0"/>
              </a:rPr>
              <a:t>Aqui tem um gráfico que ira apresentar a </a:t>
            </a:r>
            <a:r>
              <a:rPr lang="pt-BR" sz="2000" dirty="0" smtClean="0">
                <a:latin typeface="Arial" charset="0"/>
                <a:cs typeface="Arial" charset="0"/>
              </a:rPr>
              <a:t>Estimativa </a:t>
            </a:r>
            <a:r>
              <a:rPr lang="pt-BR" sz="2000" dirty="0">
                <a:latin typeface="Arial" charset="0"/>
                <a:cs typeface="Arial" charset="0"/>
              </a:rPr>
              <a:t>de </a:t>
            </a:r>
            <a:r>
              <a:rPr lang="pt-BR" sz="2000" dirty="0">
                <a:latin typeface="Arial" charset="0"/>
                <a:cs typeface="Arial" charset="0"/>
              </a:rPr>
              <a:t>T</a:t>
            </a:r>
            <a:r>
              <a:rPr lang="pt-BR" sz="2000" dirty="0" smtClean="0">
                <a:latin typeface="Arial" charset="0"/>
                <a:cs typeface="Arial" charset="0"/>
              </a:rPr>
              <a:t>empo, Planejamento</a:t>
            </a:r>
            <a:r>
              <a:rPr lang="pt-BR" sz="2000" smtClean="0">
                <a:latin typeface="Arial" charset="0"/>
                <a:cs typeface="Arial" charset="0"/>
              </a:rPr>
              <a:t>, Análise</a:t>
            </a:r>
            <a:r>
              <a:rPr lang="pt-BR" sz="2000" dirty="0" smtClean="0">
                <a:latin typeface="Arial" charset="0"/>
                <a:cs typeface="Arial" charset="0"/>
              </a:rPr>
              <a:t>, Design e Implementação.</a:t>
            </a:r>
            <a:endParaRPr lang="pt-BR" sz="2000" dirty="0">
              <a:latin typeface="Arial" charset="0"/>
              <a:cs typeface="Arial" charset="0"/>
            </a:endParaRP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672038" y="2195657"/>
            <a:ext cx="7032568" cy="4463826"/>
          </a:xfrm>
        </p:spPr>
        <p:txBody>
          <a:bodyPr/>
          <a:lstStyle/>
          <a:p>
            <a:pPr lvl="0"/>
            <a:endParaRPr lang="pt-BR"/>
          </a:p>
          <a:p>
            <a:pPr lvl="0"/>
            <a:endParaRPr lang="pt-BR"/>
          </a:p>
          <a:p>
            <a:pPr lvl="0"/>
            <a:endParaRPr lang="pt-BR"/>
          </a:p>
          <a:p>
            <a:pPr lvl="0"/>
            <a:endParaRPr lang="pt-BR"/>
          </a:p>
          <a:p>
            <a:pPr lvl="0"/>
            <a:endParaRPr lang="pt-BR"/>
          </a:p>
          <a:p>
            <a:pPr lvl="0"/>
            <a:endParaRPr lang="pt-BR"/>
          </a:p>
          <a:p>
            <a:pPr lvl="0"/>
            <a:endParaRPr lang="pt-BR"/>
          </a:p>
          <a:p>
            <a:pPr marL="0" lvl="0" indent="0">
              <a:buNone/>
            </a:pPr>
            <a:endParaRPr lang="pt-BR"/>
          </a:p>
          <a:p>
            <a:pPr marL="0" lvl="0" indent="0" algn="ctr">
              <a:buNone/>
            </a:pPr>
            <a:r>
              <a:rPr lang="pt-BR"/>
              <a:t>Canarana-2016</a:t>
            </a:r>
          </a:p>
          <a:p>
            <a:pPr lvl="0" algn="ctr"/>
            <a:endParaRPr lang="pt-BR"/>
          </a:p>
        </p:txBody>
      </p:sp>
      <p:graphicFrame>
        <p:nvGraphicFramePr>
          <p:cNvPr id="4" name="Gráfico 3"/>
          <p:cNvGraphicFramePr/>
          <p:nvPr/>
        </p:nvGraphicFramePr>
        <p:xfrm>
          <a:off x="1151878" y="2483693"/>
          <a:ext cx="5774436" cy="3816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Viabilidade Técnica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672038" y="1691603"/>
            <a:ext cx="6997912" cy="4967889"/>
          </a:xfrm>
        </p:spPr>
        <p:txBody>
          <a:bodyPr/>
          <a:lstStyle/>
          <a:p>
            <a:pPr lvl="0"/>
            <a:r>
              <a:rPr lang="pt-BR" dirty="0"/>
              <a:t>Familiaridade com a tecnologia;</a:t>
            </a:r>
          </a:p>
          <a:p>
            <a:pPr lvl="0"/>
            <a:r>
              <a:rPr lang="pt-BR" dirty="0"/>
              <a:t> Tamanho do projeto: 120 dias</a:t>
            </a:r>
          </a:p>
          <a:p>
            <a:pPr lvl="0"/>
            <a:r>
              <a:rPr lang="pt-BR" dirty="0"/>
              <a:t>Compatibilidade: Web Site</a:t>
            </a:r>
          </a:p>
          <a:p>
            <a:pPr lvl="0"/>
            <a:endParaRPr lang="pt-BR" dirty="0"/>
          </a:p>
          <a:p>
            <a:pPr marL="0" lvl="0" indent="0">
              <a:buNone/>
            </a:pPr>
            <a:endParaRPr lang="pt-BR" dirty="0"/>
          </a:p>
          <a:p>
            <a:pPr lvl="0"/>
            <a:r>
              <a:rPr lang="pt-BR" dirty="0"/>
              <a:t>Viabilidade Técnica: Aplicativo “SOCEA” </a:t>
            </a:r>
          </a:p>
          <a:p>
            <a:pPr lvl="0"/>
            <a:r>
              <a:rPr lang="pt-BR" dirty="0"/>
              <a:t> Um site que auxilia a organização de seus processos;</a:t>
            </a:r>
          </a:p>
          <a:p>
            <a:pPr lvl="0"/>
            <a:r>
              <a:rPr lang="pt-BR" dirty="0"/>
              <a:t>Que tenha mais facilidade organizar seus processos;</a:t>
            </a:r>
          </a:p>
          <a:p>
            <a:pPr lvl="0"/>
            <a:endParaRPr lang="pt-BR" dirty="0"/>
          </a:p>
          <a:p>
            <a:pPr lvl="1"/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Viabilidade Econômica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672038" y="1835621"/>
            <a:ext cx="6997912" cy="4823871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pt-BR" dirty="0"/>
              <a:t>Custos de Desenvolvimento;</a:t>
            </a:r>
          </a:p>
          <a:p>
            <a:pPr lvl="0">
              <a:lnSpc>
                <a:spcPct val="90000"/>
              </a:lnSpc>
            </a:pPr>
            <a:r>
              <a:rPr lang="pt-BR" dirty="0"/>
              <a:t>Custo íntegro e tempestivo, em planejamento e desenvolvimento do programa.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dirty="0"/>
          </a:p>
          <a:p>
            <a:pPr lvl="0">
              <a:lnSpc>
                <a:spcPct val="90000"/>
              </a:lnSpc>
            </a:pPr>
            <a:r>
              <a:rPr lang="pt-BR" dirty="0"/>
              <a:t>Custo operacional anual;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dirty="0"/>
          </a:p>
          <a:p>
            <a:pPr lvl="0">
              <a:lnSpc>
                <a:spcPct val="90000"/>
              </a:lnSpc>
            </a:pPr>
            <a:r>
              <a:rPr lang="pt-BR" dirty="0"/>
              <a:t>Vantagens anuais </a:t>
            </a:r>
          </a:p>
          <a:p>
            <a:pPr lvl="0">
              <a:lnSpc>
                <a:spcPct val="90000"/>
              </a:lnSpc>
            </a:pPr>
            <a:r>
              <a:rPr lang="pt-BR" dirty="0"/>
              <a:t>- energia</a:t>
            </a:r>
          </a:p>
          <a:p>
            <a:pPr lvl="0">
              <a:lnSpc>
                <a:spcPct val="90000"/>
              </a:lnSpc>
            </a:pPr>
            <a:r>
              <a:rPr lang="pt-BR" dirty="0"/>
              <a:t>- tempo da pessoa</a:t>
            </a:r>
          </a:p>
          <a:p>
            <a:pPr lvl="0">
              <a:lnSpc>
                <a:spcPct val="90000"/>
              </a:lnSpc>
            </a:pPr>
            <a:r>
              <a:rPr lang="pt-BR" dirty="0"/>
              <a:t>- horas extras</a:t>
            </a:r>
          </a:p>
          <a:p>
            <a:pPr marL="0" lvl="0" indent="0" algn="ctr">
              <a:lnSpc>
                <a:spcPct val="90000"/>
              </a:lnSpc>
              <a:buNone/>
            </a:pP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Viabilidade Organizacional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672038" y="2381655"/>
            <a:ext cx="8472729" cy="4277837"/>
          </a:xfrm>
        </p:spPr>
        <p:txBody>
          <a:bodyPr/>
          <a:lstStyle/>
          <a:p>
            <a:pPr lvl="0"/>
            <a:r>
              <a:rPr lang="pt-BR" dirty="0"/>
              <a:t>Esse projeto apresenta médio risco. Os responsável da empresa trabalha com sistema avançado, “este sistema era difícil de lida”, ainda será um novidade colocar em vigor esse projeto. 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Espera-se que os usuários do sistema, possam executar suas atividades X de forma digital.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Precisaremos dar uma orientação inicial de como funcionam os recursos do sistema.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marL="0" lvl="0" indent="0">
              <a:buNone/>
            </a:pPr>
            <a:endParaRPr lang="pt-BR" dirty="0"/>
          </a:p>
          <a:p>
            <a:pPr lvl="0"/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Levantamento de Requisitos 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pt-BR"/>
          </a:p>
          <a:p>
            <a:pPr lvl="0"/>
            <a:endParaRPr lang="pt-BR"/>
          </a:p>
          <a:p>
            <a:pPr lvl="0" algn="just"/>
            <a:r>
              <a:rPr lang="pt-BR"/>
              <a:t>Foi feito um levantamento de requisitos sobre o problema apresentado e com o trabalho em equipe conseguimos desenvolver um sistema de fácil acesso, levando em conta  que o programa ainda está em desenvolvimento, mas já apresenta um resultado satisfatório.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Planejamento do projeto 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672038" y="2381655"/>
            <a:ext cx="7896666" cy="4277837"/>
          </a:xfrm>
        </p:spPr>
        <p:txBody>
          <a:bodyPr/>
          <a:lstStyle/>
          <a:p>
            <a:pPr marL="0" lvl="0" indent="0">
              <a:buNone/>
            </a:pPr>
            <a:endParaRPr lang="pt-BR"/>
          </a:p>
          <a:p>
            <a:pPr marL="0" lvl="0" indent="0" algn="just">
              <a:buNone/>
            </a:pPr>
            <a:endParaRPr lang="pt-BR"/>
          </a:p>
          <a:p>
            <a:pPr lvl="0" algn="just"/>
            <a:r>
              <a:rPr lang="pt-BR"/>
              <a:t>O projeto está em andamento porque tem que corrigir erros do banco de dados e isso, levará alguns meses para terminar. Quando ele ficar pronto, terá mais organização em seus processos, maior margem de lucro a empresa devido à agilidade. Por outro lado, tem a questão do site ser pago e acaba gerando um custo a empresa. </a:t>
            </a:r>
          </a:p>
          <a:p>
            <a:pPr marL="0" lvl="0" indent="0">
              <a:buNone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Facetado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523</Words>
  <Application>Microsoft Office PowerPoint</Application>
  <PresentationFormat>Personalizar</PresentationFormat>
  <Paragraphs>97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Facetado</vt:lpstr>
      <vt:lpstr>INSTITUTO FEDERAL MATO GROSSO CENTRO DE REFERENCIA DE CANARANA</vt:lpstr>
      <vt:lpstr>INTRODUÇÃO </vt:lpstr>
      <vt:lpstr>METODOLOGIA</vt:lpstr>
      <vt:lpstr>Aqui tem um gráfico que ira apresentar a Estimativa de Tempo, Planejamento, Análise, Design e Implementação.</vt:lpstr>
      <vt:lpstr>Viabilidade Técnica</vt:lpstr>
      <vt:lpstr>Viabilidade Econômica</vt:lpstr>
      <vt:lpstr>Viabilidade Organizacional</vt:lpstr>
      <vt:lpstr>Levantamento de Requisitos </vt:lpstr>
      <vt:lpstr>Planejamento do projeto </vt:lpstr>
      <vt:lpstr>Vantagens e Desvantagens</vt:lpstr>
      <vt:lpstr>Sistema de Organização e Cobrança de Escritório de Advocacia (SOCEA). </vt:lpstr>
      <vt:lpstr>Apresentação do PowerPoint</vt:lpstr>
      <vt:lpstr>O que esta planejado para o futuro do SOCEA.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FEDERAL MATO GROSSO CENTRO DE REFERENCIA DE CANARANA</dc:title>
  <dc:creator>User</dc:creator>
  <cp:lastModifiedBy>User</cp:lastModifiedBy>
  <cp:revision>47</cp:revision>
  <dcterms:created xsi:type="dcterms:W3CDTF">2016-11-25T19:45:29Z</dcterms:created>
  <dcterms:modified xsi:type="dcterms:W3CDTF">2016-11-28T20:02:20Z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