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36" r:id="rId5"/>
    <p:sldId id="256" r:id="rId6"/>
    <p:sldId id="280" r:id="rId7"/>
    <p:sldId id="259" r:id="rId8"/>
    <p:sldId id="308" r:id="rId9"/>
    <p:sldId id="291" r:id="rId10"/>
    <p:sldId id="284" r:id="rId11"/>
    <p:sldId id="261" r:id="rId12"/>
    <p:sldId id="266" r:id="rId13"/>
    <p:sldId id="267" r:id="rId14"/>
    <p:sldId id="2147483646" r:id="rId15"/>
    <p:sldId id="285" r:id="rId16"/>
    <p:sldId id="270" r:id="rId17"/>
    <p:sldId id="273" r:id="rId18"/>
    <p:sldId id="269" r:id="rId19"/>
  </p:sldIdLst>
  <p:sldSz cx="12242800" cy="6877050"/>
  <p:notesSz cx="12242800" cy="687705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TEORIA" id="{536015D4-6C0E-44FC-8396-43A128200112}">
          <p14:sldIdLst>
            <p14:sldId id="336"/>
          </p14:sldIdLst>
        </p14:section>
        <p14:section name="DIMENSÕES MAPEADAS" id="{872289FD-83BA-49BF-83FA-DD37F86732B1}">
          <p14:sldIdLst>
            <p14:sldId id="256"/>
          </p14:sldIdLst>
        </p14:section>
        <p14:section name="RACIONAL" id="{D41C645A-DA52-4A7C-9D13-361DA19F746F}">
          <p14:sldIdLst>
            <p14:sldId id="280"/>
            <p14:sldId id="259"/>
            <p14:sldId id="308"/>
            <p14:sldId id="291"/>
            <p14:sldId id="284"/>
            <p14:sldId id="261"/>
            <p14:sldId id="266"/>
            <p14:sldId id="267"/>
            <p14:sldId id="2147483646"/>
            <p14:sldId id="285"/>
          </p14:sldIdLst>
        </p14:section>
        <p14:section name="SIMULAÇÃO" id="{9711C338-A3FF-4A6A-B259-CF62EF9AA8E5}">
          <p14:sldIdLst>
            <p14:sldId id="270"/>
            <p14:sldId id="273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59A3495-D1E7-4E2A-358A-256C227A86D6}" name="Barbara Cristina Fernandes Padua" initials="BC" userId="S::barbara.cpadua@mrv.com.br::340f00ba-238d-47db-86ae-aa7752c66fc1" providerId="AD"/>
  <p188:author id="{94E9A7DF-429D-FCDE-7410-A637EBF7AB1E}" name="Breno Fonseca De Araujo" initials="BA" userId="S::breno.araujo@mrv.com.br::f964f92d-d544-4a29-97b5-f68c936a56d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4FDA"/>
    <a:srgbClr val="459D76"/>
    <a:srgbClr val="FF8B22"/>
    <a:srgbClr val="74A78E"/>
    <a:srgbClr val="0C9C5E"/>
    <a:srgbClr val="469E77"/>
    <a:srgbClr val="E8E3DD"/>
    <a:srgbClr val="006B3F"/>
    <a:srgbClr val="0BD49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94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Luis Amorim Fonseca" userId="04389e8e-1bad-470e-b7a9-319203eb431b" providerId="ADAL" clId="{107BD89A-7C19-4687-8E98-3611ADF70451}"/>
    <pc:docChg chg="delSld modSld delSection modSection">
      <pc:chgData name="Vitor Luis Amorim Fonseca" userId="04389e8e-1bad-470e-b7a9-319203eb431b" providerId="ADAL" clId="{107BD89A-7C19-4687-8E98-3611ADF70451}" dt="2025-05-06T13:41:31.202" v="10" actId="729"/>
      <pc:docMkLst>
        <pc:docMk/>
      </pc:docMkLst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3120550975" sldId="257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3360638596" sldId="258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414635702" sldId="260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3208090153" sldId="262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381246259" sldId="263"/>
        </pc:sldMkLst>
      </pc:sldChg>
      <pc:sldChg chg="del">
        <pc:chgData name="Vitor Luis Amorim Fonseca" userId="04389e8e-1bad-470e-b7a9-319203eb431b" providerId="ADAL" clId="{107BD89A-7C19-4687-8E98-3611ADF70451}" dt="2025-05-06T13:38:00.026" v="0" actId="47"/>
        <pc:sldMkLst>
          <pc:docMk/>
          <pc:sldMk cId="876518644" sldId="264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2656482983" sldId="265"/>
        </pc:sldMkLst>
      </pc:sldChg>
      <pc:sldChg chg="del">
        <pc:chgData name="Vitor Luis Amorim Fonseca" userId="04389e8e-1bad-470e-b7a9-319203eb431b" providerId="ADAL" clId="{107BD89A-7C19-4687-8E98-3611ADF70451}" dt="2025-05-06T13:41:00.786" v="8" actId="47"/>
        <pc:sldMkLst>
          <pc:docMk/>
          <pc:sldMk cId="3604206859" sldId="268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3286992369" sldId="271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2595314897" sldId="272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3439088829" sldId="274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721802947" sldId="275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3969638681" sldId="276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1503296286" sldId="277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2676512997" sldId="278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2958465743" sldId="279"/>
        </pc:sldMkLst>
      </pc:sldChg>
      <pc:sldChg chg="del">
        <pc:chgData name="Vitor Luis Amorim Fonseca" userId="04389e8e-1bad-470e-b7a9-319203eb431b" providerId="ADAL" clId="{107BD89A-7C19-4687-8E98-3611ADF70451}" dt="2025-05-06T13:41:12.030" v="9" actId="47"/>
        <pc:sldMkLst>
          <pc:docMk/>
          <pc:sldMk cId="2891756464" sldId="281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1945083696" sldId="282"/>
        </pc:sldMkLst>
      </pc:sldChg>
      <pc:sldChg chg="del">
        <pc:chgData name="Vitor Luis Amorim Fonseca" userId="04389e8e-1bad-470e-b7a9-319203eb431b" providerId="ADAL" clId="{107BD89A-7C19-4687-8E98-3611ADF70451}" dt="2025-05-06T13:39:16.183" v="3" actId="47"/>
        <pc:sldMkLst>
          <pc:docMk/>
          <pc:sldMk cId="2552347277" sldId="283"/>
        </pc:sldMkLst>
      </pc:sldChg>
      <pc:sldChg chg="mod modShow">
        <pc:chgData name="Vitor Luis Amorim Fonseca" userId="04389e8e-1bad-470e-b7a9-319203eb431b" providerId="ADAL" clId="{107BD89A-7C19-4687-8E98-3611ADF70451}" dt="2025-05-06T13:41:31.202" v="10" actId="729"/>
        <pc:sldMkLst>
          <pc:docMk/>
          <pc:sldMk cId="3264980929" sldId="285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1302522884" sldId="286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2248947300" sldId="287"/>
        </pc:sldMkLst>
      </pc:sldChg>
      <pc:sldChg chg="del">
        <pc:chgData name="Vitor Luis Amorim Fonseca" userId="04389e8e-1bad-470e-b7a9-319203eb431b" providerId="ADAL" clId="{107BD89A-7C19-4687-8E98-3611ADF70451}" dt="2025-05-06T13:38:00.026" v="0" actId="47"/>
        <pc:sldMkLst>
          <pc:docMk/>
          <pc:sldMk cId="627545146" sldId="288"/>
        </pc:sldMkLst>
      </pc:sldChg>
      <pc:sldChg chg="del">
        <pc:chgData name="Vitor Luis Amorim Fonseca" userId="04389e8e-1bad-470e-b7a9-319203eb431b" providerId="ADAL" clId="{107BD89A-7C19-4687-8E98-3611ADF70451}" dt="2025-05-06T13:38:00.026" v="0" actId="47"/>
        <pc:sldMkLst>
          <pc:docMk/>
          <pc:sldMk cId="2326021734" sldId="289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991922880" sldId="290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1374834958" sldId="292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2529907690" sldId="293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3662775252" sldId="295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3122788148" sldId="296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957220574" sldId="298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2073376461" sldId="306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3341238163" sldId="307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267268438" sldId="317"/>
        </pc:sldMkLst>
      </pc:sldChg>
      <pc:sldChg chg="del">
        <pc:chgData name="Vitor Luis Amorim Fonseca" userId="04389e8e-1bad-470e-b7a9-319203eb431b" providerId="ADAL" clId="{107BD89A-7C19-4687-8E98-3611ADF70451}" dt="2025-05-06T13:38:43.497" v="2" actId="47"/>
        <pc:sldMkLst>
          <pc:docMk/>
          <pc:sldMk cId="3680418336" sldId="319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2840347730" sldId="321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4175007080" sldId="329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3825383748" sldId="333"/>
        </pc:sldMkLst>
      </pc:sldChg>
      <pc:sldChg chg="del">
        <pc:chgData name="Vitor Luis Amorim Fonseca" userId="04389e8e-1bad-470e-b7a9-319203eb431b" providerId="ADAL" clId="{107BD89A-7C19-4687-8E98-3611ADF70451}" dt="2025-05-06T13:38:37.077" v="1" actId="47"/>
        <pc:sldMkLst>
          <pc:docMk/>
          <pc:sldMk cId="581781309" sldId="340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1141665235" sldId="341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3342298566" sldId="342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3753326970" sldId="343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2988320819" sldId="344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3172934276" sldId="346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3430957718" sldId="347"/>
        </pc:sldMkLst>
      </pc:sldChg>
      <pc:sldChg chg="del">
        <pc:chgData name="Vitor Luis Amorim Fonseca" userId="04389e8e-1bad-470e-b7a9-319203eb431b" providerId="ADAL" clId="{107BD89A-7C19-4687-8E98-3611ADF70451}" dt="2025-05-06T13:38:00.026" v="0" actId="47"/>
        <pc:sldMkLst>
          <pc:docMk/>
          <pc:sldMk cId="3992796534" sldId="6555"/>
        </pc:sldMkLst>
      </pc:sldChg>
      <pc:sldChg chg="del">
        <pc:chgData name="Vitor Luis Amorim Fonseca" userId="04389e8e-1bad-470e-b7a9-319203eb431b" providerId="ADAL" clId="{107BD89A-7C19-4687-8E98-3611ADF70451}" dt="2025-05-06T13:40:47.549" v="4" actId="47"/>
        <pc:sldMkLst>
          <pc:docMk/>
          <pc:sldMk cId="4093936861" sldId="214748364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46CFEA9-8C9E-21FE-0F53-3390A8E227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30542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1F871CB-1D24-ACEB-3095-7914CA727E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34200" y="0"/>
            <a:ext cx="530542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13ACE-7923-4084-A5EF-3D794D2800B3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8E5011-CE7B-D6C3-E93C-B838A0B591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5305425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F1F9E1-9C41-682D-4087-1461F667BD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34200" y="6532563"/>
            <a:ext cx="5305425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55D84-22D4-4154-A4C2-229C0D0CA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932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30542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34200" y="0"/>
            <a:ext cx="530542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1E87-28A4-42EA-ACBC-18BD9F68260B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56063" y="860425"/>
            <a:ext cx="4130675" cy="2320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23963" y="3309938"/>
            <a:ext cx="9794875" cy="2708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5305425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34200" y="6532563"/>
            <a:ext cx="5305425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79191-C51B-4725-A3FE-AC6D1D2449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72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B171D-51B0-920C-ED09-49B8A4132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C4B67C4-280B-7EAA-DD7F-E2187C66CB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BFBE8FB-5D33-9382-34A8-B644BB9C3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858E95-5249-002E-7FA2-BF108DB82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79191-C51B-4725-A3FE-AC6D1D24497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74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2B3FB-F33D-F657-A19C-B45ED2A35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56DBE2A-EC52-BD0A-2FF4-856CDA74A4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EFB2409-666B-D288-6A34-50F88B792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Recalibrar régua de vaga (Intervalo de vaga 02 p/ 03) de 2,5Kpara 2K.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1B26D4-C256-8D5A-B400-B9C865E6A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79191-C51B-4725-A3FE-AC6D1D24497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875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79191-C51B-4725-A3FE-AC6D1D24497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338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C673D-A367-E934-D5E9-5F2432462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F003F42-234C-282E-A12F-781824C95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DEB9351-2742-7FCE-57BE-1B9D867E5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270060-6AAC-0C35-6100-B61DE17EE7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79191-C51B-4725-A3FE-AC6D1D24497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517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9557A-9182-177A-8B54-670B01BB5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C82143C-C94E-1F78-538D-CE405C579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44FD9D8-920F-40A5-6E49-E28D60D50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F551FF-3A51-EA85-6AED-883D87310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E9474-119C-4353-B7DB-FB8A6CDE56E8}" type="slidenum">
              <a:rPr lang="en-001" smtClean="0"/>
              <a:t>13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206064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87F40-D283-12B3-5394-0C1013B1D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45F1C2C-5628-AE92-8EFC-024A680A56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F6C73E9-7502-7C07-045E-CA4910A65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Mostrar a construção da régua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871FCD-BA82-12C4-5D8D-A6631337F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E9474-119C-4353-B7DB-FB8A6CDE56E8}" type="slidenum">
              <a:rPr lang="en-001" smtClean="0"/>
              <a:t>14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404712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E30E4-2D91-AADF-7B13-5C46C7D0B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13EDCB2-4EFF-52EB-AABF-01912EBAA2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CFD51E7-533D-EFEC-FE0F-DA0DD5C19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A87874-9C6C-38B1-1145-4C01760AF2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E9474-119C-4353-B7DB-FB8A6CDE56E8}" type="slidenum">
              <a:rPr lang="en-001" smtClean="0"/>
              <a:t>15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981027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C03AD-37AF-E8EA-6A6B-81394D1CD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93D625C-AECC-987C-B75F-2583F29E4C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68311ED-430A-68A4-D1F7-B61924533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F955EB-0999-B695-7BA0-D6C7A0130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E9474-119C-4353-B7DB-FB8A6CDE56E8}" type="slidenum">
              <a:rPr lang="en-001" smtClean="0"/>
              <a:t>2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914380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79CAC-421D-1127-44E7-7AB8F9592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A162BCB-EA72-A868-17BE-17494A4A5D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A0E2083-37CB-E30B-95D5-AF99D9E4D5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C03D2B-D519-8FA4-9BD4-81594D482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79191-C51B-4725-A3FE-AC6D1D24497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822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5A1A4-4E04-8B2D-21A1-6440832D6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17E5736-4696-5DDD-3B2A-11EC206CE6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DCB898E-8A5F-4A22-CE0B-34C1D202C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9533B2-4B62-1BFB-721A-319364382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79191-C51B-4725-A3FE-AC6D1D24497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6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79191-C51B-4725-A3FE-AC6D1D24497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381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D11D6-7D6E-F5F8-E0D4-3604F5798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421C8B-6AB3-2B89-7577-85AAE77B60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22EA072-A170-09A9-3DBD-3000262FD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EE3BB7-ACDF-A1AF-9A4A-A85742675E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79191-C51B-4725-A3FE-AC6D1D24497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155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8E87D-88DF-B3BF-39E2-1D4E5F96C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EB5DA98-4D3F-B50E-4A19-F4A90F21F1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8827BA4-52C9-9DD1-FC7E-8A4B09EC2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8A06C5-151A-F4A3-DA89-A1B804EF3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79191-C51B-4725-A3FE-AC6D1D24497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849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671EC-AB89-94F0-163E-2F989BCA4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68C66BD-4DDF-2C05-1C1D-DEDA9C9EE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809F494-903D-5E85-25D5-1EF8D6825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3F7E09-CC51-4720-5119-661EFC0124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79191-C51B-4725-A3FE-AC6D1D24497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365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66FF5-BF31-7625-0C95-1E0DA3BF5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553BFD3-4E7B-A1BC-BEF9-E87B087CCC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584BC6C-200F-319A-DD62-4AEF6B4B7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19B9BD-1A88-AD5C-7B8E-3D1EB29D03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79191-C51B-4725-A3FE-AC6D1D24497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88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8A7BB1FB-A176-1EFC-8D3B-D4943F7F6B4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176" y="2851053"/>
            <a:ext cx="725911" cy="3007118"/>
          </a:xfrm>
          <a:custGeom>
            <a:avLst/>
            <a:gdLst>
              <a:gd name="T0" fmla="*/ 3900 w 3900"/>
              <a:gd name="T1" fmla="*/ 2375 h 16137"/>
              <a:gd name="T2" fmla="*/ 2417 w 3900"/>
              <a:gd name="T3" fmla="*/ 892 h 16137"/>
              <a:gd name="T4" fmla="*/ 0 w 3900"/>
              <a:gd name="T5" fmla="*/ 1893 h 16137"/>
              <a:gd name="T6" fmla="*/ 0 w 3900"/>
              <a:gd name="T7" fmla="*/ 14721 h 16137"/>
              <a:gd name="T8" fmla="*/ 1416 w 3900"/>
              <a:gd name="T9" fmla="*/ 16137 h 16137"/>
              <a:gd name="T10" fmla="*/ 3900 w 3900"/>
              <a:gd name="T11" fmla="*/ 16137 h 16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00" h="16137">
                <a:moveTo>
                  <a:pt x="3900" y="2375"/>
                </a:moveTo>
                <a:lnTo>
                  <a:pt x="2417" y="892"/>
                </a:lnTo>
                <a:cubicBezTo>
                  <a:pt x="1525" y="0"/>
                  <a:pt x="0" y="632"/>
                  <a:pt x="0" y="1893"/>
                </a:cubicBezTo>
                <a:lnTo>
                  <a:pt x="0" y="14721"/>
                </a:lnTo>
                <a:cubicBezTo>
                  <a:pt x="0" y="15503"/>
                  <a:pt x="634" y="16137"/>
                  <a:pt x="1416" y="16137"/>
                </a:cubicBezTo>
                <a:lnTo>
                  <a:pt x="3900" y="16137"/>
                </a:lnTo>
              </a:path>
            </a:pathLst>
          </a:custGeom>
          <a:noFill/>
          <a:ln w="3175" cap="flat">
            <a:solidFill>
              <a:schemeClr val="tx1">
                <a:lumMod val="65000"/>
                <a:lumOff val="35000"/>
                <a:alpha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694" tIns="45847" rIns="91694" bIns="45847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841EA3B-7CDB-FB0A-8181-9BF07FBAAABA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10033229" y="459388"/>
            <a:ext cx="2209571" cy="3825360"/>
          </a:xfrm>
          <a:custGeom>
            <a:avLst/>
            <a:gdLst>
              <a:gd name="T0" fmla="*/ 0 w 11873"/>
              <a:gd name="T1" fmla="*/ 10571 h 20513"/>
              <a:gd name="T2" fmla="*/ 161 w 11873"/>
              <a:gd name="T3" fmla="*/ 10409 h 20513"/>
              <a:gd name="T4" fmla="*/ 0 w 11873"/>
              <a:gd name="T5" fmla="*/ 10248 h 20513"/>
              <a:gd name="T6" fmla="*/ 9818 w 11873"/>
              <a:gd name="T7" fmla="*/ 757 h 20513"/>
              <a:gd name="T8" fmla="*/ 161 w 11873"/>
              <a:gd name="T9" fmla="*/ 10409 h 20513"/>
              <a:gd name="T10" fmla="*/ 3876 w 11873"/>
              <a:gd name="T11" fmla="*/ 14124 h 20513"/>
              <a:gd name="T12" fmla="*/ 3999 w 11873"/>
              <a:gd name="T13" fmla="*/ 14420 h 20513"/>
              <a:gd name="T14" fmla="*/ 3999 w 11873"/>
              <a:gd name="T15" fmla="*/ 17043 h 20513"/>
              <a:gd name="T16" fmla="*/ 3399 w 11873"/>
              <a:gd name="T17" fmla="*/ 17643 h 20513"/>
              <a:gd name="T18" fmla="*/ 0 w 11873"/>
              <a:gd name="T19" fmla="*/ 17643 h 20513"/>
              <a:gd name="T20" fmla="*/ 0 w 11873"/>
              <a:gd name="T21" fmla="*/ 20513 h 20513"/>
              <a:gd name="T22" fmla="*/ 10670 w 11873"/>
              <a:gd name="T23" fmla="*/ 20513 h 20513"/>
              <a:gd name="T24" fmla="*/ 11873 w 11873"/>
              <a:gd name="T25" fmla="*/ 19310 h 20513"/>
              <a:gd name="T26" fmla="*/ 11873 w 11873"/>
              <a:gd name="T27" fmla="*/ 1605 h 20513"/>
              <a:gd name="T28" fmla="*/ 9818 w 11873"/>
              <a:gd name="T29" fmla="*/ 757 h 20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73" h="20513">
                <a:moveTo>
                  <a:pt x="0" y="10571"/>
                </a:moveTo>
                <a:lnTo>
                  <a:pt x="161" y="10409"/>
                </a:lnTo>
                <a:lnTo>
                  <a:pt x="0" y="10248"/>
                </a:lnTo>
                <a:moveTo>
                  <a:pt x="9818" y="757"/>
                </a:moveTo>
                <a:lnTo>
                  <a:pt x="161" y="10409"/>
                </a:lnTo>
                <a:lnTo>
                  <a:pt x="3876" y="14124"/>
                </a:lnTo>
                <a:cubicBezTo>
                  <a:pt x="3955" y="14202"/>
                  <a:pt x="3999" y="14309"/>
                  <a:pt x="3999" y="14420"/>
                </a:cubicBezTo>
                <a:lnTo>
                  <a:pt x="3999" y="17043"/>
                </a:lnTo>
                <a:cubicBezTo>
                  <a:pt x="3999" y="17374"/>
                  <a:pt x="3730" y="17643"/>
                  <a:pt x="3399" y="17643"/>
                </a:cubicBezTo>
                <a:lnTo>
                  <a:pt x="0" y="17643"/>
                </a:lnTo>
                <a:moveTo>
                  <a:pt x="0" y="20513"/>
                </a:moveTo>
                <a:lnTo>
                  <a:pt x="10670" y="20513"/>
                </a:lnTo>
                <a:cubicBezTo>
                  <a:pt x="11334" y="20513"/>
                  <a:pt x="11873" y="19974"/>
                  <a:pt x="11873" y="19310"/>
                </a:cubicBezTo>
                <a:lnTo>
                  <a:pt x="11873" y="1605"/>
                </a:lnTo>
                <a:cubicBezTo>
                  <a:pt x="11870" y="534"/>
                  <a:pt x="10575" y="0"/>
                  <a:pt x="9818" y="757"/>
                </a:cubicBezTo>
              </a:path>
            </a:pathLst>
          </a:custGeom>
          <a:noFill/>
          <a:ln w="3175" cap="flat">
            <a:solidFill>
              <a:schemeClr val="tx1">
                <a:lumMod val="65000"/>
                <a:lumOff val="35000"/>
                <a:alpha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694" tIns="45847" rIns="91694" bIns="45847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Google Shape;339;p13">
            <a:extLst>
              <a:ext uri="{FF2B5EF4-FFF2-40B4-BE49-F238E27FC236}">
                <a16:creationId xmlns:a16="http://schemas.microsoft.com/office/drawing/2014/main" id="{85F03D56-0224-35B2-83A5-0E17E64EA95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  <a:biLevel thresh="25000"/>
          </a:blip>
          <a:srcRect/>
          <a:stretch/>
        </p:blipFill>
        <p:spPr>
          <a:xfrm>
            <a:off x="159149" y="6480457"/>
            <a:ext cx="848864" cy="282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22F77CAD-6B9B-3199-ACB7-720859CE799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176" y="2851053"/>
            <a:ext cx="725911" cy="3007118"/>
          </a:xfrm>
          <a:custGeom>
            <a:avLst/>
            <a:gdLst>
              <a:gd name="T0" fmla="*/ 3900 w 3900"/>
              <a:gd name="T1" fmla="*/ 2375 h 16137"/>
              <a:gd name="T2" fmla="*/ 2417 w 3900"/>
              <a:gd name="T3" fmla="*/ 892 h 16137"/>
              <a:gd name="T4" fmla="*/ 0 w 3900"/>
              <a:gd name="T5" fmla="*/ 1893 h 16137"/>
              <a:gd name="T6" fmla="*/ 0 w 3900"/>
              <a:gd name="T7" fmla="*/ 14721 h 16137"/>
              <a:gd name="T8" fmla="*/ 1416 w 3900"/>
              <a:gd name="T9" fmla="*/ 16137 h 16137"/>
              <a:gd name="T10" fmla="*/ 3900 w 3900"/>
              <a:gd name="T11" fmla="*/ 16137 h 16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00" h="16137">
                <a:moveTo>
                  <a:pt x="3900" y="2375"/>
                </a:moveTo>
                <a:lnTo>
                  <a:pt x="2417" y="892"/>
                </a:lnTo>
                <a:cubicBezTo>
                  <a:pt x="1525" y="0"/>
                  <a:pt x="0" y="632"/>
                  <a:pt x="0" y="1893"/>
                </a:cubicBezTo>
                <a:lnTo>
                  <a:pt x="0" y="14721"/>
                </a:lnTo>
                <a:cubicBezTo>
                  <a:pt x="0" y="15503"/>
                  <a:pt x="634" y="16137"/>
                  <a:pt x="1416" y="16137"/>
                </a:cubicBezTo>
                <a:lnTo>
                  <a:pt x="3900" y="16137"/>
                </a:lnTo>
              </a:path>
            </a:pathLst>
          </a:custGeom>
          <a:noFill/>
          <a:ln w="3175" cap="flat">
            <a:solidFill>
              <a:schemeClr val="tx1">
                <a:lumMod val="65000"/>
                <a:lumOff val="35000"/>
                <a:alpha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694" tIns="45847" rIns="91694" bIns="45847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7773E67A-BF16-D83C-A83C-4666335EB7C3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10033229" y="459388"/>
            <a:ext cx="2209571" cy="3825360"/>
          </a:xfrm>
          <a:custGeom>
            <a:avLst/>
            <a:gdLst>
              <a:gd name="T0" fmla="*/ 0 w 11873"/>
              <a:gd name="T1" fmla="*/ 10571 h 20513"/>
              <a:gd name="T2" fmla="*/ 161 w 11873"/>
              <a:gd name="T3" fmla="*/ 10409 h 20513"/>
              <a:gd name="T4" fmla="*/ 0 w 11873"/>
              <a:gd name="T5" fmla="*/ 10248 h 20513"/>
              <a:gd name="T6" fmla="*/ 9818 w 11873"/>
              <a:gd name="T7" fmla="*/ 757 h 20513"/>
              <a:gd name="T8" fmla="*/ 161 w 11873"/>
              <a:gd name="T9" fmla="*/ 10409 h 20513"/>
              <a:gd name="T10" fmla="*/ 3876 w 11873"/>
              <a:gd name="T11" fmla="*/ 14124 h 20513"/>
              <a:gd name="T12" fmla="*/ 3999 w 11873"/>
              <a:gd name="T13" fmla="*/ 14420 h 20513"/>
              <a:gd name="T14" fmla="*/ 3999 w 11873"/>
              <a:gd name="T15" fmla="*/ 17043 h 20513"/>
              <a:gd name="T16" fmla="*/ 3399 w 11873"/>
              <a:gd name="T17" fmla="*/ 17643 h 20513"/>
              <a:gd name="T18" fmla="*/ 0 w 11873"/>
              <a:gd name="T19" fmla="*/ 17643 h 20513"/>
              <a:gd name="T20" fmla="*/ 0 w 11873"/>
              <a:gd name="T21" fmla="*/ 20513 h 20513"/>
              <a:gd name="T22" fmla="*/ 10670 w 11873"/>
              <a:gd name="T23" fmla="*/ 20513 h 20513"/>
              <a:gd name="T24" fmla="*/ 11873 w 11873"/>
              <a:gd name="T25" fmla="*/ 19310 h 20513"/>
              <a:gd name="T26" fmla="*/ 11873 w 11873"/>
              <a:gd name="T27" fmla="*/ 1605 h 20513"/>
              <a:gd name="T28" fmla="*/ 9818 w 11873"/>
              <a:gd name="T29" fmla="*/ 757 h 20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73" h="20513">
                <a:moveTo>
                  <a:pt x="0" y="10571"/>
                </a:moveTo>
                <a:lnTo>
                  <a:pt x="161" y="10409"/>
                </a:lnTo>
                <a:lnTo>
                  <a:pt x="0" y="10248"/>
                </a:lnTo>
                <a:moveTo>
                  <a:pt x="9818" y="757"/>
                </a:moveTo>
                <a:lnTo>
                  <a:pt x="161" y="10409"/>
                </a:lnTo>
                <a:lnTo>
                  <a:pt x="3876" y="14124"/>
                </a:lnTo>
                <a:cubicBezTo>
                  <a:pt x="3955" y="14202"/>
                  <a:pt x="3999" y="14309"/>
                  <a:pt x="3999" y="14420"/>
                </a:cubicBezTo>
                <a:lnTo>
                  <a:pt x="3999" y="17043"/>
                </a:lnTo>
                <a:cubicBezTo>
                  <a:pt x="3999" y="17374"/>
                  <a:pt x="3730" y="17643"/>
                  <a:pt x="3399" y="17643"/>
                </a:cubicBezTo>
                <a:lnTo>
                  <a:pt x="0" y="17643"/>
                </a:lnTo>
                <a:moveTo>
                  <a:pt x="0" y="20513"/>
                </a:moveTo>
                <a:lnTo>
                  <a:pt x="10670" y="20513"/>
                </a:lnTo>
                <a:cubicBezTo>
                  <a:pt x="11334" y="20513"/>
                  <a:pt x="11873" y="19974"/>
                  <a:pt x="11873" y="19310"/>
                </a:cubicBezTo>
                <a:lnTo>
                  <a:pt x="11873" y="1605"/>
                </a:lnTo>
                <a:cubicBezTo>
                  <a:pt x="11870" y="534"/>
                  <a:pt x="10575" y="0"/>
                  <a:pt x="9818" y="757"/>
                </a:cubicBezTo>
              </a:path>
            </a:pathLst>
          </a:custGeom>
          <a:noFill/>
          <a:ln w="3175" cap="flat">
            <a:solidFill>
              <a:schemeClr val="tx1">
                <a:lumMod val="65000"/>
                <a:lumOff val="35000"/>
                <a:alpha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694" tIns="45847" rIns="91694" bIns="45847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Google Shape;339;p13">
            <a:extLst>
              <a:ext uri="{FF2B5EF4-FFF2-40B4-BE49-F238E27FC236}">
                <a16:creationId xmlns:a16="http://schemas.microsoft.com/office/drawing/2014/main" id="{279AB67C-6257-1982-6587-0F6903AC4F8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  <a:biLevel thresh="25000"/>
          </a:blip>
          <a:srcRect/>
          <a:stretch/>
        </p:blipFill>
        <p:spPr>
          <a:xfrm>
            <a:off x="159149" y="6480457"/>
            <a:ext cx="848864" cy="282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906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ontain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9;p13">
            <a:extLst>
              <a:ext uri="{FF2B5EF4-FFF2-40B4-BE49-F238E27FC236}">
                <a16:creationId xmlns:a16="http://schemas.microsoft.com/office/drawing/2014/main" id="{8BCC0990-AB31-5DF7-158B-A454B6863C1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  <a:biLevel thresh="25000"/>
          </a:blip>
          <a:srcRect/>
          <a:stretch/>
        </p:blipFill>
        <p:spPr>
          <a:xfrm>
            <a:off x="159149" y="6480457"/>
            <a:ext cx="848864" cy="282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673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240260" cy="6876415"/>
          </a:xfrm>
          <a:custGeom>
            <a:avLst/>
            <a:gdLst/>
            <a:ahLst/>
            <a:cxnLst/>
            <a:rect l="l" t="t" r="r" b="b"/>
            <a:pathLst>
              <a:path w="12240260" h="6876415">
                <a:moveTo>
                  <a:pt x="12239993" y="0"/>
                </a:moveTo>
                <a:lnTo>
                  <a:pt x="0" y="0"/>
                </a:lnTo>
                <a:lnTo>
                  <a:pt x="0" y="6875995"/>
                </a:lnTo>
                <a:lnTo>
                  <a:pt x="12239993" y="6875995"/>
                </a:lnTo>
                <a:lnTo>
                  <a:pt x="12239993" y="0"/>
                </a:lnTo>
                <a:close/>
              </a:path>
            </a:pathLst>
          </a:custGeom>
          <a:solidFill>
            <a:srgbClr val="E8E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9004" y="904916"/>
            <a:ext cx="265620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683A"/>
                </a:solidFill>
                <a:latin typeface="Averta Std Bold"/>
                <a:cs typeface="Averta Std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9302" y="2036810"/>
            <a:ext cx="8780145" cy="268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0683A"/>
                </a:solidFill>
                <a:latin typeface="Averta Std Light"/>
                <a:cs typeface="Averta Std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62552" y="6395656"/>
            <a:ext cx="3917696" cy="3438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2140" y="6395656"/>
            <a:ext cx="2815844" cy="3438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14816" y="6395656"/>
            <a:ext cx="2815844" cy="3438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70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F2D0F-CD33-EF21-A707-4DFCDCEF3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52013394-7F65-8AD1-A488-6E65BBC50178}"/>
              </a:ext>
            </a:extLst>
          </p:cNvPr>
          <p:cNvSpPr/>
          <p:nvPr/>
        </p:nvSpPr>
        <p:spPr>
          <a:xfrm>
            <a:off x="701697" y="3488520"/>
            <a:ext cx="10596653" cy="475855"/>
          </a:xfrm>
          <a:prstGeom prst="roundRect">
            <a:avLst>
              <a:gd name="adj" fmla="val 21468"/>
            </a:avLst>
          </a:prstGeom>
          <a:solidFill>
            <a:srgbClr val="F1EEEB"/>
          </a:solidFill>
          <a:ln w="127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accent1"/>
                </a:solidFill>
                <a:latin typeface="Averta"/>
              </a:rPr>
              <a:t>EXEMPLIFICAÇÃO</a:t>
            </a:r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DD8CF32B-31B7-A7AE-F018-E5F7BDD3E9EE}"/>
              </a:ext>
            </a:extLst>
          </p:cNvPr>
          <p:cNvSpPr txBox="1"/>
          <p:nvPr/>
        </p:nvSpPr>
        <p:spPr>
          <a:xfrm>
            <a:off x="470690" y="220967"/>
            <a:ext cx="7112267" cy="40780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l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2400" b="1">
                <a:solidFill>
                  <a:schemeClr val="accent1">
                    <a:lumMod val="75000"/>
                  </a:schemeClr>
                </a:solidFill>
                <a:latin typeface="Averta-Bold" panose="00000800000000000000" pitchFamily="50" charset="0"/>
                <a:ea typeface="Segoe UI Black" panose="020B0A02040204020203" pitchFamily="34" charset="0"/>
                <a:cs typeface="Calibri" panose="020F0502020204030204" pitchFamily="34" charset="0"/>
              </a:rPr>
              <a:t>OBJETIVOS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CE9E70E-7494-0533-A1B8-7B752B1042FF}"/>
              </a:ext>
            </a:extLst>
          </p:cNvPr>
          <p:cNvSpPr txBox="1"/>
          <p:nvPr/>
        </p:nvSpPr>
        <p:spPr>
          <a:xfrm>
            <a:off x="1120242" y="870726"/>
            <a:ext cx="6594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Averta"/>
              </a:rPr>
              <a:t>Criação de </a:t>
            </a:r>
            <a:r>
              <a:rPr lang="pt-BR" sz="2000" b="1">
                <a:solidFill>
                  <a:schemeClr val="accent1">
                    <a:lumMod val="75000"/>
                  </a:schemeClr>
                </a:solidFill>
                <a:latin typeface="Averta"/>
              </a:rPr>
              <a:t>RACIONAL</a:t>
            </a:r>
            <a:r>
              <a:rPr lang="pt-BR" sz="2000" b="1">
                <a:solidFill>
                  <a:schemeClr val="accent2"/>
                </a:solidFill>
                <a:latin typeface="Averta"/>
              </a:rPr>
              <a:t> 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Averta"/>
              </a:rPr>
              <a:t>para classificação dos Produtos MCMV;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78E589F-68C0-28A3-D7A1-F415EBC72D54}"/>
              </a:ext>
            </a:extLst>
          </p:cNvPr>
          <p:cNvSpPr txBox="1"/>
          <p:nvPr/>
        </p:nvSpPr>
        <p:spPr>
          <a:xfrm>
            <a:off x="1120242" y="1502820"/>
            <a:ext cx="10091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b="1">
                <a:solidFill>
                  <a:schemeClr val="accent1">
                    <a:lumMod val="75000"/>
                  </a:schemeClr>
                </a:solidFill>
                <a:latin typeface="Averta"/>
              </a:rPr>
              <a:t>FLEXIBILIDADE 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Averta"/>
              </a:rPr>
              <a:t>para os sócios incorporarem os Produtos </a:t>
            </a:r>
            <a:r>
              <a:rPr lang="pt-BR" sz="2000" b="1">
                <a:solidFill>
                  <a:schemeClr val="accent1">
                    <a:lumMod val="75000"/>
                  </a:schemeClr>
                </a:solidFill>
                <a:latin typeface="Averta"/>
              </a:rPr>
              <a:t>+ ADERENTES 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Averta"/>
              </a:rPr>
              <a:t>à necessidade regional;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AD5A4EA-D1B0-534B-CE65-A68EEFD07C0D}"/>
              </a:ext>
            </a:extLst>
          </p:cNvPr>
          <p:cNvSpPr txBox="1"/>
          <p:nvPr/>
        </p:nvSpPr>
        <p:spPr>
          <a:xfrm>
            <a:off x="1120242" y="2118519"/>
            <a:ext cx="73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Averta"/>
              </a:rPr>
              <a:t>Escolhas no momento da Incorporação: </a:t>
            </a:r>
            <a:r>
              <a:rPr lang="pt-BR" sz="2000" b="1">
                <a:solidFill>
                  <a:schemeClr val="accent1">
                    <a:lumMod val="75000"/>
                  </a:schemeClr>
                </a:solidFill>
                <a:latin typeface="Averta"/>
              </a:rPr>
              <a:t>BENEFÍCIOS x SACRIFÍCIOS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Averta"/>
              </a:rPr>
              <a:t>;</a:t>
            </a:r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C73438C7-6250-9B7E-A612-8B7FDB20D9EE}"/>
              </a:ext>
            </a:extLst>
          </p:cNvPr>
          <p:cNvGrpSpPr/>
          <p:nvPr/>
        </p:nvGrpSpPr>
        <p:grpSpPr>
          <a:xfrm>
            <a:off x="701697" y="4139504"/>
            <a:ext cx="2690843" cy="1971509"/>
            <a:chOff x="701697" y="4139504"/>
            <a:chExt cx="2690843" cy="1971509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1ECDDCCF-526F-EF5A-273D-C27AA3BCA842}"/>
                </a:ext>
              </a:extLst>
            </p:cNvPr>
            <p:cNvSpPr/>
            <p:nvPr/>
          </p:nvSpPr>
          <p:spPr>
            <a:xfrm>
              <a:off x="701697" y="4139504"/>
              <a:ext cx="2690843" cy="1971509"/>
            </a:xfrm>
            <a:prstGeom prst="roundRect">
              <a:avLst>
                <a:gd name="adj" fmla="val 21468"/>
              </a:avLst>
            </a:prstGeom>
            <a:solidFill>
              <a:srgbClr val="F1EEEB"/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42566D74-2230-176A-155A-68242D51CAEC}"/>
                </a:ext>
              </a:extLst>
            </p:cNvPr>
            <p:cNvSpPr txBox="1"/>
            <p:nvPr/>
          </p:nvSpPr>
          <p:spPr>
            <a:xfrm>
              <a:off x="701697" y="4330140"/>
              <a:ext cx="26908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>
                  <a:solidFill>
                    <a:schemeClr val="accent1"/>
                  </a:solidFill>
                </a:rPr>
                <a:t>ESCOLHA DOS ATRIBUTOS “FLEXÍVEIS”</a:t>
              </a:r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55321E71-4937-738D-AC8C-8EC616D1A7A1}"/>
                </a:ext>
              </a:extLst>
            </p:cNvPr>
            <p:cNvGrpSpPr/>
            <p:nvPr/>
          </p:nvGrpSpPr>
          <p:grpSpPr>
            <a:xfrm>
              <a:off x="1120242" y="4936156"/>
              <a:ext cx="2065002" cy="742749"/>
              <a:chOff x="960387" y="4911594"/>
              <a:chExt cx="2302433" cy="828149"/>
            </a:xfrm>
          </p:grpSpPr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36A44E4-B23B-B457-EAE2-6481F7C777E7}"/>
                  </a:ext>
                </a:extLst>
              </p:cNvPr>
              <p:cNvSpPr txBox="1"/>
              <p:nvPr/>
            </p:nvSpPr>
            <p:spPr>
              <a:xfrm>
                <a:off x="1261632" y="4911594"/>
                <a:ext cx="443273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pt-BR" sz="1200" b="1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</a:p>
            </p:txBody>
          </p:sp>
          <p:grpSp>
            <p:nvGrpSpPr>
              <p:cNvPr id="50" name="Agrupar 49">
                <a:extLst>
                  <a:ext uri="{FF2B5EF4-FFF2-40B4-BE49-F238E27FC236}">
                    <a16:creationId xmlns:a16="http://schemas.microsoft.com/office/drawing/2014/main" id="{8AED639F-A255-26B5-8F6B-E8594CB3B676}"/>
                  </a:ext>
                </a:extLst>
              </p:cNvPr>
              <p:cNvGrpSpPr/>
              <p:nvPr/>
            </p:nvGrpSpPr>
            <p:grpSpPr>
              <a:xfrm>
                <a:off x="960387" y="4924086"/>
                <a:ext cx="2302433" cy="815657"/>
                <a:chOff x="960387" y="4924086"/>
                <a:chExt cx="2302433" cy="815657"/>
              </a:xfrm>
            </p:grpSpPr>
            <p:sp>
              <p:nvSpPr>
                <p:cNvPr id="12" name="Retângulo: Cantos Arredondados 11">
                  <a:extLst>
                    <a:ext uri="{FF2B5EF4-FFF2-40B4-BE49-F238E27FC236}">
                      <a16:creationId xmlns:a16="http://schemas.microsoft.com/office/drawing/2014/main" id="{5E9EAD7C-566E-2C04-D7C6-C762F0507DB6}"/>
                    </a:ext>
                  </a:extLst>
                </p:cNvPr>
                <p:cNvSpPr/>
                <p:nvPr/>
              </p:nvSpPr>
              <p:spPr>
                <a:xfrm>
                  <a:off x="960387" y="5041198"/>
                  <a:ext cx="273778" cy="211936"/>
                </a:xfrm>
                <a:prstGeom prst="round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id="{5C28532A-F6BC-EEC3-3D71-0B41FCC20E0C}"/>
                    </a:ext>
                  </a:extLst>
                </p:cNvPr>
                <p:cNvSpPr/>
                <p:nvPr/>
              </p:nvSpPr>
              <p:spPr>
                <a:xfrm>
                  <a:off x="960387" y="5476162"/>
                  <a:ext cx="273779" cy="211936"/>
                </a:xfrm>
                <a:prstGeom prst="round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FB5C1A05-488C-2A48-291E-13EEC9154DC3}"/>
                    </a:ext>
                  </a:extLst>
                </p:cNvPr>
                <p:cNvSpPr txBox="1"/>
                <p:nvPr/>
              </p:nvSpPr>
              <p:spPr>
                <a:xfrm>
                  <a:off x="1261632" y="5351699"/>
                  <a:ext cx="443273" cy="37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pt-BR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B</a:t>
                  </a:r>
                </a:p>
              </p:txBody>
            </p:sp>
            <p:sp>
              <p:nvSpPr>
                <p:cNvPr id="16" name="Retângulo: Cantos Arredondados 15">
                  <a:extLst>
                    <a:ext uri="{FF2B5EF4-FFF2-40B4-BE49-F238E27FC236}">
                      <a16:creationId xmlns:a16="http://schemas.microsoft.com/office/drawing/2014/main" id="{005CEBFB-D4B7-8173-B662-7265E8408B46}"/>
                    </a:ext>
                  </a:extLst>
                </p:cNvPr>
                <p:cNvSpPr/>
                <p:nvPr/>
              </p:nvSpPr>
              <p:spPr>
                <a:xfrm>
                  <a:off x="1769263" y="5043408"/>
                  <a:ext cx="273778" cy="211936"/>
                </a:xfrm>
                <a:prstGeom prst="round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A0F9AF14-0704-C39E-0F8C-A08B0AD44CC9}"/>
                    </a:ext>
                  </a:extLst>
                </p:cNvPr>
                <p:cNvSpPr txBox="1"/>
                <p:nvPr/>
              </p:nvSpPr>
              <p:spPr>
                <a:xfrm>
                  <a:off x="2070508" y="4924086"/>
                  <a:ext cx="443273" cy="37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pt-BR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C</a:t>
                  </a:r>
                </a:p>
              </p:txBody>
            </p:sp>
            <p:sp>
              <p:nvSpPr>
                <p:cNvPr id="20" name="Retângulo: Cantos Arredondados 19">
                  <a:extLst>
                    <a:ext uri="{FF2B5EF4-FFF2-40B4-BE49-F238E27FC236}">
                      <a16:creationId xmlns:a16="http://schemas.microsoft.com/office/drawing/2014/main" id="{91E75407-E09B-CA74-3BBD-60A2496A5991}"/>
                    </a:ext>
                  </a:extLst>
                </p:cNvPr>
                <p:cNvSpPr/>
                <p:nvPr/>
              </p:nvSpPr>
              <p:spPr>
                <a:xfrm>
                  <a:off x="1769263" y="5476162"/>
                  <a:ext cx="273779" cy="211936"/>
                </a:xfrm>
                <a:prstGeom prst="round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D5B1C4B9-87D9-B160-4F35-BD82F50FEEBF}"/>
                    </a:ext>
                  </a:extLst>
                </p:cNvPr>
                <p:cNvSpPr txBox="1"/>
                <p:nvPr/>
              </p:nvSpPr>
              <p:spPr>
                <a:xfrm>
                  <a:off x="2070508" y="5364191"/>
                  <a:ext cx="443273" cy="37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pt-BR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  <p:sp>
              <p:nvSpPr>
                <p:cNvPr id="25" name="Retângulo: Cantos Arredondados 24">
                  <a:extLst>
                    <a:ext uri="{FF2B5EF4-FFF2-40B4-BE49-F238E27FC236}">
                      <a16:creationId xmlns:a16="http://schemas.microsoft.com/office/drawing/2014/main" id="{B0AE7A9E-2906-A1FC-228E-5302277C8056}"/>
                    </a:ext>
                  </a:extLst>
                </p:cNvPr>
                <p:cNvSpPr/>
                <p:nvPr/>
              </p:nvSpPr>
              <p:spPr>
                <a:xfrm>
                  <a:off x="2518302" y="5043408"/>
                  <a:ext cx="273778" cy="211936"/>
                </a:xfrm>
                <a:prstGeom prst="round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521EE98B-9114-5511-EF9D-86C009BF3103}"/>
                    </a:ext>
                  </a:extLst>
                </p:cNvPr>
                <p:cNvSpPr txBox="1"/>
                <p:nvPr/>
              </p:nvSpPr>
              <p:spPr>
                <a:xfrm>
                  <a:off x="2819547" y="4924086"/>
                  <a:ext cx="443273" cy="37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pt-BR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56" name="Retângulo: Cantos Arredondados 55">
                  <a:extLst>
                    <a:ext uri="{FF2B5EF4-FFF2-40B4-BE49-F238E27FC236}">
                      <a16:creationId xmlns:a16="http://schemas.microsoft.com/office/drawing/2014/main" id="{722702E6-93B8-10FC-CD33-FD79EC7AEF45}"/>
                    </a:ext>
                  </a:extLst>
                </p:cNvPr>
                <p:cNvSpPr/>
                <p:nvPr/>
              </p:nvSpPr>
              <p:spPr>
                <a:xfrm>
                  <a:off x="2518302" y="5476162"/>
                  <a:ext cx="273779" cy="211936"/>
                </a:xfrm>
                <a:prstGeom prst="round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1" name="CaixaDeTexto 60">
                  <a:extLst>
                    <a:ext uri="{FF2B5EF4-FFF2-40B4-BE49-F238E27FC236}">
                      <a16:creationId xmlns:a16="http://schemas.microsoft.com/office/drawing/2014/main" id="{350E9730-EF10-20BA-E372-CB3613962A56}"/>
                    </a:ext>
                  </a:extLst>
                </p:cNvPr>
                <p:cNvSpPr txBox="1"/>
                <p:nvPr/>
              </p:nvSpPr>
              <p:spPr>
                <a:xfrm>
                  <a:off x="2819547" y="5359319"/>
                  <a:ext cx="443273" cy="37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pt-BR" sz="1200" b="1">
                      <a:solidFill>
                        <a:schemeClr val="bg1">
                          <a:lumMod val="50000"/>
                        </a:schemeClr>
                      </a:solidFill>
                    </a:rPr>
                    <a:t>F</a:t>
                  </a:r>
                </a:p>
              </p:txBody>
            </p:sp>
          </p:grpSp>
        </p:grp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6495057-5A0B-7E1B-4D54-627B8740C26C}"/>
              </a:ext>
            </a:extLst>
          </p:cNvPr>
          <p:cNvGrpSpPr/>
          <p:nvPr/>
        </p:nvGrpSpPr>
        <p:grpSpPr>
          <a:xfrm>
            <a:off x="3329285" y="4139504"/>
            <a:ext cx="2590613" cy="1971509"/>
            <a:chOff x="3329285" y="4139504"/>
            <a:chExt cx="2590613" cy="1971509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E3A2644C-5198-AED3-A104-CC0AE0BE78D1}"/>
                </a:ext>
              </a:extLst>
            </p:cNvPr>
            <p:cNvSpPr/>
            <p:nvPr/>
          </p:nvSpPr>
          <p:spPr>
            <a:xfrm>
              <a:off x="3857116" y="4139504"/>
              <a:ext cx="2062782" cy="1971509"/>
            </a:xfrm>
            <a:prstGeom prst="roundRect">
              <a:avLst>
                <a:gd name="adj" fmla="val 21468"/>
              </a:avLst>
            </a:prstGeom>
            <a:solidFill>
              <a:srgbClr val="F1EEEB"/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Seta: para a Direita Listrada 1">
              <a:extLst>
                <a:ext uri="{FF2B5EF4-FFF2-40B4-BE49-F238E27FC236}">
                  <a16:creationId xmlns:a16="http://schemas.microsoft.com/office/drawing/2014/main" id="{005079B8-538A-1F32-0D62-7432A6A5D4FC}"/>
                </a:ext>
              </a:extLst>
            </p:cNvPr>
            <p:cNvSpPr/>
            <p:nvPr/>
          </p:nvSpPr>
          <p:spPr>
            <a:xfrm>
              <a:off x="3329285" y="5099370"/>
              <a:ext cx="588702" cy="397622"/>
            </a:xfrm>
            <a:prstGeom prst="stripedRightArrow">
              <a:avLst/>
            </a:prstGeom>
            <a:solidFill>
              <a:srgbClr val="0086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A6D619B9-17DB-31A1-E4E6-D08C4461C9A4}"/>
                </a:ext>
              </a:extLst>
            </p:cNvPr>
            <p:cNvSpPr txBox="1"/>
            <p:nvPr/>
          </p:nvSpPr>
          <p:spPr>
            <a:xfrm>
              <a:off x="3808934" y="5084129"/>
              <a:ext cx="2062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rta"/>
                </a:rPr>
                <a:t>Custo R$ X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5D535B12-6D51-EF49-0DE7-1AE881A10E21}"/>
                </a:ext>
              </a:extLst>
            </p:cNvPr>
            <p:cNvSpPr txBox="1"/>
            <p:nvPr/>
          </p:nvSpPr>
          <p:spPr>
            <a:xfrm>
              <a:off x="3881902" y="4330140"/>
              <a:ext cx="19895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>
                  <a:solidFill>
                    <a:schemeClr val="accent1"/>
                  </a:solidFill>
                </a:rPr>
                <a:t>CUSTO CONFORME AS ESCOLHAS</a:t>
              </a:r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6B1E8763-2D16-7E45-90BB-C01D567EC695}"/>
              </a:ext>
            </a:extLst>
          </p:cNvPr>
          <p:cNvGrpSpPr/>
          <p:nvPr/>
        </p:nvGrpSpPr>
        <p:grpSpPr>
          <a:xfrm>
            <a:off x="5870514" y="4139504"/>
            <a:ext cx="3587009" cy="1971509"/>
            <a:chOff x="5870514" y="4139504"/>
            <a:chExt cx="3587009" cy="1971509"/>
          </a:xfrm>
        </p:grpSpPr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6CD1C5CB-2753-E1A9-3672-8644B21E44DD}"/>
                </a:ext>
              </a:extLst>
            </p:cNvPr>
            <p:cNvSpPr/>
            <p:nvPr/>
          </p:nvSpPr>
          <p:spPr>
            <a:xfrm>
              <a:off x="6407547" y="4139504"/>
              <a:ext cx="3049976" cy="1971509"/>
            </a:xfrm>
            <a:prstGeom prst="roundRect">
              <a:avLst>
                <a:gd name="adj" fmla="val 21468"/>
              </a:avLst>
            </a:prstGeom>
            <a:solidFill>
              <a:srgbClr val="F1EEEB"/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0789C32-E0D7-42FD-CD9D-A39BD619027C}"/>
                </a:ext>
              </a:extLst>
            </p:cNvPr>
            <p:cNvSpPr/>
            <p:nvPr/>
          </p:nvSpPr>
          <p:spPr>
            <a:xfrm>
              <a:off x="6640959" y="5183485"/>
              <a:ext cx="816770" cy="16581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>
                  <a:solidFill>
                    <a:schemeClr val="tx1"/>
                  </a:solidFill>
                </a:rPr>
                <a:t>ACAB 01</a:t>
              </a: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350ADDE7-D4CF-CC28-B0A1-F80C1E0AD5B1}"/>
                </a:ext>
              </a:extLst>
            </p:cNvPr>
            <p:cNvSpPr/>
            <p:nvPr/>
          </p:nvSpPr>
          <p:spPr>
            <a:xfrm>
              <a:off x="7539463" y="5183485"/>
              <a:ext cx="816770" cy="16581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>
                  <a:solidFill>
                    <a:schemeClr val="tx1"/>
                  </a:solidFill>
                </a:rPr>
                <a:t>ACAB 02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FD2677F2-CCDB-449E-911B-F5C91DCBF535}"/>
                </a:ext>
              </a:extLst>
            </p:cNvPr>
            <p:cNvSpPr/>
            <p:nvPr/>
          </p:nvSpPr>
          <p:spPr>
            <a:xfrm>
              <a:off x="8437967" y="5183485"/>
              <a:ext cx="816770" cy="16581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>
                  <a:solidFill>
                    <a:schemeClr val="tx1"/>
                  </a:solidFill>
                </a:rPr>
                <a:t>ACAB 03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7EFCB68-2933-C6A9-A88C-D883309AE092}"/>
                </a:ext>
              </a:extLst>
            </p:cNvPr>
            <p:cNvSpPr txBox="1"/>
            <p:nvPr/>
          </p:nvSpPr>
          <p:spPr>
            <a:xfrm>
              <a:off x="6563894" y="4330140"/>
              <a:ext cx="26908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>
                  <a:solidFill>
                    <a:schemeClr val="accent1"/>
                  </a:solidFill>
                </a:rPr>
                <a:t>CLASSIFICAÇÃO INTERMEDIÁRIA CONFORME CUSTO</a:t>
              </a:r>
            </a:p>
          </p:txBody>
        </p:sp>
        <p:sp>
          <p:nvSpPr>
            <p:cNvPr id="32" name="Seta: para a Direita Listrada 31">
              <a:extLst>
                <a:ext uri="{FF2B5EF4-FFF2-40B4-BE49-F238E27FC236}">
                  <a16:creationId xmlns:a16="http://schemas.microsoft.com/office/drawing/2014/main" id="{887A6610-3154-DFBA-5FD8-48F985C5080E}"/>
                </a:ext>
              </a:extLst>
            </p:cNvPr>
            <p:cNvSpPr/>
            <p:nvPr/>
          </p:nvSpPr>
          <p:spPr>
            <a:xfrm>
              <a:off x="5870514" y="5099370"/>
              <a:ext cx="588702" cy="397622"/>
            </a:xfrm>
            <a:prstGeom prst="stripedRightArrow">
              <a:avLst/>
            </a:prstGeom>
            <a:solidFill>
              <a:srgbClr val="0086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E5495C9C-E5FD-3CE0-703E-038F99383106}"/>
              </a:ext>
            </a:extLst>
          </p:cNvPr>
          <p:cNvGrpSpPr/>
          <p:nvPr/>
        </p:nvGrpSpPr>
        <p:grpSpPr>
          <a:xfrm>
            <a:off x="9358056" y="4139504"/>
            <a:ext cx="1964196" cy="1971509"/>
            <a:chOff x="9358056" y="4139504"/>
            <a:chExt cx="1964196" cy="1971509"/>
          </a:xfrm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6E8FFE72-0E69-E996-A9C6-CC413542D0FB}"/>
                </a:ext>
              </a:extLst>
            </p:cNvPr>
            <p:cNvSpPr/>
            <p:nvPr/>
          </p:nvSpPr>
          <p:spPr>
            <a:xfrm>
              <a:off x="9922856" y="4139504"/>
              <a:ext cx="1375494" cy="1971509"/>
            </a:xfrm>
            <a:prstGeom prst="roundRect">
              <a:avLst>
                <a:gd name="adj" fmla="val 21468"/>
              </a:avLst>
            </a:prstGeom>
            <a:solidFill>
              <a:srgbClr val="F1EEEB"/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95BDF793-22DA-B054-605E-A09438FAC228}"/>
                </a:ext>
              </a:extLst>
            </p:cNvPr>
            <p:cNvSpPr txBox="1"/>
            <p:nvPr/>
          </p:nvSpPr>
          <p:spPr>
            <a:xfrm>
              <a:off x="10284179" y="5106151"/>
              <a:ext cx="6520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>
                  <a:solidFill>
                    <a:schemeClr val="accent1"/>
                  </a:solidFill>
                </a:rPr>
                <a:t>ECO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55AF8D40-85DF-7ED6-EE89-E7C73EF02EE1}"/>
                </a:ext>
              </a:extLst>
            </p:cNvPr>
            <p:cNvSpPr txBox="1"/>
            <p:nvPr/>
          </p:nvSpPr>
          <p:spPr>
            <a:xfrm>
              <a:off x="9946758" y="4330140"/>
              <a:ext cx="13754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>
                  <a:solidFill>
                    <a:schemeClr val="accent1"/>
                  </a:solidFill>
                </a:rPr>
                <a:t>PRODUTO </a:t>
              </a:r>
            </a:p>
            <a:p>
              <a:pPr algn="ctr"/>
              <a:r>
                <a:rPr lang="pt-BR" sz="1100" b="1">
                  <a:solidFill>
                    <a:schemeClr val="accent1"/>
                  </a:solidFill>
                </a:rPr>
                <a:t>FINAL</a:t>
              </a:r>
            </a:p>
          </p:txBody>
        </p:sp>
        <p:sp>
          <p:nvSpPr>
            <p:cNvPr id="39" name="Seta: para a Direita Listrada 38">
              <a:extLst>
                <a:ext uri="{FF2B5EF4-FFF2-40B4-BE49-F238E27FC236}">
                  <a16:creationId xmlns:a16="http://schemas.microsoft.com/office/drawing/2014/main" id="{372DBE3B-7D24-905B-5C82-F5E734DD6F3A}"/>
                </a:ext>
              </a:extLst>
            </p:cNvPr>
            <p:cNvSpPr/>
            <p:nvPr/>
          </p:nvSpPr>
          <p:spPr>
            <a:xfrm>
              <a:off x="9358056" y="5099370"/>
              <a:ext cx="588702" cy="397622"/>
            </a:xfrm>
            <a:prstGeom prst="stripedRightArrow">
              <a:avLst/>
            </a:prstGeom>
            <a:solidFill>
              <a:srgbClr val="0086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1EB46989-AB0E-F856-9832-567FBD14BB59}"/>
              </a:ext>
            </a:extLst>
          </p:cNvPr>
          <p:cNvGrpSpPr/>
          <p:nvPr/>
        </p:nvGrpSpPr>
        <p:grpSpPr>
          <a:xfrm>
            <a:off x="1120242" y="5052395"/>
            <a:ext cx="1641792" cy="190081"/>
            <a:chOff x="1120242" y="5052395"/>
            <a:chExt cx="1641792" cy="190081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D11C1C10-B2DC-8A5E-318F-E19C4E09381D}"/>
                </a:ext>
              </a:extLst>
            </p:cNvPr>
            <p:cNvSpPr/>
            <p:nvPr/>
          </p:nvSpPr>
          <p:spPr>
            <a:xfrm>
              <a:off x="1120242" y="5052395"/>
              <a:ext cx="245546" cy="19008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C8706C7E-505F-2C74-159F-A3B1FF295ED3}"/>
                </a:ext>
              </a:extLst>
            </p:cNvPr>
            <p:cNvSpPr/>
            <p:nvPr/>
          </p:nvSpPr>
          <p:spPr>
            <a:xfrm>
              <a:off x="1845705" y="5052395"/>
              <a:ext cx="245546" cy="19008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656514E6-25AC-3057-F65D-B2463C532FE6}"/>
                </a:ext>
              </a:extLst>
            </p:cNvPr>
            <p:cNvSpPr/>
            <p:nvPr/>
          </p:nvSpPr>
          <p:spPr>
            <a:xfrm>
              <a:off x="2516488" y="5052395"/>
              <a:ext cx="245546" cy="19008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1475C082-173F-7BF0-5B44-09BCC5CFF308}"/>
              </a:ext>
            </a:extLst>
          </p:cNvPr>
          <p:cNvSpPr/>
          <p:nvPr/>
        </p:nvSpPr>
        <p:spPr>
          <a:xfrm>
            <a:off x="7539463" y="5183485"/>
            <a:ext cx="816770" cy="16581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>
                <a:solidFill>
                  <a:schemeClr val="bg1"/>
                </a:solidFill>
              </a:rPr>
              <a:t>ACAB 02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5CA2CDD5-273D-5493-E24B-5DC9B13DFC67}"/>
              </a:ext>
            </a:extLst>
          </p:cNvPr>
          <p:cNvGrpSpPr/>
          <p:nvPr/>
        </p:nvGrpSpPr>
        <p:grpSpPr>
          <a:xfrm>
            <a:off x="6802303" y="5456707"/>
            <a:ext cx="2452435" cy="470772"/>
            <a:chOff x="5703726" y="6264877"/>
            <a:chExt cx="4244713" cy="470772"/>
          </a:xfrm>
        </p:grpSpPr>
        <p:pic>
          <p:nvPicPr>
            <p:cNvPr id="46" name="Gráfico 45" descr="Seta de linha: curva no sentido horário com preenchimento sólido">
              <a:extLst>
                <a:ext uri="{FF2B5EF4-FFF2-40B4-BE49-F238E27FC236}">
                  <a16:creationId xmlns:a16="http://schemas.microsoft.com/office/drawing/2014/main" id="{EAE757A6-AC2A-BB69-727D-50D066582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 flipV="1">
              <a:off x="5764102" y="6204501"/>
              <a:ext cx="300514" cy="421265"/>
            </a:xfrm>
            <a:prstGeom prst="rect">
              <a:avLst/>
            </a:prstGeom>
          </p:spPr>
        </p:pic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B4A62A8-FEF5-32BB-AA65-96281FD92247}"/>
                </a:ext>
              </a:extLst>
            </p:cNvPr>
            <p:cNvSpPr txBox="1"/>
            <p:nvPr/>
          </p:nvSpPr>
          <p:spPr>
            <a:xfrm>
              <a:off x="6093888" y="6335539"/>
              <a:ext cx="3854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>
                  <a:solidFill>
                    <a:schemeClr val="accent1"/>
                  </a:solidFill>
                </a:rPr>
                <a:t>Monitoramento e acompanhamento da Performance dos Produtos. </a:t>
              </a:r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8CD8B4FD-85D8-C78D-03B7-3D06A5C2CA2E}"/>
              </a:ext>
            </a:extLst>
          </p:cNvPr>
          <p:cNvSpPr/>
          <p:nvPr/>
        </p:nvSpPr>
        <p:spPr>
          <a:xfrm>
            <a:off x="-1253613" y="28363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OK!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2B7FD2C-F8FC-DA56-3C8F-1DCF6FFBDEAC}"/>
              </a:ext>
            </a:extLst>
          </p:cNvPr>
          <p:cNvSpPr/>
          <p:nvPr/>
        </p:nvSpPr>
        <p:spPr>
          <a:xfrm>
            <a:off x="481491" y="796281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/>
              <a:t>1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6BE32B7-697D-0650-78AF-19BEC8207C59}"/>
              </a:ext>
            </a:extLst>
          </p:cNvPr>
          <p:cNvSpPr/>
          <p:nvPr/>
        </p:nvSpPr>
        <p:spPr>
          <a:xfrm>
            <a:off x="481491" y="145074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/>
              <a:t>2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8E95C08-BEA2-A3C6-3475-C23525DF7A4F}"/>
              </a:ext>
            </a:extLst>
          </p:cNvPr>
          <p:cNvSpPr/>
          <p:nvPr/>
        </p:nvSpPr>
        <p:spPr>
          <a:xfrm>
            <a:off x="481491" y="2082286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/>
              <a:t>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519FD9C-22B2-911C-7D73-68A340680584}"/>
              </a:ext>
            </a:extLst>
          </p:cNvPr>
          <p:cNvSpPr txBox="1"/>
          <p:nvPr/>
        </p:nvSpPr>
        <p:spPr>
          <a:xfrm>
            <a:off x="1120242" y="2782151"/>
            <a:ext cx="795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Averta"/>
              </a:rPr>
              <a:t>Foco inicial na Esfera </a:t>
            </a:r>
            <a:r>
              <a:rPr lang="pt-BR" sz="2000" b="1">
                <a:solidFill>
                  <a:schemeClr val="accent1">
                    <a:lumMod val="75000"/>
                  </a:schemeClr>
                </a:solidFill>
                <a:latin typeface="Averta"/>
              </a:rPr>
              <a:t>FINANCEIRA/CUSTOS</a:t>
            </a:r>
            <a:r>
              <a:rPr lang="pt-BR" sz="2000" b="1">
                <a:solidFill>
                  <a:schemeClr val="tx1">
                    <a:lumMod val="65000"/>
                    <a:lumOff val="35000"/>
                  </a:schemeClr>
                </a:solidFill>
                <a:latin typeface="Averta"/>
              </a:rPr>
              <a:t>.</a:t>
            </a:r>
            <a:endParaRPr lang="pt-BR" sz="2000">
              <a:solidFill>
                <a:schemeClr val="accent2"/>
              </a:solidFill>
              <a:latin typeface="Averta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5B03844-BFAF-0C97-C51A-9D2DB6C71D92}"/>
              </a:ext>
            </a:extLst>
          </p:cNvPr>
          <p:cNvSpPr/>
          <p:nvPr/>
        </p:nvSpPr>
        <p:spPr>
          <a:xfrm>
            <a:off x="481491" y="2734980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6068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6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A8312-BA77-19C2-7926-8368892D0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6">
            <a:extLst>
              <a:ext uri="{FF2B5EF4-FFF2-40B4-BE49-F238E27FC236}">
                <a16:creationId xmlns:a16="http://schemas.microsoft.com/office/drawing/2014/main" id="{402F0C57-33C4-9E6A-A023-BCA6994C38DA}"/>
              </a:ext>
            </a:extLst>
          </p:cNvPr>
          <p:cNvSpPr txBox="1"/>
          <p:nvPr/>
        </p:nvSpPr>
        <p:spPr>
          <a:xfrm>
            <a:off x="470690" y="220967"/>
            <a:ext cx="7112267" cy="40780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l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2400" b="1">
                <a:solidFill>
                  <a:schemeClr val="accent1">
                    <a:lumMod val="75000"/>
                  </a:schemeClr>
                </a:solidFill>
                <a:latin typeface="Averta-Bold" panose="00000800000000000000" pitchFamily="50" charset="0"/>
                <a:ea typeface="Segoe UI Black" panose="020B0A02040204020203" pitchFamily="34" charset="0"/>
                <a:cs typeface="Calibri" panose="020F0502020204030204" pitchFamily="34" charset="0"/>
              </a:rPr>
              <a:t>CONSTRUÇÃO RÉGUA CLASSIFICAÇÃO</a:t>
            </a:r>
          </a:p>
        </p:txBody>
      </p:sp>
      <p:sp>
        <p:nvSpPr>
          <p:cNvPr id="208" name="object 6">
            <a:extLst>
              <a:ext uri="{FF2B5EF4-FFF2-40B4-BE49-F238E27FC236}">
                <a16:creationId xmlns:a16="http://schemas.microsoft.com/office/drawing/2014/main" id="{D4E846E3-B8F8-83E0-25A8-35CC4B572535}"/>
              </a:ext>
            </a:extLst>
          </p:cNvPr>
          <p:cNvSpPr txBox="1"/>
          <p:nvPr/>
        </p:nvSpPr>
        <p:spPr>
          <a:xfrm>
            <a:off x="1025281" y="1914920"/>
            <a:ext cx="2733656" cy="284693"/>
          </a:xfrm>
          <a:prstGeom prst="rect">
            <a:avLst/>
          </a:prstGeom>
          <a:noFill/>
        </p:spPr>
        <p:txBody>
          <a:bodyPr vert="horz" wrap="square" lIns="0" tIns="38100" rIns="0" bIns="0" rtlCol="0">
            <a:spAutoFit/>
          </a:bodyPr>
          <a:lstStyle/>
          <a:p>
            <a:pPr marL="12700" marR="5080" algn="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1600" b="1">
                <a:solidFill>
                  <a:srgbClr val="00D38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ACABAMENTOS</a:t>
            </a:r>
          </a:p>
        </p:txBody>
      </p:sp>
      <p:sp>
        <p:nvSpPr>
          <p:cNvPr id="209" name="object 6">
            <a:extLst>
              <a:ext uri="{FF2B5EF4-FFF2-40B4-BE49-F238E27FC236}">
                <a16:creationId xmlns:a16="http://schemas.microsoft.com/office/drawing/2014/main" id="{CCF952D0-0B61-A7C7-15C8-9032F7851FD5}"/>
              </a:ext>
            </a:extLst>
          </p:cNvPr>
          <p:cNvSpPr txBox="1"/>
          <p:nvPr/>
        </p:nvSpPr>
        <p:spPr>
          <a:xfrm>
            <a:off x="2492688" y="2601441"/>
            <a:ext cx="1266249" cy="284693"/>
          </a:xfrm>
          <a:prstGeom prst="rect">
            <a:avLst/>
          </a:prstGeom>
          <a:noFill/>
        </p:spPr>
        <p:txBody>
          <a:bodyPr vert="horz" wrap="square" lIns="0" tIns="38100" rIns="0" bIns="0" rtlCol="0">
            <a:spAutoFit/>
          </a:bodyPr>
          <a:lstStyle/>
          <a:p>
            <a:pPr marL="12700" marR="5080" algn="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1600" b="1">
                <a:solidFill>
                  <a:srgbClr val="006B3F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LAZER</a:t>
            </a:r>
          </a:p>
        </p:txBody>
      </p:sp>
      <p:sp>
        <p:nvSpPr>
          <p:cNvPr id="210" name="object 6">
            <a:extLst>
              <a:ext uri="{FF2B5EF4-FFF2-40B4-BE49-F238E27FC236}">
                <a16:creationId xmlns:a16="http://schemas.microsoft.com/office/drawing/2014/main" id="{FAA66E92-B976-5250-0D4D-0E2D81186A10}"/>
              </a:ext>
            </a:extLst>
          </p:cNvPr>
          <p:cNvSpPr txBox="1"/>
          <p:nvPr/>
        </p:nvSpPr>
        <p:spPr>
          <a:xfrm>
            <a:off x="236648" y="3358657"/>
            <a:ext cx="3522289" cy="284693"/>
          </a:xfrm>
          <a:prstGeom prst="rect">
            <a:avLst/>
          </a:prstGeom>
          <a:noFill/>
        </p:spPr>
        <p:txBody>
          <a:bodyPr vert="horz" wrap="square" lIns="0" tIns="38100" rIns="0" bIns="0" rtlCol="0">
            <a:spAutoFit/>
          </a:bodyPr>
          <a:lstStyle/>
          <a:p>
            <a:pPr marL="12700" marR="5080" algn="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1600" b="1">
                <a:solidFill>
                  <a:srgbClr val="592F7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TIPOLOGIAS </a:t>
            </a:r>
            <a:r>
              <a:rPr lang="pt-BR" sz="1400" b="1">
                <a:solidFill>
                  <a:srgbClr val="592F7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(VARANDA + SUÍTE)</a:t>
            </a:r>
            <a:endParaRPr lang="pt-BR" sz="1600" b="1">
              <a:solidFill>
                <a:srgbClr val="592F7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" name="object 6">
            <a:extLst>
              <a:ext uri="{FF2B5EF4-FFF2-40B4-BE49-F238E27FC236}">
                <a16:creationId xmlns:a16="http://schemas.microsoft.com/office/drawing/2014/main" id="{80908DFB-F009-96AC-C4AD-BF3367151601}"/>
              </a:ext>
            </a:extLst>
          </p:cNvPr>
          <p:cNvSpPr txBox="1"/>
          <p:nvPr/>
        </p:nvSpPr>
        <p:spPr>
          <a:xfrm>
            <a:off x="271913" y="4127204"/>
            <a:ext cx="3487024" cy="284693"/>
          </a:xfrm>
          <a:prstGeom prst="rect">
            <a:avLst/>
          </a:prstGeom>
          <a:noFill/>
        </p:spPr>
        <p:txBody>
          <a:bodyPr vert="horz" wrap="square" lIns="0" tIns="38100" rIns="0" bIns="0" rtlCol="0">
            <a:spAutoFit/>
          </a:bodyPr>
          <a:lstStyle/>
          <a:p>
            <a:pPr marL="12700" marR="5080" algn="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1600" b="1">
                <a:solidFill>
                  <a:srgbClr val="F7287C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VAGAS (QUANTIDADE)</a:t>
            </a:r>
          </a:p>
        </p:txBody>
      </p:sp>
      <p:sp>
        <p:nvSpPr>
          <p:cNvPr id="212" name="Retângulo: Cantos Arredondados 211">
            <a:extLst>
              <a:ext uri="{FF2B5EF4-FFF2-40B4-BE49-F238E27FC236}">
                <a16:creationId xmlns:a16="http://schemas.microsoft.com/office/drawing/2014/main" id="{DDC4BC2C-C9CA-3735-D728-0A4948B18849}"/>
              </a:ext>
            </a:extLst>
          </p:cNvPr>
          <p:cNvSpPr/>
          <p:nvPr/>
        </p:nvSpPr>
        <p:spPr>
          <a:xfrm>
            <a:off x="4675886" y="1986426"/>
            <a:ext cx="1265385" cy="2505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bg1"/>
                </a:solidFill>
              </a:rPr>
              <a:t>ACAB 01</a:t>
            </a:r>
          </a:p>
        </p:txBody>
      </p:sp>
      <p:sp>
        <p:nvSpPr>
          <p:cNvPr id="213" name="Retângulo: Cantos Arredondados 212">
            <a:extLst>
              <a:ext uri="{FF2B5EF4-FFF2-40B4-BE49-F238E27FC236}">
                <a16:creationId xmlns:a16="http://schemas.microsoft.com/office/drawing/2014/main" id="{131571C7-7DDA-E879-7E4A-36483451B9F7}"/>
              </a:ext>
            </a:extLst>
          </p:cNvPr>
          <p:cNvSpPr/>
          <p:nvPr/>
        </p:nvSpPr>
        <p:spPr>
          <a:xfrm>
            <a:off x="5993314" y="1986426"/>
            <a:ext cx="1265385" cy="2505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bg1"/>
                </a:solidFill>
              </a:rPr>
              <a:t>ACAB 02</a:t>
            </a:r>
          </a:p>
        </p:txBody>
      </p:sp>
      <p:sp>
        <p:nvSpPr>
          <p:cNvPr id="214" name="Retângulo: Cantos Arredondados 213">
            <a:extLst>
              <a:ext uri="{FF2B5EF4-FFF2-40B4-BE49-F238E27FC236}">
                <a16:creationId xmlns:a16="http://schemas.microsoft.com/office/drawing/2014/main" id="{55B2330C-B7E0-5B90-86E3-8B0D6CCDD837}"/>
              </a:ext>
            </a:extLst>
          </p:cNvPr>
          <p:cNvSpPr/>
          <p:nvPr/>
        </p:nvSpPr>
        <p:spPr>
          <a:xfrm>
            <a:off x="7304535" y="1986426"/>
            <a:ext cx="1265385" cy="250574"/>
          </a:xfrm>
          <a:prstGeom prst="roundRect">
            <a:avLst/>
          </a:prstGeom>
          <a:solidFill>
            <a:srgbClr val="009D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ACAB 03</a:t>
            </a:r>
          </a:p>
        </p:txBody>
      </p:sp>
      <p:sp>
        <p:nvSpPr>
          <p:cNvPr id="219" name="Retângulo: Cantos Arredondados 218">
            <a:extLst>
              <a:ext uri="{FF2B5EF4-FFF2-40B4-BE49-F238E27FC236}">
                <a16:creationId xmlns:a16="http://schemas.microsoft.com/office/drawing/2014/main" id="{10DC57E8-45CF-9958-E31A-A9DED0AD84DD}"/>
              </a:ext>
            </a:extLst>
          </p:cNvPr>
          <p:cNvSpPr/>
          <p:nvPr/>
        </p:nvSpPr>
        <p:spPr>
          <a:xfrm>
            <a:off x="4699947" y="4199377"/>
            <a:ext cx="1224011" cy="2505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bg1"/>
                </a:solidFill>
              </a:rPr>
              <a:t>VAGA 01</a:t>
            </a:r>
          </a:p>
        </p:txBody>
      </p:sp>
      <p:sp>
        <p:nvSpPr>
          <p:cNvPr id="220" name="Retângulo: Cantos Arredondados 219">
            <a:extLst>
              <a:ext uri="{FF2B5EF4-FFF2-40B4-BE49-F238E27FC236}">
                <a16:creationId xmlns:a16="http://schemas.microsoft.com/office/drawing/2014/main" id="{1C2A7FF3-4DCD-E7B0-0704-97E14DE7ADAF}"/>
              </a:ext>
            </a:extLst>
          </p:cNvPr>
          <p:cNvSpPr/>
          <p:nvPr/>
        </p:nvSpPr>
        <p:spPr>
          <a:xfrm>
            <a:off x="5993314" y="4199377"/>
            <a:ext cx="1265385" cy="2505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bg1"/>
                </a:solidFill>
              </a:rPr>
              <a:t>VAGA 02</a:t>
            </a:r>
          </a:p>
        </p:txBody>
      </p:sp>
      <p:sp>
        <p:nvSpPr>
          <p:cNvPr id="221" name="Retângulo: Cantos Arredondados 220">
            <a:extLst>
              <a:ext uri="{FF2B5EF4-FFF2-40B4-BE49-F238E27FC236}">
                <a16:creationId xmlns:a16="http://schemas.microsoft.com/office/drawing/2014/main" id="{40E04ACC-1135-3061-B9CE-3C96756FB51B}"/>
              </a:ext>
            </a:extLst>
          </p:cNvPr>
          <p:cNvSpPr/>
          <p:nvPr/>
        </p:nvSpPr>
        <p:spPr>
          <a:xfrm>
            <a:off x="7296603" y="4199377"/>
            <a:ext cx="1265387" cy="250574"/>
          </a:xfrm>
          <a:prstGeom prst="roundRect">
            <a:avLst/>
          </a:prstGeom>
          <a:solidFill>
            <a:srgbClr val="CF0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VAGA 03</a:t>
            </a:r>
          </a:p>
        </p:txBody>
      </p:sp>
      <p:sp>
        <p:nvSpPr>
          <p:cNvPr id="222" name="Retângulo: Cantos Arredondados 221">
            <a:extLst>
              <a:ext uri="{FF2B5EF4-FFF2-40B4-BE49-F238E27FC236}">
                <a16:creationId xmlns:a16="http://schemas.microsoft.com/office/drawing/2014/main" id="{ADA31A35-EB80-D75B-2BDC-7ADFF60E07A5}"/>
              </a:ext>
            </a:extLst>
          </p:cNvPr>
          <p:cNvSpPr/>
          <p:nvPr/>
        </p:nvSpPr>
        <p:spPr>
          <a:xfrm>
            <a:off x="4713199" y="2652159"/>
            <a:ext cx="1228071" cy="2505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bg1"/>
                </a:solidFill>
              </a:rPr>
              <a:t>LZ 01</a:t>
            </a:r>
          </a:p>
        </p:txBody>
      </p:sp>
      <p:sp>
        <p:nvSpPr>
          <p:cNvPr id="223" name="Retângulo: Cantos Arredondados 222">
            <a:extLst>
              <a:ext uri="{FF2B5EF4-FFF2-40B4-BE49-F238E27FC236}">
                <a16:creationId xmlns:a16="http://schemas.microsoft.com/office/drawing/2014/main" id="{9FA7B5E2-5EED-3E31-5A45-DAFD3FA4F07A}"/>
              </a:ext>
            </a:extLst>
          </p:cNvPr>
          <p:cNvSpPr/>
          <p:nvPr/>
        </p:nvSpPr>
        <p:spPr>
          <a:xfrm>
            <a:off x="5993315" y="2652159"/>
            <a:ext cx="1265385" cy="2505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bg1"/>
                </a:solidFill>
              </a:rPr>
              <a:t>LZ 02</a:t>
            </a:r>
          </a:p>
        </p:txBody>
      </p:sp>
      <p:sp>
        <p:nvSpPr>
          <p:cNvPr id="224" name="Retângulo: Cantos Arredondados 223">
            <a:extLst>
              <a:ext uri="{FF2B5EF4-FFF2-40B4-BE49-F238E27FC236}">
                <a16:creationId xmlns:a16="http://schemas.microsoft.com/office/drawing/2014/main" id="{2606AD21-648A-C4BB-349C-0F866EE36305}"/>
              </a:ext>
            </a:extLst>
          </p:cNvPr>
          <p:cNvSpPr/>
          <p:nvPr/>
        </p:nvSpPr>
        <p:spPr>
          <a:xfrm>
            <a:off x="7296603" y="2652159"/>
            <a:ext cx="1273317" cy="25057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LZ 03</a:t>
            </a:r>
          </a:p>
        </p:txBody>
      </p:sp>
      <p:sp>
        <p:nvSpPr>
          <p:cNvPr id="225" name="Retângulo: Cantos Arredondados 224">
            <a:extLst>
              <a:ext uri="{FF2B5EF4-FFF2-40B4-BE49-F238E27FC236}">
                <a16:creationId xmlns:a16="http://schemas.microsoft.com/office/drawing/2014/main" id="{B549436A-48E6-FA9C-9C31-E500E1B8988F}"/>
              </a:ext>
            </a:extLst>
          </p:cNvPr>
          <p:cNvSpPr/>
          <p:nvPr/>
        </p:nvSpPr>
        <p:spPr>
          <a:xfrm>
            <a:off x="4707484" y="3447252"/>
            <a:ext cx="1233786" cy="2505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bg1"/>
                </a:solidFill>
              </a:rPr>
              <a:t>TIP 01</a:t>
            </a:r>
          </a:p>
        </p:txBody>
      </p:sp>
      <p:sp>
        <p:nvSpPr>
          <p:cNvPr id="226" name="Retângulo: Cantos Arredondados 225">
            <a:extLst>
              <a:ext uri="{FF2B5EF4-FFF2-40B4-BE49-F238E27FC236}">
                <a16:creationId xmlns:a16="http://schemas.microsoft.com/office/drawing/2014/main" id="{FC9948A5-2E8E-C268-65C7-21F6CDDB534F}"/>
              </a:ext>
            </a:extLst>
          </p:cNvPr>
          <p:cNvSpPr/>
          <p:nvPr/>
        </p:nvSpPr>
        <p:spPr>
          <a:xfrm>
            <a:off x="5993314" y="3447252"/>
            <a:ext cx="1265385" cy="2505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bg1"/>
                </a:solidFill>
              </a:rPr>
              <a:t>TIP 02</a:t>
            </a:r>
          </a:p>
        </p:txBody>
      </p:sp>
      <p:sp>
        <p:nvSpPr>
          <p:cNvPr id="227" name="Retângulo: Cantos Arredondados 226">
            <a:extLst>
              <a:ext uri="{FF2B5EF4-FFF2-40B4-BE49-F238E27FC236}">
                <a16:creationId xmlns:a16="http://schemas.microsoft.com/office/drawing/2014/main" id="{B22113DA-B4D8-CBBE-1991-25E4EDE3E2B8}"/>
              </a:ext>
            </a:extLst>
          </p:cNvPr>
          <p:cNvSpPr/>
          <p:nvPr/>
        </p:nvSpPr>
        <p:spPr>
          <a:xfrm>
            <a:off x="7296605" y="3447252"/>
            <a:ext cx="1265385" cy="250574"/>
          </a:xfrm>
          <a:prstGeom prst="roundRect">
            <a:avLst/>
          </a:prstGeom>
          <a:solidFill>
            <a:srgbClr val="592F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TIP 03</a:t>
            </a:r>
          </a:p>
        </p:txBody>
      </p: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B6AE6A40-5B31-3BC7-36FF-87F6C2261E9C}"/>
              </a:ext>
            </a:extLst>
          </p:cNvPr>
          <p:cNvSpPr txBox="1"/>
          <p:nvPr/>
        </p:nvSpPr>
        <p:spPr>
          <a:xfrm>
            <a:off x="5377937" y="289262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800</a:t>
            </a:r>
          </a:p>
        </p:txBody>
      </p:sp>
      <p:sp>
        <p:nvSpPr>
          <p:cNvPr id="239" name="CaixaDeTexto 238">
            <a:extLst>
              <a:ext uri="{FF2B5EF4-FFF2-40B4-BE49-F238E27FC236}">
                <a16:creationId xmlns:a16="http://schemas.microsoft.com/office/drawing/2014/main" id="{6EC39F66-7AC5-9073-0DE5-904CEB4804C7}"/>
              </a:ext>
            </a:extLst>
          </p:cNvPr>
          <p:cNvSpPr txBox="1"/>
          <p:nvPr/>
        </p:nvSpPr>
        <p:spPr>
          <a:xfrm>
            <a:off x="6733937" y="289262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>
                <a:solidFill>
                  <a:schemeClr val="tx1"/>
                </a:solidFill>
              </a:rPr>
              <a:t>1.6K</a:t>
            </a:r>
          </a:p>
        </p:txBody>
      </p:sp>
      <p:sp>
        <p:nvSpPr>
          <p:cNvPr id="240" name="CaixaDeTexto 239">
            <a:extLst>
              <a:ext uri="{FF2B5EF4-FFF2-40B4-BE49-F238E27FC236}">
                <a16:creationId xmlns:a16="http://schemas.microsoft.com/office/drawing/2014/main" id="{01CE31F3-A830-1229-BEF0-AECA3DA88759}"/>
              </a:ext>
            </a:extLst>
          </p:cNvPr>
          <p:cNvSpPr txBox="1"/>
          <p:nvPr/>
        </p:nvSpPr>
        <p:spPr>
          <a:xfrm>
            <a:off x="8509018" y="2891940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050" b="1">
                <a:solidFill>
                  <a:schemeClr val="tx1"/>
                </a:solidFill>
              </a:rPr>
              <a:t>2.4K</a:t>
            </a: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F0CC0452-BA79-56DD-1729-51B2D51EF960}"/>
              </a:ext>
            </a:extLst>
          </p:cNvPr>
          <p:cNvSpPr txBox="1"/>
          <p:nvPr/>
        </p:nvSpPr>
        <p:spPr>
          <a:xfrm>
            <a:off x="8835830" y="2902733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/>
              <a:t>&gt;</a:t>
            </a:r>
          </a:p>
        </p:txBody>
      </p:sp>
      <p:sp>
        <p:nvSpPr>
          <p:cNvPr id="242" name="Retângulo: Cantos Arredondados 241">
            <a:extLst>
              <a:ext uri="{FF2B5EF4-FFF2-40B4-BE49-F238E27FC236}">
                <a16:creationId xmlns:a16="http://schemas.microsoft.com/office/drawing/2014/main" id="{86FFA66E-C998-1A70-0AC3-C54CE06AFD54}"/>
              </a:ext>
            </a:extLst>
          </p:cNvPr>
          <p:cNvSpPr/>
          <p:nvPr/>
        </p:nvSpPr>
        <p:spPr>
          <a:xfrm>
            <a:off x="8603499" y="2652159"/>
            <a:ext cx="1243184" cy="250574"/>
          </a:xfrm>
          <a:prstGeom prst="roundRect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LZ 04</a:t>
            </a:r>
          </a:p>
        </p:txBody>
      </p: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76DF4030-FBF6-33AF-FEC7-51168D48250E}"/>
              </a:ext>
            </a:extLst>
          </p:cNvPr>
          <p:cNvSpPr txBox="1"/>
          <p:nvPr/>
        </p:nvSpPr>
        <p:spPr>
          <a:xfrm>
            <a:off x="3498253" y="368776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/>
              <a:t>0</a:t>
            </a:r>
          </a:p>
        </p:txBody>
      </p:sp>
      <p:sp>
        <p:nvSpPr>
          <p:cNvPr id="244" name="CaixaDeTexto 243">
            <a:extLst>
              <a:ext uri="{FF2B5EF4-FFF2-40B4-BE49-F238E27FC236}">
                <a16:creationId xmlns:a16="http://schemas.microsoft.com/office/drawing/2014/main" id="{D4836413-6C91-9996-9C78-887FEA53BFF5}"/>
              </a:ext>
            </a:extLst>
          </p:cNvPr>
          <p:cNvSpPr txBox="1"/>
          <p:nvPr/>
        </p:nvSpPr>
        <p:spPr>
          <a:xfrm>
            <a:off x="5377937" y="368776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1.5K</a:t>
            </a:r>
          </a:p>
        </p:txBody>
      </p:sp>
      <p:sp>
        <p:nvSpPr>
          <p:cNvPr id="245" name="CaixaDeTexto 244">
            <a:extLst>
              <a:ext uri="{FF2B5EF4-FFF2-40B4-BE49-F238E27FC236}">
                <a16:creationId xmlns:a16="http://schemas.microsoft.com/office/drawing/2014/main" id="{98B42F60-72DA-FAD7-E8E3-73660F369A84}"/>
              </a:ext>
            </a:extLst>
          </p:cNvPr>
          <p:cNvSpPr txBox="1"/>
          <p:nvPr/>
        </p:nvSpPr>
        <p:spPr>
          <a:xfrm>
            <a:off x="6733937" y="368776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>
                <a:solidFill>
                  <a:schemeClr val="tx1"/>
                </a:solidFill>
              </a:rPr>
              <a:t>3K</a:t>
            </a:r>
          </a:p>
        </p:txBody>
      </p: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E68A0BD7-9529-5CF8-52E7-BC9479BF4EC5}"/>
              </a:ext>
            </a:extLst>
          </p:cNvPr>
          <p:cNvSpPr txBox="1"/>
          <p:nvPr/>
        </p:nvSpPr>
        <p:spPr>
          <a:xfrm>
            <a:off x="8509018" y="368776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050" b="1">
                <a:solidFill>
                  <a:schemeClr val="tx1"/>
                </a:solidFill>
              </a:rPr>
              <a:t>9K</a:t>
            </a:r>
          </a:p>
        </p:txBody>
      </p:sp>
      <p:sp>
        <p:nvSpPr>
          <p:cNvPr id="247" name="CaixaDeTexto 246">
            <a:extLst>
              <a:ext uri="{FF2B5EF4-FFF2-40B4-BE49-F238E27FC236}">
                <a16:creationId xmlns:a16="http://schemas.microsoft.com/office/drawing/2014/main" id="{7B63D152-182C-2213-C307-DF3E9B9F72BC}"/>
              </a:ext>
            </a:extLst>
          </p:cNvPr>
          <p:cNvSpPr txBox="1"/>
          <p:nvPr/>
        </p:nvSpPr>
        <p:spPr>
          <a:xfrm>
            <a:off x="3498253" y="4447518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/>
              <a:t>0</a:t>
            </a:r>
          </a:p>
        </p:txBody>
      </p:sp>
      <p:sp>
        <p:nvSpPr>
          <p:cNvPr id="248" name="CaixaDeTexto 247">
            <a:extLst>
              <a:ext uri="{FF2B5EF4-FFF2-40B4-BE49-F238E27FC236}">
                <a16:creationId xmlns:a16="http://schemas.microsoft.com/office/drawing/2014/main" id="{E367D3D6-322A-E049-28FD-F970D8CA2D46}"/>
              </a:ext>
            </a:extLst>
          </p:cNvPr>
          <p:cNvSpPr txBox="1"/>
          <p:nvPr/>
        </p:nvSpPr>
        <p:spPr>
          <a:xfrm>
            <a:off x="5377937" y="4447518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1.3K</a:t>
            </a:r>
          </a:p>
        </p:txBody>
      </p:sp>
      <p:sp>
        <p:nvSpPr>
          <p:cNvPr id="249" name="CaixaDeTexto 248">
            <a:extLst>
              <a:ext uri="{FF2B5EF4-FFF2-40B4-BE49-F238E27FC236}">
                <a16:creationId xmlns:a16="http://schemas.microsoft.com/office/drawing/2014/main" id="{E866F21F-B5F5-F2AE-C15D-C8D55065A6CB}"/>
              </a:ext>
            </a:extLst>
          </p:cNvPr>
          <p:cNvSpPr txBox="1"/>
          <p:nvPr/>
        </p:nvSpPr>
        <p:spPr>
          <a:xfrm>
            <a:off x="6733937" y="4447518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>
                <a:solidFill>
                  <a:schemeClr val="tx1"/>
                </a:solidFill>
              </a:rPr>
              <a:t>2.5K</a:t>
            </a:r>
          </a:p>
        </p:txBody>
      </p:sp>
      <p:sp>
        <p:nvSpPr>
          <p:cNvPr id="250" name="CaixaDeTexto 249">
            <a:extLst>
              <a:ext uri="{FF2B5EF4-FFF2-40B4-BE49-F238E27FC236}">
                <a16:creationId xmlns:a16="http://schemas.microsoft.com/office/drawing/2014/main" id="{634E46F6-A327-8408-BAFB-47E451F487FC}"/>
              </a:ext>
            </a:extLst>
          </p:cNvPr>
          <p:cNvSpPr txBox="1"/>
          <p:nvPr/>
        </p:nvSpPr>
        <p:spPr>
          <a:xfrm>
            <a:off x="8509018" y="4447518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050" b="1">
                <a:solidFill>
                  <a:schemeClr val="tx1"/>
                </a:solidFill>
              </a:rPr>
              <a:t>15K</a:t>
            </a:r>
          </a:p>
        </p:txBody>
      </p: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E6DB4625-0731-47F0-1AC2-6054404622CA}"/>
              </a:ext>
            </a:extLst>
          </p:cNvPr>
          <p:cNvSpPr txBox="1"/>
          <p:nvPr/>
        </p:nvSpPr>
        <p:spPr>
          <a:xfrm>
            <a:off x="3498253" y="2883609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/>
              <a:t>230</a:t>
            </a:r>
          </a:p>
        </p:txBody>
      </p:sp>
      <p:sp>
        <p:nvSpPr>
          <p:cNvPr id="301" name="CaixaDeTexto 300">
            <a:extLst>
              <a:ext uri="{FF2B5EF4-FFF2-40B4-BE49-F238E27FC236}">
                <a16:creationId xmlns:a16="http://schemas.microsoft.com/office/drawing/2014/main" id="{14B3F7F9-F0EE-D877-400D-A510AFB4B78F}"/>
              </a:ext>
            </a:extLst>
          </p:cNvPr>
          <p:cNvSpPr txBox="1"/>
          <p:nvPr/>
        </p:nvSpPr>
        <p:spPr>
          <a:xfrm>
            <a:off x="3815215" y="1495913"/>
            <a:ext cx="82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>
              <a:defRPr sz="1000"/>
            </a:lvl1pPr>
          </a:lstStyle>
          <a:p>
            <a:pPr algn="r"/>
            <a:r>
              <a:rPr lang="pt-BR" sz="1050" b="1"/>
              <a:t>$ MÍN</a:t>
            </a:r>
          </a:p>
        </p:txBody>
      </p:sp>
      <p:sp>
        <p:nvSpPr>
          <p:cNvPr id="302" name="CaixaDeTexto 301">
            <a:extLst>
              <a:ext uri="{FF2B5EF4-FFF2-40B4-BE49-F238E27FC236}">
                <a16:creationId xmlns:a16="http://schemas.microsoft.com/office/drawing/2014/main" id="{9B5B38AC-29AE-EE5F-D350-4006ADE5BF18}"/>
              </a:ext>
            </a:extLst>
          </p:cNvPr>
          <p:cNvSpPr txBox="1"/>
          <p:nvPr/>
        </p:nvSpPr>
        <p:spPr>
          <a:xfrm>
            <a:off x="8509018" y="1495913"/>
            <a:ext cx="615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/>
              <a:t>$ MÁX</a:t>
            </a:r>
          </a:p>
        </p:txBody>
      </p:sp>
      <p:cxnSp>
        <p:nvCxnSpPr>
          <p:cNvPr id="348" name="Conector reto 347">
            <a:extLst>
              <a:ext uri="{FF2B5EF4-FFF2-40B4-BE49-F238E27FC236}">
                <a16:creationId xmlns:a16="http://schemas.microsoft.com/office/drawing/2014/main" id="{8F54F71D-01FA-0831-A9A8-F054D65F5B93}"/>
              </a:ext>
            </a:extLst>
          </p:cNvPr>
          <p:cNvCxnSpPr>
            <a:cxnSpLocks/>
          </p:cNvCxnSpPr>
          <p:nvPr/>
        </p:nvCxnSpPr>
        <p:spPr>
          <a:xfrm>
            <a:off x="4659591" y="1343207"/>
            <a:ext cx="35265" cy="37191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reto 348">
            <a:extLst>
              <a:ext uri="{FF2B5EF4-FFF2-40B4-BE49-F238E27FC236}">
                <a16:creationId xmlns:a16="http://schemas.microsoft.com/office/drawing/2014/main" id="{D3530E4F-4791-D70C-FE5E-276FEE915AB0}"/>
              </a:ext>
            </a:extLst>
          </p:cNvPr>
          <p:cNvCxnSpPr>
            <a:cxnSpLocks/>
          </p:cNvCxnSpPr>
          <p:nvPr/>
        </p:nvCxnSpPr>
        <p:spPr>
          <a:xfrm flipH="1">
            <a:off x="8561990" y="1343207"/>
            <a:ext cx="17063" cy="37191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6">
            <a:extLst>
              <a:ext uri="{FF2B5EF4-FFF2-40B4-BE49-F238E27FC236}">
                <a16:creationId xmlns:a16="http://schemas.microsoft.com/office/drawing/2014/main" id="{1F5AE0CD-A18F-CB7F-4246-9186A52C9416}"/>
              </a:ext>
            </a:extLst>
          </p:cNvPr>
          <p:cNvSpPr txBox="1"/>
          <p:nvPr/>
        </p:nvSpPr>
        <p:spPr>
          <a:xfrm>
            <a:off x="150471" y="5072684"/>
            <a:ext cx="3608466" cy="284693"/>
          </a:xfrm>
          <a:prstGeom prst="rect">
            <a:avLst/>
          </a:prstGeom>
          <a:noFill/>
        </p:spPr>
        <p:txBody>
          <a:bodyPr vert="horz" wrap="square" lIns="0" tIns="38100" rIns="0" bIns="0" rtlCol="0" anchor="t">
            <a:spAutoFit/>
          </a:bodyPr>
          <a:lstStyle/>
          <a:p>
            <a:pPr marL="12700" marR="5080" algn="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1600" b="1" i="1">
                <a:solidFill>
                  <a:schemeClr val="accent1"/>
                </a:solidFill>
                <a:latin typeface="Segoe UI"/>
                <a:ea typeface="Segoe UI Black"/>
                <a:cs typeface="Segoe UI"/>
              </a:rPr>
              <a:t>RÉGUA CLASS. FINAL</a:t>
            </a:r>
            <a:endParaRPr lang="pt-BR" sz="1050" b="1" i="1">
              <a:solidFill>
                <a:schemeClr val="accent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28E8400-9C4A-61A8-613D-EC24E7952994}"/>
              </a:ext>
            </a:extLst>
          </p:cNvPr>
          <p:cNvSpPr txBox="1"/>
          <p:nvPr/>
        </p:nvSpPr>
        <p:spPr>
          <a:xfrm>
            <a:off x="4053265" y="5383369"/>
            <a:ext cx="970702" cy="25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>
                <a:solidFill>
                  <a:schemeClr val="bg1">
                    <a:lumMod val="50000"/>
                  </a:schemeClr>
                </a:solidFill>
              </a:rPr>
              <a:t>2.3K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F1F58D0-5B88-C4B1-CB43-A9593D4802B0}"/>
              </a:ext>
            </a:extLst>
          </p:cNvPr>
          <p:cNvSpPr txBox="1"/>
          <p:nvPr/>
        </p:nvSpPr>
        <p:spPr>
          <a:xfrm>
            <a:off x="5481515" y="5383369"/>
            <a:ext cx="970702" cy="25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>
                <a:solidFill>
                  <a:schemeClr val="bg1">
                    <a:lumMod val="50000"/>
                  </a:schemeClr>
                </a:solidFill>
              </a:rPr>
              <a:t>6.8K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F232A1F-E3B1-6D2D-8611-BFEE1569E1CB}"/>
              </a:ext>
            </a:extLst>
          </p:cNvPr>
          <p:cNvSpPr txBox="1"/>
          <p:nvPr/>
        </p:nvSpPr>
        <p:spPr>
          <a:xfrm>
            <a:off x="6792067" y="5383369"/>
            <a:ext cx="970702" cy="25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>
                <a:solidFill>
                  <a:schemeClr val="tx1"/>
                </a:solidFill>
              </a:rPr>
              <a:t>11.4K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133A463-58B4-1631-3743-B8B3A94943FF}"/>
              </a:ext>
            </a:extLst>
          </p:cNvPr>
          <p:cNvSpPr txBox="1"/>
          <p:nvPr/>
        </p:nvSpPr>
        <p:spPr>
          <a:xfrm>
            <a:off x="8020738" y="5383369"/>
            <a:ext cx="970702" cy="25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>
                <a:solidFill>
                  <a:schemeClr val="tx1"/>
                </a:solidFill>
              </a:rPr>
              <a:t>31.8K&gt;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B6DA5D43-AA50-D337-C336-42DD220E25E4}"/>
              </a:ext>
            </a:extLst>
          </p:cNvPr>
          <p:cNvSpPr/>
          <p:nvPr/>
        </p:nvSpPr>
        <p:spPr>
          <a:xfrm>
            <a:off x="4722348" y="5099659"/>
            <a:ext cx="1229270" cy="2590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tx1">
                    <a:lumMod val="65000"/>
                    <a:lumOff val="35000"/>
                  </a:schemeClr>
                </a:solidFill>
              </a:rPr>
              <a:t>ESSENCIAL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DC5CBF61-33AE-B6AB-1240-0995AE4B4738}"/>
              </a:ext>
            </a:extLst>
          </p:cNvPr>
          <p:cNvSpPr/>
          <p:nvPr/>
        </p:nvSpPr>
        <p:spPr>
          <a:xfrm>
            <a:off x="5991533" y="5099659"/>
            <a:ext cx="1269145" cy="2590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tx1">
                    <a:lumMod val="65000"/>
                    <a:lumOff val="35000"/>
                  </a:schemeClr>
                </a:solidFill>
              </a:rPr>
              <a:t>ECO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B3A91E62-9895-F948-60AF-10442F9EC29D}"/>
              </a:ext>
            </a:extLst>
          </p:cNvPr>
          <p:cNvSpPr/>
          <p:nvPr/>
        </p:nvSpPr>
        <p:spPr>
          <a:xfrm>
            <a:off x="7293282" y="5099659"/>
            <a:ext cx="1268268" cy="259037"/>
          </a:xfrm>
          <a:prstGeom prst="roundRect">
            <a:avLst/>
          </a:prstGeom>
          <a:solidFill>
            <a:srgbClr val="E5D5EE">
              <a:alpha val="40000"/>
            </a:srgbClr>
          </a:solidFill>
          <a:ln>
            <a:solidFill>
              <a:srgbClr val="B14FDA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rgbClr val="B14FDA"/>
                </a:solidFill>
              </a:rPr>
              <a:t>BIO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CEA569-E2EF-49B8-5C98-82031BF24AD8}"/>
              </a:ext>
            </a:extLst>
          </p:cNvPr>
          <p:cNvSpPr txBox="1"/>
          <p:nvPr/>
        </p:nvSpPr>
        <p:spPr>
          <a:xfrm>
            <a:off x="4153723" y="2243240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/>
              <a:t>2.1K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07E858-1B93-3CA4-F0B4-C27826A5396A}"/>
              </a:ext>
            </a:extLst>
          </p:cNvPr>
          <p:cNvSpPr txBox="1"/>
          <p:nvPr/>
        </p:nvSpPr>
        <p:spPr>
          <a:xfrm>
            <a:off x="5443767" y="2243240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3.2K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8CAA829-A022-9A59-B79C-D2D79BE6AB10}"/>
              </a:ext>
            </a:extLst>
          </p:cNvPr>
          <p:cNvSpPr txBox="1"/>
          <p:nvPr/>
        </p:nvSpPr>
        <p:spPr>
          <a:xfrm>
            <a:off x="6784880" y="2243240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>
                <a:solidFill>
                  <a:schemeClr val="tx1"/>
                </a:solidFill>
              </a:rPr>
              <a:t>4.3k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B9039A93-8E37-F8B8-6488-B1B0DB393D18}"/>
              </a:ext>
            </a:extLst>
          </p:cNvPr>
          <p:cNvCxnSpPr>
            <a:cxnSpLocks/>
          </p:cNvCxnSpPr>
          <p:nvPr/>
        </p:nvCxnSpPr>
        <p:spPr>
          <a:xfrm>
            <a:off x="3982929" y="1986426"/>
            <a:ext cx="0" cy="36495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tângulo 191">
            <a:extLst>
              <a:ext uri="{FF2B5EF4-FFF2-40B4-BE49-F238E27FC236}">
                <a16:creationId xmlns:a16="http://schemas.microsoft.com/office/drawing/2014/main" id="{F98E9E87-9A3F-C021-1331-63516F359EDA}"/>
              </a:ext>
            </a:extLst>
          </p:cNvPr>
          <p:cNvSpPr/>
          <p:nvPr/>
        </p:nvSpPr>
        <p:spPr>
          <a:xfrm>
            <a:off x="6594149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DIMENSÕES</a:t>
            </a:r>
          </a:p>
        </p:txBody>
      </p:sp>
      <p:sp>
        <p:nvSpPr>
          <p:cNvPr id="193" name="Retângulo 192">
            <a:extLst>
              <a:ext uri="{FF2B5EF4-FFF2-40B4-BE49-F238E27FC236}">
                <a16:creationId xmlns:a16="http://schemas.microsoft.com/office/drawing/2014/main" id="{D3D43A74-7E23-F050-A233-E5AFDF59B6DC}"/>
              </a:ext>
            </a:extLst>
          </p:cNvPr>
          <p:cNvSpPr/>
          <p:nvPr/>
        </p:nvSpPr>
        <p:spPr>
          <a:xfrm>
            <a:off x="7722848" y="0"/>
            <a:ext cx="1133856" cy="407804"/>
          </a:xfrm>
          <a:prstGeom prst="rect">
            <a:avLst/>
          </a:prstGeom>
          <a:solidFill>
            <a:srgbClr val="006B3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/>
              <a:t>RACIONAL</a:t>
            </a:r>
          </a:p>
        </p:txBody>
      </p:sp>
      <p:sp>
        <p:nvSpPr>
          <p:cNvPr id="194" name="Retângulo 193">
            <a:extLst>
              <a:ext uri="{FF2B5EF4-FFF2-40B4-BE49-F238E27FC236}">
                <a16:creationId xmlns:a16="http://schemas.microsoft.com/office/drawing/2014/main" id="{F15ED44B-D7C5-6A41-E925-0BEBD32B006A}"/>
              </a:ext>
            </a:extLst>
          </p:cNvPr>
          <p:cNvSpPr/>
          <p:nvPr/>
        </p:nvSpPr>
        <p:spPr>
          <a:xfrm>
            <a:off x="8851547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AMOSTRAGEM</a:t>
            </a:r>
          </a:p>
        </p:txBody>
      </p:sp>
      <p:sp>
        <p:nvSpPr>
          <p:cNvPr id="195" name="Retângulo 194">
            <a:extLst>
              <a:ext uri="{FF2B5EF4-FFF2-40B4-BE49-F238E27FC236}">
                <a16:creationId xmlns:a16="http://schemas.microsoft.com/office/drawing/2014/main" id="{69607E78-4908-ACE0-D973-68E736F8BCF1}"/>
              </a:ext>
            </a:extLst>
          </p:cNvPr>
          <p:cNvSpPr/>
          <p:nvPr/>
        </p:nvSpPr>
        <p:spPr>
          <a:xfrm>
            <a:off x="9980246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SIMULAÇÃO</a:t>
            </a:r>
          </a:p>
        </p:txBody>
      </p:sp>
      <p:sp>
        <p:nvSpPr>
          <p:cNvPr id="196" name="Retângulo 195">
            <a:extLst>
              <a:ext uri="{FF2B5EF4-FFF2-40B4-BE49-F238E27FC236}">
                <a16:creationId xmlns:a16="http://schemas.microsoft.com/office/drawing/2014/main" id="{C1A4CCF6-1471-99E4-03AF-2E7FA98EC6D3}"/>
              </a:ext>
            </a:extLst>
          </p:cNvPr>
          <p:cNvSpPr/>
          <p:nvPr/>
        </p:nvSpPr>
        <p:spPr>
          <a:xfrm>
            <a:off x="11108944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ADERENCIA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AAE14625-C4A0-08AD-0D0F-DEC75DDF2F52}"/>
              </a:ext>
            </a:extLst>
          </p:cNvPr>
          <p:cNvCxnSpPr>
            <a:stCxn id="301" idx="3"/>
            <a:endCxn id="302" idx="1"/>
          </p:cNvCxnSpPr>
          <p:nvPr/>
        </p:nvCxnSpPr>
        <p:spPr>
          <a:xfrm>
            <a:off x="4642669" y="1626718"/>
            <a:ext cx="386634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A3E8559C-76B1-C27B-74A3-3C99428FE11A}"/>
              </a:ext>
            </a:extLst>
          </p:cNvPr>
          <p:cNvSpPr txBox="1"/>
          <p:nvPr/>
        </p:nvSpPr>
        <p:spPr>
          <a:xfrm>
            <a:off x="8125993" y="2242232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/>
              <a:t>5.4K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1D2EADF-5E8E-3EB3-47DF-E5F9949EC148}"/>
              </a:ext>
            </a:extLst>
          </p:cNvPr>
          <p:cNvSpPr/>
          <p:nvPr/>
        </p:nvSpPr>
        <p:spPr>
          <a:xfrm>
            <a:off x="-1253613" y="28363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OK!</a:t>
            </a:r>
          </a:p>
        </p:txBody>
      </p:sp>
    </p:spTree>
    <p:extLst>
      <p:ext uri="{BB962C8B-B14F-4D97-AF65-F5344CB8AC3E}">
        <p14:creationId xmlns:p14="http://schemas.microsoft.com/office/powerpoint/2010/main" val="140136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88464114-CB64-C106-C188-2FD9585A8CEA}"/>
              </a:ext>
            </a:extLst>
          </p:cNvPr>
          <p:cNvSpPr/>
          <p:nvPr/>
        </p:nvSpPr>
        <p:spPr>
          <a:xfrm>
            <a:off x="1822299" y="1280759"/>
            <a:ext cx="8598201" cy="17327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2FDE851-75F8-78C1-88D7-E945F127100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07" y="4339696"/>
            <a:ext cx="4130111" cy="25107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B430FD4-1FBD-5A1B-8E9E-E013707C7FD4}"/>
              </a:ext>
            </a:extLst>
          </p:cNvPr>
          <p:cNvSpPr/>
          <p:nvPr/>
        </p:nvSpPr>
        <p:spPr>
          <a:xfrm>
            <a:off x="0" y="3613419"/>
            <a:ext cx="4138577" cy="3348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rgbClr val="F67500"/>
                </a:solidFill>
              </a:rPr>
              <a:t>ESSENCIAL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7C45E04-8B62-0B86-364C-441CDD146CA2}"/>
              </a:ext>
            </a:extLst>
          </p:cNvPr>
          <p:cNvSpPr/>
          <p:nvPr/>
        </p:nvSpPr>
        <p:spPr>
          <a:xfrm>
            <a:off x="4159382" y="3613419"/>
            <a:ext cx="4015325" cy="3348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rgbClr val="00B050"/>
                </a:solidFill>
                <a:latin typeface="Averta"/>
              </a:rPr>
              <a:t>ECO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3170521-CD4F-5959-AB2A-3D86A876DA2F}"/>
              </a:ext>
            </a:extLst>
          </p:cNvPr>
          <p:cNvSpPr/>
          <p:nvPr/>
        </p:nvSpPr>
        <p:spPr>
          <a:xfrm>
            <a:off x="8182523" y="3613419"/>
            <a:ext cx="4007538" cy="3348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rgbClr val="AC41D8"/>
                </a:solidFill>
                <a:latin typeface="Averta"/>
              </a:rPr>
              <a:t>BIO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AF96196-BA23-A00A-20F9-022DBC5B233A}"/>
              </a:ext>
            </a:extLst>
          </p:cNvPr>
          <p:cNvSpPr txBox="1"/>
          <p:nvPr/>
        </p:nvSpPr>
        <p:spPr>
          <a:xfrm>
            <a:off x="0" y="3930992"/>
            <a:ext cx="4063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pt-BR">
                <a:solidFill>
                  <a:srgbClr val="F67500"/>
                </a:solidFill>
              </a:rPr>
              <a:t>Sem Pórtico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659448B-7CF6-77F6-43ED-2622F59A6004}"/>
              </a:ext>
            </a:extLst>
          </p:cNvPr>
          <p:cNvSpPr txBox="1"/>
          <p:nvPr/>
        </p:nvSpPr>
        <p:spPr>
          <a:xfrm>
            <a:off x="8204761" y="3930992"/>
            <a:ext cx="398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pt-BR">
                <a:solidFill>
                  <a:srgbClr val="AC41D8"/>
                </a:solidFill>
              </a:rPr>
              <a:t>Com Pórtico e Pergolado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4DA34FE-99F0-895D-48FD-22BC7CD450B2}"/>
              </a:ext>
            </a:extLst>
          </p:cNvPr>
          <p:cNvSpPr txBox="1"/>
          <p:nvPr/>
        </p:nvSpPr>
        <p:spPr>
          <a:xfrm>
            <a:off x="4107884" y="3930992"/>
            <a:ext cx="39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pt-BR">
                <a:solidFill>
                  <a:srgbClr val="00B050"/>
                </a:solidFill>
              </a:rPr>
              <a:t>Com Pórtico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172AF6A-D746-27AF-AB5A-E5D1C105C51E}"/>
              </a:ext>
            </a:extLst>
          </p:cNvPr>
          <p:cNvSpPr txBox="1"/>
          <p:nvPr/>
        </p:nvSpPr>
        <p:spPr>
          <a:xfrm>
            <a:off x="2943866" y="1608363"/>
            <a:ext cx="3269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Diferenciação das linhas pela Guarita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BDB692-7C64-EC2D-5915-160BA79124B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430" y="4339696"/>
            <a:ext cx="4068093" cy="25107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BFC74E2-D7FD-8B19-C422-425EC4C24F4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93" y="4339696"/>
            <a:ext cx="4138577" cy="25107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object 6">
            <a:extLst>
              <a:ext uri="{FF2B5EF4-FFF2-40B4-BE49-F238E27FC236}">
                <a16:creationId xmlns:a16="http://schemas.microsoft.com/office/drawing/2014/main" id="{9E8ADA1F-D35A-9941-3494-DDA9C0493F1F}"/>
              </a:ext>
            </a:extLst>
          </p:cNvPr>
          <p:cNvSpPr txBox="1"/>
          <p:nvPr/>
        </p:nvSpPr>
        <p:spPr>
          <a:xfrm>
            <a:off x="470690" y="220967"/>
            <a:ext cx="7112267" cy="40780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l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2400" b="1">
                <a:solidFill>
                  <a:schemeClr val="accent1">
                    <a:lumMod val="75000"/>
                  </a:schemeClr>
                </a:solidFill>
                <a:latin typeface="Averta-Bold" panose="00000800000000000000" pitchFamily="50" charset="0"/>
                <a:ea typeface="Segoe UI Black" panose="020B0A02040204020203" pitchFamily="34" charset="0"/>
                <a:cs typeface="Calibri" panose="020F0502020204030204" pitchFamily="34" charset="0"/>
              </a:rPr>
              <a:t>FACHADA MURO E GUARITA</a:t>
            </a:r>
          </a:p>
        </p:txBody>
      </p:sp>
      <p:pic>
        <p:nvPicPr>
          <p:cNvPr id="12" name="Imagem 11" descr="Forma&#10;&#10;O conteúdo gerado por IA pode estar incorreto.">
            <a:extLst>
              <a:ext uri="{FF2B5EF4-FFF2-40B4-BE49-F238E27FC236}">
                <a16:creationId xmlns:a16="http://schemas.microsoft.com/office/drawing/2014/main" id="{36DAB365-0925-6FF2-866B-AE43B7C711B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39" y="1423427"/>
            <a:ext cx="583895" cy="58389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0F03A5B-2FC6-E8B3-F7BB-A8D3123A431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63" y="2234867"/>
            <a:ext cx="583896" cy="583896"/>
          </a:xfrm>
          <a:prstGeom prst="rect">
            <a:avLst/>
          </a:prstGeom>
        </p:spPr>
      </p:pic>
      <p:pic>
        <p:nvPicPr>
          <p:cNvPr id="29" name="Imagem 28" descr="Forma&#10;&#10;O conteúdo gerado por IA pode estar incorreto.">
            <a:extLst>
              <a:ext uri="{FF2B5EF4-FFF2-40B4-BE49-F238E27FC236}">
                <a16:creationId xmlns:a16="http://schemas.microsoft.com/office/drawing/2014/main" id="{2B4C3507-0CA4-5B02-B638-93EE397B692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97" y="1470721"/>
            <a:ext cx="583896" cy="583896"/>
          </a:xfrm>
          <a:prstGeom prst="rect">
            <a:avLst/>
          </a:prstGeom>
        </p:spPr>
      </p:pic>
      <p:pic>
        <p:nvPicPr>
          <p:cNvPr id="32" name="Imagem 31" descr="Forma&#10;&#10;O conteúdo gerado por IA pode estar incorreto.">
            <a:extLst>
              <a:ext uri="{FF2B5EF4-FFF2-40B4-BE49-F238E27FC236}">
                <a16:creationId xmlns:a16="http://schemas.microsoft.com/office/drawing/2014/main" id="{41E072B5-A359-9D95-3599-F3A3F65EFC1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98" y="2211435"/>
            <a:ext cx="583895" cy="583895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7B6120BF-7CDE-CBD8-1947-1C4C98761464}"/>
              </a:ext>
            </a:extLst>
          </p:cNvPr>
          <p:cNvSpPr txBox="1"/>
          <p:nvPr/>
        </p:nvSpPr>
        <p:spPr>
          <a:xfrm>
            <a:off x="2943866" y="2282021"/>
            <a:ext cx="326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Sem diferenciação de paisagismo por Linha de Produto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0328821-4909-E338-7719-13F3F8DDA554}"/>
              </a:ext>
            </a:extLst>
          </p:cNvPr>
          <p:cNvSpPr txBox="1"/>
          <p:nvPr/>
        </p:nvSpPr>
        <p:spPr>
          <a:xfrm>
            <a:off x="6991142" y="1516030"/>
            <a:ext cx="341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Diferenciação dos muros apenas em função da permeabilidade (com ou sem)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94FAD5E-F3CE-266B-0C62-D049C674F232}"/>
              </a:ext>
            </a:extLst>
          </p:cNvPr>
          <p:cNvSpPr txBox="1"/>
          <p:nvPr/>
        </p:nvSpPr>
        <p:spPr>
          <a:xfrm>
            <a:off x="6991142" y="2282021"/>
            <a:ext cx="326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Diferenciação da fachada por tipologia</a:t>
            </a:r>
          </a:p>
          <a:p>
            <a:pPr algn="l"/>
            <a:r>
              <a:rPr lang="pt-BR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(Bloco, Torrinha e Torre).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9A5BFBF-F833-3A9A-A94F-5B91BAEBBCE0}"/>
              </a:ext>
            </a:extLst>
          </p:cNvPr>
          <p:cNvSpPr/>
          <p:nvPr/>
        </p:nvSpPr>
        <p:spPr>
          <a:xfrm>
            <a:off x="6594149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DIMENSÕES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E1FBF86-2B2E-A2BD-9942-BE7AC81794F1}"/>
              </a:ext>
            </a:extLst>
          </p:cNvPr>
          <p:cNvSpPr/>
          <p:nvPr/>
        </p:nvSpPr>
        <p:spPr>
          <a:xfrm>
            <a:off x="7722848" y="0"/>
            <a:ext cx="1133856" cy="407804"/>
          </a:xfrm>
          <a:prstGeom prst="rect">
            <a:avLst/>
          </a:prstGeom>
          <a:solidFill>
            <a:srgbClr val="006B3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/>
              <a:t>RACIONAL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14C493B-42CD-D9D1-47DE-9DAE01972AD5}"/>
              </a:ext>
            </a:extLst>
          </p:cNvPr>
          <p:cNvSpPr/>
          <p:nvPr/>
        </p:nvSpPr>
        <p:spPr>
          <a:xfrm>
            <a:off x="8851547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AMOSTRAGEM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F2E1582-DDF0-56D7-875D-09010E01684B}"/>
              </a:ext>
            </a:extLst>
          </p:cNvPr>
          <p:cNvSpPr/>
          <p:nvPr/>
        </p:nvSpPr>
        <p:spPr>
          <a:xfrm>
            <a:off x="9980246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SIMULAÇÃO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F633FD1-2FDA-ABF7-B9E5-23332FB7E12B}"/>
              </a:ext>
            </a:extLst>
          </p:cNvPr>
          <p:cNvSpPr/>
          <p:nvPr/>
        </p:nvSpPr>
        <p:spPr>
          <a:xfrm>
            <a:off x="11108944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ADERENCIA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9E2FCE6-B2E9-41BA-C878-4E436F482293}"/>
              </a:ext>
            </a:extLst>
          </p:cNvPr>
          <p:cNvSpPr/>
          <p:nvPr/>
        </p:nvSpPr>
        <p:spPr>
          <a:xfrm>
            <a:off x="-1253613" y="28363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OK!</a:t>
            </a:r>
          </a:p>
        </p:txBody>
      </p:sp>
    </p:spTree>
    <p:extLst>
      <p:ext uri="{BB962C8B-B14F-4D97-AF65-F5344CB8AC3E}">
        <p14:creationId xmlns:p14="http://schemas.microsoft.com/office/powerpoint/2010/main" val="160261702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02612-84C8-15F3-85FB-E16543B7E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B5C7C01-C279-4687-9126-E27F1549C60C}"/>
              </a:ext>
            </a:extLst>
          </p:cNvPr>
          <p:cNvSpPr/>
          <p:nvPr/>
        </p:nvSpPr>
        <p:spPr>
          <a:xfrm>
            <a:off x="2606567" y="1704198"/>
            <a:ext cx="1839942" cy="3475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A024E8B2-BD97-916D-7FCD-1D3C5EA0960D}"/>
              </a:ext>
            </a:extLst>
          </p:cNvPr>
          <p:cNvSpPr/>
          <p:nvPr/>
        </p:nvSpPr>
        <p:spPr>
          <a:xfrm>
            <a:off x="7968545" y="2025619"/>
            <a:ext cx="1712783" cy="7694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088F84E-633E-E615-35FD-2231107C878D}"/>
              </a:ext>
            </a:extLst>
          </p:cNvPr>
          <p:cNvSpPr txBox="1"/>
          <p:nvPr/>
        </p:nvSpPr>
        <p:spPr>
          <a:xfrm>
            <a:off x="8081191" y="1995055"/>
            <a:ext cx="1476299" cy="7562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algn="ctr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DESENVOLVIMENTO DO PROJETO APROVATIVO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A8458786-B87E-23E3-FDC7-43AAD214DBDD}"/>
              </a:ext>
            </a:extLst>
          </p:cNvPr>
          <p:cNvSpPr/>
          <p:nvPr/>
        </p:nvSpPr>
        <p:spPr>
          <a:xfrm>
            <a:off x="7968545" y="5028440"/>
            <a:ext cx="1712783" cy="623893"/>
          </a:xfrm>
          <a:prstGeom prst="roundRect">
            <a:avLst/>
          </a:prstGeom>
          <a:solidFill>
            <a:srgbClr val="FF8B2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B43235E-B5D0-F850-21A7-376D36F8E892}"/>
              </a:ext>
            </a:extLst>
          </p:cNvPr>
          <p:cNvSpPr txBox="1"/>
          <p:nvPr/>
        </p:nvSpPr>
        <p:spPr>
          <a:xfrm>
            <a:off x="7971407" y="5080146"/>
            <a:ext cx="1712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algn="ctr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>
                <a:solidFill>
                  <a:schemeClr val="bg1"/>
                </a:solidFill>
              </a:rPr>
              <a:t>REFINAMENTO DO PRODUTO </a:t>
            </a:r>
          </a:p>
          <a:p>
            <a:pPr>
              <a:lnSpc>
                <a:spcPct val="100000"/>
              </a:lnSpc>
            </a:pPr>
            <a:r>
              <a:rPr lang="pt-BR" sz="800">
                <a:solidFill>
                  <a:schemeClr val="bg1"/>
                </a:solidFill>
              </a:rPr>
              <a:t>(REUNIÃO DE DIAGNÓSTICO)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95223CE-A23E-B9A5-6913-D9BE337CC5C9}"/>
              </a:ext>
            </a:extLst>
          </p:cNvPr>
          <p:cNvSpPr/>
          <p:nvPr/>
        </p:nvSpPr>
        <p:spPr>
          <a:xfrm>
            <a:off x="5186320" y="5028440"/>
            <a:ext cx="1839942" cy="3475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DBCBE5D-C905-FF88-4C79-EC37869D4BEE}"/>
              </a:ext>
            </a:extLst>
          </p:cNvPr>
          <p:cNvSpPr txBox="1"/>
          <p:nvPr/>
        </p:nvSpPr>
        <p:spPr>
          <a:xfrm>
            <a:off x="5290829" y="4986442"/>
            <a:ext cx="1630923" cy="35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COMPRA DO TERRENO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702FAF0-B6ED-FD21-1880-63FC40FD04F4}"/>
              </a:ext>
            </a:extLst>
          </p:cNvPr>
          <p:cNvSpPr/>
          <p:nvPr/>
        </p:nvSpPr>
        <p:spPr>
          <a:xfrm>
            <a:off x="5186320" y="3169234"/>
            <a:ext cx="1839942" cy="3475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59BB90A-1151-52FA-BB73-2AB37106F7FC}"/>
              </a:ext>
            </a:extLst>
          </p:cNvPr>
          <p:cNvSpPr txBox="1"/>
          <p:nvPr/>
        </p:nvSpPr>
        <p:spPr>
          <a:xfrm>
            <a:off x="5241217" y="3127236"/>
            <a:ext cx="1839942" cy="35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ESTUDO DE VIABILIDADE</a:t>
            </a:r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E00018B2-63E6-8D93-2CF5-A1A76262255C}"/>
              </a:ext>
            </a:extLst>
          </p:cNvPr>
          <p:cNvSpPr txBox="1"/>
          <p:nvPr/>
        </p:nvSpPr>
        <p:spPr>
          <a:xfrm>
            <a:off x="470690" y="220967"/>
            <a:ext cx="7112267" cy="407804"/>
          </a:xfrm>
          <a:prstGeom prst="rect">
            <a:avLst/>
          </a:prstGeom>
          <a:noFill/>
        </p:spPr>
        <p:txBody>
          <a:bodyPr vert="horz" wrap="square" lIns="0" tIns="38100" rIns="0" bIns="0" rtlCol="0">
            <a:spAutoFit/>
          </a:bodyPr>
          <a:lstStyle/>
          <a:p>
            <a:pPr marL="12700" marR="5080" algn="l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2400" b="1">
                <a:solidFill>
                  <a:schemeClr val="accent1">
                    <a:lumMod val="75000"/>
                  </a:schemeClr>
                </a:solidFill>
                <a:latin typeface="Averta-Bold" panose="00000800000000000000" pitchFamily="50" charset="0"/>
                <a:ea typeface="Segoe UI Black" panose="020B0A02040204020203" pitchFamily="34" charset="0"/>
                <a:cs typeface="Calibri" panose="020F0502020204030204" pitchFamily="34" charset="0"/>
              </a:rPr>
              <a:t>FLUXO DE IMPLEMENTAÇÃO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E921E41-A186-8326-CC6D-6FBBCFC3B691}"/>
              </a:ext>
            </a:extLst>
          </p:cNvPr>
          <p:cNvSpPr txBox="1"/>
          <p:nvPr/>
        </p:nvSpPr>
        <p:spPr>
          <a:xfrm>
            <a:off x="2734786" y="1652773"/>
            <a:ext cx="1728483" cy="35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ESCOLHA DO TERRENO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CE7DAD11-9534-7C7D-90C1-E8979096F9EA}"/>
              </a:ext>
            </a:extLst>
          </p:cNvPr>
          <p:cNvSpPr/>
          <p:nvPr/>
        </p:nvSpPr>
        <p:spPr>
          <a:xfrm>
            <a:off x="2248301" y="1305009"/>
            <a:ext cx="623893" cy="623893"/>
          </a:xfrm>
          <a:prstGeom prst="ellipse">
            <a:avLst/>
          </a:prstGeom>
          <a:solidFill>
            <a:srgbClr val="469E77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7" name="Gráfico 66" descr="Estrada com preenchimento sólido">
            <a:extLst>
              <a:ext uri="{FF2B5EF4-FFF2-40B4-BE49-F238E27FC236}">
                <a16:creationId xmlns:a16="http://schemas.microsoft.com/office/drawing/2014/main" id="{1ED80CA6-1658-A101-0933-9F298838D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9705" y="1386413"/>
            <a:ext cx="461083" cy="461083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9A07BF9-FD7B-F4D2-CF3F-75C5DF037C8F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2560246" y="1928902"/>
            <a:ext cx="2" cy="114371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5540952-F2C3-88DB-6971-99782D77CF64}"/>
              </a:ext>
            </a:extLst>
          </p:cNvPr>
          <p:cNvCxnSpPr>
            <a:cxnSpLocks/>
          </p:cNvCxnSpPr>
          <p:nvPr/>
        </p:nvCxnSpPr>
        <p:spPr>
          <a:xfrm>
            <a:off x="2564091" y="3063298"/>
            <a:ext cx="2185435" cy="1864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66C98AD-1B2F-D7E1-ECE0-4F667CD2E9E6}"/>
              </a:ext>
            </a:extLst>
          </p:cNvPr>
          <p:cNvSpPr/>
          <p:nvPr/>
        </p:nvSpPr>
        <p:spPr>
          <a:xfrm>
            <a:off x="2616004" y="3126093"/>
            <a:ext cx="1839942" cy="948720"/>
          </a:xfrm>
          <a:prstGeom prst="roundRect">
            <a:avLst/>
          </a:prstGeom>
          <a:solidFill>
            <a:srgbClr val="FF8B2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4F43AEE-4B0C-017D-A57F-43F8E08EF3B3}"/>
              </a:ext>
            </a:extLst>
          </p:cNvPr>
          <p:cNvSpPr txBox="1"/>
          <p:nvPr/>
        </p:nvSpPr>
        <p:spPr>
          <a:xfrm>
            <a:off x="2680841" y="3177260"/>
            <a:ext cx="1708973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>
                <a:solidFill>
                  <a:schemeClr val="bg1"/>
                </a:solidFill>
              </a:rPr>
              <a:t>SIMULAÇÃO DO PRODUTO CONFORME NECESSIDADE DA LOCALIZAÇÃO </a:t>
            </a:r>
            <a:r>
              <a:rPr lang="pt-BR" sz="900">
                <a:solidFill>
                  <a:schemeClr val="bg1"/>
                </a:solidFill>
              </a:rPr>
              <a:t>(DIMENSÃO DE PRODUTO)</a:t>
            </a:r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E7DAED8-6F60-1E18-097C-7A233418B0B8}"/>
              </a:ext>
            </a:extLst>
          </p:cNvPr>
          <p:cNvSpPr/>
          <p:nvPr/>
        </p:nvSpPr>
        <p:spPr>
          <a:xfrm>
            <a:off x="4747697" y="2751352"/>
            <a:ext cx="623893" cy="623893"/>
          </a:xfrm>
          <a:prstGeom prst="ellipse">
            <a:avLst/>
          </a:prstGeom>
          <a:solidFill>
            <a:srgbClr val="469E77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0" name="Gráfico 69" descr="Livro aberto com preenchimento sólido">
            <a:extLst>
              <a:ext uri="{FF2B5EF4-FFF2-40B4-BE49-F238E27FC236}">
                <a16:creationId xmlns:a16="http://schemas.microsoft.com/office/drawing/2014/main" id="{98DD826D-F291-4BCA-B31A-16B6ACF52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4596" y="2837115"/>
            <a:ext cx="435419" cy="435419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70FAA64C-753D-94FA-A128-3A9E31A0BE0F}"/>
              </a:ext>
            </a:extLst>
          </p:cNvPr>
          <p:cNvSpPr/>
          <p:nvPr/>
        </p:nvSpPr>
        <p:spPr>
          <a:xfrm>
            <a:off x="4747697" y="4538720"/>
            <a:ext cx="623893" cy="623893"/>
          </a:xfrm>
          <a:prstGeom prst="ellipse">
            <a:avLst/>
          </a:prstGeom>
          <a:solidFill>
            <a:srgbClr val="459D76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4" name="Gráfico 73" descr="Carrinho de compras com preenchimento sólido">
            <a:extLst>
              <a:ext uri="{FF2B5EF4-FFF2-40B4-BE49-F238E27FC236}">
                <a16:creationId xmlns:a16="http://schemas.microsoft.com/office/drawing/2014/main" id="{34ACC649-CDA8-B16C-F918-396602AB34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55741" y="4656085"/>
            <a:ext cx="407804" cy="407804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A927CF-BE89-AEB2-0A55-3EE63FF86A9B}"/>
              </a:ext>
            </a:extLst>
          </p:cNvPr>
          <p:cNvCxnSpPr>
            <a:cxnSpLocks/>
          </p:cNvCxnSpPr>
          <p:nvPr/>
        </p:nvCxnSpPr>
        <p:spPr>
          <a:xfrm flipH="1">
            <a:off x="5057926" y="3385124"/>
            <a:ext cx="2" cy="114371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E9A2EEB-35A1-673B-5CF3-72E81FF03658}"/>
              </a:ext>
            </a:extLst>
          </p:cNvPr>
          <p:cNvCxnSpPr>
            <a:cxnSpLocks/>
          </p:cNvCxnSpPr>
          <p:nvPr/>
        </p:nvCxnSpPr>
        <p:spPr>
          <a:xfrm>
            <a:off x="5371589" y="4835546"/>
            <a:ext cx="2185435" cy="1864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185B77C1-3F4E-6185-FE8B-98A297BDED71}"/>
              </a:ext>
            </a:extLst>
          </p:cNvPr>
          <p:cNvCxnSpPr>
            <a:cxnSpLocks/>
          </p:cNvCxnSpPr>
          <p:nvPr/>
        </p:nvCxnSpPr>
        <p:spPr>
          <a:xfrm>
            <a:off x="7840484" y="2202720"/>
            <a:ext cx="0" cy="232612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1F38ABEA-B926-E378-C9F1-186CB7360215}"/>
              </a:ext>
            </a:extLst>
          </p:cNvPr>
          <p:cNvSpPr/>
          <p:nvPr/>
        </p:nvSpPr>
        <p:spPr>
          <a:xfrm>
            <a:off x="7557024" y="1576508"/>
            <a:ext cx="623893" cy="623893"/>
          </a:xfrm>
          <a:prstGeom prst="ellipse">
            <a:avLst/>
          </a:prstGeom>
          <a:solidFill>
            <a:srgbClr val="469E77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Gráfico 81" descr="Projeto com preenchimento sólido">
            <a:extLst>
              <a:ext uri="{FF2B5EF4-FFF2-40B4-BE49-F238E27FC236}">
                <a16:creationId xmlns:a16="http://schemas.microsoft.com/office/drawing/2014/main" id="{5E63A026-3024-D713-D269-57C3DD66AF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4180" y="1652773"/>
            <a:ext cx="407804" cy="407804"/>
          </a:xfrm>
          <a:prstGeom prst="rect">
            <a:avLst/>
          </a:prstGeom>
        </p:spPr>
      </p:pic>
      <p:sp>
        <p:nvSpPr>
          <p:cNvPr id="41" name="Elipse 40">
            <a:extLst>
              <a:ext uri="{FF2B5EF4-FFF2-40B4-BE49-F238E27FC236}">
                <a16:creationId xmlns:a16="http://schemas.microsoft.com/office/drawing/2014/main" id="{67A96F31-DE62-69D5-2DD9-F77BD104BDF7}"/>
              </a:ext>
            </a:extLst>
          </p:cNvPr>
          <p:cNvSpPr/>
          <p:nvPr/>
        </p:nvSpPr>
        <p:spPr>
          <a:xfrm>
            <a:off x="2248301" y="2751351"/>
            <a:ext cx="623893" cy="623893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F5D9FB4-A018-9DC8-2CF2-446473753259}"/>
              </a:ext>
            </a:extLst>
          </p:cNvPr>
          <p:cNvSpPr/>
          <p:nvPr/>
        </p:nvSpPr>
        <p:spPr>
          <a:xfrm>
            <a:off x="7558600" y="4538720"/>
            <a:ext cx="623893" cy="623893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7F600F1F-9F96-BE02-C0EC-4C748AC32CD0}"/>
              </a:ext>
            </a:extLst>
          </p:cNvPr>
          <p:cNvSpPr/>
          <p:nvPr/>
        </p:nvSpPr>
        <p:spPr>
          <a:xfrm>
            <a:off x="6594149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DIMENSÕES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E140261-5AFC-9C7F-DAA5-5493C4E0E8BA}"/>
              </a:ext>
            </a:extLst>
          </p:cNvPr>
          <p:cNvSpPr/>
          <p:nvPr/>
        </p:nvSpPr>
        <p:spPr>
          <a:xfrm>
            <a:off x="7722848" y="0"/>
            <a:ext cx="1133856" cy="407804"/>
          </a:xfrm>
          <a:prstGeom prst="rect">
            <a:avLst/>
          </a:prstGeom>
          <a:solidFill>
            <a:srgbClr val="006B3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/>
              <a:t>RACIONAL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94C7F936-2979-7714-4940-3E08F8932C70}"/>
              </a:ext>
            </a:extLst>
          </p:cNvPr>
          <p:cNvSpPr/>
          <p:nvPr/>
        </p:nvSpPr>
        <p:spPr>
          <a:xfrm>
            <a:off x="8851547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AMOSTRAGEM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D6F7BB6D-6FC2-B552-DD23-C99005C467F3}"/>
              </a:ext>
            </a:extLst>
          </p:cNvPr>
          <p:cNvSpPr/>
          <p:nvPr/>
        </p:nvSpPr>
        <p:spPr>
          <a:xfrm>
            <a:off x="9980246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SIMULAÇÃO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D84C38B1-AD7F-5BD7-8B84-99505D650FB4}"/>
              </a:ext>
            </a:extLst>
          </p:cNvPr>
          <p:cNvSpPr/>
          <p:nvPr/>
        </p:nvSpPr>
        <p:spPr>
          <a:xfrm>
            <a:off x="11108944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ADERENCIA</a:t>
            </a:r>
          </a:p>
        </p:txBody>
      </p:sp>
      <p:pic>
        <p:nvPicPr>
          <p:cNvPr id="57" name="Gráfico 56" descr="Computador com preenchimento sólido">
            <a:extLst>
              <a:ext uri="{FF2B5EF4-FFF2-40B4-BE49-F238E27FC236}">
                <a16:creationId xmlns:a16="http://schemas.microsoft.com/office/drawing/2014/main" id="{EC873109-6A0A-7DCF-A718-CF3F21A79D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40009" y="2850922"/>
            <a:ext cx="407804" cy="407804"/>
          </a:xfrm>
          <a:prstGeom prst="rect">
            <a:avLst/>
          </a:prstGeom>
        </p:spPr>
      </p:pic>
      <p:pic>
        <p:nvPicPr>
          <p:cNvPr id="58" name="Gráfico 57" descr="Computador com preenchimento sólido">
            <a:extLst>
              <a:ext uri="{FF2B5EF4-FFF2-40B4-BE49-F238E27FC236}">
                <a16:creationId xmlns:a16="http://schemas.microsoft.com/office/drawing/2014/main" id="{DA77F0A8-3AE2-4A56-7AC4-988619B3D8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73387" y="4640965"/>
            <a:ext cx="407804" cy="407804"/>
          </a:xfrm>
          <a:prstGeom prst="rect">
            <a:avLst/>
          </a:prstGeom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D4790784-AFA5-BBE5-21F2-460BED7D0940}"/>
              </a:ext>
            </a:extLst>
          </p:cNvPr>
          <p:cNvSpPr txBox="1"/>
          <p:nvPr/>
        </p:nvSpPr>
        <p:spPr>
          <a:xfrm>
            <a:off x="8153520" y="4766830"/>
            <a:ext cx="1572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100">
                <a:solidFill>
                  <a:schemeClr val="accent5"/>
                </a:solidFill>
              </a:rPr>
              <a:t>Simulação de Produto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1B1CFB76-52E1-5448-3C18-98AD086062E8}"/>
              </a:ext>
            </a:extLst>
          </p:cNvPr>
          <p:cNvSpPr txBox="1"/>
          <p:nvPr/>
        </p:nvSpPr>
        <p:spPr>
          <a:xfrm>
            <a:off x="2812594" y="2795060"/>
            <a:ext cx="1572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100">
                <a:solidFill>
                  <a:schemeClr val="accent5"/>
                </a:solidFill>
              </a:rPr>
              <a:t>Simulação de Produto</a:t>
            </a:r>
          </a:p>
        </p:txBody>
      </p:sp>
    </p:spTree>
    <p:extLst>
      <p:ext uri="{BB962C8B-B14F-4D97-AF65-F5344CB8AC3E}">
        <p14:creationId xmlns:p14="http://schemas.microsoft.com/office/powerpoint/2010/main" val="326498092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A5FFB-D5B1-6CCD-B853-78CD1D76A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Agrupar 64">
            <a:extLst>
              <a:ext uri="{FF2B5EF4-FFF2-40B4-BE49-F238E27FC236}">
                <a16:creationId xmlns:a16="http://schemas.microsoft.com/office/drawing/2014/main" id="{00134C07-E99D-0060-7CD1-9964DEAABB66}"/>
              </a:ext>
            </a:extLst>
          </p:cNvPr>
          <p:cNvGrpSpPr/>
          <p:nvPr/>
        </p:nvGrpSpPr>
        <p:grpSpPr>
          <a:xfrm>
            <a:off x="7066481" y="1034010"/>
            <a:ext cx="2913765" cy="1303185"/>
            <a:chOff x="6059843" y="818110"/>
            <a:chExt cx="2913765" cy="1303185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1997256-F79E-3CB8-894A-6871BCE6EA6F}"/>
                </a:ext>
              </a:extLst>
            </p:cNvPr>
            <p:cNvSpPr/>
            <p:nvPr/>
          </p:nvSpPr>
          <p:spPr>
            <a:xfrm>
              <a:off x="6452038" y="1076567"/>
              <a:ext cx="2272652" cy="1044728"/>
            </a:xfrm>
            <a:prstGeom prst="roundRect">
              <a:avLst/>
            </a:prstGeom>
            <a:solidFill>
              <a:srgbClr val="C3FFEB">
                <a:alpha val="30196"/>
              </a:srgbClr>
            </a:solidFill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b="1">
                <a:solidFill>
                  <a:schemeClr val="accent5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0997EA9-AD40-2285-D204-34FB26401F61}"/>
                </a:ext>
              </a:extLst>
            </p:cNvPr>
            <p:cNvSpPr/>
            <p:nvPr/>
          </p:nvSpPr>
          <p:spPr>
            <a:xfrm>
              <a:off x="6059843" y="818110"/>
              <a:ext cx="2913765" cy="516914"/>
            </a:xfrm>
            <a:prstGeom prst="rect">
              <a:avLst/>
            </a:prstGeom>
            <a:solidFill>
              <a:srgbClr val="E8E3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D7906A09-E4D0-0B98-6BB5-5F44349A2019}"/>
              </a:ext>
            </a:extLst>
          </p:cNvPr>
          <p:cNvSpPr/>
          <p:nvPr/>
        </p:nvSpPr>
        <p:spPr>
          <a:xfrm>
            <a:off x="479210" y="1374847"/>
            <a:ext cx="5391603" cy="4730683"/>
          </a:xfrm>
          <a:prstGeom prst="roundRect">
            <a:avLst>
              <a:gd name="adj" fmla="val 5667"/>
            </a:avLst>
          </a:prstGeom>
          <a:solidFill>
            <a:srgbClr val="006B3F">
              <a:alpha val="50196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4438760D-3C0D-2328-9211-0F82604D6894}"/>
              </a:ext>
            </a:extLst>
          </p:cNvPr>
          <p:cNvSpPr/>
          <p:nvPr/>
        </p:nvSpPr>
        <p:spPr>
          <a:xfrm>
            <a:off x="938905" y="1374847"/>
            <a:ext cx="4943952" cy="4730683"/>
          </a:xfrm>
          <a:prstGeom prst="roundRect">
            <a:avLst>
              <a:gd name="adj" fmla="val 5667"/>
            </a:avLst>
          </a:prstGeom>
          <a:solidFill>
            <a:srgbClr val="F1EEEB"/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D9E2A21-D206-F714-FCC8-B20DC5D6774F}"/>
              </a:ext>
            </a:extLst>
          </p:cNvPr>
          <p:cNvSpPr txBox="1"/>
          <p:nvPr/>
        </p:nvSpPr>
        <p:spPr>
          <a:xfrm>
            <a:off x="1126234" y="2965462"/>
            <a:ext cx="1267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R$ 2.090/UH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B1DAD14-1115-EC98-40F5-802C4B5A515F}"/>
              </a:ext>
            </a:extLst>
          </p:cNvPr>
          <p:cNvSpPr txBox="1"/>
          <p:nvPr/>
        </p:nvSpPr>
        <p:spPr>
          <a:xfrm>
            <a:off x="948277" y="2522882"/>
            <a:ext cx="1366080" cy="462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pt-BR" sz="1400" b="1">
                <a:solidFill>
                  <a:srgbClr val="00D38D"/>
                </a:solidFill>
                <a:latin typeface="Averta"/>
              </a:rPr>
              <a:t>ACABAMENTOS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78B3EBC7-8BE6-331B-784A-C1937D39B028}"/>
              </a:ext>
            </a:extLst>
          </p:cNvPr>
          <p:cNvSpPr txBox="1"/>
          <p:nvPr/>
        </p:nvSpPr>
        <p:spPr>
          <a:xfrm>
            <a:off x="1307350" y="3852594"/>
            <a:ext cx="1007007" cy="462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pt-BR" sz="1400" b="1">
                <a:solidFill>
                  <a:srgbClr val="B14FDA"/>
                </a:solidFill>
                <a:latin typeface="Averta"/>
              </a:rPr>
              <a:t>TIPOLOGIA</a:t>
            </a:r>
          </a:p>
        </p:txBody>
      </p:sp>
      <p:sp>
        <p:nvSpPr>
          <p:cNvPr id="213" name="CaixaDeTexto 212">
            <a:extLst>
              <a:ext uri="{FF2B5EF4-FFF2-40B4-BE49-F238E27FC236}">
                <a16:creationId xmlns:a16="http://schemas.microsoft.com/office/drawing/2014/main" id="{41D97642-9B6D-49B5-D28E-1331CEC0784B}"/>
              </a:ext>
            </a:extLst>
          </p:cNvPr>
          <p:cNvSpPr txBox="1"/>
          <p:nvPr/>
        </p:nvSpPr>
        <p:spPr>
          <a:xfrm>
            <a:off x="1669629" y="4517450"/>
            <a:ext cx="622286" cy="462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pt-BR" sz="1400" b="1">
                <a:solidFill>
                  <a:schemeClr val="accent4"/>
                </a:solidFill>
                <a:latin typeface="Averta"/>
              </a:rPr>
              <a:t>VAGA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560BFB3-49FE-9F3F-9DB5-7D4803F87558}"/>
              </a:ext>
            </a:extLst>
          </p:cNvPr>
          <p:cNvSpPr/>
          <p:nvPr/>
        </p:nvSpPr>
        <p:spPr>
          <a:xfrm>
            <a:off x="7458676" y="2414422"/>
            <a:ext cx="2272653" cy="3563746"/>
          </a:xfrm>
          <a:prstGeom prst="roundRect">
            <a:avLst/>
          </a:prstGeom>
          <a:solidFill>
            <a:srgbClr val="FFE8D3">
              <a:alpha val="30196"/>
            </a:srgbClr>
          </a:solidFill>
          <a:ln w="38100">
            <a:solidFill>
              <a:srgbClr val="FF8B2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>
              <a:solidFill>
                <a:schemeClr val="accent5"/>
              </a:solidFill>
            </a:endParaRPr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BFB200FC-95A0-1C76-3046-7A9D5AF40BDC}"/>
              </a:ext>
            </a:extLst>
          </p:cNvPr>
          <p:cNvSpPr/>
          <p:nvPr/>
        </p:nvSpPr>
        <p:spPr>
          <a:xfrm>
            <a:off x="7727145" y="4836074"/>
            <a:ext cx="1770251" cy="1116000"/>
          </a:xfrm>
          <a:prstGeom prst="roundRect">
            <a:avLst/>
          </a:prstGeom>
          <a:solidFill>
            <a:srgbClr val="00D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1"/>
                </a:solidFill>
              </a:rPr>
              <a:t>R$ 2.090</a:t>
            </a:r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CEBED22C-71BC-EAF0-0600-7AD684F9915D}"/>
              </a:ext>
            </a:extLst>
          </p:cNvPr>
          <p:cNvSpPr/>
          <p:nvPr/>
        </p:nvSpPr>
        <p:spPr>
          <a:xfrm>
            <a:off x="7727145" y="2800571"/>
            <a:ext cx="1770251" cy="1008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1"/>
                </a:solidFill>
              </a:rPr>
              <a:t>R$ 1.889</a:t>
            </a:r>
          </a:p>
        </p:txBody>
      </p:sp>
      <p:sp>
        <p:nvSpPr>
          <p:cNvPr id="204" name="Retângulo: Cantos Arredondados 203">
            <a:extLst>
              <a:ext uri="{FF2B5EF4-FFF2-40B4-BE49-F238E27FC236}">
                <a16:creationId xmlns:a16="http://schemas.microsoft.com/office/drawing/2014/main" id="{89ADD7E1-068E-2B34-2ACC-4E6CFF694166}"/>
              </a:ext>
            </a:extLst>
          </p:cNvPr>
          <p:cNvSpPr/>
          <p:nvPr/>
        </p:nvSpPr>
        <p:spPr>
          <a:xfrm>
            <a:off x="7727145" y="3815039"/>
            <a:ext cx="1770251" cy="1008000"/>
          </a:xfrm>
          <a:prstGeom prst="roundRect">
            <a:avLst/>
          </a:prstGeom>
          <a:solidFill>
            <a:srgbClr val="CEAB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1"/>
                </a:solidFill>
              </a:rPr>
              <a:t>R$ 1.890</a:t>
            </a:r>
          </a:p>
        </p:txBody>
      </p:sp>
      <p:sp>
        <p:nvSpPr>
          <p:cNvPr id="225" name="Retângulo: Cantos Arredondados 224">
            <a:extLst>
              <a:ext uri="{FF2B5EF4-FFF2-40B4-BE49-F238E27FC236}">
                <a16:creationId xmlns:a16="http://schemas.microsoft.com/office/drawing/2014/main" id="{BA662BBE-C352-69C6-D13D-0793A09C3B4C}"/>
              </a:ext>
            </a:extLst>
          </p:cNvPr>
          <p:cNvSpPr/>
          <p:nvPr/>
        </p:nvSpPr>
        <p:spPr>
          <a:xfrm>
            <a:off x="7732154" y="1956882"/>
            <a:ext cx="1770251" cy="832053"/>
          </a:xfrm>
          <a:prstGeom prst="roundRect">
            <a:avLst/>
          </a:prstGeom>
          <a:solidFill>
            <a:srgbClr val="FB7D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1"/>
                </a:solidFill>
              </a:rPr>
              <a:t>R$ 1.439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7315670-6BBE-5032-4451-4104F5166A2A}"/>
              </a:ext>
            </a:extLst>
          </p:cNvPr>
          <p:cNvSpPr txBox="1"/>
          <p:nvPr/>
        </p:nvSpPr>
        <p:spPr>
          <a:xfrm>
            <a:off x="10318643" y="2260786"/>
            <a:ext cx="960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>
                <a:solidFill>
                  <a:srgbClr val="00B050"/>
                </a:solidFill>
              </a:rPr>
              <a:t>6.8K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2FDD65-904B-E82E-436B-94ACABC32543}"/>
              </a:ext>
            </a:extLst>
          </p:cNvPr>
          <p:cNvSpPr txBox="1"/>
          <p:nvPr/>
        </p:nvSpPr>
        <p:spPr>
          <a:xfrm>
            <a:off x="10363380" y="5828535"/>
            <a:ext cx="960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>
                <a:solidFill>
                  <a:schemeClr val="accent5"/>
                </a:solidFill>
              </a:rPr>
              <a:t>2.3K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A77D400-5A68-783B-45F9-84A404481A5F}"/>
              </a:ext>
            </a:extLst>
          </p:cNvPr>
          <p:cNvCxnSpPr>
            <a:cxnSpLocks/>
          </p:cNvCxnSpPr>
          <p:nvPr/>
        </p:nvCxnSpPr>
        <p:spPr>
          <a:xfrm>
            <a:off x="9743373" y="5967982"/>
            <a:ext cx="570517" cy="0"/>
          </a:xfrm>
          <a:prstGeom prst="line">
            <a:avLst/>
          </a:prstGeom>
          <a:solidFill>
            <a:srgbClr val="FFE8D3">
              <a:alpha val="30196"/>
            </a:srgbClr>
          </a:solidFill>
          <a:ln w="38100">
            <a:solidFill>
              <a:srgbClr val="FF8B2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C66E97E-4B22-0C94-D886-D8F943400B76}"/>
              </a:ext>
            </a:extLst>
          </p:cNvPr>
          <p:cNvCxnSpPr>
            <a:cxnSpLocks/>
          </p:cNvCxnSpPr>
          <p:nvPr/>
        </p:nvCxnSpPr>
        <p:spPr>
          <a:xfrm>
            <a:off x="9731328" y="2400482"/>
            <a:ext cx="573037" cy="0"/>
          </a:xfrm>
          <a:prstGeom prst="line">
            <a:avLst/>
          </a:prstGeom>
          <a:solidFill>
            <a:srgbClr val="C3FFEB">
              <a:alpha val="30196"/>
            </a:srgbClr>
          </a:solidFill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A55EC7C2-439E-A4D5-B947-D575FA157DCD}"/>
              </a:ext>
            </a:extLst>
          </p:cNvPr>
          <p:cNvSpPr/>
          <p:nvPr/>
        </p:nvSpPr>
        <p:spPr>
          <a:xfrm>
            <a:off x="7910033" y="1954776"/>
            <a:ext cx="1419257" cy="182958"/>
          </a:xfrm>
          <a:prstGeom prst="round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4D Total  R$ 7.308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91E8B0A-8F6E-0EF2-A1AF-1D154DF343AE}"/>
              </a:ext>
            </a:extLst>
          </p:cNvPr>
          <p:cNvSpPr txBox="1"/>
          <p:nvPr/>
        </p:nvSpPr>
        <p:spPr>
          <a:xfrm rot="16200000">
            <a:off x="6466009" y="3912418"/>
            <a:ext cx="161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>
                <a:solidFill>
                  <a:schemeClr val="accent5"/>
                </a:solidFill>
              </a:rPr>
              <a:t>ESSENCIAL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1523632C-11D9-3B64-FA05-FB9417F9B353}"/>
              </a:ext>
            </a:extLst>
          </p:cNvPr>
          <p:cNvSpPr txBox="1"/>
          <p:nvPr/>
        </p:nvSpPr>
        <p:spPr>
          <a:xfrm rot="16200000">
            <a:off x="6770047" y="1646833"/>
            <a:ext cx="101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>
                <a:solidFill>
                  <a:srgbClr val="00B050"/>
                </a:solidFill>
              </a:rPr>
              <a:t>ECO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BF93D07F-3296-CDD0-1E98-51EA86BB8E2F}"/>
              </a:ext>
            </a:extLst>
          </p:cNvPr>
          <p:cNvSpPr/>
          <p:nvPr/>
        </p:nvSpPr>
        <p:spPr>
          <a:xfrm>
            <a:off x="2483890" y="2755711"/>
            <a:ext cx="804548" cy="228972"/>
          </a:xfrm>
          <a:prstGeom prst="roundRect">
            <a:avLst/>
          </a:prstGeom>
          <a:solidFill>
            <a:srgbClr val="86FF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ACAB 01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295B101-228B-E5E2-B579-8F6FF3E9139A}"/>
              </a:ext>
            </a:extLst>
          </p:cNvPr>
          <p:cNvSpPr/>
          <p:nvPr/>
        </p:nvSpPr>
        <p:spPr>
          <a:xfrm>
            <a:off x="3319554" y="2755711"/>
            <a:ext cx="804548" cy="2289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bg1"/>
                </a:solidFill>
              </a:rPr>
              <a:t>ACAB 02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E9E7A9C-A9A1-43A1-1313-D6A9B8214037}"/>
              </a:ext>
            </a:extLst>
          </p:cNvPr>
          <p:cNvSpPr/>
          <p:nvPr/>
        </p:nvSpPr>
        <p:spPr>
          <a:xfrm>
            <a:off x="4155218" y="2755711"/>
            <a:ext cx="804548" cy="2289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bg1"/>
                </a:solidFill>
              </a:rPr>
              <a:t>ACAB 03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572FA587-2B73-881A-CF5E-5D9BB1CED8DC}"/>
              </a:ext>
            </a:extLst>
          </p:cNvPr>
          <p:cNvSpPr/>
          <p:nvPr/>
        </p:nvSpPr>
        <p:spPr>
          <a:xfrm>
            <a:off x="2481733" y="3415195"/>
            <a:ext cx="780823" cy="2289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LZ 01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B8C2E071-9F00-DF17-24F9-F043398759F9}"/>
              </a:ext>
            </a:extLst>
          </p:cNvPr>
          <p:cNvSpPr/>
          <p:nvPr/>
        </p:nvSpPr>
        <p:spPr>
          <a:xfrm>
            <a:off x="3288736" y="3415195"/>
            <a:ext cx="804548" cy="2289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bg1"/>
                </a:solidFill>
              </a:rPr>
              <a:t>LZ 02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7E1ED9A9-A2AC-0FE5-F212-3F24FBB99B5A}"/>
              </a:ext>
            </a:extLst>
          </p:cNvPr>
          <p:cNvSpPr/>
          <p:nvPr/>
        </p:nvSpPr>
        <p:spPr>
          <a:xfrm>
            <a:off x="4119464" y="3415195"/>
            <a:ext cx="809591" cy="2289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bg1"/>
                </a:solidFill>
              </a:rPr>
              <a:t>LZ 03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B51DEBDD-D001-2189-D80B-8F36CA7717F2}"/>
              </a:ext>
            </a:extLst>
          </p:cNvPr>
          <p:cNvSpPr/>
          <p:nvPr/>
        </p:nvSpPr>
        <p:spPr>
          <a:xfrm>
            <a:off x="4955235" y="3415195"/>
            <a:ext cx="790432" cy="2289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bg1"/>
                </a:solidFill>
              </a:rPr>
              <a:t>LZ 04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B48B431-F940-1F5C-31D7-07E4E1FD95C3}"/>
              </a:ext>
            </a:extLst>
          </p:cNvPr>
          <p:cNvSpPr txBox="1"/>
          <p:nvPr/>
        </p:nvSpPr>
        <p:spPr>
          <a:xfrm>
            <a:off x="1126234" y="3622693"/>
            <a:ext cx="1267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R$ 1.889/UH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CCCBC34-F6DC-181A-427C-C45B6CFEC2C3}"/>
              </a:ext>
            </a:extLst>
          </p:cNvPr>
          <p:cNvSpPr txBox="1"/>
          <p:nvPr/>
        </p:nvSpPr>
        <p:spPr>
          <a:xfrm>
            <a:off x="1669629" y="3187738"/>
            <a:ext cx="644728" cy="462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pt-BR" sz="1400" b="1">
                <a:solidFill>
                  <a:srgbClr val="006B3F"/>
                </a:solidFill>
                <a:latin typeface="Averta"/>
              </a:rPr>
              <a:t>LAZER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8F46EDF0-F816-C71F-D13E-177DC07D5AF8}"/>
              </a:ext>
            </a:extLst>
          </p:cNvPr>
          <p:cNvSpPr/>
          <p:nvPr/>
        </p:nvSpPr>
        <p:spPr>
          <a:xfrm>
            <a:off x="2478098" y="4074679"/>
            <a:ext cx="784457" cy="2289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bg1"/>
                </a:solidFill>
              </a:rPr>
              <a:t>TIP 01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F7D17296-E539-D0AB-D39C-726FF3C5D4DA}"/>
              </a:ext>
            </a:extLst>
          </p:cNvPr>
          <p:cNvSpPr/>
          <p:nvPr/>
        </p:nvSpPr>
        <p:spPr>
          <a:xfrm>
            <a:off x="3291150" y="4074679"/>
            <a:ext cx="804548" cy="228972"/>
          </a:xfrm>
          <a:prstGeom prst="roundRect">
            <a:avLst/>
          </a:prstGeom>
          <a:solidFill>
            <a:srgbClr val="B181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TIP 02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0815BC5D-AD9C-31A0-2937-A2231700A8E5}"/>
              </a:ext>
            </a:extLst>
          </p:cNvPr>
          <p:cNvSpPr/>
          <p:nvPr/>
        </p:nvSpPr>
        <p:spPr>
          <a:xfrm>
            <a:off x="4124294" y="4074679"/>
            <a:ext cx="804548" cy="2289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bg1"/>
                </a:solidFill>
              </a:rPr>
              <a:t>TIP 03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6945FBA-EFC4-AD44-C09C-AF70D852DEC8}"/>
              </a:ext>
            </a:extLst>
          </p:cNvPr>
          <p:cNvSpPr txBox="1"/>
          <p:nvPr/>
        </p:nvSpPr>
        <p:spPr>
          <a:xfrm>
            <a:off x="1126234" y="4279924"/>
            <a:ext cx="1267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R$ 1.890/UH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FE8F2B12-AA60-B10A-714A-92A0FD437070}"/>
              </a:ext>
            </a:extLst>
          </p:cNvPr>
          <p:cNvSpPr/>
          <p:nvPr/>
        </p:nvSpPr>
        <p:spPr>
          <a:xfrm>
            <a:off x="2478098" y="4734163"/>
            <a:ext cx="778242" cy="2289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bg1"/>
                </a:solidFill>
              </a:rPr>
              <a:t>VAGA 01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BE886DE4-67E0-F2C4-6F7A-FFC3B42EA17E}"/>
              </a:ext>
            </a:extLst>
          </p:cNvPr>
          <p:cNvSpPr/>
          <p:nvPr/>
        </p:nvSpPr>
        <p:spPr>
          <a:xfrm>
            <a:off x="3290438" y="4734163"/>
            <a:ext cx="804548" cy="228972"/>
          </a:xfrm>
          <a:prstGeom prst="roundRect">
            <a:avLst/>
          </a:prstGeom>
          <a:solidFill>
            <a:srgbClr val="FB7D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VAGA 02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3F0ABA6C-9698-C08E-C437-4EF9D69E3B17}"/>
              </a:ext>
            </a:extLst>
          </p:cNvPr>
          <p:cNvSpPr/>
          <p:nvPr/>
        </p:nvSpPr>
        <p:spPr>
          <a:xfrm>
            <a:off x="4129085" y="4734163"/>
            <a:ext cx="804549" cy="2289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bg1"/>
                </a:solidFill>
              </a:rPr>
              <a:t>VAGA 03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81A29066-0BEA-7F8C-E689-0A4EFC25F0F2}"/>
              </a:ext>
            </a:extLst>
          </p:cNvPr>
          <p:cNvSpPr txBox="1"/>
          <p:nvPr/>
        </p:nvSpPr>
        <p:spPr>
          <a:xfrm>
            <a:off x="1126234" y="4937155"/>
            <a:ext cx="1267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R$ 1.439/UH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EB1FEDC5-9638-079E-BB73-C274CB10D6BD}"/>
              </a:ext>
            </a:extLst>
          </p:cNvPr>
          <p:cNvSpPr txBox="1"/>
          <p:nvPr/>
        </p:nvSpPr>
        <p:spPr>
          <a:xfrm>
            <a:off x="964315" y="1547002"/>
            <a:ext cx="4910708" cy="568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100" b="1">
                <a:solidFill>
                  <a:schemeClr val="bg2">
                    <a:lumMod val="50000"/>
                  </a:schemeClr>
                </a:solidFill>
              </a:rPr>
              <a:t>TORRE | 396 UND | ESSENCIAL</a:t>
            </a:r>
          </a:p>
          <a:p>
            <a:pPr algn="ctr">
              <a:lnSpc>
                <a:spcPct val="150000"/>
              </a:lnSpc>
            </a:pPr>
            <a:r>
              <a:rPr lang="pt-BR" sz="1100" b="1">
                <a:solidFill>
                  <a:schemeClr val="bg2">
                    <a:lumMod val="50000"/>
                  </a:schemeClr>
                </a:solidFill>
              </a:rPr>
              <a:t>02 TORRES | 16/17 PAV</a:t>
            </a:r>
          </a:p>
        </p:txBody>
      </p:sp>
      <p:sp>
        <p:nvSpPr>
          <p:cNvPr id="71" name="object 6">
            <a:extLst>
              <a:ext uri="{FF2B5EF4-FFF2-40B4-BE49-F238E27FC236}">
                <a16:creationId xmlns:a16="http://schemas.microsoft.com/office/drawing/2014/main" id="{83096C23-3CFD-F1BF-6F12-71F9EA32E662}"/>
              </a:ext>
            </a:extLst>
          </p:cNvPr>
          <p:cNvSpPr txBox="1"/>
          <p:nvPr/>
        </p:nvSpPr>
        <p:spPr>
          <a:xfrm rot="16200000">
            <a:off x="-1685839" y="3582457"/>
            <a:ext cx="4730687" cy="31547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8100" rIns="0" bIns="0" rtlCol="0">
            <a:spAutoFit/>
          </a:bodyPr>
          <a:lstStyle/>
          <a:p>
            <a:pPr marL="12700" marR="5080" algn="ct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b="1">
                <a:solidFill>
                  <a:schemeClr val="bg1"/>
                </a:solidFill>
                <a:latin typeface="Averta-Bold" panose="00000800000000000000" pitchFamily="50" charset="0"/>
                <a:ea typeface="Segoe UI Black" panose="020B0A02040204020203" pitchFamily="34" charset="0"/>
                <a:cs typeface="Calibri" panose="020F0502020204030204" pitchFamily="34" charset="0"/>
              </a:rPr>
              <a:t>ATRIBUTOS</a:t>
            </a:r>
            <a:endParaRPr lang="pt-BR" b="1">
              <a:solidFill>
                <a:schemeClr val="bg1"/>
              </a:solidFill>
              <a:highlight>
                <a:srgbClr val="FFFF00"/>
              </a:highlight>
              <a:latin typeface="Averta-Bold" panose="00000800000000000000" pitchFamily="50" charset="0"/>
              <a:ea typeface="Segoe UI Black" panose="020B0A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80" name="object 6">
            <a:extLst>
              <a:ext uri="{FF2B5EF4-FFF2-40B4-BE49-F238E27FC236}">
                <a16:creationId xmlns:a16="http://schemas.microsoft.com/office/drawing/2014/main" id="{E29A2D55-3C17-21EF-6E11-7D6EA425B6EF}"/>
              </a:ext>
            </a:extLst>
          </p:cNvPr>
          <p:cNvSpPr txBox="1"/>
          <p:nvPr/>
        </p:nvSpPr>
        <p:spPr>
          <a:xfrm>
            <a:off x="470690" y="220967"/>
            <a:ext cx="7112267" cy="72327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l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2400" b="1">
                <a:solidFill>
                  <a:schemeClr val="accent1">
                    <a:lumMod val="75000"/>
                  </a:schemeClr>
                </a:solidFill>
                <a:latin typeface="Averta-Bold" panose="00000800000000000000" pitchFamily="50" charset="0"/>
                <a:ea typeface="Segoe UI Black" panose="020B0A02040204020203" pitchFamily="34" charset="0"/>
                <a:cs typeface="Calibri" panose="020F0502020204030204" pitchFamily="34" charset="0"/>
              </a:rPr>
              <a:t>MORADA DOS SONHOS (SP)</a:t>
            </a:r>
          </a:p>
          <a:p>
            <a:pPr marL="12700" marR="5080" algn="l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b="1">
                <a:solidFill>
                  <a:schemeClr val="accent1">
                    <a:lumMod val="75000"/>
                  </a:schemeClr>
                </a:solidFill>
                <a:latin typeface="Averta-Bold" panose="00000800000000000000" pitchFamily="50" charset="0"/>
                <a:ea typeface="Segoe UI Black" panose="020B0A02040204020203" pitchFamily="34" charset="0"/>
                <a:cs typeface="Calibri" panose="020F0502020204030204" pitchFamily="34" charset="0"/>
              </a:rPr>
              <a:t>SIMULAÇÃO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50B529C-6D05-366D-91AB-FFD43B0C7F00}"/>
              </a:ext>
            </a:extLst>
          </p:cNvPr>
          <p:cNvSpPr/>
          <p:nvPr/>
        </p:nvSpPr>
        <p:spPr>
          <a:xfrm>
            <a:off x="6594149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DIMENSÕES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1A1A4D4-7755-E8CB-2F1D-8DFC9A8CC560}"/>
              </a:ext>
            </a:extLst>
          </p:cNvPr>
          <p:cNvSpPr/>
          <p:nvPr/>
        </p:nvSpPr>
        <p:spPr>
          <a:xfrm>
            <a:off x="7722848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RACIONAL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D685338-A9CF-1E26-5711-250EFE26FEF0}"/>
              </a:ext>
            </a:extLst>
          </p:cNvPr>
          <p:cNvSpPr/>
          <p:nvPr/>
        </p:nvSpPr>
        <p:spPr>
          <a:xfrm>
            <a:off x="8851547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AMOSTRAGEM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7287871-64F1-FD86-DA52-A069D8F3447E}"/>
              </a:ext>
            </a:extLst>
          </p:cNvPr>
          <p:cNvSpPr/>
          <p:nvPr/>
        </p:nvSpPr>
        <p:spPr>
          <a:xfrm>
            <a:off x="9980246" y="0"/>
            <a:ext cx="1133856" cy="407804"/>
          </a:xfrm>
          <a:prstGeom prst="rect">
            <a:avLst/>
          </a:prstGeom>
          <a:solidFill>
            <a:srgbClr val="006B3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/>
              <a:t>SIMULAÇÃO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80C476A-AB93-C344-7B4A-CEF078DF6AE1}"/>
              </a:ext>
            </a:extLst>
          </p:cNvPr>
          <p:cNvSpPr/>
          <p:nvPr/>
        </p:nvSpPr>
        <p:spPr>
          <a:xfrm>
            <a:off x="11108944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ADERENCIA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BC2A53B-E168-90F3-A815-BDC98A0C7FBE}"/>
              </a:ext>
            </a:extLst>
          </p:cNvPr>
          <p:cNvCxnSpPr>
            <a:cxnSpLocks/>
          </p:cNvCxnSpPr>
          <p:nvPr/>
        </p:nvCxnSpPr>
        <p:spPr>
          <a:xfrm>
            <a:off x="2512212" y="2662602"/>
            <a:ext cx="0" cy="480767"/>
          </a:xfrm>
          <a:prstGeom prst="line">
            <a:avLst/>
          </a:prstGeom>
          <a:ln>
            <a:solidFill>
              <a:srgbClr val="006B3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C8FBD6E-4D2A-6374-1351-C356F34F0A98}"/>
              </a:ext>
            </a:extLst>
          </p:cNvPr>
          <p:cNvCxnSpPr>
            <a:cxnSpLocks/>
          </p:cNvCxnSpPr>
          <p:nvPr/>
        </p:nvCxnSpPr>
        <p:spPr>
          <a:xfrm>
            <a:off x="4443006" y="3287353"/>
            <a:ext cx="0" cy="480767"/>
          </a:xfrm>
          <a:prstGeom prst="line">
            <a:avLst/>
          </a:prstGeom>
          <a:ln>
            <a:solidFill>
              <a:srgbClr val="006B3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91A99AC-8F5E-98D1-1EF0-B79EA58EE242}"/>
              </a:ext>
            </a:extLst>
          </p:cNvPr>
          <p:cNvCxnSpPr>
            <a:cxnSpLocks/>
          </p:cNvCxnSpPr>
          <p:nvPr/>
        </p:nvCxnSpPr>
        <p:spPr>
          <a:xfrm>
            <a:off x="3590617" y="3922011"/>
            <a:ext cx="0" cy="480767"/>
          </a:xfrm>
          <a:prstGeom prst="line">
            <a:avLst/>
          </a:prstGeom>
          <a:ln>
            <a:solidFill>
              <a:srgbClr val="006B3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1012D79-C34E-8F13-0218-6FEE719DA7A3}"/>
              </a:ext>
            </a:extLst>
          </p:cNvPr>
          <p:cNvCxnSpPr>
            <a:cxnSpLocks/>
          </p:cNvCxnSpPr>
          <p:nvPr/>
        </p:nvCxnSpPr>
        <p:spPr>
          <a:xfrm>
            <a:off x="3396058" y="4595690"/>
            <a:ext cx="0" cy="480767"/>
          </a:xfrm>
          <a:prstGeom prst="line">
            <a:avLst/>
          </a:prstGeom>
          <a:ln>
            <a:solidFill>
              <a:srgbClr val="006B3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49688BB-4CDC-19F6-1CA7-DBA15467424D}"/>
              </a:ext>
            </a:extLst>
          </p:cNvPr>
          <p:cNvCxnSpPr>
            <a:cxnSpLocks/>
          </p:cNvCxnSpPr>
          <p:nvPr/>
        </p:nvCxnSpPr>
        <p:spPr>
          <a:xfrm>
            <a:off x="3817337" y="5715413"/>
            <a:ext cx="0" cy="200733"/>
          </a:xfrm>
          <a:prstGeom prst="line">
            <a:avLst/>
          </a:prstGeom>
          <a:ln>
            <a:solidFill>
              <a:srgbClr val="006B3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E9E2D73-E013-0872-F36F-32955F6E3C30}"/>
              </a:ext>
            </a:extLst>
          </p:cNvPr>
          <p:cNvSpPr txBox="1"/>
          <p:nvPr/>
        </p:nvSpPr>
        <p:spPr>
          <a:xfrm>
            <a:off x="3820477" y="5700363"/>
            <a:ext cx="1937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solidFill>
                  <a:schemeClr val="tx1">
                    <a:lumMod val="65000"/>
                    <a:lumOff val="35000"/>
                  </a:schemeClr>
                </a:solidFill>
              </a:rPr>
              <a:t>POSIÇÃO NA CLASSIFICAÇÃO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448D666-CECF-D2C5-2132-65C3EA05D5D3}"/>
              </a:ext>
            </a:extLst>
          </p:cNvPr>
          <p:cNvSpPr txBox="1"/>
          <p:nvPr/>
        </p:nvSpPr>
        <p:spPr>
          <a:xfrm>
            <a:off x="1873898" y="2984294"/>
            <a:ext cx="1144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2.1K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A472994-26D2-506C-AFB5-18447ABA3290}"/>
              </a:ext>
            </a:extLst>
          </p:cNvPr>
          <p:cNvSpPr txBox="1"/>
          <p:nvPr/>
        </p:nvSpPr>
        <p:spPr>
          <a:xfrm>
            <a:off x="2728578" y="2984294"/>
            <a:ext cx="1144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3.2K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BE225E2-0369-2740-E742-E564B8592F79}"/>
              </a:ext>
            </a:extLst>
          </p:cNvPr>
          <p:cNvSpPr txBox="1"/>
          <p:nvPr/>
        </p:nvSpPr>
        <p:spPr>
          <a:xfrm>
            <a:off x="3576656" y="2984294"/>
            <a:ext cx="1144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4.3k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67B2C8E-B8CC-E24C-7FD2-C16309F32D09}"/>
              </a:ext>
            </a:extLst>
          </p:cNvPr>
          <p:cNvSpPr txBox="1"/>
          <p:nvPr/>
        </p:nvSpPr>
        <p:spPr>
          <a:xfrm>
            <a:off x="4443006" y="2983286"/>
            <a:ext cx="1144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5.4K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1D95410-3761-9058-DC67-BD03532ADD4A}"/>
              </a:ext>
            </a:extLst>
          </p:cNvPr>
          <p:cNvSpPr txBox="1"/>
          <p:nvPr/>
        </p:nvSpPr>
        <p:spPr>
          <a:xfrm>
            <a:off x="2728578" y="3655737"/>
            <a:ext cx="1144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800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CE76318-CD8D-C57C-05EA-CD659834026E}"/>
              </a:ext>
            </a:extLst>
          </p:cNvPr>
          <p:cNvSpPr txBox="1"/>
          <p:nvPr/>
        </p:nvSpPr>
        <p:spPr>
          <a:xfrm>
            <a:off x="3576656" y="3655737"/>
            <a:ext cx="1144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1.6K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D7B54B9-A408-B3EB-4C60-18D18FAD52FF}"/>
              </a:ext>
            </a:extLst>
          </p:cNvPr>
          <p:cNvSpPr txBox="1"/>
          <p:nvPr/>
        </p:nvSpPr>
        <p:spPr>
          <a:xfrm>
            <a:off x="4443006" y="3655052"/>
            <a:ext cx="1144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2.4K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8C12CA0-2D80-76B4-981F-C5CCFA0FA219}"/>
              </a:ext>
            </a:extLst>
          </p:cNvPr>
          <p:cNvSpPr txBox="1"/>
          <p:nvPr/>
        </p:nvSpPr>
        <p:spPr>
          <a:xfrm>
            <a:off x="5097235" y="3665845"/>
            <a:ext cx="1144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177F317-00B3-A30A-A485-CA5986635A85}"/>
              </a:ext>
            </a:extLst>
          </p:cNvPr>
          <p:cNvSpPr txBox="1"/>
          <p:nvPr/>
        </p:nvSpPr>
        <p:spPr>
          <a:xfrm>
            <a:off x="1873898" y="3646721"/>
            <a:ext cx="1144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230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408AD267-EC03-D121-2C7C-3BD8ADAA1FC7}"/>
              </a:ext>
            </a:extLst>
          </p:cNvPr>
          <p:cNvSpPr txBox="1"/>
          <p:nvPr/>
        </p:nvSpPr>
        <p:spPr>
          <a:xfrm>
            <a:off x="1873898" y="4336092"/>
            <a:ext cx="1144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B111E2F-E21F-4C22-055F-946CB12068ED}"/>
              </a:ext>
            </a:extLst>
          </p:cNvPr>
          <p:cNvSpPr txBox="1"/>
          <p:nvPr/>
        </p:nvSpPr>
        <p:spPr>
          <a:xfrm>
            <a:off x="2728578" y="4336092"/>
            <a:ext cx="1144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1.5K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95B2210F-5C88-CABF-9A48-E209F30DC6F7}"/>
              </a:ext>
            </a:extLst>
          </p:cNvPr>
          <p:cNvSpPr txBox="1"/>
          <p:nvPr/>
        </p:nvSpPr>
        <p:spPr>
          <a:xfrm>
            <a:off x="3576656" y="4336092"/>
            <a:ext cx="1144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3K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F69DE7D0-CB5B-810D-FC1B-21043B56C582}"/>
              </a:ext>
            </a:extLst>
          </p:cNvPr>
          <p:cNvSpPr txBox="1"/>
          <p:nvPr/>
        </p:nvSpPr>
        <p:spPr>
          <a:xfrm>
            <a:off x="4443006" y="4336092"/>
            <a:ext cx="1144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9K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9A4356C-AF1A-50C8-CC74-2DDB2F9414A7}"/>
              </a:ext>
            </a:extLst>
          </p:cNvPr>
          <p:cNvSpPr txBox="1"/>
          <p:nvPr/>
        </p:nvSpPr>
        <p:spPr>
          <a:xfrm>
            <a:off x="1873898" y="5011085"/>
            <a:ext cx="1144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29751BC-8D4B-3850-8350-89BB0DB30F3E}"/>
              </a:ext>
            </a:extLst>
          </p:cNvPr>
          <p:cNvSpPr txBox="1"/>
          <p:nvPr/>
        </p:nvSpPr>
        <p:spPr>
          <a:xfrm>
            <a:off x="2728578" y="5011085"/>
            <a:ext cx="1144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1.3K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68B1AB54-2E73-C931-5A1F-528F3C65FDA7}"/>
              </a:ext>
            </a:extLst>
          </p:cNvPr>
          <p:cNvSpPr txBox="1"/>
          <p:nvPr/>
        </p:nvSpPr>
        <p:spPr>
          <a:xfrm>
            <a:off x="3576656" y="5011085"/>
            <a:ext cx="1144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2.5K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27F0A46-FDAE-441C-B498-9CDEBDB50451}"/>
              </a:ext>
            </a:extLst>
          </p:cNvPr>
          <p:cNvSpPr txBox="1"/>
          <p:nvPr/>
        </p:nvSpPr>
        <p:spPr>
          <a:xfrm>
            <a:off x="4443006" y="5011085"/>
            <a:ext cx="1144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15K</a:t>
            </a:r>
          </a:p>
        </p:txBody>
      </p:sp>
    </p:spTree>
    <p:extLst>
      <p:ext uri="{BB962C8B-B14F-4D97-AF65-F5344CB8AC3E}">
        <p14:creationId xmlns:p14="http://schemas.microsoft.com/office/powerpoint/2010/main" val="3391079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3" grpId="0" animBg="1"/>
      <p:bldP spid="99" grpId="0" animBg="1"/>
      <p:bldP spid="204" grpId="0" animBg="1"/>
      <p:bldP spid="225" grpId="0" animBg="1"/>
      <p:bldP spid="21" grpId="0"/>
      <p:bldP spid="22" grpId="0"/>
      <p:bldP spid="28" grpId="0" animBg="1"/>
      <p:bldP spid="46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4F12D-FB9F-C121-5AF6-375CD7ED5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F328E0-2536-032A-7C7C-7A1372173E78}"/>
              </a:ext>
            </a:extLst>
          </p:cNvPr>
          <p:cNvSpPr/>
          <p:nvPr/>
        </p:nvSpPr>
        <p:spPr>
          <a:xfrm>
            <a:off x="6594149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DIMENSÕES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250AA12-AAA2-61BA-8EFD-3DD44E756E7F}"/>
              </a:ext>
            </a:extLst>
          </p:cNvPr>
          <p:cNvSpPr/>
          <p:nvPr/>
        </p:nvSpPr>
        <p:spPr>
          <a:xfrm>
            <a:off x="7722848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RACIONAL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05C0D8D-5F12-D8B2-4D1A-389C8709AD24}"/>
              </a:ext>
            </a:extLst>
          </p:cNvPr>
          <p:cNvSpPr/>
          <p:nvPr/>
        </p:nvSpPr>
        <p:spPr>
          <a:xfrm>
            <a:off x="8851547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AMOSTRAGEM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3FFD229-5E93-5FEE-DDB3-42181169012A}"/>
              </a:ext>
            </a:extLst>
          </p:cNvPr>
          <p:cNvSpPr/>
          <p:nvPr/>
        </p:nvSpPr>
        <p:spPr>
          <a:xfrm>
            <a:off x="9980246" y="0"/>
            <a:ext cx="1133856" cy="407804"/>
          </a:xfrm>
          <a:prstGeom prst="rect">
            <a:avLst/>
          </a:prstGeom>
          <a:solidFill>
            <a:srgbClr val="006B3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/>
              <a:t>SIMULAÇÃO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690826-FE09-A7CB-C48C-5100837A144B}"/>
              </a:ext>
            </a:extLst>
          </p:cNvPr>
          <p:cNvSpPr/>
          <p:nvPr/>
        </p:nvSpPr>
        <p:spPr>
          <a:xfrm>
            <a:off x="11108944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ADERENCIA</a:t>
            </a:r>
          </a:p>
        </p:txBody>
      </p:sp>
      <p:sp>
        <p:nvSpPr>
          <p:cNvPr id="208" name="object 6">
            <a:extLst>
              <a:ext uri="{FF2B5EF4-FFF2-40B4-BE49-F238E27FC236}">
                <a16:creationId xmlns:a16="http://schemas.microsoft.com/office/drawing/2014/main" id="{3B732493-1ED5-FED2-2F19-196B957408FD}"/>
              </a:ext>
            </a:extLst>
          </p:cNvPr>
          <p:cNvSpPr txBox="1"/>
          <p:nvPr/>
        </p:nvSpPr>
        <p:spPr>
          <a:xfrm>
            <a:off x="1025281" y="1914920"/>
            <a:ext cx="2733656" cy="284693"/>
          </a:xfrm>
          <a:prstGeom prst="rect">
            <a:avLst/>
          </a:prstGeom>
          <a:noFill/>
        </p:spPr>
        <p:txBody>
          <a:bodyPr vert="horz" wrap="square" lIns="0" tIns="38100" rIns="0" bIns="0" rtlCol="0">
            <a:spAutoFit/>
          </a:bodyPr>
          <a:lstStyle/>
          <a:p>
            <a:pPr marL="12700" marR="5080" algn="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1600" b="1">
                <a:solidFill>
                  <a:srgbClr val="00D38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ACABAMENTOS</a:t>
            </a:r>
          </a:p>
        </p:txBody>
      </p:sp>
      <p:sp>
        <p:nvSpPr>
          <p:cNvPr id="209" name="object 6">
            <a:extLst>
              <a:ext uri="{FF2B5EF4-FFF2-40B4-BE49-F238E27FC236}">
                <a16:creationId xmlns:a16="http://schemas.microsoft.com/office/drawing/2014/main" id="{3F2CB9ED-DD8C-ACD6-D678-B784CB59D4A4}"/>
              </a:ext>
            </a:extLst>
          </p:cNvPr>
          <p:cNvSpPr txBox="1"/>
          <p:nvPr/>
        </p:nvSpPr>
        <p:spPr>
          <a:xfrm>
            <a:off x="2492688" y="2601441"/>
            <a:ext cx="1266249" cy="284693"/>
          </a:xfrm>
          <a:prstGeom prst="rect">
            <a:avLst/>
          </a:prstGeom>
          <a:noFill/>
        </p:spPr>
        <p:txBody>
          <a:bodyPr vert="horz" wrap="square" lIns="0" tIns="38100" rIns="0" bIns="0" rtlCol="0">
            <a:spAutoFit/>
          </a:bodyPr>
          <a:lstStyle/>
          <a:p>
            <a:pPr marL="12700" marR="5080" algn="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1600" b="1">
                <a:solidFill>
                  <a:srgbClr val="006B3F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LAZER</a:t>
            </a:r>
          </a:p>
        </p:txBody>
      </p:sp>
      <p:sp>
        <p:nvSpPr>
          <p:cNvPr id="210" name="object 6">
            <a:extLst>
              <a:ext uri="{FF2B5EF4-FFF2-40B4-BE49-F238E27FC236}">
                <a16:creationId xmlns:a16="http://schemas.microsoft.com/office/drawing/2014/main" id="{2D874F3F-94EC-83E3-D050-2AAE57F027E3}"/>
              </a:ext>
            </a:extLst>
          </p:cNvPr>
          <p:cNvSpPr txBox="1"/>
          <p:nvPr/>
        </p:nvSpPr>
        <p:spPr>
          <a:xfrm>
            <a:off x="236648" y="3358657"/>
            <a:ext cx="3522289" cy="284693"/>
          </a:xfrm>
          <a:prstGeom prst="rect">
            <a:avLst/>
          </a:prstGeom>
          <a:noFill/>
        </p:spPr>
        <p:txBody>
          <a:bodyPr vert="horz" wrap="square" lIns="0" tIns="38100" rIns="0" bIns="0" rtlCol="0">
            <a:spAutoFit/>
          </a:bodyPr>
          <a:lstStyle/>
          <a:p>
            <a:pPr marL="12700" marR="5080" algn="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1600" b="1">
                <a:solidFill>
                  <a:srgbClr val="592F7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TIPOLOGIAS </a:t>
            </a:r>
            <a:r>
              <a:rPr lang="pt-BR" sz="1400" b="1">
                <a:solidFill>
                  <a:srgbClr val="592F7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(VARANDA + SUÍTE)</a:t>
            </a:r>
            <a:endParaRPr lang="pt-BR" sz="1600" b="1">
              <a:solidFill>
                <a:srgbClr val="592F7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" name="object 6">
            <a:extLst>
              <a:ext uri="{FF2B5EF4-FFF2-40B4-BE49-F238E27FC236}">
                <a16:creationId xmlns:a16="http://schemas.microsoft.com/office/drawing/2014/main" id="{FD1EB753-2360-4D80-2B41-DB26455ADE27}"/>
              </a:ext>
            </a:extLst>
          </p:cNvPr>
          <p:cNvSpPr txBox="1"/>
          <p:nvPr/>
        </p:nvSpPr>
        <p:spPr>
          <a:xfrm>
            <a:off x="271913" y="4127204"/>
            <a:ext cx="3487024" cy="284693"/>
          </a:xfrm>
          <a:prstGeom prst="rect">
            <a:avLst/>
          </a:prstGeom>
          <a:noFill/>
        </p:spPr>
        <p:txBody>
          <a:bodyPr vert="horz" wrap="square" lIns="0" tIns="38100" rIns="0" bIns="0" rtlCol="0">
            <a:spAutoFit/>
          </a:bodyPr>
          <a:lstStyle/>
          <a:p>
            <a:pPr marL="12700" marR="5080" algn="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1600" b="1">
                <a:solidFill>
                  <a:srgbClr val="F7287C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VAGAS (QUANTIDADE)</a:t>
            </a:r>
          </a:p>
        </p:txBody>
      </p:sp>
      <p:sp>
        <p:nvSpPr>
          <p:cNvPr id="212" name="Retângulo: Cantos Arredondados 211">
            <a:extLst>
              <a:ext uri="{FF2B5EF4-FFF2-40B4-BE49-F238E27FC236}">
                <a16:creationId xmlns:a16="http://schemas.microsoft.com/office/drawing/2014/main" id="{9E660D85-A05C-054C-6754-D88B67B48AC9}"/>
              </a:ext>
            </a:extLst>
          </p:cNvPr>
          <p:cNvSpPr/>
          <p:nvPr/>
        </p:nvSpPr>
        <p:spPr>
          <a:xfrm>
            <a:off x="4675886" y="1986426"/>
            <a:ext cx="1265385" cy="250574"/>
          </a:xfrm>
          <a:prstGeom prst="roundRect">
            <a:avLst/>
          </a:prstGeom>
          <a:solidFill>
            <a:srgbClr val="86FF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tx1"/>
                </a:solidFill>
              </a:rPr>
              <a:t>ACAB 01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FAAA793-81C8-975D-553C-B5F1ADA41A9E}"/>
              </a:ext>
            </a:extLst>
          </p:cNvPr>
          <p:cNvSpPr/>
          <p:nvPr/>
        </p:nvSpPr>
        <p:spPr>
          <a:xfrm>
            <a:off x="5993314" y="1986426"/>
            <a:ext cx="1265385" cy="250574"/>
          </a:xfrm>
          <a:prstGeom prst="roundRect">
            <a:avLst/>
          </a:prstGeom>
          <a:solidFill>
            <a:srgbClr val="00D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ACAB 02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DAD45FA-9728-D81A-2D3E-A706256DD443}"/>
              </a:ext>
            </a:extLst>
          </p:cNvPr>
          <p:cNvSpPr/>
          <p:nvPr/>
        </p:nvSpPr>
        <p:spPr>
          <a:xfrm>
            <a:off x="7304535" y="1986426"/>
            <a:ext cx="1265385" cy="250574"/>
          </a:xfrm>
          <a:prstGeom prst="roundRect">
            <a:avLst/>
          </a:prstGeom>
          <a:solidFill>
            <a:srgbClr val="009D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ACAB 03</a:t>
            </a:r>
          </a:p>
        </p:txBody>
      </p:sp>
      <p:sp>
        <p:nvSpPr>
          <p:cNvPr id="219" name="Retângulo: Cantos Arredondados 218">
            <a:extLst>
              <a:ext uri="{FF2B5EF4-FFF2-40B4-BE49-F238E27FC236}">
                <a16:creationId xmlns:a16="http://schemas.microsoft.com/office/drawing/2014/main" id="{9EE7AA9D-03AA-AF21-635C-67E7D54DB767}"/>
              </a:ext>
            </a:extLst>
          </p:cNvPr>
          <p:cNvSpPr/>
          <p:nvPr/>
        </p:nvSpPr>
        <p:spPr>
          <a:xfrm>
            <a:off x="4699947" y="4199377"/>
            <a:ext cx="1224011" cy="250574"/>
          </a:xfrm>
          <a:prstGeom prst="roundRect">
            <a:avLst/>
          </a:prstGeom>
          <a:solidFill>
            <a:srgbClr val="FED3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tx1"/>
                </a:solidFill>
              </a:rPr>
              <a:t>VAGA 01</a:t>
            </a:r>
          </a:p>
        </p:txBody>
      </p:sp>
      <p:sp>
        <p:nvSpPr>
          <p:cNvPr id="220" name="Retângulo: Cantos Arredondados 219">
            <a:extLst>
              <a:ext uri="{FF2B5EF4-FFF2-40B4-BE49-F238E27FC236}">
                <a16:creationId xmlns:a16="http://schemas.microsoft.com/office/drawing/2014/main" id="{C8C31F5F-C8FB-5CAD-C71F-1F98F7E5AD01}"/>
              </a:ext>
            </a:extLst>
          </p:cNvPr>
          <p:cNvSpPr/>
          <p:nvPr/>
        </p:nvSpPr>
        <p:spPr>
          <a:xfrm>
            <a:off x="5993314" y="4199377"/>
            <a:ext cx="1265385" cy="250574"/>
          </a:xfrm>
          <a:prstGeom prst="roundRect">
            <a:avLst/>
          </a:prstGeom>
          <a:solidFill>
            <a:srgbClr val="FB7D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VAGA 02</a:t>
            </a:r>
          </a:p>
        </p:txBody>
      </p:sp>
      <p:sp>
        <p:nvSpPr>
          <p:cNvPr id="221" name="Retângulo: Cantos Arredondados 220">
            <a:extLst>
              <a:ext uri="{FF2B5EF4-FFF2-40B4-BE49-F238E27FC236}">
                <a16:creationId xmlns:a16="http://schemas.microsoft.com/office/drawing/2014/main" id="{592902A0-9D21-5F01-D0C2-7F2215434DBF}"/>
              </a:ext>
            </a:extLst>
          </p:cNvPr>
          <p:cNvSpPr/>
          <p:nvPr/>
        </p:nvSpPr>
        <p:spPr>
          <a:xfrm>
            <a:off x="7296603" y="4199377"/>
            <a:ext cx="1265387" cy="250574"/>
          </a:xfrm>
          <a:prstGeom prst="roundRect">
            <a:avLst/>
          </a:prstGeom>
          <a:solidFill>
            <a:srgbClr val="CF0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VAGA 03</a:t>
            </a:r>
          </a:p>
        </p:txBody>
      </p:sp>
      <p:sp>
        <p:nvSpPr>
          <p:cNvPr id="222" name="Retângulo: Cantos Arredondados 221">
            <a:extLst>
              <a:ext uri="{FF2B5EF4-FFF2-40B4-BE49-F238E27FC236}">
                <a16:creationId xmlns:a16="http://schemas.microsoft.com/office/drawing/2014/main" id="{B13F37DB-4275-FBC1-0055-0F571B77C606}"/>
              </a:ext>
            </a:extLst>
          </p:cNvPr>
          <p:cNvSpPr/>
          <p:nvPr/>
        </p:nvSpPr>
        <p:spPr>
          <a:xfrm>
            <a:off x="4713199" y="2652159"/>
            <a:ext cx="1228071" cy="250574"/>
          </a:xfrm>
          <a:prstGeom prst="roundRect">
            <a:avLst/>
          </a:prstGeom>
          <a:solidFill>
            <a:srgbClr val="00D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LZ 01</a:t>
            </a:r>
          </a:p>
        </p:txBody>
      </p:sp>
      <p:sp>
        <p:nvSpPr>
          <p:cNvPr id="223" name="Retângulo: Cantos Arredondados 222">
            <a:extLst>
              <a:ext uri="{FF2B5EF4-FFF2-40B4-BE49-F238E27FC236}">
                <a16:creationId xmlns:a16="http://schemas.microsoft.com/office/drawing/2014/main" id="{585DD318-1D74-F6A2-7A51-F90001031803}"/>
              </a:ext>
            </a:extLst>
          </p:cNvPr>
          <p:cNvSpPr/>
          <p:nvPr/>
        </p:nvSpPr>
        <p:spPr>
          <a:xfrm>
            <a:off x="5993315" y="2652159"/>
            <a:ext cx="1265385" cy="25057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LZ 02</a:t>
            </a:r>
          </a:p>
        </p:txBody>
      </p:sp>
      <p:sp>
        <p:nvSpPr>
          <p:cNvPr id="224" name="Retângulo: Cantos Arredondados 223">
            <a:extLst>
              <a:ext uri="{FF2B5EF4-FFF2-40B4-BE49-F238E27FC236}">
                <a16:creationId xmlns:a16="http://schemas.microsoft.com/office/drawing/2014/main" id="{DBDEFF0D-7250-BA67-0A2F-BA92FE4E40BB}"/>
              </a:ext>
            </a:extLst>
          </p:cNvPr>
          <p:cNvSpPr/>
          <p:nvPr/>
        </p:nvSpPr>
        <p:spPr>
          <a:xfrm>
            <a:off x="7296603" y="2652159"/>
            <a:ext cx="1273317" cy="25057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LZ 03</a:t>
            </a:r>
          </a:p>
        </p:txBody>
      </p:sp>
      <p:sp>
        <p:nvSpPr>
          <p:cNvPr id="225" name="Retângulo: Cantos Arredondados 224">
            <a:extLst>
              <a:ext uri="{FF2B5EF4-FFF2-40B4-BE49-F238E27FC236}">
                <a16:creationId xmlns:a16="http://schemas.microsoft.com/office/drawing/2014/main" id="{4ACBE7C2-9145-C278-FCB5-44A3E4E55E88}"/>
              </a:ext>
            </a:extLst>
          </p:cNvPr>
          <p:cNvSpPr/>
          <p:nvPr/>
        </p:nvSpPr>
        <p:spPr>
          <a:xfrm>
            <a:off x="4707484" y="3447252"/>
            <a:ext cx="1233786" cy="2505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tx1"/>
                </a:solidFill>
              </a:rPr>
              <a:t>TIP 01</a:t>
            </a:r>
          </a:p>
        </p:txBody>
      </p:sp>
      <p:sp>
        <p:nvSpPr>
          <p:cNvPr id="226" name="Retângulo: Cantos Arredondados 225">
            <a:extLst>
              <a:ext uri="{FF2B5EF4-FFF2-40B4-BE49-F238E27FC236}">
                <a16:creationId xmlns:a16="http://schemas.microsoft.com/office/drawing/2014/main" id="{0C353ACF-1284-A285-092B-F5C4679A447A}"/>
              </a:ext>
            </a:extLst>
          </p:cNvPr>
          <p:cNvSpPr/>
          <p:nvPr/>
        </p:nvSpPr>
        <p:spPr>
          <a:xfrm>
            <a:off x="5993314" y="3447252"/>
            <a:ext cx="1265385" cy="250574"/>
          </a:xfrm>
          <a:prstGeom prst="roundRect">
            <a:avLst/>
          </a:prstGeom>
          <a:solidFill>
            <a:srgbClr val="B181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TIP 02</a:t>
            </a:r>
          </a:p>
        </p:txBody>
      </p:sp>
      <p:sp>
        <p:nvSpPr>
          <p:cNvPr id="227" name="Retângulo: Cantos Arredondados 226">
            <a:extLst>
              <a:ext uri="{FF2B5EF4-FFF2-40B4-BE49-F238E27FC236}">
                <a16:creationId xmlns:a16="http://schemas.microsoft.com/office/drawing/2014/main" id="{1A147B11-B89F-5926-3A51-01506B6B1593}"/>
              </a:ext>
            </a:extLst>
          </p:cNvPr>
          <p:cNvSpPr/>
          <p:nvPr/>
        </p:nvSpPr>
        <p:spPr>
          <a:xfrm>
            <a:off x="7296605" y="3447252"/>
            <a:ext cx="1265385" cy="250574"/>
          </a:xfrm>
          <a:prstGeom prst="roundRect">
            <a:avLst/>
          </a:prstGeom>
          <a:solidFill>
            <a:srgbClr val="592F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TIP 03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A899055-DE3A-2F46-190F-2BCEC82D5153}"/>
              </a:ext>
            </a:extLst>
          </p:cNvPr>
          <p:cNvSpPr txBox="1"/>
          <p:nvPr/>
        </p:nvSpPr>
        <p:spPr>
          <a:xfrm>
            <a:off x="5377937" y="289262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800</a:t>
            </a:r>
          </a:p>
        </p:txBody>
      </p:sp>
      <p:sp>
        <p:nvSpPr>
          <p:cNvPr id="239" name="CaixaDeTexto 238">
            <a:extLst>
              <a:ext uri="{FF2B5EF4-FFF2-40B4-BE49-F238E27FC236}">
                <a16:creationId xmlns:a16="http://schemas.microsoft.com/office/drawing/2014/main" id="{3C23A944-7334-C783-86FD-E040CE70FB25}"/>
              </a:ext>
            </a:extLst>
          </p:cNvPr>
          <p:cNvSpPr txBox="1"/>
          <p:nvPr/>
        </p:nvSpPr>
        <p:spPr>
          <a:xfrm>
            <a:off x="6733937" y="289262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1.6K</a:t>
            </a:r>
          </a:p>
        </p:txBody>
      </p:sp>
      <p:sp>
        <p:nvSpPr>
          <p:cNvPr id="240" name="CaixaDeTexto 239">
            <a:extLst>
              <a:ext uri="{FF2B5EF4-FFF2-40B4-BE49-F238E27FC236}">
                <a16:creationId xmlns:a16="http://schemas.microsoft.com/office/drawing/2014/main" id="{567663E7-20D7-ADF1-BD2A-75598AA67DCC}"/>
              </a:ext>
            </a:extLst>
          </p:cNvPr>
          <p:cNvSpPr txBox="1"/>
          <p:nvPr/>
        </p:nvSpPr>
        <p:spPr>
          <a:xfrm>
            <a:off x="8509018" y="2891940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050"/>
              <a:t>2.4K</a:t>
            </a: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7282A22E-49FE-0A09-38EF-2235095FB3E7}"/>
              </a:ext>
            </a:extLst>
          </p:cNvPr>
          <p:cNvSpPr txBox="1"/>
          <p:nvPr/>
        </p:nvSpPr>
        <p:spPr>
          <a:xfrm>
            <a:off x="8846267" y="2896284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/>
              <a:t>&gt;</a:t>
            </a:r>
          </a:p>
        </p:txBody>
      </p:sp>
      <p:sp>
        <p:nvSpPr>
          <p:cNvPr id="242" name="Retângulo: Cantos Arredondados 241">
            <a:extLst>
              <a:ext uri="{FF2B5EF4-FFF2-40B4-BE49-F238E27FC236}">
                <a16:creationId xmlns:a16="http://schemas.microsoft.com/office/drawing/2014/main" id="{CC4BF7D3-DA1B-2350-5AEC-871FBC45D2A3}"/>
              </a:ext>
            </a:extLst>
          </p:cNvPr>
          <p:cNvSpPr/>
          <p:nvPr/>
        </p:nvSpPr>
        <p:spPr>
          <a:xfrm>
            <a:off x="8603499" y="2652159"/>
            <a:ext cx="1243184" cy="250574"/>
          </a:xfrm>
          <a:prstGeom prst="roundRect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LZ 04</a:t>
            </a:r>
          </a:p>
        </p:txBody>
      </p: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A30D4780-CBCD-CBAD-30C2-DBC6FB189108}"/>
              </a:ext>
            </a:extLst>
          </p:cNvPr>
          <p:cNvSpPr txBox="1"/>
          <p:nvPr/>
        </p:nvSpPr>
        <p:spPr>
          <a:xfrm>
            <a:off x="3498253" y="368776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/>
              <a:t>0</a:t>
            </a:r>
          </a:p>
        </p:txBody>
      </p:sp>
      <p:sp>
        <p:nvSpPr>
          <p:cNvPr id="244" name="CaixaDeTexto 243">
            <a:extLst>
              <a:ext uri="{FF2B5EF4-FFF2-40B4-BE49-F238E27FC236}">
                <a16:creationId xmlns:a16="http://schemas.microsoft.com/office/drawing/2014/main" id="{AF16E9FA-7E1A-133A-9512-15805181666A}"/>
              </a:ext>
            </a:extLst>
          </p:cNvPr>
          <p:cNvSpPr txBox="1"/>
          <p:nvPr/>
        </p:nvSpPr>
        <p:spPr>
          <a:xfrm>
            <a:off x="5377937" y="368776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1.5K</a:t>
            </a:r>
          </a:p>
        </p:txBody>
      </p:sp>
      <p:sp>
        <p:nvSpPr>
          <p:cNvPr id="245" name="CaixaDeTexto 244">
            <a:extLst>
              <a:ext uri="{FF2B5EF4-FFF2-40B4-BE49-F238E27FC236}">
                <a16:creationId xmlns:a16="http://schemas.microsoft.com/office/drawing/2014/main" id="{D3877922-596D-B533-0B64-7D45FBE461BA}"/>
              </a:ext>
            </a:extLst>
          </p:cNvPr>
          <p:cNvSpPr txBox="1"/>
          <p:nvPr/>
        </p:nvSpPr>
        <p:spPr>
          <a:xfrm>
            <a:off x="6733937" y="368776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3K</a:t>
            </a:r>
          </a:p>
        </p:txBody>
      </p: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4A560140-393A-9FC9-AA1F-14CFF26C01FA}"/>
              </a:ext>
            </a:extLst>
          </p:cNvPr>
          <p:cNvSpPr txBox="1"/>
          <p:nvPr/>
        </p:nvSpPr>
        <p:spPr>
          <a:xfrm>
            <a:off x="8509018" y="368776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050"/>
              <a:t>9K</a:t>
            </a:r>
          </a:p>
        </p:txBody>
      </p:sp>
      <p:sp>
        <p:nvSpPr>
          <p:cNvPr id="247" name="CaixaDeTexto 246">
            <a:extLst>
              <a:ext uri="{FF2B5EF4-FFF2-40B4-BE49-F238E27FC236}">
                <a16:creationId xmlns:a16="http://schemas.microsoft.com/office/drawing/2014/main" id="{EDEBA975-2A3E-00C0-6847-582A9D52D6F2}"/>
              </a:ext>
            </a:extLst>
          </p:cNvPr>
          <p:cNvSpPr txBox="1"/>
          <p:nvPr/>
        </p:nvSpPr>
        <p:spPr>
          <a:xfrm>
            <a:off x="3498253" y="4447518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/>
              <a:t>0</a:t>
            </a:r>
          </a:p>
        </p:txBody>
      </p:sp>
      <p:sp>
        <p:nvSpPr>
          <p:cNvPr id="248" name="CaixaDeTexto 247">
            <a:extLst>
              <a:ext uri="{FF2B5EF4-FFF2-40B4-BE49-F238E27FC236}">
                <a16:creationId xmlns:a16="http://schemas.microsoft.com/office/drawing/2014/main" id="{66B2A838-27C7-44EC-0963-9C31285A53C3}"/>
              </a:ext>
            </a:extLst>
          </p:cNvPr>
          <p:cNvSpPr txBox="1"/>
          <p:nvPr/>
        </p:nvSpPr>
        <p:spPr>
          <a:xfrm>
            <a:off x="5377937" y="4447518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1.3K</a:t>
            </a:r>
          </a:p>
        </p:txBody>
      </p:sp>
      <p:sp>
        <p:nvSpPr>
          <p:cNvPr id="249" name="CaixaDeTexto 248">
            <a:extLst>
              <a:ext uri="{FF2B5EF4-FFF2-40B4-BE49-F238E27FC236}">
                <a16:creationId xmlns:a16="http://schemas.microsoft.com/office/drawing/2014/main" id="{A459DB02-7410-169D-2A2F-17DC10E722AA}"/>
              </a:ext>
            </a:extLst>
          </p:cNvPr>
          <p:cNvSpPr txBox="1"/>
          <p:nvPr/>
        </p:nvSpPr>
        <p:spPr>
          <a:xfrm>
            <a:off x="6733937" y="4447518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2.5K</a:t>
            </a:r>
          </a:p>
        </p:txBody>
      </p:sp>
      <p:sp>
        <p:nvSpPr>
          <p:cNvPr id="250" name="CaixaDeTexto 249">
            <a:extLst>
              <a:ext uri="{FF2B5EF4-FFF2-40B4-BE49-F238E27FC236}">
                <a16:creationId xmlns:a16="http://schemas.microsoft.com/office/drawing/2014/main" id="{7B9B2FC7-DE7A-29DE-57CB-C806D1787720}"/>
              </a:ext>
            </a:extLst>
          </p:cNvPr>
          <p:cNvSpPr txBox="1"/>
          <p:nvPr/>
        </p:nvSpPr>
        <p:spPr>
          <a:xfrm>
            <a:off x="8509018" y="4447518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050"/>
              <a:t>15K</a:t>
            </a:r>
          </a:p>
        </p:txBody>
      </p: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D39617BB-F3B3-9A20-48D3-62D7DE76B327}"/>
              </a:ext>
            </a:extLst>
          </p:cNvPr>
          <p:cNvSpPr txBox="1"/>
          <p:nvPr/>
        </p:nvSpPr>
        <p:spPr>
          <a:xfrm>
            <a:off x="3498253" y="2883609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/>
              <a:t>230</a:t>
            </a:r>
          </a:p>
        </p:txBody>
      </p:sp>
      <p:sp>
        <p:nvSpPr>
          <p:cNvPr id="301" name="CaixaDeTexto 300">
            <a:extLst>
              <a:ext uri="{FF2B5EF4-FFF2-40B4-BE49-F238E27FC236}">
                <a16:creationId xmlns:a16="http://schemas.microsoft.com/office/drawing/2014/main" id="{321AAE98-40F7-462B-767B-87BFA647C904}"/>
              </a:ext>
            </a:extLst>
          </p:cNvPr>
          <p:cNvSpPr txBox="1"/>
          <p:nvPr/>
        </p:nvSpPr>
        <p:spPr>
          <a:xfrm>
            <a:off x="3815215" y="1495913"/>
            <a:ext cx="82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>
              <a:defRPr sz="1000"/>
            </a:lvl1pPr>
          </a:lstStyle>
          <a:p>
            <a:pPr algn="r"/>
            <a:r>
              <a:rPr lang="pt-BR" sz="1050" b="1"/>
              <a:t>$ MÍN</a:t>
            </a:r>
          </a:p>
        </p:txBody>
      </p:sp>
      <p:sp>
        <p:nvSpPr>
          <p:cNvPr id="302" name="CaixaDeTexto 301">
            <a:extLst>
              <a:ext uri="{FF2B5EF4-FFF2-40B4-BE49-F238E27FC236}">
                <a16:creationId xmlns:a16="http://schemas.microsoft.com/office/drawing/2014/main" id="{032D8965-97F0-34B4-C8CC-4B964F2BA641}"/>
              </a:ext>
            </a:extLst>
          </p:cNvPr>
          <p:cNvSpPr txBox="1"/>
          <p:nvPr/>
        </p:nvSpPr>
        <p:spPr>
          <a:xfrm>
            <a:off x="8509018" y="1495913"/>
            <a:ext cx="615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/>
              <a:t>$ MÁX</a:t>
            </a:r>
          </a:p>
        </p:txBody>
      </p:sp>
      <p:cxnSp>
        <p:nvCxnSpPr>
          <p:cNvPr id="348" name="Conector reto 347">
            <a:extLst>
              <a:ext uri="{FF2B5EF4-FFF2-40B4-BE49-F238E27FC236}">
                <a16:creationId xmlns:a16="http://schemas.microsoft.com/office/drawing/2014/main" id="{7D47F1EF-BB1F-8901-38F2-045FA877EF66}"/>
              </a:ext>
            </a:extLst>
          </p:cNvPr>
          <p:cNvCxnSpPr>
            <a:cxnSpLocks/>
          </p:cNvCxnSpPr>
          <p:nvPr/>
        </p:nvCxnSpPr>
        <p:spPr>
          <a:xfrm>
            <a:off x="4659591" y="1343207"/>
            <a:ext cx="35265" cy="37191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reto 348">
            <a:extLst>
              <a:ext uri="{FF2B5EF4-FFF2-40B4-BE49-F238E27FC236}">
                <a16:creationId xmlns:a16="http://schemas.microsoft.com/office/drawing/2014/main" id="{C3727015-A9FB-7A04-C8DE-861AE8E06E02}"/>
              </a:ext>
            </a:extLst>
          </p:cNvPr>
          <p:cNvCxnSpPr>
            <a:cxnSpLocks/>
          </p:cNvCxnSpPr>
          <p:nvPr/>
        </p:nvCxnSpPr>
        <p:spPr>
          <a:xfrm flipH="1">
            <a:off x="8561990" y="1343207"/>
            <a:ext cx="17063" cy="37191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6">
            <a:extLst>
              <a:ext uri="{FF2B5EF4-FFF2-40B4-BE49-F238E27FC236}">
                <a16:creationId xmlns:a16="http://schemas.microsoft.com/office/drawing/2014/main" id="{86E633D8-7BBC-3253-FC8A-011CB3311CF5}"/>
              </a:ext>
            </a:extLst>
          </p:cNvPr>
          <p:cNvSpPr txBox="1"/>
          <p:nvPr/>
        </p:nvSpPr>
        <p:spPr>
          <a:xfrm>
            <a:off x="150471" y="5072684"/>
            <a:ext cx="3608466" cy="284693"/>
          </a:xfrm>
          <a:prstGeom prst="rect">
            <a:avLst/>
          </a:prstGeom>
          <a:noFill/>
        </p:spPr>
        <p:txBody>
          <a:bodyPr vert="horz" wrap="square" lIns="0" tIns="38100" rIns="0" bIns="0" rtlCol="0" anchor="t">
            <a:spAutoFit/>
          </a:bodyPr>
          <a:lstStyle/>
          <a:p>
            <a:pPr marL="12700" marR="5080" algn="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1600" b="1" i="1">
                <a:solidFill>
                  <a:schemeClr val="accent1"/>
                </a:solidFill>
                <a:latin typeface="Segoe UI"/>
                <a:ea typeface="Segoe UI Black"/>
                <a:cs typeface="Segoe UI"/>
              </a:rPr>
              <a:t>RÉGUA CLASS. FINAL</a:t>
            </a:r>
            <a:endParaRPr lang="pt-BR" sz="1050" b="1" i="1">
              <a:solidFill>
                <a:schemeClr val="accent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7604916-BC0D-2417-F009-2199204ECC46}"/>
              </a:ext>
            </a:extLst>
          </p:cNvPr>
          <p:cNvSpPr txBox="1"/>
          <p:nvPr/>
        </p:nvSpPr>
        <p:spPr>
          <a:xfrm>
            <a:off x="4053265" y="5383369"/>
            <a:ext cx="970702" cy="25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>
                <a:solidFill>
                  <a:schemeClr val="bg1">
                    <a:lumMod val="50000"/>
                  </a:schemeClr>
                </a:solidFill>
              </a:rPr>
              <a:t>2.3K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85F4DB-49E2-1AE7-4AC5-D10104FC5663}"/>
              </a:ext>
            </a:extLst>
          </p:cNvPr>
          <p:cNvSpPr txBox="1"/>
          <p:nvPr/>
        </p:nvSpPr>
        <p:spPr>
          <a:xfrm>
            <a:off x="5481515" y="5383369"/>
            <a:ext cx="970702" cy="25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>
                <a:solidFill>
                  <a:schemeClr val="bg1">
                    <a:lumMod val="50000"/>
                  </a:schemeClr>
                </a:solidFill>
              </a:rPr>
              <a:t>6.8K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4BE8F15-132F-16B8-EC87-9BA091E5AFF7}"/>
              </a:ext>
            </a:extLst>
          </p:cNvPr>
          <p:cNvSpPr txBox="1"/>
          <p:nvPr/>
        </p:nvSpPr>
        <p:spPr>
          <a:xfrm>
            <a:off x="6792067" y="5383369"/>
            <a:ext cx="970702" cy="25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>
                <a:solidFill>
                  <a:schemeClr val="bg1">
                    <a:lumMod val="50000"/>
                  </a:schemeClr>
                </a:solidFill>
              </a:rPr>
              <a:t>11.4K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7D2D3E2-7DDA-35CE-2079-7DCC83C2231C}"/>
              </a:ext>
            </a:extLst>
          </p:cNvPr>
          <p:cNvSpPr txBox="1"/>
          <p:nvPr/>
        </p:nvSpPr>
        <p:spPr>
          <a:xfrm>
            <a:off x="8020738" y="5383369"/>
            <a:ext cx="970702" cy="25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>
                <a:solidFill>
                  <a:schemeClr val="bg1">
                    <a:lumMod val="50000"/>
                  </a:schemeClr>
                </a:solidFill>
              </a:rPr>
              <a:t>31.8K&gt;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328DE67-360C-6C76-E3FC-8333DCD59139}"/>
              </a:ext>
            </a:extLst>
          </p:cNvPr>
          <p:cNvSpPr/>
          <p:nvPr/>
        </p:nvSpPr>
        <p:spPr>
          <a:xfrm>
            <a:off x="4722348" y="5099659"/>
            <a:ext cx="1229270" cy="259037"/>
          </a:xfrm>
          <a:prstGeom prst="roundRect">
            <a:avLst/>
          </a:prstGeom>
          <a:solidFill>
            <a:srgbClr val="FFE8D3">
              <a:alpha val="40000"/>
            </a:srgbClr>
          </a:solidFill>
          <a:ln>
            <a:solidFill>
              <a:srgbClr val="FF8D0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rgbClr val="FF8D03"/>
                </a:solidFill>
              </a:rPr>
              <a:t>ESSENCIAL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5D238E3-BFED-0C98-9C0D-DC39A48ADE6B}"/>
              </a:ext>
            </a:extLst>
          </p:cNvPr>
          <p:cNvSpPr/>
          <p:nvPr/>
        </p:nvSpPr>
        <p:spPr>
          <a:xfrm>
            <a:off x="5991533" y="5099659"/>
            <a:ext cx="1269145" cy="259037"/>
          </a:xfrm>
          <a:prstGeom prst="roundRect">
            <a:avLst/>
          </a:prstGeom>
          <a:solidFill>
            <a:srgbClr val="C3FFEB">
              <a:alpha val="40000"/>
            </a:srgbClr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rgbClr val="00B050"/>
                </a:solidFill>
              </a:rPr>
              <a:t>ECO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C4CC32C9-465B-CCD8-D1D6-3FAEE4BD6943}"/>
              </a:ext>
            </a:extLst>
          </p:cNvPr>
          <p:cNvSpPr/>
          <p:nvPr/>
        </p:nvSpPr>
        <p:spPr>
          <a:xfrm>
            <a:off x="7293282" y="5099659"/>
            <a:ext cx="1268268" cy="259037"/>
          </a:xfrm>
          <a:prstGeom prst="roundRect">
            <a:avLst/>
          </a:prstGeom>
          <a:solidFill>
            <a:srgbClr val="E5D5EE">
              <a:alpha val="40000"/>
            </a:srgbClr>
          </a:solidFill>
          <a:ln>
            <a:solidFill>
              <a:srgbClr val="B14FDA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rgbClr val="B14FDA"/>
                </a:solidFill>
              </a:rPr>
              <a:t>BIO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2764419-659D-FFC8-40F0-6BC8FCD2DF91}"/>
              </a:ext>
            </a:extLst>
          </p:cNvPr>
          <p:cNvSpPr txBox="1"/>
          <p:nvPr/>
        </p:nvSpPr>
        <p:spPr>
          <a:xfrm>
            <a:off x="4153723" y="2243240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/>
              <a:t>2.1K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4CF455D-56F1-2AFD-B53C-08427326FCED}"/>
              </a:ext>
            </a:extLst>
          </p:cNvPr>
          <p:cNvSpPr txBox="1"/>
          <p:nvPr/>
        </p:nvSpPr>
        <p:spPr>
          <a:xfrm>
            <a:off x="5443767" y="2243240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3.2K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EFA8684-A8D5-5ED2-E54F-DFCE04FD32A9}"/>
              </a:ext>
            </a:extLst>
          </p:cNvPr>
          <p:cNvSpPr txBox="1"/>
          <p:nvPr/>
        </p:nvSpPr>
        <p:spPr>
          <a:xfrm>
            <a:off x="6784880" y="2243240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4.3k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5ECB12A-4062-F1E4-882E-E36903D304AA}"/>
              </a:ext>
            </a:extLst>
          </p:cNvPr>
          <p:cNvCxnSpPr>
            <a:stCxn id="301" idx="3"/>
            <a:endCxn id="302" idx="1"/>
          </p:cNvCxnSpPr>
          <p:nvPr/>
        </p:nvCxnSpPr>
        <p:spPr>
          <a:xfrm>
            <a:off x="4642669" y="1626718"/>
            <a:ext cx="386634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F2B62AD4-5880-40FE-3819-2FFFCC42276F}"/>
              </a:ext>
            </a:extLst>
          </p:cNvPr>
          <p:cNvCxnSpPr>
            <a:cxnSpLocks/>
          </p:cNvCxnSpPr>
          <p:nvPr/>
        </p:nvCxnSpPr>
        <p:spPr>
          <a:xfrm>
            <a:off x="3982929" y="1986426"/>
            <a:ext cx="0" cy="36495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bject 6">
            <a:extLst>
              <a:ext uri="{FF2B5EF4-FFF2-40B4-BE49-F238E27FC236}">
                <a16:creationId xmlns:a16="http://schemas.microsoft.com/office/drawing/2014/main" id="{748864F9-8ECE-6F25-73F2-31A937AED631}"/>
              </a:ext>
            </a:extLst>
          </p:cNvPr>
          <p:cNvSpPr txBox="1"/>
          <p:nvPr/>
        </p:nvSpPr>
        <p:spPr>
          <a:xfrm>
            <a:off x="470690" y="220967"/>
            <a:ext cx="7112267" cy="40780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l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2400" b="1">
                <a:solidFill>
                  <a:schemeClr val="accent1">
                    <a:lumMod val="75000"/>
                  </a:schemeClr>
                </a:solidFill>
                <a:latin typeface="Averta-Bold" panose="00000800000000000000" pitchFamily="50" charset="0"/>
                <a:ea typeface="Segoe UI Black" panose="020B0A02040204020203" pitchFamily="34" charset="0"/>
                <a:cs typeface="Calibri" panose="020F0502020204030204" pitchFamily="34" charset="0"/>
              </a:rPr>
              <a:t>CONSTRUÇÃO RÉGUA CLASSIFICAÇÃO</a:t>
            </a: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651FBC27-C36C-B4E9-889E-2DE9269B9822}"/>
              </a:ext>
            </a:extLst>
          </p:cNvPr>
          <p:cNvSpPr txBox="1"/>
          <p:nvPr/>
        </p:nvSpPr>
        <p:spPr>
          <a:xfrm>
            <a:off x="470689" y="564714"/>
            <a:ext cx="7112267" cy="40780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l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2400" b="1">
                <a:solidFill>
                  <a:schemeClr val="accent1">
                    <a:lumMod val="75000"/>
                  </a:schemeClr>
                </a:solidFill>
                <a:latin typeface="Averta-Bold" panose="00000800000000000000" pitchFamily="50" charset="0"/>
                <a:ea typeface="Segoe UI Black" panose="020B0A02040204020203" pitchFamily="34" charset="0"/>
                <a:cs typeface="Calibri" panose="020F0502020204030204" pitchFamily="34" charset="0"/>
              </a:rPr>
              <a:t>ZONAS DE INTERSEÇÃO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DA829BC-1A73-17A6-C941-DEABA840ED34}"/>
              </a:ext>
            </a:extLst>
          </p:cNvPr>
          <p:cNvSpPr txBox="1"/>
          <p:nvPr/>
        </p:nvSpPr>
        <p:spPr>
          <a:xfrm>
            <a:off x="8125993" y="2242232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5.4K</a:t>
            </a:r>
          </a:p>
        </p:txBody>
      </p:sp>
    </p:spTree>
    <p:extLst>
      <p:ext uri="{BB962C8B-B14F-4D97-AF65-F5344CB8AC3E}">
        <p14:creationId xmlns:p14="http://schemas.microsoft.com/office/powerpoint/2010/main" val="105839268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735BC-1614-6E7B-FCD0-78FFEF917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6B1360C4-A07B-CBA3-EE59-F52EAA06CAF8}"/>
              </a:ext>
            </a:extLst>
          </p:cNvPr>
          <p:cNvSpPr/>
          <p:nvPr/>
        </p:nvSpPr>
        <p:spPr>
          <a:xfrm>
            <a:off x="478863" y="1158949"/>
            <a:ext cx="4875070" cy="5305351"/>
          </a:xfrm>
          <a:prstGeom prst="roundRect">
            <a:avLst>
              <a:gd name="adj" fmla="val 5667"/>
            </a:avLst>
          </a:prstGeom>
          <a:solidFill>
            <a:srgbClr val="006B3F">
              <a:alpha val="50196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object 6">
            <a:extLst>
              <a:ext uri="{FF2B5EF4-FFF2-40B4-BE49-F238E27FC236}">
                <a16:creationId xmlns:a16="http://schemas.microsoft.com/office/drawing/2014/main" id="{F7E7FB59-1745-2883-D65B-A0104BD68815}"/>
              </a:ext>
            </a:extLst>
          </p:cNvPr>
          <p:cNvSpPr txBox="1"/>
          <p:nvPr/>
        </p:nvSpPr>
        <p:spPr>
          <a:xfrm rot="16200000">
            <a:off x="-1973518" y="3653890"/>
            <a:ext cx="5305352" cy="31547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8100" rIns="0" bIns="0" rtlCol="0">
            <a:spAutoFit/>
          </a:bodyPr>
          <a:lstStyle/>
          <a:p>
            <a:pPr marL="12700" marR="5080" algn="ct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b="1">
                <a:solidFill>
                  <a:schemeClr val="bg1"/>
                </a:solidFill>
                <a:latin typeface="Averta-Bold" panose="00000800000000000000" pitchFamily="50" charset="0"/>
                <a:ea typeface="Segoe UI Black" panose="020B0A02040204020203" pitchFamily="34" charset="0"/>
                <a:cs typeface="Calibri" panose="020F0502020204030204" pitchFamily="34" charset="0"/>
              </a:rPr>
              <a:t>RÉGUA | 4 DIMENSÕES</a:t>
            </a: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D12C66ED-E46F-57A1-E9ED-B527AC34ACA9}"/>
              </a:ext>
            </a:extLst>
          </p:cNvPr>
          <p:cNvSpPr/>
          <p:nvPr/>
        </p:nvSpPr>
        <p:spPr>
          <a:xfrm>
            <a:off x="926309" y="1158949"/>
            <a:ext cx="4464918" cy="5305351"/>
          </a:xfrm>
          <a:prstGeom prst="roundRect">
            <a:avLst>
              <a:gd name="adj" fmla="val 5667"/>
            </a:avLst>
          </a:prstGeom>
          <a:solidFill>
            <a:srgbClr val="F1EEEB"/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385720A-C43F-62A9-5C49-FAB4CC24323B}"/>
              </a:ext>
            </a:extLst>
          </p:cNvPr>
          <p:cNvSpPr/>
          <p:nvPr/>
        </p:nvSpPr>
        <p:spPr>
          <a:xfrm>
            <a:off x="920868" y="1172761"/>
            <a:ext cx="4506028" cy="5291539"/>
          </a:xfrm>
          <a:prstGeom prst="roundRect">
            <a:avLst>
              <a:gd name="adj" fmla="val 5578"/>
            </a:avLst>
          </a:prstGeom>
          <a:solidFill>
            <a:srgbClr val="F1EEEB"/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116E27C-C738-404B-222A-3B8B0B803322}"/>
              </a:ext>
            </a:extLst>
          </p:cNvPr>
          <p:cNvSpPr/>
          <p:nvPr/>
        </p:nvSpPr>
        <p:spPr>
          <a:xfrm>
            <a:off x="1349913" y="2319251"/>
            <a:ext cx="2272653" cy="3586795"/>
          </a:xfrm>
          <a:prstGeom prst="roundRect">
            <a:avLst/>
          </a:prstGeom>
          <a:solidFill>
            <a:srgbClr val="FFE8D3">
              <a:alpha val="30196"/>
            </a:srgbClr>
          </a:solidFill>
          <a:ln w="38100">
            <a:solidFill>
              <a:srgbClr val="FF8B2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>
              <a:solidFill>
                <a:schemeClr val="accent5"/>
              </a:solidFill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C1AB966-8096-3734-A8DA-55A0F96DC449}"/>
              </a:ext>
            </a:extLst>
          </p:cNvPr>
          <p:cNvSpPr/>
          <p:nvPr/>
        </p:nvSpPr>
        <p:spPr>
          <a:xfrm>
            <a:off x="1349913" y="1361050"/>
            <a:ext cx="2272653" cy="880716"/>
          </a:xfrm>
          <a:prstGeom prst="roundRect">
            <a:avLst/>
          </a:prstGeom>
          <a:solidFill>
            <a:srgbClr val="C3FFEB">
              <a:alpha val="30196"/>
            </a:srgbClr>
          </a:solidFill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>
              <a:solidFill>
                <a:schemeClr val="accent5"/>
              </a:soli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0A5DD5F-840B-7436-DD1E-FE8FA56079BF}"/>
              </a:ext>
            </a:extLst>
          </p:cNvPr>
          <p:cNvSpPr/>
          <p:nvPr/>
        </p:nvSpPr>
        <p:spPr>
          <a:xfrm>
            <a:off x="1257332" y="1317701"/>
            <a:ext cx="2417772" cy="265099"/>
          </a:xfrm>
          <a:prstGeom prst="rect">
            <a:avLst/>
          </a:prstGeom>
          <a:solidFill>
            <a:srgbClr val="F1EE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3940FDD-250F-3E41-A857-3B2886F42A41}"/>
              </a:ext>
            </a:extLst>
          </p:cNvPr>
          <p:cNvSpPr txBox="1"/>
          <p:nvPr/>
        </p:nvSpPr>
        <p:spPr>
          <a:xfrm>
            <a:off x="4617652" y="5768846"/>
            <a:ext cx="960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>
                <a:solidFill>
                  <a:schemeClr val="accent5"/>
                </a:solidFill>
              </a:rPr>
              <a:t>2.3K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B62EB28-486F-9E62-7B9B-4C13BF291E32}"/>
              </a:ext>
            </a:extLst>
          </p:cNvPr>
          <p:cNvCxnSpPr>
            <a:cxnSpLocks/>
          </p:cNvCxnSpPr>
          <p:nvPr/>
        </p:nvCxnSpPr>
        <p:spPr>
          <a:xfrm>
            <a:off x="3665041" y="5908293"/>
            <a:ext cx="952611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FF8B2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994725D-69C9-8A29-6406-C1F4559603C9}"/>
              </a:ext>
            </a:extLst>
          </p:cNvPr>
          <p:cNvSpPr txBox="1"/>
          <p:nvPr/>
        </p:nvSpPr>
        <p:spPr>
          <a:xfrm>
            <a:off x="4522361" y="2163583"/>
            <a:ext cx="960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>
                <a:solidFill>
                  <a:srgbClr val="00B050"/>
                </a:solidFill>
              </a:rPr>
              <a:t>6.8K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1433ADB-FBF1-2EAF-2CA4-56E9F60BC487}"/>
              </a:ext>
            </a:extLst>
          </p:cNvPr>
          <p:cNvSpPr txBox="1"/>
          <p:nvPr/>
        </p:nvSpPr>
        <p:spPr>
          <a:xfrm rot="16200000">
            <a:off x="349743" y="3893970"/>
            <a:ext cx="161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>
                <a:solidFill>
                  <a:schemeClr val="accent5"/>
                </a:solidFill>
              </a:rPr>
              <a:t>ESSENCIAL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00A44B2-3C2B-289F-16DC-024824250F6C}"/>
              </a:ext>
            </a:extLst>
          </p:cNvPr>
          <p:cNvCxnSpPr>
            <a:cxnSpLocks/>
          </p:cNvCxnSpPr>
          <p:nvPr/>
        </p:nvCxnSpPr>
        <p:spPr>
          <a:xfrm>
            <a:off x="3622566" y="2319251"/>
            <a:ext cx="899795" cy="0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F97E985-1C8E-1525-7CF3-7B30CEBF1CFC}"/>
              </a:ext>
            </a:extLst>
          </p:cNvPr>
          <p:cNvSpPr txBox="1"/>
          <p:nvPr/>
        </p:nvSpPr>
        <p:spPr>
          <a:xfrm rot="16200000">
            <a:off x="616672" y="1648308"/>
            <a:ext cx="114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>
                <a:solidFill>
                  <a:srgbClr val="00B050"/>
                </a:solidFill>
              </a:rPr>
              <a:t>ECO</a:t>
            </a:r>
          </a:p>
        </p:txBody>
      </p:sp>
      <p:sp>
        <p:nvSpPr>
          <p:cNvPr id="87" name="object 6">
            <a:extLst>
              <a:ext uri="{FF2B5EF4-FFF2-40B4-BE49-F238E27FC236}">
                <a16:creationId xmlns:a16="http://schemas.microsoft.com/office/drawing/2014/main" id="{1B0D7F1A-2610-E97E-EF26-0D174BF1737F}"/>
              </a:ext>
            </a:extLst>
          </p:cNvPr>
          <p:cNvSpPr txBox="1"/>
          <p:nvPr/>
        </p:nvSpPr>
        <p:spPr>
          <a:xfrm>
            <a:off x="470690" y="220967"/>
            <a:ext cx="7112267" cy="72327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l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2400" b="1">
                <a:solidFill>
                  <a:schemeClr val="accent1">
                    <a:lumMod val="75000"/>
                  </a:schemeClr>
                </a:solidFill>
                <a:latin typeface="Averta-Bold" panose="00000800000000000000" pitchFamily="50" charset="0"/>
                <a:ea typeface="Segoe UI Black" panose="020B0A02040204020203" pitchFamily="34" charset="0"/>
                <a:cs typeface="Calibri" panose="020F0502020204030204" pitchFamily="34" charset="0"/>
              </a:rPr>
              <a:t>MORADA DOS SONHOS (SP)</a:t>
            </a:r>
          </a:p>
          <a:p>
            <a:pPr marL="12700" marR="5080" algn="l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b="1">
                <a:solidFill>
                  <a:schemeClr val="accent1">
                    <a:lumMod val="75000"/>
                  </a:schemeClr>
                </a:solidFill>
                <a:latin typeface="Averta-Bold" panose="00000800000000000000" pitchFamily="50" charset="0"/>
                <a:ea typeface="Segoe UI Black" panose="020B0A02040204020203" pitchFamily="34" charset="0"/>
                <a:cs typeface="Calibri" panose="020F0502020204030204" pitchFamily="34" charset="0"/>
              </a:rPr>
              <a:t>SIMULAÇÃO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E05E863-06C1-796B-AB22-32ED6E9A953A}"/>
              </a:ext>
            </a:extLst>
          </p:cNvPr>
          <p:cNvSpPr/>
          <p:nvPr/>
        </p:nvSpPr>
        <p:spPr>
          <a:xfrm>
            <a:off x="6594149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DIMENSÕES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DF76A66-C495-83FC-D7AA-59E5D33C0E72}"/>
              </a:ext>
            </a:extLst>
          </p:cNvPr>
          <p:cNvSpPr/>
          <p:nvPr/>
        </p:nvSpPr>
        <p:spPr>
          <a:xfrm>
            <a:off x="7722848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RACIONAL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EFC80B-B42D-0F98-AD3C-21203AE5E7BE}"/>
              </a:ext>
            </a:extLst>
          </p:cNvPr>
          <p:cNvSpPr/>
          <p:nvPr/>
        </p:nvSpPr>
        <p:spPr>
          <a:xfrm>
            <a:off x="8851547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AMOSTRAGEM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8D0B6C9-A6CA-BFBB-3865-B561EF5F52BA}"/>
              </a:ext>
            </a:extLst>
          </p:cNvPr>
          <p:cNvSpPr/>
          <p:nvPr/>
        </p:nvSpPr>
        <p:spPr>
          <a:xfrm>
            <a:off x="9980246" y="0"/>
            <a:ext cx="1133856" cy="407804"/>
          </a:xfrm>
          <a:prstGeom prst="rect">
            <a:avLst/>
          </a:prstGeom>
          <a:solidFill>
            <a:srgbClr val="006B3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/>
              <a:t>SIMULAÇÃO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D1FB9B7-DADB-D6A8-C95A-DF457513E7ED}"/>
              </a:ext>
            </a:extLst>
          </p:cNvPr>
          <p:cNvSpPr/>
          <p:nvPr/>
        </p:nvSpPr>
        <p:spPr>
          <a:xfrm>
            <a:off x="11108944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ADERENCIA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C03551D-444C-FD2D-DCAE-E1FB76B08A18}"/>
              </a:ext>
            </a:extLst>
          </p:cNvPr>
          <p:cNvSpPr/>
          <p:nvPr/>
        </p:nvSpPr>
        <p:spPr>
          <a:xfrm>
            <a:off x="1607992" y="4758149"/>
            <a:ext cx="1770251" cy="1080000"/>
          </a:xfrm>
          <a:prstGeom prst="roundRect">
            <a:avLst/>
          </a:prstGeom>
          <a:solidFill>
            <a:srgbClr val="00D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1"/>
                </a:solidFill>
              </a:rPr>
              <a:t>R$ 2.090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3597E64-89FF-C4C9-B04A-F1C6C57AD5B9}"/>
              </a:ext>
            </a:extLst>
          </p:cNvPr>
          <p:cNvSpPr/>
          <p:nvPr/>
        </p:nvSpPr>
        <p:spPr>
          <a:xfrm>
            <a:off x="1607992" y="2822766"/>
            <a:ext cx="1770251" cy="93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1"/>
                </a:solidFill>
              </a:rPr>
              <a:t>R$ 1.889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DC80473-16BD-170A-F8B4-83A2A92DFA87}"/>
              </a:ext>
            </a:extLst>
          </p:cNvPr>
          <p:cNvSpPr/>
          <p:nvPr/>
        </p:nvSpPr>
        <p:spPr>
          <a:xfrm>
            <a:off x="1607992" y="3793604"/>
            <a:ext cx="1770251" cy="936000"/>
          </a:xfrm>
          <a:prstGeom prst="roundRect">
            <a:avLst/>
          </a:prstGeom>
          <a:solidFill>
            <a:srgbClr val="CEAB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1"/>
                </a:solidFill>
              </a:rPr>
              <a:t>R$ 1.890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0EF3AA5-2CD8-E697-0D7B-043AF5D64C00}"/>
              </a:ext>
            </a:extLst>
          </p:cNvPr>
          <p:cNvSpPr/>
          <p:nvPr/>
        </p:nvSpPr>
        <p:spPr>
          <a:xfrm>
            <a:off x="1607992" y="1968152"/>
            <a:ext cx="1770251" cy="828000"/>
          </a:xfrm>
          <a:prstGeom prst="roundRect">
            <a:avLst/>
          </a:prstGeom>
          <a:solidFill>
            <a:srgbClr val="FB7D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1"/>
                </a:solidFill>
              </a:rPr>
              <a:t>R$ 1.439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48CB2F4-CD19-0E24-91B3-06FAAD7E48B5}"/>
              </a:ext>
            </a:extLst>
          </p:cNvPr>
          <p:cNvSpPr/>
          <p:nvPr/>
        </p:nvSpPr>
        <p:spPr>
          <a:xfrm>
            <a:off x="1782480" y="1974717"/>
            <a:ext cx="1419257" cy="182958"/>
          </a:xfrm>
          <a:prstGeom prst="round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4D Total  R$ 7.308</a:t>
            </a:r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08D7A5A7-6F34-06C8-7E6F-3C2F6AE33334}"/>
              </a:ext>
            </a:extLst>
          </p:cNvPr>
          <p:cNvGrpSpPr/>
          <p:nvPr/>
        </p:nvGrpSpPr>
        <p:grpSpPr>
          <a:xfrm>
            <a:off x="1349913" y="2658623"/>
            <a:ext cx="3940111" cy="261610"/>
            <a:chOff x="1024434" y="2658623"/>
            <a:chExt cx="3940111" cy="261610"/>
          </a:xfrm>
        </p:grpSpPr>
        <p:cxnSp>
          <p:nvCxnSpPr>
            <p:cNvPr id="2" name="Conector reto 1">
              <a:extLst>
                <a:ext uri="{FF2B5EF4-FFF2-40B4-BE49-F238E27FC236}">
                  <a16:creationId xmlns:a16="http://schemas.microsoft.com/office/drawing/2014/main" id="{CBE97B00-0FF6-A6B1-3911-47600B6296BB}"/>
                </a:ext>
              </a:extLst>
            </p:cNvPr>
            <p:cNvCxnSpPr>
              <a:cxnSpLocks/>
            </p:cNvCxnSpPr>
            <p:nvPr/>
          </p:nvCxnSpPr>
          <p:spPr>
            <a:xfrm>
              <a:off x="1024434" y="2783684"/>
              <a:ext cx="2417771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604E65B4-8907-BA48-AE96-AD6C78D137FE}"/>
                </a:ext>
              </a:extLst>
            </p:cNvPr>
            <p:cNvSpPr txBox="1"/>
            <p:nvPr/>
          </p:nvSpPr>
          <p:spPr>
            <a:xfrm>
              <a:off x="3427547" y="2658623"/>
              <a:ext cx="15369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100" b="1">
                  <a:solidFill>
                    <a:schemeClr val="bg1">
                      <a:lumMod val="50000"/>
                    </a:schemeClr>
                  </a:solidFill>
                </a:rPr>
                <a:t>Interseção 6.136k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5C8AF5C2-4414-1415-9E98-C00E4656EF56}"/>
              </a:ext>
            </a:extLst>
          </p:cNvPr>
          <p:cNvGrpSpPr/>
          <p:nvPr/>
        </p:nvGrpSpPr>
        <p:grpSpPr>
          <a:xfrm>
            <a:off x="1349913" y="1729999"/>
            <a:ext cx="3950909" cy="261610"/>
            <a:chOff x="1024434" y="1847855"/>
            <a:chExt cx="3950909" cy="261610"/>
          </a:xfrm>
        </p:grpSpPr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35955127-E272-A246-0686-B855CE41A4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4434" y="1999610"/>
              <a:ext cx="2417771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2D764DC7-E658-74B9-7CFD-2CF761B42053}"/>
                </a:ext>
              </a:extLst>
            </p:cNvPr>
            <p:cNvSpPr txBox="1"/>
            <p:nvPr/>
          </p:nvSpPr>
          <p:spPr>
            <a:xfrm>
              <a:off x="3438345" y="1847855"/>
              <a:ext cx="15369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100" b="1">
                  <a:solidFill>
                    <a:schemeClr val="bg1">
                      <a:lumMod val="50000"/>
                    </a:schemeClr>
                  </a:solidFill>
                </a:rPr>
                <a:t>Interseção 7.499k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EE7B56F5-0041-6DFC-EF49-4D206A4F19A7}"/>
              </a:ext>
            </a:extLst>
          </p:cNvPr>
          <p:cNvGrpSpPr/>
          <p:nvPr/>
        </p:nvGrpSpPr>
        <p:grpSpPr>
          <a:xfrm>
            <a:off x="3860011" y="4429785"/>
            <a:ext cx="1542420" cy="996979"/>
            <a:chOff x="3993112" y="4429785"/>
            <a:chExt cx="1542420" cy="996979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64077C7B-F02C-F3A3-EB33-4A79185B521F}"/>
                </a:ext>
              </a:extLst>
            </p:cNvPr>
            <p:cNvSpPr/>
            <p:nvPr/>
          </p:nvSpPr>
          <p:spPr>
            <a:xfrm>
              <a:off x="3993112" y="5246751"/>
              <a:ext cx="222933" cy="117319"/>
            </a:xfrm>
            <a:prstGeom prst="roundRect">
              <a:avLst/>
            </a:prstGeom>
            <a:solidFill>
              <a:srgbClr val="00D3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bg1"/>
                </a:solidFill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4F2FC00F-C8CC-27BA-FB5E-2DFD853C2E4D}"/>
                </a:ext>
              </a:extLst>
            </p:cNvPr>
            <p:cNvSpPr/>
            <p:nvPr/>
          </p:nvSpPr>
          <p:spPr>
            <a:xfrm>
              <a:off x="3993113" y="5085602"/>
              <a:ext cx="222933" cy="11731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bg1"/>
                </a:solidFill>
              </a:endParaRP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A4EF1BAD-7F69-BCF9-1DA4-62A637DA8293}"/>
                </a:ext>
              </a:extLst>
            </p:cNvPr>
            <p:cNvSpPr/>
            <p:nvPr/>
          </p:nvSpPr>
          <p:spPr>
            <a:xfrm>
              <a:off x="3993112" y="4924452"/>
              <a:ext cx="222933" cy="117319"/>
            </a:xfrm>
            <a:prstGeom prst="roundRect">
              <a:avLst/>
            </a:prstGeom>
            <a:solidFill>
              <a:srgbClr val="CEAB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bg1"/>
                </a:solidFill>
              </a:endParaRP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6D38BC36-8DE0-86B2-5909-6CFB778E204E}"/>
                </a:ext>
              </a:extLst>
            </p:cNvPr>
            <p:cNvSpPr/>
            <p:nvPr/>
          </p:nvSpPr>
          <p:spPr>
            <a:xfrm>
              <a:off x="3993112" y="4763303"/>
              <a:ext cx="222933" cy="117319"/>
            </a:xfrm>
            <a:prstGeom prst="roundRect">
              <a:avLst/>
            </a:prstGeom>
            <a:solidFill>
              <a:srgbClr val="FB7DA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bg1"/>
                </a:solidFill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B97DC19-B9CB-81BC-0C61-8A847B71C0BA}"/>
                </a:ext>
              </a:extLst>
            </p:cNvPr>
            <p:cNvSpPr txBox="1"/>
            <p:nvPr/>
          </p:nvSpPr>
          <p:spPr>
            <a:xfrm>
              <a:off x="4220415" y="4682359"/>
              <a:ext cx="1315117" cy="121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>
                  <a:latin typeface="Verdana" panose="020B0604030504040204" pitchFamily="34" charset="0"/>
                  <a:ea typeface="Verdana" panose="020B0604030504040204" pitchFamily="34" charset="0"/>
                </a:rPr>
                <a:t>VAGA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6E8C260-8B7B-BE11-F83D-CF27AF1BF0BD}"/>
                </a:ext>
              </a:extLst>
            </p:cNvPr>
            <p:cNvSpPr txBox="1"/>
            <p:nvPr/>
          </p:nvSpPr>
          <p:spPr>
            <a:xfrm>
              <a:off x="4220415" y="4844507"/>
              <a:ext cx="1315117" cy="121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>
                  <a:latin typeface="Verdana" panose="020B0604030504040204" pitchFamily="34" charset="0"/>
                  <a:ea typeface="Verdana" panose="020B0604030504040204" pitchFamily="34" charset="0"/>
                </a:rPr>
                <a:t>TIPOLOGIA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9A424878-0D84-3BF3-07C5-83BCA161581F}"/>
                </a:ext>
              </a:extLst>
            </p:cNvPr>
            <p:cNvSpPr txBox="1"/>
            <p:nvPr/>
          </p:nvSpPr>
          <p:spPr>
            <a:xfrm>
              <a:off x="4220415" y="5005879"/>
              <a:ext cx="1315117" cy="121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>
                  <a:latin typeface="Verdana" panose="020B0604030504040204" pitchFamily="34" charset="0"/>
                  <a:ea typeface="Verdana" panose="020B0604030504040204" pitchFamily="34" charset="0"/>
                </a:rPr>
                <a:t>LAZER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C09D4E24-21FF-28E2-3F98-1E5E19D2321A}"/>
                </a:ext>
              </a:extLst>
            </p:cNvPr>
            <p:cNvSpPr txBox="1"/>
            <p:nvPr/>
          </p:nvSpPr>
          <p:spPr>
            <a:xfrm>
              <a:off x="4220415" y="5163929"/>
              <a:ext cx="1315117" cy="121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>
                  <a:latin typeface="Verdana" panose="020B0604030504040204" pitchFamily="34" charset="0"/>
                  <a:ea typeface="Verdana" panose="020B0604030504040204" pitchFamily="34" charset="0"/>
                </a:rPr>
                <a:t>ACABAMENTO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7802D3FE-0998-9947-BF6F-5A097CEF259A}"/>
                </a:ext>
              </a:extLst>
            </p:cNvPr>
            <p:cNvSpPr txBox="1"/>
            <p:nvPr/>
          </p:nvSpPr>
          <p:spPr>
            <a:xfrm>
              <a:off x="3996625" y="4429785"/>
              <a:ext cx="934950" cy="14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/>
                <a:t>LEGENDA</a:t>
              </a: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34D235DC-0BD3-D02C-1FDA-3CE12C9616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0495" y="4712839"/>
              <a:ext cx="7683" cy="7139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ECAC989-B7B7-D36C-291A-BD7E91A7B8B2}"/>
              </a:ext>
            </a:extLst>
          </p:cNvPr>
          <p:cNvGrpSpPr/>
          <p:nvPr/>
        </p:nvGrpSpPr>
        <p:grpSpPr>
          <a:xfrm>
            <a:off x="5292696" y="1158950"/>
            <a:ext cx="6582885" cy="5305352"/>
            <a:chOff x="5292696" y="1158950"/>
            <a:chExt cx="6582885" cy="5305352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60F98ADD-5219-079D-7A6C-EAE4583D071C}"/>
                </a:ext>
              </a:extLst>
            </p:cNvPr>
            <p:cNvGrpSpPr/>
            <p:nvPr/>
          </p:nvGrpSpPr>
          <p:grpSpPr>
            <a:xfrm>
              <a:off x="5292696" y="1158950"/>
              <a:ext cx="6582885" cy="5305352"/>
              <a:chOff x="5292696" y="1158950"/>
              <a:chExt cx="6582885" cy="5305352"/>
            </a:xfrm>
          </p:grpSpPr>
          <p:grpSp>
            <p:nvGrpSpPr>
              <p:cNvPr id="92" name="Agrupar 91">
                <a:extLst>
                  <a:ext uri="{FF2B5EF4-FFF2-40B4-BE49-F238E27FC236}">
                    <a16:creationId xmlns:a16="http://schemas.microsoft.com/office/drawing/2014/main" id="{FD458CBA-1D05-76B5-9A42-47CDB1E06413}"/>
                  </a:ext>
                </a:extLst>
              </p:cNvPr>
              <p:cNvGrpSpPr/>
              <p:nvPr/>
            </p:nvGrpSpPr>
            <p:grpSpPr>
              <a:xfrm>
                <a:off x="5292696" y="1158950"/>
                <a:ext cx="6582885" cy="5305352"/>
                <a:chOff x="5292696" y="1158950"/>
                <a:chExt cx="6582885" cy="5305352"/>
              </a:xfrm>
            </p:grpSpPr>
            <p:grpSp>
              <p:nvGrpSpPr>
                <p:cNvPr id="47" name="Agrupar 46">
                  <a:extLst>
                    <a:ext uri="{FF2B5EF4-FFF2-40B4-BE49-F238E27FC236}">
                      <a16:creationId xmlns:a16="http://schemas.microsoft.com/office/drawing/2014/main" id="{8D88B5D4-D99B-12D5-49B5-A1A9E52F76F5}"/>
                    </a:ext>
                  </a:extLst>
                </p:cNvPr>
                <p:cNvGrpSpPr/>
                <p:nvPr/>
              </p:nvGrpSpPr>
              <p:grpSpPr>
                <a:xfrm>
                  <a:off x="5605999" y="3150766"/>
                  <a:ext cx="1533563" cy="675881"/>
                  <a:chOff x="4810175" y="3575928"/>
                  <a:chExt cx="1415601" cy="675881"/>
                </a:xfrm>
              </p:grpSpPr>
              <p:sp>
                <p:nvSpPr>
                  <p:cNvPr id="6" name="Seta: para a Direita Listrada 5">
                    <a:extLst>
                      <a:ext uri="{FF2B5EF4-FFF2-40B4-BE49-F238E27FC236}">
                        <a16:creationId xmlns:a16="http://schemas.microsoft.com/office/drawing/2014/main" id="{1A940D44-61E9-7182-0C6A-FD4A630FBC20}"/>
                      </a:ext>
                    </a:extLst>
                  </p:cNvPr>
                  <p:cNvSpPr/>
                  <p:nvPr/>
                </p:nvSpPr>
                <p:spPr>
                  <a:xfrm>
                    <a:off x="4810175" y="3575928"/>
                    <a:ext cx="1407946" cy="675881"/>
                  </a:xfrm>
                  <a:prstGeom prst="stripedRightArrow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CaixaDeTexto 6">
                    <a:extLst>
                      <a:ext uri="{FF2B5EF4-FFF2-40B4-BE49-F238E27FC236}">
                        <a16:creationId xmlns:a16="http://schemas.microsoft.com/office/drawing/2014/main" id="{AD63A9C4-7851-E148-850E-DDB23C252A9F}"/>
                      </a:ext>
                    </a:extLst>
                  </p:cNvPr>
                  <p:cNvSpPr txBox="1"/>
                  <p:nvPr/>
                </p:nvSpPr>
                <p:spPr>
                  <a:xfrm>
                    <a:off x="4817830" y="3737874"/>
                    <a:ext cx="1407946" cy="2993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pt-BR" sz="1000" b="1">
                        <a:solidFill>
                          <a:srgbClr val="006B3F"/>
                        </a:solidFill>
                        <a:latin typeface="Averta"/>
                      </a:rPr>
                      <a:t>ZONA DE INTERSEÇÃO</a:t>
                    </a:r>
                  </a:p>
                </p:txBody>
              </p:sp>
            </p:grpSp>
            <p:sp>
              <p:nvSpPr>
                <p:cNvPr id="84" name="Retângulo: Cantos Arredondados 83">
                  <a:extLst>
                    <a:ext uri="{FF2B5EF4-FFF2-40B4-BE49-F238E27FC236}">
                      <a16:creationId xmlns:a16="http://schemas.microsoft.com/office/drawing/2014/main" id="{ED99FE8A-C665-8752-B097-2EE7F3B5B9A1}"/>
                    </a:ext>
                  </a:extLst>
                </p:cNvPr>
                <p:cNvSpPr/>
                <p:nvPr/>
              </p:nvSpPr>
              <p:spPr>
                <a:xfrm>
                  <a:off x="7379892" y="1172131"/>
                  <a:ext cx="4464918" cy="5292169"/>
                </a:xfrm>
                <a:prstGeom prst="roundRect">
                  <a:avLst>
                    <a:gd name="adj" fmla="val 5667"/>
                  </a:avLst>
                </a:prstGeom>
                <a:solidFill>
                  <a:srgbClr val="006B3F">
                    <a:alpha val="50196"/>
                  </a:srgbClr>
                </a:solidFill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object 6">
                  <a:extLst>
                    <a:ext uri="{FF2B5EF4-FFF2-40B4-BE49-F238E27FC236}">
                      <a16:creationId xmlns:a16="http://schemas.microsoft.com/office/drawing/2014/main" id="{626D7B6F-CB0E-47D9-31C6-9C9FA2663D0E}"/>
                    </a:ext>
                  </a:extLst>
                </p:cNvPr>
                <p:cNvSpPr txBox="1"/>
                <p:nvPr/>
              </p:nvSpPr>
              <p:spPr>
                <a:xfrm rot="16200000">
                  <a:off x="4927511" y="3653890"/>
                  <a:ext cx="5305352" cy="3154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square" lIns="0" tIns="38100" rIns="0" bIns="0" rtlCol="0">
                  <a:spAutoFit/>
                </a:bodyPr>
                <a:lstStyle/>
                <a:p>
                  <a:pPr marL="12700" marR="5080" algn="ctr">
                    <a:spcBef>
                      <a:spcPts val="300"/>
                    </a:spcBef>
                    <a:tabLst>
                      <a:tab pos="430530" algn="l"/>
                      <a:tab pos="744220" algn="l"/>
                      <a:tab pos="1924685" algn="l"/>
                      <a:tab pos="2686050" algn="l"/>
                      <a:tab pos="3160395" algn="l"/>
                      <a:tab pos="3423285" algn="l"/>
                      <a:tab pos="4220845" algn="l"/>
                      <a:tab pos="4639310" algn="l"/>
                      <a:tab pos="5459095" algn="l"/>
                      <a:tab pos="6699884" algn="l"/>
                    </a:tabLst>
                  </a:pPr>
                  <a:r>
                    <a:rPr lang="pt-BR" b="1">
                      <a:solidFill>
                        <a:schemeClr val="bg1"/>
                      </a:solidFill>
                      <a:latin typeface="Averta-Bold" panose="00000800000000000000" pitchFamily="50" charset="0"/>
                      <a:ea typeface="Segoe UI Black" panose="020B0A02040204020203" pitchFamily="34" charset="0"/>
                      <a:cs typeface="Calibri" panose="020F0502020204030204" pitchFamily="34" charset="0"/>
                    </a:rPr>
                    <a:t>RÉGUA ÚNICA | 2 DIMENSÕES</a:t>
                  </a:r>
                </a:p>
              </p:txBody>
            </p:sp>
            <p:sp>
              <p:nvSpPr>
                <p:cNvPr id="86" name="Retângulo: Cantos Arredondados 85">
                  <a:extLst>
                    <a:ext uri="{FF2B5EF4-FFF2-40B4-BE49-F238E27FC236}">
                      <a16:creationId xmlns:a16="http://schemas.microsoft.com/office/drawing/2014/main" id="{7C1C3646-79F4-55CF-7745-90F630CAD64D}"/>
                    </a:ext>
                  </a:extLst>
                </p:cNvPr>
                <p:cNvSpPr/>
                <p:nvPr/>
              </p:nvSpPr>
              <p:spPr>
                <a:xfrm>
                  <a:off x="7821897" y="1172761"/>
                  <a:ext cx="4053684" cy="5291539"/>
                </a:xfrm>
                <a:prstGeom prst="roundRect">
                  <a:avLst>
                    <a:gd name="adj" fmla="val 5578"/>
                  </a:avLst>
                </a:prstGeom>
                <a:solidFill>
                  <a:srgbClr val="F1EEEB"/>
                </a:solidFill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: Cantos Arredondados 10">
                  <a:extLst>
                    <a:ext uri="{FF2B5EF4-FFF2-40B4-BE49-F238E27FC236}">
                      <a16:creationId xmlns:a16="http://schemas.microsoft.com/office/drawing/2014/main" id="{BE51E296-3401-A71A-399D-2C0E8B470559}"/>
                    </a:ext>
                  </a:extLst>
                </p:cNvPr>
                <p:cNvSpPr/>
                <p:nvPr/>
              </p:nvSpPr>
              <p:spPr>
                <a:xfrm>
                  <a:off x="7828195" y="1172761"/>
                  <a:ext cx="4003166" cy="5291539"/>
                </a:xfrm>
                <a:prstGeom prst="roundRect">
                  <a:avLst>
                    <a:gd name="adj" fmla="val 5927"/>
                  </a:avLst>
                </a:prstGeom>
                <a:solidFill>
                  <a:srgbClr val="F1EEEB"/>
                </a:solidFill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17" name="Retângulo: Cantos Arredondados 116">
                  <a:extLst>
                    <a:ext uri="{FF2B5EF4-FFF2-40B4-BE49-F238E27FC236}">
                      <a16:creationId xmlns:a16="http://schemas.microsoft.com/office/drawing/2014/main" id="{3DA261FD-40B6-86A2-A5A8-B8591DCA33D8}"/>
                    </a:ext>
                  </a:extLst>
                </p:cNvPr>
                <p:cNvSpPr/>
                <p:nvPr/>
              </p:nvSpPr>
              <p:spPr>
                <a:xfrm>
                  <a:off x="8496736" y="3606322"/>
                  <a:ext cx="1401986" cy="1098923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b="1">
                      <a:solidFill>
                        <a:schemeClr val="accent2"/>
                      </a:solidFill>
                    </a:rPr>
                    <a:t>ECO</a:t>
                  </a:r>
                </a:p>
              </p:txBody>
            </p:sp>
            <p:sp>
              <p:nvSpPr>
                <p:cNvPr id="118" name="Retângulo: Cantos Arredondados 117">
                  <a:extLst>
                    <a:ext uri="{FF2B5EF4-FFF2-40B4-BE49-F238E27FC236}">
                      <a16:creationId xmlns:a16="http://schemas.microsoft.com/office/drawing/2014/main" id="{845B872F-A3EB-D67E-BADF-8BE044985029}"/>
                    </a:ext>
                  </a:extLst>
                </p:cNvPr>
                <p:cNvSpPr/>
                <p:nvPr/>
              </p:nvSpPr>
              <p:spPr>
                <a:xfrm>
                  <a:off x="8496736" y="1722294"/>
                  <a:ext cx="1401986" cy="1824319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8100">
                  <a:solidFill>
                    <a:srgbClr val="B14FDA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b="1">
                      <a:solidFill>
                        <a:srgbClr val="B14FDA"/>
                      </a:solidFill>
                    </a:rPr>
                    <a:t>BIO</a:t>
                  </a:r>
                </a:p>
              </p:txBody>
            </p:sp>
            <p:sp>
              <p:nvSpPr>
                <p:cNvPr id="119" name="Retângulo: Cantos Arredondados 118">
                  <a:extLst>
                    <a:ext uri="{FF2B5EF4-FFF2-40B4-BE49-F238E27FC236}">
                      <a16:creationId xmlns:a16="http://schemas.microsoft.com/office/drawing/2014/main" id="{AB99C6C6-D224-D19B-ECC4-04C9E116B2CF}"/>
                    </a:ext>
                  </a:extLst>
                </p:cNvPr>
                <p:cNvSpPr/>
                <p:nvPr/>
              </p:nvSpPr>
              <p:spPr>
                <a:xfrm>
                  <a:off x="8496736" y="4773960"/>
                  <a:ext cx="1404404" cy="1091807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8100">
                  <a:solidFill>
                    <a:srgbClr val="FF8B22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b="1">
                      <a:solidFill>
                        <a:schemeClr val="accent5"/>
                      </a:solidFill>
                    </a:rPr>
                    <a:t>ESSENCIAL</a:t>
                  </a:r>
                </a:p>
              </p:txBody>
            </p:sp>
            <p:sp>
              <p:nvSpPr>
                <p:cNvPr id="126" name="CaixaDeTexto 125">
                  <a:extLst>
                    <a:ext uri="{FF2B5EF4-FFF2-40B4-BE49-F238E27FC236}">
                      <a16:creationId xmlns:a16="http://schemas.microsoft.com/office/drawing/2014/main" id="{1313FC38-E879-4E59-B9A4-8D8FEEA68803}"/>
                    </a:ext>
                  </a:extLst>
                </p:cNvPr>
                <p:cNvSpPr txBox="1"/>
                <p:nvPr/>
              </p:nvSpPr>
              <p:spPr>
                <a:xfrm>
                  <a:off x="10705960" y="1582801"/>
                  <a:ext cx="9193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pt-BR" sz="1200" b="1">
                      <a:solidFill>
                        <a:srgbClr val="B14FDA"/>
                      </a:solidFill>
                    </a:rPr>
                    <a:t>14.4K</a:t>
                  </a:r>
                </a:p>
              </p:txBody>
            </p:sp>
            <p:sp>
              <p:nvSpPr>
                <p:cNvPr id="196" name="CaixaDeTexto 195">
                  <a:extLst>
                    <a:ext uri="{FF2B5EF4-FFF2-40B4-BE49-F238E27FC236}">
                      <a16:creationId xmlns:a16="http://schemas.microsoft.com/office/drawing/2014/main" id="{CAC7CE43-EEA9-579F-0F9F-098E9FE0434A}"/>
                    </a:ext>
                  </a:extLst>
                </p:cNvPr>
                <p:cNvSpPr txBox="1"/>
                <p:nvPr/>
              </p:nvSpPr>
              <p:spPr>
                <a:xfrm>
                  <a:off x="10705960" y="3418781"/>
                  <a:ext cx="9193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pt-BR" sz="1200" b="1">
                      <a:solidFill>
                        <a:srgbClr val="00B050"/>
                      </a:solidFill>
                    </a:rPr>
                    <a:t>7.3K</a:t>
                  </a:r>
                </a:p>
              </p:txBody>
            </p:sp>
            <p:sp>
              <p:nvSpPr>
                <p:cNvPr id="197" name="CaixaDeTexto 196">
                  <a:extLst>
                    <a:ext uri="{FF2B5EF4-FFF2-40B4-BE49-F238E27FC236}">
                      <a16:creationId xmlns:a16="http://schemas.microsoft.com/office/drawing/2014/main" id="{E63F4C46-2F08-A500-A776-EE877250DE6F}"/>
                    </a:ext>
                  </a:extLst>
                </p:cNvPr>
                <p:cNvSpPr txBox="1"/>
                <p:nvPr/>
              </p:nvSpPr>
              <p:spPr>
                <a:xfrm>
                  <a:off x="10705960" y="5726088"/>
                  <a:ext cx="9193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pt-BR" sz="1200" b="1">
                      <a:solidFill>
                        <a:schemeClr val="accent5"/>
                      </a:solidFill>
                    </a:rPr>
                    <a:t>2.1K</a:t>
                  </a:r>
                </a:p>
              </p:txBody>
            </p:sp>
            <p:cxnSp>
              <p:nvCxnSpPr>
                <p:cNvPr id="198" name="Conector reto 197">
                  <a:extLst>
                    <a:ext uri="{FF2B5EF4-FFF2-40B4-BE49-F238E27FC236}">
                      <a16:creationId xmlns:a16="http://schemas.microsoft.com/office/drawing/2014/main" id="{4D1FAD10-54BD-D79E-CC78-26B1180452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01141" y="5876129"/>
                  <a:ext cx="791152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8100">
                  <a:solidFill>
                    <a:srgbClr val="FF8B22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9" name="Conector reto 198">
                  <a:extLst>
                    <a:ext uri="{FF2B5EF4-FFF2-40B4-BE49-F238E27FC236}">
                      <a16:creationId xmlns:a16="http://schemas.microsoft.com/office/drawing/2014/main" id="{1CF89D4A-2927-CB3C-B7D9-680E678A16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01141" y="3572269"/>
                  <a:ext cx="791152" cy="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Conector reto 24">
                  <a:extLst>
                    <a:ext uri="{FF2B5EF4-FFF2-40B4-BE49-F238E27FC236}">
                      <a16:creationId xmlns:a16="http://schemas.microsoft.com/office/drawing/2014/main" id="{7110B38C-1844-9A62-2C33-A654B69401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01141" y="1722294"/>
                  <a:ext cx="810423" cy="0"/>
                </a:xfrm>
                <a:prstGeom prst="lin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8100">
                  <a:solidFill>
                    <a:srgbClr val="B14FDA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89" name="CaixaDeTexto 288">
                  <a:extLst>
                    <a:ext uri="{FF2B5EF4-FFF2-40B4-BE49-F238E27FC236}">
                      <a16:creationId xmlns:a16="http://schemas.microsoft.com/office/drawing/2014/main" id="{120D0F08-D0FB-807D-2339-D20B2D1EF5EF}"/>
                    </a:ext>
                  </a:extLst>
                </p:cNvPr>
                <p:cNvSpPr txBox="1"/>
                <p:nvPr/>
              </p:nvSpPr>
              <p:spPr>
                <a:xfrm>
                  <a:off x="10705960" y="4572699"/>
                  <a:ext cx="9193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pt-BR" sz="1200" b="1">
                      <a:solidFill>
                        <a:srgbClr val="00B050"/>
                      </a:solidFill>
                    </a:rPr>
                    <a:t>4.7K</a:t>
                  </a:r>
                </a:p>
              </p:txBody>
            </p:sp>
            <p:cxnSp>
              <p:nvCxnSpPr>
                <p:cNvPr id="290" name="Conector reto 289">
                  <a:extLst>
                    <a:ext uri="{FF2B5EF4-FFF2-40B4-BE49-F238E27FC236}">
                      <a16:creationId xmlns:a16="http://schemas.microsoft.com/office/drawing/2014/main" id="{7A07BCF5-6222-848B-A5EE-20BBD45BB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01141" y="4726188"/>
                  <a:ext cx="791152" cy="0"/>
                </a:xfrm>
                <a:prstGeom prst="lin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pic>
              <p:nvPicPr>
                <p:cNvPr id="39" name="Picture 2">
                  <a:extLst>
                    <a:ext uri="{FF2B5EF4-FFF2-40B4-BE49-F238E27FC236}">
                      <a16:creationId xmlns:a16="http://schemas.microsoft.com/office/drawing/2014/main" id="{3EBCFD8B-E844-CAD0-D8B9-4F43D49BE98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53" r="2953"/>
                <a:stretch/>
              </p:blipFill>
              <p:spPr bwMode="auto">
                <a:xfrm>
                  <a:off x="8399738" y="1824152"/>
                  <a:ext cx="1612108" cy="4592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8" name="CaixaDeTexto 47">
                  <a:extLst>
                    <a:ext uri="{FF2B5EF4-FFF2-40B4-BE49-F238E27FC236}">
                      <a16:creationId xmlns:a16="http://schemas.microsoft.com/office/drawing/2014/main" id="{1FCA0B3E-8F89-4170-F76F-6C7F67D90EE3}"/>
                    </a:ext>
                  </a:extLst>
                </p:cNvPr>
                <p:cNvSpPr txBox="1"/>
                <p:nvPr/>
              </p:nvSpPr>
              <p:spPr>
                <a:xfrm>
                  <a:off x="5292696" y="3832677"/>
                  <a:ext cx="2195832" cy="8278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pt-BR" sz="1100">
                      <a:solidFill>
                        <a:srgbClr val="00863D"/>
                      </a:solidFill>
                      <a:latin typeface="Averta"/>
                    </a:rPr>
                    <a:t>EMPREENDIMENTOS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pt-BR" sz="1100">
                      <a:solidFill>
                        <a:srgbClr val="00863D"/>
                      </a:solidFill>
                      <a:latin typeface="Averta"/>
                    </a:rPr>
                    <a:t>ENQUADRADOS NA </a:t>
                  </a:r>
                  <a:r>
                    <a:rPr lang="pt-BR" sz="1100" b="1">
                      <a:solidFill>
                        <a:srgbClr val="00863D"/>
                      </a:solidFill>
                      <a:latin typeface="Averta"/>
                    </a:rPr>
                    <a:t>ZONA DE INTERSEÇÃO</a:t>
                  </a:r>
                </a:p>
              </p:txBody>
            </p:sp>
          </p:grp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3C31C97A-7B85-9547-71A7-C3FC53E50180}"/>
                  </a:ext>
                </a:extLst>
              </p:cNvPr>
              <p:cNvSpPr/>
              <p:nvPr/>
            </p:nvSpPr>
            <p:spPr>
              <a:xfrm>
                <a:off x="9297723" y="5107374"/>
                <a:ext cx="45719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752A64EE-999A-004E-C35F-4A9A9453F739}"/>
                </a:ext>
              </a:extLst>
            </p:cNvPr>
            <p:cNvGrpSpPr/>
            <p:nvPr/>
          </p:nvGrpSpPr>
          <p:grpSpPr>
            <a:xfrm>
              <a:off x="9223591" y="4945464"/>
              <a:ext cx="2401806" cy="278151"/>
              <a:chOff x="8814471" y="4999933"/>
              <a:chExt cx="2189129" cy="278151"/>
            </a:xfrm>
          </p:grpSpPr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6D16F039-0587-B07C-09C6-C8C2FBB5A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82033" y="5177672"/>
                <a:ext cx="693321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3117EF4F-143E-8C89-8F4D-477EB71D420B}"/>
                  </a:ext>
                </a:extLst>
              </p:cNvPr>
              <p:cNvSpPr txBox="1"/>
              <p:nvPr/>
            </p:nvSpPr>
            <p:spPr>
              <a:xfrm>
                <a:off x="8814471" y="4999933"/>
                <a:ext cx="631572" cy="199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9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R$ 3.980</a:t>
                </a:r>
              </a:p>
            </p:txBody>
          </p:sp>
          <p:sp>
            <p:nvSpPr>
              <p:cNvPr id="76" name="Retângulo: Cantos Arredondados 75">
                <a:extLst>
                  <a:ext uri="{FF2B5EF4-FFF2-40B4-BE49-F238E27FC236}">
                    <a16:creationId xmlns:a16="http://schemas.microsoft.com/office/drawing/2014/main" id="{D4239D9F-8D6F-EE94-7B44-794A2616FE40}"/>
                  </a:ext>
                </a:extLst>
              </p:cNvPr>
              <p:cNvSpPr/>
              <p:nvPr/>
            </p:nvSpPr>
            <p:spPr>
              <a:xfrm>
                <a:off x="9337759" y="5057511"/>
                <a:ext cx="1665841" cy="22057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MORADA DOS SONHOS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7701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83019-1EC5-A2CA-9A61-74587E3B4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>
            <a:extLst>
              <a:ext uri="{FF2B5EF4-FFF2-40B4-BE49-F238E27FC236}">
                <a16:creationId xmlns:a16="http://schemas.microsoft.com/office/drawing/2014/main" id="{83FE2701-8B90-FBF0-CA60-FA9F26D27075}"/>
              </a:ext>
            </a:extLst>
          </p:cNvPr>
          <p:cNvSpPr txBox="1"/>
          <p:nvPr/>
        </p:nvSpPr>
        <p:spPr>
          <a:xfrm>
            <a:off x="470690" y="220967"/>
            <a:ext cx="5188520" cy="40780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l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2400" b="1">
                <a:solidFill>
                  <a:schemeClr val="accent1">
                    <a:lumMod val="75000"/>
                  </a:schemeClr>
                </a:solidFill>
                <a:latin typeface="Averta-Bold" panose="00000800000000000000" pitchFamily="50" charset="0"/>
                <a:ea typeface="Segoe UI Black" panose="020B0A02040204020203" pitchFamily="34" charset="0"/>
                <a:cs typeface="Calibri" panose="020F0502020204030204" pitchFamily="34" charset="0"/>
              </a:rPr>
              <a:t>MAPEAMENTO DAS DIMENSÕES</a:t>
            </a: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04606D71-F86D-8462-8ECB-8397FE45AFCA}"/>
              </a:ext>
            </a:extLst>
          </p:cNvPr>
          <p:cNvSpPr txBox="1"/>
          <p:nvPr/>
        </p:nvSpPr>
        <p:spPr>
          <a:xfrm>
            <a:off x="8188464" y="2107666"/>
            <a:ext cx="1765002" cy="284534"/>
          </a:xfrm>
          <a:prstGeom prst="rect">
            <a:avLst/>
          </a:prstGeom>
        </p:spPr>
        <p:txBody>
          <a:bodyPr vert="horz" wrap="square" lIns="0" tIns="37942" rIns="0" bIns="0" rtlCol="0" anchor="t">
            <a:spAutoFit/>
          </a:bodyPr>
          <a:lstStyle/>
          <a:p>
            <a:pPr marL="12648" marR="5059" algn="ctr">
              <a:spcBef>
                <a:spcPts val="299"/>
              </a:spcBef>
              <a:tabLst>
                <a:tab pos="428765" algn="l"/>
                <a:tab pos="741169" algn="l"/>
                <a:tab pos="1916794" algn="l"/>
                <a:tab pos="2675037" algn="l"/>
                <a:tab pos="3147437" algn="l"/>
                <a:tab pos="3409250" algn="l"/>
                <a:tab pos="4203540" algn="l"/>
                <a:tab pos="4620289" algn="l"/>
                <a:tab pos="5436713" algn="l"/>
                <a:tab pos="6672414" algn="l"/>
              </a:tabLst>
            </a:pPr>
            <a:r>
              <a:rPr lang="pt-BR" sz="1600">
                <a:solidFill>
                  <a:srgbClr val="F7287C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Qtd. Vagas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3AF06D1-AE28-02A5-6F55-5690492957C3}"/>
              </a:ext>
            </a:extLst>
          </p:cNvPr>
          <p:cNvSpPr/>
          <p:nvPr/>
        </p:nvSpPr>
        <p:spPr>
          <a:xfrm>
            <a:off x="2695936" y="1339555"/>
            <a:ext cx="635308" cy="635308"/>
          </a:xfrm>
          <a:prstGeom prst="ellipse">
            <a:avLst/>
          </a:prstGeom>
          <a:solidFill>
            <a:srgbClr val="00D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BFC142D-09A4-537A-38F1-70FEA838A119}"/>
              </a:ext>
            </a:extLst>
          </p:cNvPr>
          <p:cNvSpPr txBox="1"/>
          <p:nvPr/>
        </p:nvSpPr>
        <p:spPr>
          <a:xfrm>
            <a:off x="2215003" y="2127868"/>
            <a:ext cx="1563517" cy="284534"/>
          </a:xfrm>
          <a:prstGeom prst="rect">
            <a:avLst/>
          </a:prstGeom>
        </p:spPr>
        <p:txBody>
          <a:bodyPr vert="horz" wrap="square" lIns="0" tIns="37942" rIns="0" bIns="0" rtlCol="0" anchor="t">
            <a:spAutoFit/>
          </a:bodyPr>
          <a:lstStyle/>
          <a:p>
            <a:pPr marL="12648" marR="5059" algn="ctr">
              <a:spcBef>
                <a:spcPts val="299"/>
              </a:spcBef>
              <a:tabLst>
                <a:tab pos="428765" algn="l"/>
                <a:tab pos="741169" algn="l"/>
                <a:tab pos="1916794" algn="l"/>
                <a:tab pos="2675037" algn="l"/>
                <a:tab pos="3147437" algn="l"/>
                <a:tab pos="3409250" algn="l"/>
                <a:tab pos="4203540" algn="l"/>
                <a:tab pos="4620289" algn="l"/>
                <a:tab pos="5436713" algn="l"/>
                <a:tab pos="6672414" algn="l"/>
              </a:tabLst>
            </a:pPr>
            <a:r>
              <a:rPr lang="pt-BR" sz="1600">
                <a:solidFill>
                  <a:srgbClr val="00D38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Acabamentos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3058105C-318E-ED19-622D-C19EA85E0BFA}"/>
              </a:ext>
            </a:extLst>
          </p:cNvPr>
          <p:cNvSpPr/>
          <p:nvPr/>
        </p:nvSpPr>
        <p:spPr>
          <a:xfrm>
            <a:off x="4714070" y="1339555"/>
            <a:ext cx="635308" cy="635308"/>
          </a:xfrm>
          <a:prstGeom prst="ellipse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6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EDDD067A-3BC3-EDB0-19B2-427D8DEA8DE4}"/>
              </a:ext>
            </a:extLst>
          </p:cNvPr>
          <p:cNvSpPr/>
          <p:nvPr/>
        </p:nvSpPr>
        <p:spPr>
          <a:xfrm>
            <a:off x="6716604" y="1339555"/>
            <a:ext cx="635308" cy="635308"/>
          </a:xfrm>
          <a:prstGeom prst="ellipse">
            <a:avLst/>
          </a:prstGeom>
          <a:solidFill>
            <a:srgbClr val="793F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</a:t>
            </a:r>
            <a:endParaRPr lang="pt-BR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78CB19A1-8F1C-5A37-F108-531946BD2AF2}"/>
              </a:ext>
            </a:extLst>
          </p:cNvPr>
          <p:cNvSpPr/>
          <p:nvPr/>
        </p:nvSpPr>
        <p:spPr>
          <a:xfrm>
            <a:off x="8783547" y="1339555"/>
            <a:ext cx="635308" cy="635308"/>
          </a:xfrm>
          <a:prstGeom prst="ellipse">
            <a:avLst/>
          </a:prstGeom>
          <a:solidFill>
            <a:srgbClr val="F72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</a:t>
            </a:r>
            <a:endParaRPr lang="pt-BR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BBDA174-8378-13B7-8A35-244510001F4D}"/>
              </a:ext>
            </a:extLst>
          </p:cNvPr>
          <p:cNvSpPr txBox="1"/>
          <p:nvPr/>
        </p:nvSpPr>
        <p:spPr>
          <a:xfrm>
            <a:off x="4177382" y="2092129"/>
            <a:ext cx="1765002" cy="284534"/>
          </a:xfrm>
          <a:prstGeom prst="rect">
            <a:avLst/>
          </a:prstGeom>
        </p:spPr>
        <p:txBody>
          <a:bodyPr vert="horz" wrap="square" lIns="0" tIns="37942" rIns="0" bIns="0" rtlCol="0" anchor="t">
            <a:spAutoFit/>
          </a:bodyPr>
          <a:lstStyle/>
          <a:p>
            <a:pPr marL="12648" marR="5059" algn="ctr">
              <a:spcBef>
                <a:spcPts val="299"/>
              </a:spcBef>
              <a:tabLst>
                <a:tab pos="428765" algn="l"/>
                <a:tab pos="741169" algn="l"/>
                <a:tab pos="1916794" algn="l"/>
                <a:tab pos="2675037" algn="l"/>
                <a:tab pos="3147437" algn="l"/>
                <a:tab pos="3409250" algn="l"/>
                <a:tab pos="4203540" algn="l"/>
                <a:tab pos="4620289" algn="l"/>
                <a:tab pos="5436713" algn="l"/>
                <a:tab pos="6672414" algn="l"/>
              </a:tabLst>
            </a:pPr>
            <a:r>
              <a:rPr lang="pt-BR" sz="1600">
                <a:solidFill>
                  <a:srgbClr val="006B3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Lazer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F736983-E60B-19D9-CB25-8F57CE64DD9E}"/>
              </a:ext>
            </a:extLst>
          </p:cNvPr>
          <p:cNvSpPr txBox="1"/>
          <p:nvPr/>
        </p:nvSpPr>
        <p:spPr>
          <a:xfrm>
            <a:off x="6146427" y="2123092"/>
            <a:ext cx="1765000" cy="484589"/>
          </a:xfrm>
          <a:prstGeom prst="rect">
            <a:avLst/>
          </a:prstGeom>
        </p:spPr>
        <p:txBody>
          <a:bodyPr vert="horz" wrap="square" lIns="0" tIns="37942" rIns="0" bIns="0" rtlCol="0" anchor="t">
            <a:spAutoFit/>
          </a:bodyPr>
          <a:lstStyle/>
          <a:p>
            <a:pPr marL="12648" marR="5059" algn="ctr">
              <a:spcBef>
                <a:spcPts val="299"/>
              </a:spcBef>
              <a:tabLst>
                <a:tab pos="428765" algn="l"/>
                <a:tab pos="741169" algn="l"/>
                <a:tab pos="1916794" algn="l"/>
                <a:tab pos="2675037" algn="l"/>
                <a:tab pos="3147437" algn="l"/>
                <a:tab pos="3409250" algn="l"/>
                <a:tab pos="4203540" algn="l"/>
                <a:tab pos="4620289" algn="l"/>
                <a:tab pos="5436713" algn="l"/>
                <a:tab pos="6672414" algn="l"/>
              </a:tabLst>
            </a:pPr>
            <a:r>
              <a:rPr lang="pt-BR" sz="1600">
                <a:solidFill>
                  <a:srgbClr val="793F9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Tipologia</a:t>
            </a:r>
          </a:p>
          <a:p>
            <a:pPr marL="12648" marR="5059" algn="ctr">
              <a:spcBef>
                <a:spcPts val="299"/>
              </a:spcBef>
              <a:tabLst>
                <a:tab pos="428765" algn="l"/>
                <a:tab pos="741169" algn="l"/>
                <a:tab pos="1916794" algn="l"/>
                <a:tab pos="2675037" algn="l"/>
                <a:tab pos="3147437" algn="l"/>
                <a:tab pos="3409250" algn="l"/>
                <a:tab pos="4203540" algn="l"/>
                <a:tab pos="4620289" algn="l"/>
                <a:tab pos="5436713" algn="l"/>
                <a:tab pos="6672414" algn="l"/>
              </a:tabLst>
            </a:pPr>
            <a:r>
              <a:rPr lang="pt-BR" sz="1050">
                <a:solidFill>
                  <a:srgbClr val="793F9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Varanda e Suíte</a:t>
            </a:r>
          </a:p>
        </p:txBody>
      </p:sp>
      <p:pic>
        <p:nvPicPr>
          <p:cNvPr id="59" name="Imagem 58" descr="Ícone&#10;&#10;O conteúdo gerado por IA pode estar incorreto.">
            <a:extLst>
              <a:ext uri="{FF2B5EF4-FFF2-40B4-BE49-F238E27FC236}">
                <a16:creationId xmlns:a16="http://schemas.microsoft.com/office/drawing/2014/main" id="{84FAEE2A-95FC-70C6-86C9-5010B72C3E2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920" y="2714102"/>
            <a:ext cx="988567" cy="988567"/>
          </a:xfrm>
          <a:prstGeom prst="rect">
            <a:avLst/>
          </a:prstGeom>
        </p:spPr>
      </p:pic>
      <p:pic>
        <p:nvPicPr>
          <p:cNvPr id="67" name="Imagem 66" descr="Ícone&#10;&#10;O conteúdo gerado por IA pode estar incorreto.">
            <a:extLst>
              <a:ext uri="{FF2B5EF4-FFF2-40B4-BE49-F238E27FC236}">
                <a16:creationId xmlns:a16="http://schemas.microsoft.com/office/drawing/2014/main" id="{14C4D4A6-D443-D542-AAE0-20FAB9290B9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73" y="2815032"/>
            <a:ext cx="786706" cy="786707"/>
          </a:xfrm>
          <a:prstGeom prst="rect">
            <a:avLst/>
          </a:prstGeom>
        </p:spPr>
      </p:pic>
      <p:pic>
        <p:nvPicPr>
          <p:cNvPr id="69" name="Imagem 68" descr="Ícone&#10;&#10;O conteúdo gerado por IA pode estar incorreto.">
            <a:extLst>
              <a:ext uri="{FF2B5EF4-FFF2-40B4-BE49-F238E27FC236}">
                <a16:creationId xmlns:a16="http://schemas.microsoft.com/office/drawing/2014/main" id="{CE21475F-1F67-04DD-621B-FED9FFA9FB8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96" y="2815032"/>
            <a:ext cx="786707" cy="786707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C99F4B7F-D042-4F4E-191D-7DFEDBDD98D1}"/>
              </a:ext>
            </a:extLst>
          </p:cNvPr>
          <p:cNvGrpSpPr/>
          <p:nvPr/>
        </p:nvGrpSpPr>
        <p:grpSpPr>
          <a:xfrm>
            <a:off x="8577604" y="2714102"/>
            <a:ext cx="1104814" cy="964432"/>
            <a:chOff x="7604211" y="2801095"/>
            <a:chExt cx="1104814" cy="964432"/>
          </a:xfrm>
        </p:grpSpPr>
        <p:pic>
          <p:nvPicPr>
            <p:cNvPr id="61" name="Imagem 60" descr="Ícone&#10;&#10;O conteúdo gerado por IA pode estar incorreto.">
              <a:extLst>
                <a:ext uri="{FF2B5EF4-FFF2-40B4-BE49-F238E27FC236}">
                  <a16:creationId xmlns:a16="http://schemas.microsoft.com/office/drawing/2014/main" id="{50EB0129-FCEE-8FD4-48C1-3035FA1B5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4211" y="2825230"/>
              <a:ext cx="940297" cy="940297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421D8779-3727-F6AD-4A12-9EE9A7C4C99D}"/>
                </a:ext>
              </a:extLst>
            </p:cNvPr>
            <p:cNvSpPr/>
            <p:nvPr/>
          </p:nvSpPr>
          <p:spPr>
            <a:xfrm>
              <a:off x="8191500" y="2801095"/>
              <a:ext cx="517525" cy="513605"/>
            </a:xfrm>
            <a:prstGeom prst="ellipse">
              <a:avLst/>
            </a:prstGeom>
            <a:solidFill>
              <a:srgbClr val="E8E3DD"/>
            </a:solidFill>
            <a:ln>
              <a:solidFill>
                <a:srgbClr val="E8E3D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84A4FCD2-940C-BC46-6B0F-95D82895C3F5}"/>
              </a:ext>
            </a:extLst>
          </p:cNvPr>
          <p:cNvGrpSpPr/>
          <p:nvPr/>
        </p:nvGrpSpPr>
        <p:grpSpPr>
          <a:xfrm>
            <a:off x="2689858" y="3837142"/>
            <a:ext cx="7137434" cy="960952"/>
            <a:chOff x="1615880" y="3620427"/>
            <a:chExt cx="8603891" cy="960952"/>
          </a:xfrm>
        </p:grpSpPr>
        <p:sp>
          <p:nvSpPr>
            <p:cNvPr id="75" name="Chave Direita 74">
              <a:extLst>
                <a:ext uri="{FF2B5EF4-FFF2-40B4-BE49-F238E27FC236}">
                  <a16:creationId xmlns:a16="http://schemas.microsoft.com/office/drawing/2014/main" id="{B9CE9E9B-0DFE-FA62-97E7-045BBB4791F9}"/>
                </a:ext>
              </a:extLst>
            </p:cNvPr>
            <p:cNvSpPr/>
            <p:nvPr/>
          </p:nvSpPr>
          <p:spPr>
            <a:xfrm rot="5400000">
              <a:off x="5697841" y="-461534"/>
              <a:ext cx="439969" cy="8603891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FE2C59B7-ADEB-92A0-8EF4-DBB45B51C050}"/>
                </a:ext>
              </a:extLst>
            </p:cNvPr>
            <p:cNvSpPr/>
            <p:nvPr/>
          </p:nvSpPr>
          <p:spPr>
            <a:xfrm>
              <a:off x="3739914" y="4305875"/>
              <a:ext cx="1409629" cy="275504"/>
            </a:xfrm>
            <a:prstGeom prst="roundRect">
              <a:avLst/>
            </a:prstGeom>
            <a:noFill/>
            <a:ln>
              <a:solidFill>
                <a:srgbClr val="FF8D0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>
                  <a:solidFill>
                    <a:srgbClr val="FF8D03"/>
                  </a:solidFill>
                </a:rPr>
                <a:t>ESSENCIAL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7090C2F-08C2-5BDA-766F-49F6C80A7CB6}"/>
                </a:ext>
              </a:extLst>
            </p:cNvPr>
            <p:cNvSpPr/>
            <p:nvPr/>
          </p:nvSpPr>
          <p:spPr>
            <a:xfrm>
              <a:off x="5195315" y="4305875"/>
              <a:ext cx="1455355" cy="275504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>
                  <a:solidFill>
                    <a:srgbClr val="00B050"/>
                  </a:solidFill>
                </a:rPr>
                <a:t>ECO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3ED12CF8-8870-FE94-AC6E-0616EF3A7A63}"/>
                </a:ext>
              </a:extLst>
            </p:cNvPr>
            <p:cNvSpPr/>
            <p:nvPr/>
          </p:nvSpPr>
          <p:spPr>
            <a:xfrm>
              <a:off x="6688056" y="4305875"/>
              <a:ext cx="1454350" cy="275504"/>
            </a:xfrm>
            <a:prstGeom prst="roundRect">
              <a:avLst/>
            </a:prstGeom>
            <a:noFill/>
            <a:ln>
              <a:solidFill>
                <a:srgbClr val="B14FDA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>
                  <a:solidFill>
                    <a:srgbClr val="B14FDA"/>
                  </a:solidFill>
                </a:rPr>
                <a:t>BIO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3273089F-B33F-854E-79DA-7681E0FBB601}"/>
              </a:ext>
            </a:extLst>
          </p:cNvPr>
          <p:cNvGrpSpPr/>
          <p:nvPr/>
        </p:nvGrpSpPr>
        <p:grpSpPr>
          <a:xfrm>
            <a:off x="3778520" y="4875421"/>
            <a:ext cx="5147444" cy="1861160"/>
            <a:chOff x="3397064" y="4686632"/>
            <a:chExt cx="5147444" cy="1861160"/>
          </a:xfrm>
        </p:grpSpPr>
        <p:pic>
          <p:nvPicPr>
            <p:cNvPr id="77" name="Imagem 76" descr="Ícone&#10;&#10;O conteúdo gerado por IA pode estar incorreto.">
              <a:extLst>
                <a:ext uri="{FF2B5EF4-FFF2-40B4-BE49-F238E27FC236}">
                  <a16:creationId xmlns:a16="http://schemas.microsoft.com/office/drawing/2014/main" id="{4575DC11-05B1-B20C-58A3-56089D896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060" y="5849823"/>
              <a:ext cx="697969" cy="697969"/>
            </a:xfrm>
            <a:prstGeom prst="rect">
              <a:avLst/>
            </a:prstGeom>
          </p:spPr>
        </p:pic>
        <p:sp>
          <p:nvSpPr>
            <p:cNvPr id="2" name="object 6">
              <a:extLst>
                <a:ext uri="{FF2B5EF4-FFF2-40B4-BE49-F238E27FC236}">
                  <a16:creationId xmlns:a16="http://schemas.microsoft.com/office/drawing/2014/main" id="{274407A4-678E-35D3-77C7-0064DC1C74A4}"/>
                </a:ext>
              </a:extLst>
            </p:cNvPr>
            <p:cNvSpPr txBox="1"/>
            <p:nvPr/>
          </p:nvSpPr>
          <p:spPr>
            <a:xfrm>
              <a:off x="4133586" y="5456550"/>
              <a:ext cx="3430918" cy="286852"/>
            </a:xfrm>
            <a:prstGeom prst="rect">
              <a:avLst/>
            </a:prstGeom>
          </p:spPr>
          <p:txBody>
            <a:bodyPr vert="horz" wrap="square" lIns="0" tIns="37942" rIns="0" bIns="0" rtlCol="0" anchor="t">
              <a:spAutoFit/>
            </a:bodyPr>
            <a:lstStyle/>
            <a:p>
              <a:pPr marL="12648" marR="5059" algn="ctr">
                <a:spcBef>
                  <a:spcPts val="299"/>
                </a:spcBef>
                <a:tabLst>
                  <a:tab pos="428765" algn="l"/>
                  <a:tab pos="741169" algn="l"/>
                  <a:tab pos="1916794" algn="l"/>
                  <a:tab pos="2675037" algn="l"/>
                  <a:tab pos="3147437" algn="l"/>
                  <a:tab pos="3409250" algn="l"/>
                  <a:tab pos="4203540" algn="l"/>
                  <a:tab pos="4620289" algn="l"/>
                  <a:tab pos="5436713" algn="l"/>
                  <a:tab pos="6672414" algn="l"/>
                </a:tabLst>
              </a:pPr>
              <a:r>
                <a:rPr lang="pt-BR" sz="1600">
                  <a:solidFill>
                    <a:schemeClr val="bg1">
                      <a:lumMod val="50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GUARITA</a:t>
              </a:r>
            </a:p>
          </p:txBody>
        </p:sp>
        <p:pic>
          <p:nvPicPr>
            <p:cNvPr id="18" name="Gráfico 17" descr="Seta: girar para a esquerda com preenchimento sólido">
              <a:extLst>
                <a:ext uri="{FF2B5EF4-FFF2-40B4-BE49-F238E27FC236}">
                  <a16:creationId xmlns:a16="http://schemas.microsoft.com/office/drawing/2014/main" id="{7C31707F-F162-ADDC-4CDC-D8F891729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3397064" y="4686632"/>
              <a:ext cx="509331" cy="509331"/>
            </a:xfrm>
            <a:prstGeom prst="rect">
              <a:avLst/>
            </a:prstGeom>
          </p:spPr>
        </p:pic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E7587D92-8A5C-EC26-EC41-839A8EE387E6}"/>
                </a:ext>
              </a:extLst>
            </p:cNvPr>
            <p:cNvSpPr txBox="1"/>
            <p:nvPr/>
          </p:nvSpPr>
          <p:spPr>
            <a:xfrm>
              <a:off x="3675873" y="4873429"/>
              <a:ext cx="4402492" cy="507672"/>
            </a:xfrm>
            <a:prstGeom prst="rect">
              <a:avLst/>
            </a:prstGeom>
          </p:spPr>
          <p:txBody>
            <a:bodyPr vert="horz" wrap="square" lIns="0" tIns="37942" rIns="0" bIns="0" rtlCol="0" anchor="t">
              <a:spAutoFit/>
            </a:bodyPr>
            <a:lstStyle/>
            <a:p>
              <a:pPr marL="12648" marR="5059" algn="ctr">
                <a:spcBef>
                  <a:spcPts val="299"/>
                </a:spcBef>
                <a:tabLst>
                  <a:tab pos="428765" algn="l"/>
                  <a:tab pos="741169" algn="l"/>
                  <a:tab pos="1916794" algn="l"/>
                  <a:tab pos="2675037" algn="l"/>
                  <a:tab pos="3147437" algn="l"/>
                  <a:tab pos="3409250" algn="l"/>
                  <a:tab pos="4203540" algn="l"/>
                  <a:tab pos="4620289" algn="l"/>
                  <a:tab pos="5436713" algn="l"/>
                  <a:tab pos="6672414" algn="l"/>
                </a:tabLst>
              </a:pPr>
              <a:r>
                <a:rPr lang="pt-BR" sz="1400">
                  <a:solidFill>
                    <a:schemeClr val="bg1">
                      <a:lumMod val="65000"/>
                    </a:schemeClr>
                  </a:solidFill>
                  <a:latin typeface="+mj-lt"/>
                  <a:ea typeface="ADLaM Display" panose="02010000000000000000" pitchFamily="2" charset="0"/>
                  <a:cs typeface="ADLaM Display" panose="02010000000000000000" pitchFamily="2" charset="0"/>
                </a:rPr>
                <a:t>Consequência do Produto escolhido</a:t>
              </a:r>
            </a:p>
            <a:p>
              <a:pPr marL="12648" marR="5059" algn="ctr">
                <a:spcBef>
                  <a:spcPts val="299"/>
                </a:spcBef>
                <a:tabLst>
                  <a:tab pos="428765" algn="l"/>
                  <a:tab pos="741169" algn="l"/>
                  <a:tab pos="1916794" algn="l"/>
                  <a:tab pos="2675037" algn="l"/>
                  <a:tab pos="3147437" algn="l"/>
                  <a:tab pos="3409250" algn="l"/>
                  <a:tab pos="4203540" algn="l"/>
                  <a:tab pos="4620289" algn="l"/>
                  <a:tab pos="5436713" algn="l"/>
                  <a:tab pos="6672414" algn="l"/>
                </a:tabLst>
              </a:pPr>
              <a:r>
                <a:rPr lang="pt-BR" sz="1400">
                  <a:solidFill>
                    <a:schemeClr val="bg1">
                      <a:lumMod val="65000"/>
                    </a:schemeClr>
                  </a:solidFill>
                  <a:latin typeface="+mj-lt"/>
                  <a:ea typeface="ADLaM Display" panose="02010000000000000000" pitchFamily="2" charset="0"/>
                  <a:cs typeface="ADLaM Display" panose="02010000000000000000" pitchFamily="2" charset="0"/>
                </a:rPr>
                <a:t>Embalagem/Rótulo</a:t>
              </a:r>
            </a:p>
          </p:txBody>
        </p:sp>
        <p:pic>
          <p:nvPicPr>
            <p:cNvPr id="21" name="Gráfico 20" descr="Seta: girar para a esquerda com preenchimento sólido">
              <a:extLst>
                <a:ext uri="{FF2B5EF4-FFF2-40B4-BE49-F238E27FC236}">
                  <a16:creationId xmlns:a16="http://schemas.microsoft.com/office/drawing/2014/main" id="{57B9E5FC-2E8F-894F-F4C4-F73BE4BBF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 flipH="1">
              <a:off x="8035177" y="4686632"/>
              <a:ext cx="509331" cy="509331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194E5E0-43EC-1005-9DD9-F0C198ECC16A}"/>
              </a:ext>
            </a:extLst>
          </p:cNvPr>
          <p:cNvGrpSpPr/>
          <p:nvPr/>
        </p:nvGrpSpPr>
        <p:grpSpPr>
          <a:xfrm>
            <a:off x="6594148" y="0"/>
            <a:ext cx="5654537" cy="407804"/>
            <a:chOff x="1087785" y="1998961"/>
            <a:chExt cx="10067230" cy="886659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6B657E6-ED8C-A1D2-26CB-06DBF5151FBF}"/>
                </a:ext>
              </a:extLst>
            </p:cNvPr>
            <p:cNvSpPr/>
            <p:nvPr/>
          </p:nvSpPr>
          <p:spPr>
            <a:xfrm>
              <a:off x="3099393" y="1998961"/>
              <a:ext cx="2020798" cy="886659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/>
                <a:t>RACIONAL</a:t>
              </a:r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E27EE67-5540-AE60-C42F-2CAF9B85B2E8}"/>
                </a:ext>
              </a:extLst>
            </p:cNvPr>
            <p:cNvSpPr/>
            <p:nvPr/>
          </p:nvSpPr>
          <p:spPr>
            <a:xfrm>
              <a:off x="1087785" y="1998961"/>
              <a:ext cx="2020799" cy="886659"/>
            </a:xfrm>
            <a:prstGeom prst="rect">
              <a:avLst/>
            </a:prstGeom>
            <a:solidFill>
              <a:srgbClr val="8BB3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/>
                <a:t>DIMENSÕES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38E225A-1D62-2E42-54B4-953914F303B2}"/>
                </a:ext>
              </a:extLst>
            </p:cNvPr>
            <p:cNvSpPr/>
            <p:nvPr/>
          </p:nvSpPr>
          <p:spPr>
            <a:xfrm>
              <a:off x="5111001" y="1998961"/>
              <a:ext cx="2020799" cy="886659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/>
                <a:t>AMOSTRAGEM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778D8E9-8DD1-855B-DBA5-56F3EF8DF9C5}"/>
                </a:ext>
              </a:extLst>
            </p:cNvPr>
            <p:cNvSpPr/>
            <p:nvPr/>
          </p:nvSpPr>
          <p:spPr>
            <a:xfrm>
              <a:off x="7122609" y="1998961"/>
              <a:ext cx="2020799" cy="886659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/>
                <a:t>SIMULAÇÃO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FCDD0309-AADB-5AFA-7E23-70C1487BAAD5}"/>
                </a:ext>
              </a:extLst>
            </p:cNvPr>
            <p:cNvSpPr/>
            <p:nvPr/>
          </p:nvSpPr>
          <p:spPr>
            <a:xfrm>
              <a:off x="9134216" y="1998961"/>
              <a:ext cx="2020799" cy="886659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/>
                <a:t>ADERÊNCIA</a:t>
              </a:r>
            </a:p>
          </p:txBody>
        </p:sp>
      </p:grpSp>
      <p:sp>
        <p:nvSpPr>
          <p:cNvPr id="17" name="Retângulo 16">
            <a:extLst>
              <a:ext uri="{FF2B5EF4-FFF2-40B4-BE49-F238E27FC236}">
                <a16:creationId xmlns:a16="http://schemas.microsoft.com/office/drawing/2014/main" id="{413E25EE-9492-35C2-113B-F0E6CCBB9DB3}"/>
              </a:ext>
            </a:extLst>
          </p:cNvPr>
          <p:cNvSpPr/>
          <p:nvPr/>
        </p:nvSpPr>
        <p:spPr>
          <a:xfrm>
            <a:off x="-1253613" y="28363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OK!</a:t>
            </a:r>
          </a:p>
        </p:txBody>
      </p:sp>
    </p:spTree>
    <p:extLst>
      <p:ext uri="{BB962C8B-B14F-4D97-AF65-F5344CB8AC3E}">
        <p14:creationId xmlns:p14="http://schemas.microsoft.com/office/powerpoint/2010/main" val="3969006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33C5E-FF4C-60D6-9A7F-363C22D97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aixaDeTexto 93">
            <a:extLst>
              <a:ext uri="{FF2B5EF4-FFF2-40B4-BE49-F238E27FC236}">
                <a16:creationId xmlns:a16="http://schemas.microsoft.com/office/drawing/2014/main" id="{D7890AAE-5971-F084-011D-DF86C615FD87}"/>
              </a:ext>
            </a:extLst>
          </p:cNvPr>
          <p:cNvSpPr txBox="1"/>
          <p:nvPr/>
        </p:nvSpPr>
        <p:spPr>
          <a:xfrm>
            <a:off x="562007" y="3804011"/>
            <a:ext cx="1058303" cy="409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pt-BR" sz="1200" b="1">
                <a:latin typeface="Averta"/>
              </a:rPr>
              <a:t>3. BANCADAS</a:t>
            </a:r>
          </a:p>
        </p:txBody>
      </p:sp>
      <p:sp>
        <p:nvSpPr>
          <p:cNvPr id="261" name="Retângulo: Cantos Arredondados 260">
            <a:extLst>
              <a:ext uri="{FF2B5EF4-FFF2-40B4-BE49-F238E27FC236}">
                <a16:creationId xmlns:a16="http://schemas.microsoft.com/office/drawing/2014/main" id="{941842B7-11EA-306B-FE36-4389452AB7D7}"/>
              </a:ext>
            </a:extLst>
          </p:cNvPr>
          <p:cNvSpPr/>
          <p:nvPr/>
        </p:nvSpPr>
        <p:spPr>
          <a:xfrm>
            <a:off x="2306885" y="2695646"/>
            <a:ext cx="1028202" cy="194400"/>
          </a:xfrm>
          <a:prstGeom prst="roundRect">
            <a:avLst/>
          </a:prstGeom>
          <a:solidFill>
            <a:srgbClr val="00D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>
                <a:solidFill>
                  <a:schemeClr val="tx1"/>
                </a:solidFill>
              </a:rPr>
              <a:t>R$ 2.430</a:t>
            </a:r>
          </a:p>
        </p:txBody>
      </p:sp>
      <p:sp>
        <p:nvSpPr>
          <p:cNvPr id="253" name="Retângulo: Cantos Arredondados 252">
            <a:extLst>
              <a:ext uri="{FF2B5EF4-FFF2-40B4-BE49-F238E27FC236}">
                <a16:creationId xmlns:a16="http://schemas.microsoft.com/office/drawing/2014/main" id="{1CFAA008-AD0A-FB9A-2EF8-00ABF7A8430D}"/>
              </a:ext>
            </a:extLst>
          </p:cNvPr>
          <p:cNvSpPr/>
          <p:nvPr/>
        </p:nvSpPr>
        <p:spPr>
          <a:xfrm>
            <a:off x="2306885" y="3635344"/>
            <a:ext cx="1028202" cy="194400"/>
          </a:xfrm>
          <a:prstGeom prst="roundRect">
            <a:avLst/>
          </a:prstGeom>
          <a:solidFill>
            <a:srgbClr val="00D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>
                <a:solidFill>
                  <a:schemeClr val="tx1"/>
                </a:solidFill>
              </a:rPr>
              <a:t>R$ 900</a:t>
            </a:r>
          </a:p>
        </p:txBody>
      </p:sp>
      <p:sp>
        <p:nvSpPr>
          <p:cNvPr id="249" name="Retângulo: Cantos Arredondados 248">
            <a:extLst>
              <a:ext uri="{FF2B5EF4-FFF2-40B4-BE49-F238E27FC236}">
                <a16:creationId xmlns:a16="http://schemas.microsoft.com/office/drawing/2014/main" id="{A1968662-56A3-EB37-C109-E85CC2C9A7D9}"/>
              </a:ext>
            </a:extLst>
          </p:cNvPr>
          <p:cNvSpPr/>
          <p:nvPr/>
        </p:nvSpPr>
        <p:spPr>
          <a:xfrm>
            <a:off x="6017224" y="2695646"/>
            <a:ext cx="1029600" cy="194400"/>
          </a:xfrm>
          <a:prstGeom prst="roundRect">
            <a:avLst/>
          </a:prstGeom>
          <a:solidFill>
            <a:srgbClr val="00D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>
                <a:solidFill>
                  <a:schemeClr val="tx1"/>
                </a:solidFill>
              </a:rPr>
              <a:t>R$ 935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3AE5B15-0880-8557-DE8B-D31D04564728}"/>
              </a:ext>
            </a:extLst>
          </p:cNvPr>
          <p:cNvSpPr/>
          <p:nvPr/>
        </p:nvSpPr>
        <p:spPr>
          <a:xfrm>
            <a:off x="2306885" y="2376733"/>
            <a:ext cx="1028202" cy="193676"/>
          </a:xfrm>
          <a:prstGeom prst="roundRect">
            <a:avLst/>
          </a:prstGeom>
          <a:solidFill>
            <a:srgbClr val="00D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>
                <a:solidFill>
                  <a:schemeClr val="tx1"/>
                </a:solidFill>
              </a:rPr>
              <a:t>R$ 530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A91487-B2BB-5041-093B-86B7501CD4F4}"/>
              </a:ext>
            </a:extLst>
          </p:cNvPr>
          <p:cNvSpPr txBox="1"/>
          <p:nvPr/>
        </p:nvSpPr>
        <p:spPr>
          <a:xfrm>
            <a:off x="550384" y="1902196"/>
            <a:ext cx="1784463" cy="409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pt-BR" sz="1200" b="1">
                <a:latin typeface="Averta"/>
              </a:rPr>
              <a:t>1. PISO SALA E QUARTOS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9170AFE-8890-F7A4-6401-2726639D9066}"/>
              </a:ext>
            </a:extLst>
          </p:cNvPr>
          <p:cNvSpPr txBox="1"/>
          <p:nvPr/>
        </p:nvSpPr>
        <p:spPr>
          <a:xfrm>
            <a:off x="550384" y="2824085"/>
            <a:ext cx="3147397" cy="409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pt-BR" sz="1200" b="1">
                <a:latin typeface="Averta"/>
              </a:rPr>
              <a:t>2. REVESTIMENTO DA PAREDE HIDRÁULICA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BA200BD-55B7-7C78-A46B-D96EB7E4D10D}"/>
              </a:ext>
            </a:extLst>
          </p:cNvPr>
          <p:cNvSpPr txBox="1"/>
          <p:nvPr/>
        </p:nvSpPr>
        <p:spPr>
          <a:xfrm>
            <a:off x="1026878" y="2227439"/>
            <a:ext cx="697627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Sem piso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6D8F732-742C-96CD-A60F-6948223DE302}"/>
              </a:ext>
            </a:extLst>
          </p:cNvPr>
          <p:cNvSpPr txBox="1"/>
          <p:nvPr/>
        </p:nvSpPr>
        <p:spPr>
          <a:xfrm>
            <a:off x="1026878" y="2532326"/>
            <a:ext cx="712054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Com piso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BC879E4-ABC8-CC9A-DA13-D9BCF8F21FCC}"/>
              </a:ext>
            </a:extLst>
          </p:cNvPr>
          <p:cNvSpPr txBox="1"/>
          <p:nvPr/>
        </p:nvSpPr>
        <p:spPr>
          <a:xfrm>
            <a:off x="1026878" y="3136125"/>
            <a:ext cx="593432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1 Fiada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08D9CB5-8FCE-9065-3A41-32167E615054}"/>
              </a:ext>
            </a:extLst>
          </p:cNvPr>
          <p:cNvSpPr txBox="1"/>
          <p:nvPr/>
        </p:nvSpPr>
        <p:spPr>
          <a:xfrm>
            <a:off x="1026878" y="3483327"/>
            <a:ext cx="803425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Até 150cm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867CF823-E686-D2DB-EFC2-553B7208415A}"/>
              </a:ext>
            </a:extLst>
          </p:cNvPr>
          <p:cNvSpPr txBox="1"/>
          <p:nvPr/>
        </p:nvSpPr>
        <p:spPr>
          <a:xfrm>
            <a:off x="4559031" y="2216046"/>
            <a:ext cx="857927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Texturizado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ADA562E-5CE6-75D4-67A5-E3D27773506B}"/>
              </a:ext>
            </a:extLst>
          </p:cNvPr>
          <p:cNvSpPr txBox="1"/>
          <p:nvPr/>
        </p:nvSpPr>
        <p:spPr>
          <a:xfrm>
            <a:off x="4565443" y="2502942"/>
            <a:ext cx="845103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Pintura Lisa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01C95098-09BE-B64E-92B7-1CDE27EA2275}"/>
              </a:ext>
            </a:extLst>
          </p:cNvPr>
          <p:cNvSpPr txBox="1"/>
          <p:nvPr/>
        </p:nvSpPr>
        <p:spPr>
          <a:xfrm>
            <a:off x="4036307" y="1902196"/>
            <a:ext cx="673582" cy="409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pt-BR" sz="1200" b="1">
                <a:latin typeface="Averta"/>
              </a:rPr>
              <a:t>4. TETO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C9D8A72D-09F5-1C9D-D7BF-DE5B7D6A21AB}"/>
              </a:ext>
            </a:extLst>
          </p:cNvPr>
          <p:cNvSpPr/>
          <p:nvPr/>
        </p:nvSpPr>
        <p:spPr>
          <a:xfrm>
            <a:off x="2306885" y="3282017"/>
            <a:ext cx="1028202" cy="194400"/>
          </a:xfrm>
          <a:prstGeom prst="roundRect">
            <a:avLst/>
          </a:prstGeom>
          <a:solidFill>
            <a:srgbClr val="00D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>
                <a:solidFill>
                  <a:schemeClr val="tx1"/>
                </a:solidFill>
              </a:rPr>
              <a:t>R$ 600</a:t>
            </a:r>
          </a:p>
        </p:txBody>
      </p:sp>
      <p:sp>
        <p:nvSpPr>
          <p:cNvPr id="146" name="Retângulo: Cantos Arredondados 145">
            <a:extLst>
              <a:ext uri="{FF2B5EF4-FFF2-40B4-BE49-F238E27FC236}">
                <a16:creationId xmlns:a16="http://schemas.microsoft.com/office/drawing/2014/main" id="{7C3F6F47-D198-E345-A121-CB6543511629}"/>
              </a:ext>
            </a:extLst>
          </p:cNvPr>
          <p:cNvSpPr/>
          <p:nvPr/>
        </p:nvSpPr>
        <p:spPr>
          <a:xfrm>
            <a:off x="6017224" y="2376733"/>
            <a:ext cx="1029600" cy="194400"/>
          </a:xfrm>
          <a:prstGeom prst="roundRect">
            <a:avLst/>
          </a:prstGeom>
          <a:solidFill>
            <a:srgbClr val="00D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>
                <a:solidFill>
                  <a:schemeClr val="tx1"/>
                </a:solidFill>
              </a:rPr>
              <a:t>R$ 500</a:t>
            </a:r>
          </a:p>
        </p:txBody>
      </p:sp>
      <p:sp>
        <p:nvSpPr>
          <p:cNvPr id="241" name="Retângulo: Cantos Arredondados 240">
            <a:extLst>
              <a:ext uri="{FF2B5EF4-FFF2-40B4-BE49-F238E27FC236}">
                <a16:creationId xmlns:a16="http://schemas.microsoft.com/office/drawing/2014/main" id="{BDA14BB2-CB26-9B5A-9219-10DD7B1C0CC0}"/>
              </a:ext>
            </a:extLst>
          </p:cNvPr>
          <p:cNvSpPr/>
          <p:nvPr/>
        </p:nvSpPr>
        <p:spPr>
          <a:xfrm>
            <a:off x="6017224" y="3635344"/>
            <a:ext cx="1029600" cy="194400"/>
          </a:xfrm>
          <a:prstGeom prst="roundRect">
            <a:avLst/>
          </a:prstGeom>
          <a:solidFill>
            <a:srgbClr val="00D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>
                <a:solidFill>
                  <a:schemeClr val="tx1"/>
                </a:solidFill>
              </a:rPr>
              <a:t>R$ 240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EF4D671A-6238-20B4-917D-712270C404A0}"/>
              </a:ext>
            </a:extLst>
          </p:cNvPr>
          <p:cNvSpPr txBox="1"/>
          <p:nvPr/>
        </p:nvSpPr>
        <p:spPr>
          <a:xfrm>
            <a:off x="4060051" y="2824085"/>
            <a:ext cx="2970845" cy="409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200" b="1">
                <a:latin typeface="Averta"/>
              </a:rPr>
              <a:t>5. PEDRAS </a:t>
            </a:r>
            <a:r>
              <a:rPr lang="pt-BR" sz="1000" b="1">
                <a:latin typeface="Averta"/>
              </a:rPr>
              <a:t>(Peitoril  das Janelas e Soleiras)</a:t>
            </a:r>
            <a:endParaRPr lang="pt-BR" sz="1400" b="1">
              <a:latin typeface="Averta"/>
            </a:endParaRP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161F9A25-8CA6-0BE6-163C-3484488F812F}"/>
              </a:ext>
            </a:extLst>
          </p:cNvPr>
          <p:cNvSpPr txBox="1"/>
          <p:nvPr/>
        </p:nvSpPr>
        <p:spPr>
          <a:xfrm>
            <a:off x="1019169" y="4125186"/>
            <a:ext cx="769763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Combo 01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640C3E1D-02F8-028D-7729-F7225B380F6C}"/>
              </a:ext>
            </a:extLst>
          </p:cNvPr>
          <p:cNvSpPr txBox="1"/>
          <p:nvPr/>
        </p:nvSpPr>
        <p:spPr>
          <a:xfrm>
            <a:off x="1026878" y="4445878"/>
            <a:ext cx="769763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Combo 02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70FF3F50-A99C-4003-B076-82073CFBE1A0}"/>
              </a:ext>
            </a:extLst>
          </p:cNvPr>
          <p:cNvSpPr txBox="1"/>
          <p:nvPr/>
        </p:nvSpPr>
        <p:spPr>
          <a:xfrm>
            <a:off x="4656756" y="3135287"/>
            <a:ext cx="1793720" cy="383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Ardósia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9C78DB84-25FF-057A-376C-11F6C62F9D53}"/>
              </a:ext>
            </a:extLst>
          </p:cNvPr>
          <p:cNvSpPr txBox="1"/>
          <p:nvPr/>
        </p:nvSpPr>
        <p:spPr>
          <a:xfrm>
            <a:off x="4656756" y="3446241"/>
            <a:ext cx="1609759" cy="383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Granito</a:t>
            </a:r>
          </a:p>
        </p:txBody>
      </p:sp>
      <p:sp>
        <p:nvSpPr>
          <p:cNvPr id="148" name="Retângulo: Cantos Arredondados 147">
            <a:extLst>
              <a:ext uri="{FF2B5EF4-FFF2-40B4-BE49-F238E27FC236}">
                <a16:creationId xmlns:a16="http://schemas.microsoft.com/office/drawing/2014/main" id="{D438F64B-9F76-AB2A-F762-98ECC3976970}"/>
              </a:ext>
            </a:extLst>
          </p:cNvPr>
          <p:cNvSpPr/>
          <p:nvPr/>
        </p:nvSpPr>
        <p:spPr>
          <a:xfrm>
            <a:off x="2310697" y="4237586"/>
            <a:ext cx="1044683" cy="194400"/>
          </a:xfrm>
          <a:prstGeom prst="roundRect">
            <a:avLst/>
          </a:prstGeom>
          <a:solidFill>
            <a:srgbClr val="00D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>
                <a:solidFill>
                  <a:schemeClr val="tx1"/>
                </a:solidFill>
              </a:rPr>
              <a:t>R$ 370</a:t>
            </a:r>
          </a:p>
        </p:txBody>
      </p:sp>
      <p:sp>
        <p:nvSpPr>
          <p:cNvPr id="150" name="Retângulo: Cantos Arredondados 149">
            <a:extLst>
              <a:ext uri="{FF2B5EF4-FFF2-40B4-BE49-F238E27FC236}">
                <a16:creationId xmlns:a16="http://schemas.microsoft.com/office/drawing/2014/main" id="{276D59D8-FF1D-1B29-2DEB-08AEDBD91420}"/>
              </a:ext>
            </a:extLst>
          </p:cNvPr>
          <p:cNvSpPr/>
          <p:nvPr/>
        </p:nvSpPr>
        <p:spPr>
          <a:xfrm>
            <a:off x="6017224" y="3282017"/>
            <a:ext cx="1029600" cy="194400"/>
          </a:xfrm>
          <a:prstGeom prst="roundRect">
            <a:avLst/>
          </a:prstGeom>
          <a:solidFill>
            <a:srgbClr val="00D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>
                <a:solidFill>
                  <a:schemeClr val="tx1"/>
                </a:solidFill>
              </a:rPr>
              <a:t>R$ 90</a:t>
            </a: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55E19939-C1FD-2B29-AD96-BCBA4FF367BC}"/>
              </a:ext>
            </a:extLst>
          </p:cNvPr>
          <p:cNvSpPr txBox="1"/>
          <p:nvPr/>
        </p:nvSpPr>
        <p:spPr>
          <a:xfrm>
            <a:off x="470690" y="220967"/>
            <a:ext cx="7112267" cy="40780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l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2400" b="1">
                <a:solidFill>
                  <a:schemeClr val="accent1">
                    <a:lumMod val="75000"/>
                  </a:schemeClr>
                </a:solidFill>
                <a:latin typeface="Averta-Bold" panose="00000800000000000000" pitchFamily="50" charset="0"/>
                <a:ea typeface="Segoe UI Black" panose="020B0A02040204020203" pitchFamily="34" charset="0"/>
                <a:cs typeface="Calibri" panose="020F0502020204030204" pitchFamily="34" charset="0"/>
              </a:rPr>
              <a:t>DIMENSÃO - ACABAMENTO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B17D6B6-0BAA-318D-4B20-77A235A67E01}"/>
              </a:ext>
            </a:extLst>
          </p:cNvPr>
          <p:cNvSpPr txBox="1"/>
          <p:nvPr/>
        </p:nvSpPr>
        <p:spPr>
          <a:xfrm>
            <a:off x="2352396" y="1921710"/>
            <a:ext cx="885179" cy="409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pt-BR" sz="1200" b="1">
                <a:latin typeface="Averta"/>
              </a:rPr>
              <a:t>CUSTO/UH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12F28F0-7459-26E1-ACC1-52DD7D662FB8}"/>
              </a:ext>
            </a:extLst>
          </p:cNvPr>
          <p:cNvSpPr txBox="1"/>
          <p:nvPr/>
        </p:nvSpPr>
        <p:spPr>
          <a:xfrm>
            <a:off x="508624" y="1696214"/>
            <a:ext cx="43180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700" b="1">
                <a:solidFill>
                  <a:srgbClr val="00D38D"/>
                </a:solidFill>
              </a:rPr>
              <a:t>ATRIBUTOS FLEXÍVEIS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EB6800E-3D1E-FB01-72D2-C9114AD04714}"/>
              </a:ext>
            </a:extLst>
          </p:cNvPr>
          <p:cNvSpPr txBox="1"/>
          <p:nvPr/>
        </p:nvSpPr>
        <p:spPr>
          <a:xfrm>
            <a:off x="6145718" y="1889296"/>
            <a:ext cx="885179" cy="409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pt-BR" sz="1200" b="1">
                <a:latin typeface="Averta"/>
              </a:rPr>
              <a:t>CUSTO/UH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6268AEA-95F4-2AA4-0E1A-33ACAB28E3AF}"/>
              </a:ext>
            </a:extLst>
          </p:cNvPr>
          <p:cNvGrpSpPr/>
          <p:nvPr/>
        </p:nvGrpSpPr>
        <p:grpSpPr>
          <a:xfrm>
            <a:off x="8426048" y="1857102"/>
            <a:ext cx="3429976" cy="4328259"/>
            <a:chOff x="8530127" y="2280927"/>
            <a:chExt cx="3429976" cy="432825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84D31064-7F0E-F953-4812-61EEB23CCAB4}"/>
                </a:ext>
              </a:extLst>
            </p:cNvPr>
            <p:cNvSpPr/>
            <p:nvPr/>
          </p:nvSpPr>
          <p:spPr>
            <a:xfrm>
              <a:off x="8530133" y="2791526"/>
              <a:ext cx="3429970" cy="17327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8BE6DCC7-D39C-7527-CD45-B5E570DCD4ED}"/>
                </a:ext>
              </a:extLst>
            </p:cNvPr>
            <p:cNvSpPr/>
            <p:nvPr/>
          </p:nvSpPr>
          <p:spPr>
            <a:xfrm>
              <a:off x="9005288" y="2933401"/>
              <a:ext cx="804548" cy="228972"/>
            </a:xfrm>
            <a:prstGeom prst="roundRect">
              <a:avLst/>
            </a:prstGeom>
            <a:solidFill>
              <a:srgbClr val="86FF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>
                  <a:solidFill>
                    <a:schemeClr val="tx1"/>
                  </a:solidFill>
                </a:rPr>
                <a:t>ACAB 01</a:t>
              </a:r>
            </a:p>
          </p:txBody>
        </p:sp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F6010571-0EDA-807A-C56D-C378A1CC8B23}"/>
                </a:ext>
              </a:extLst>
            </p:cNvPr>
            <p:cNvSpPr/>
            <p:nvPr/>
          </p:nvSpPr>
          <p:spPr>
            <a:xfrm>
              <a:off x="9842925" y="2933401"/>
              <a:ext cx="804548" cy="228972"/>
            </a:xfrm>
            <a:prstGeom prst="roundRect">
              <a:avLst/>
            </a:prstGeom>
            <a:solidFill>
              <a:srgbClr val="00D3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/>
                <a:t>ACAB 02</a:t>
              </a: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5A1EED4C-CBAB-EE1A-1BFC-1814AB0892F6}"/>
                </a:ext>
              </a:extLst>
            </p:cNvPr>
            <p:cNvSpPr/>
            <p:nvPr/>
          </p:nvSpPr>
          <p:spPr>
            <a:xfrm>
              <a:off x="10676616" y="2933401"/>
              <a:ext cx="804548" cy="228972"/>
            </a:xfrm>
            <a:prstGeom prst="roundRect">
              <a:avLst/>
            </a:prstGeom>
            <a:solidFill>
              <a:srgbClr val="009D6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/>
                <a:t>ACAB 03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E1047A2-EB19-C375-9254-15539A317CF4}"/>
                </a:ext>
              </a:extLst>
            </p:cNvPr>
            <p:cNvSpPr txBox="1"/>
            <p:nvPr/>
          </p:nvSpPr>
          <p:spPr>
            <a:xfrm>
              <a:off x="8808849" y="3136564"/>
              <a:ext cx="7276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/>
                <a:t>2K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7D54E57-1B2B-F25B-CC42-AFBFAB63B9C2}"/>
                </a:ext>
              </a:extLst>
            </p:cNvPr>
            <p:cNvSpPr txBox="1"/>
            <p:nvPr/>
          </p:nvSpPr>
          <p:spPr>
            <a:xfrm>
              <a:off x="11170096" y="3136564"/>
              <a:ext cx="7276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/>
                <a:t>5,4K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E1D5482-EA9A-766A-20BB-07B81B92CCD2}"/>
                </a:ext>
              </a:extLst>
            </p:cNvPr>
            <p:cNvSpPr txBox="1"/>
            <p:nvPr/>
          </p:nvSpPr>
          <p:spPr>
            <a:xfrm>
              <a:off x="9437571" y="3136564"/>
              <a:ext cx="7276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/>
                <a:t>3,2K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5C535D09-1D83-4FAA-7EA1-16BB67E1379A}"/>
                </a:ext>
              </a:extLst>
            </p:cNvPr>
            <p:cNvSpPr txBox="1"/>
            <p:nvPr/>
          </p:nvSpPr>
          <p:spPr>
            <a:xfrm>
              <a:off x="10361644" y="3136564"/>
              <a:ext cx="7276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/>
                <a:t>4,3k</a:t>
              </a:r>
            </a:p>
          </p:txBody>
        </p:sp>
        <p:sp>
          <p:nvSpPr>
            <p:cNvPr id="214" name="CaixaDeTexto 213">
              <a:extLst>
                <a:ext uri="{FF2B5EF4-FFF2-40B4-BE49-F238E27FC236}">
                  <a16:creationId xmlns:a16="http://schemas.microsoft.com/office/drawing/2014/main" id="{2457A49F-D715-B196-A3F5-886DEDA2905F}"/>
                </a:ext>
              </a:extLst>
            </p:cNvPr>
            <p:cNvSpPr txBox="1"/>
            <p:nvPr/>
          </p:nvSpPr>
          <p:spPr>
            <a:xfrm>
              <a:off x="8640838" y="3408882"/>
              <a:ext cx="3168424" cy="8947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pt-BR" sz="1200" b="1">
                  <a:solidFill>
                    <a:srgbClr val="4AFFC5"/>
                  </a:solidFill>
                  <a:latin typeface="Averta"/>
                </a:rPr>
                <a:t>ACAB 01 – </a:t>
              </a:r>
              <a:r>
                <a:rPr lang="pt-BR" sz="1200">
                  <a:latin typeface="Averta"/>
                </a:rPr>
                <a:t>Acab. semelhante a linha ESSENCIAL</a:t>
              </a:r>
            </a:p>
            <a:p>
              <a:pPr algn="l">
                <a:lnSpc>
                  <a:spcPct val="150000"/>
                </a:lnSpc>
              </a:pPr>
              <a:r>
                <a:rPr lang="pt-BR" sz="1200" b="1">
                  <a:solidFill>
                    <a:srgbClr val="00D38D"/>
                  </a:solidFill>
                  <a:latin typeface="Averta"/>
                </a:rPr>
                <a:t>ACAB 02 – </a:t>
              </a:r>
              <a:r>
                <a:rPr lang="pt-BR" sz="1200">
                  <a:latin typeface="Averta"/>
                </a:rPr>
                <a:t>Acab. semelhante a linha ECO</a:t>
              </a:r>
            </a:p>
            <a:p>
              <a:pPr algn="l">
                <a:lnSpc>
                  <a:spcPct val="150000"/>
                </a:lnSpc>
              </a:pPr>
              <a:r>
                <a:rPr lang="pt-BR" sz="1200" b="1">
                  <a:solidFill>
                    <a:srgbClr val="009D6A"/>
                  </a:solidFill>
                  <a:latin typeface="Averta"/>
                </a:rPr>
                <a:t>ACAB 03 – </a:t>
              </a:r>
              <a:r>
                <a:rPr lang="pt-BR" sz="1200">
                  <a:latin typeface="Averta"/>
                </a:rPr>
                <a:t>Acab. semelhante a linha BIO</a:t>
              </a:r>
              <a:endParaRPr lang="pt-BR" sz="2000">
                <a:latin typeface="Averta"/>
              </a:endParaRP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43D33797-E4E4-D77E-6373-F514C737F8A7}"/>
                </a:ext>
              </a:extLst>
            </p:cNvPr>
            <p:cNvSpPr txBox="1"/>
            <p:nvPr/>
          </p:nvSpPr>
          <p:spPr>
            <a:xfrm>
              <a:off x="8530127" y="2280927"/>
              <a:ext cx="3429970" cy="462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BR" sz="1400" b="1">
                  <a:latin typeface="Averta"/>
                </a:rPr>
                <a:t>RÉGUA DE CLASSIFICAÇÃO INTERMEDIÁRIA</a:t>
              </a:r>
            </a:p>
          </p:txBody>
        </p: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3105A78E-C013-4493-D5AE-BC1E45A6D733}"/>
                </a:ext>
              </a:extLst>
            </p:cNvPr>
            <p:cNvSpPr/>
            <p:nvPr/>
          </p:nvSpPr>
          <p:spPr>
            <a:xfrm>
              <a:off x="8530129" y="4969743"/>
              <a:ext cx="3429970" cy="15465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B95184CC-8BA0-67BC-7CC7-DFD23A73476E}"/>
                </a:ext>
              </a:extLst>
            </p:cNvPr>
            <p:cNvSpPr txBox="1"/>
            <p:nvPr/>
          </p:nvSpPr>
          <p:spPr>
            <a:xfrm>
              <a:off x="8657315" y="5062609"/>
              <a:ext cx="3220937" cy="154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/>
                <a:t>MORADA DOS SONHOS </a:t>
              </a:r>
              <a:r>
                <a:rPr lang="pt-BR" sz="1050" b="1">
                  <a:solidFill>
                    <a:schemeClr val="accent5"/>
                  </a:solidFill>
                </a:rPr>
                <a:t>(Essencial)</a:t>
              </a:r>
            </a:p>
            <a:p>
              <a:endParaRPr lang="pt-BR" sz="1050" b="1">
                <a:solidFill>
                  <a:schemeClr val="accent5"/>
                </a:solidFill>
              </a:endParaRPr>
            </a:p>
            <a:p>
              <a:r>
                <a:rPr lang="pt-BR" sz="1200">
                  <a:solidFill>
                    <a:schemeClr val="bg1">
                      <a:lumMod val="50000"/>
                    </a:schemeClr>
                  </a:solidFill>
                </a:rPr>
                <a:t>   Sala e Quarto: Sem piso</a:t>
              </a:r>
            </a:p>
            <a:p>
              <a:r>
                <a:rPr lang="pt-BR" sz="1200">
                  <a:solidFill>
                    <a:schemeClr val="bg1">
                      <a:lumMod val="50000"/>
                    </a:schemeClr>
                  </a:solidFill>
                </a:rPr>
                <a:t>   </a:t>
              </a:r>
              <a:r>
                <a:rPr lang="pt-BR" sz="1200" err="1">
                  <a:solidFill>
                    <a:schemeClr val="bg1">
                      <a:lumMod val="50000"/>
                    </a:schemeClr>
                  </a:solidFill>
                </a:rPr>
                <a:t>Pared</a:t>
              </a:r>
              <a:r>
                <a:rPr lang="pt-BR" sz="120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pt-BR" sz="1200" err="1">
                  <a:solidFill>
                    <a:schemeClr val="bg1">
                      <a:lumMod val="50000"/>
                    </a:schemeClr>
                  </a:solidFill>
                </a:rPr>
                <a:t>Hidr</a:t>
              </a:r>
              <a:r>
                <a:rPr lang="pt-BR" sz="1200">
                  <a:solidFill>
                    <a:schemeClr val="bg1">
                      <a:lumMod val="50000"/>
                    </a:schemeClr>
                  </a:solidFill>
                </a:rPr>
                <a:t>: 1 Fiada</a:t>
              </a:r>
            </a:p>
            <a:p>
              <a:r>
                <a:rPr lang="pt-BR" sz="1200">
                  <a:solidFill>
                    <a:schemeClr val="bg1">
                      <a:lumMod val="50000"/>
                    </a:schemeClr>
                  </a:solidFill>
                </a:rPr>
                <a:t>   Bancada: Combo 01</a:t>
              </a:r>
            </a:p>
            <a:p>
              <a:r>
                <a:rPr lang="pt-BR" sz="1200">
                  <a:solidFill>
                    <a:schemeClr val="bg1">
                      <a:lumMod val="50000"/>
                    </a:schemeClr>
                  </a:solidFill>
                </a:rPr>
                <a:t>   Teto: Texturizado</a:t>
              </a:r>
            </a:p>
            <a:p>
              <a:r>
                <a:rPr lang="pt-BR" sz="1200">
                  <a:solidFill>
                    <a:schemeClr val="bg1">
                      <a:lumMod val="50000"/>
                    </a:schemeClr>
                  </a:solidFill>
                </a:rPr>
                <a:t>   Pedras: Ardósia</a:t>
              </a:r>
            </a:p>
            <a:p>
              <a:endParaRPr lang="pt-BR" sz="120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5578959A-EF80-84B9-DDBA-A92830F2680F}"/>
                </a:ext>
              </a:extLst>
            </p:cNvPr>
            <p:cNvSpPr txBox="1"/>
            <p:nvPr/>
          </p:nvSpPr>
          <p:spPr>
            <a:xfrm>
              <a:off x="10626432" y="5662164"/>
              <a:ext cx="12712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R$ 2.090/UH</a:t>
              </a:r>
            </a:p>
            <a:p>
              <a:pPr algn="ctr"/>
              <a:r>
                <a:rPr lang="pt-BR" sz="1200" b="1">
                  <a:solidFill>
                    <a:srgbClr val="00D38D"/>
                  </a:solidFill>
                </a:rPr>
                <a:t>ACAB 01</a:t>
              </a:r>
              <a:endParaRPr lang="pt-BR" sz="1200">
                <a:solidFill>
                  <a:srgbClr val="00D38D"/>
                </a:solidFill>
              </a:endParaRPr>
            </a:p>
          </p:txBody>
        </p:sp>
        <p:sp>
          <p:nvSpPr>
            <p:cNvPr id="113" name="Chave Direita 112">
              <a:extLst>
                <a:ext uri="{FF2B5EF4-FFF2-40B4-BE49-F238E27FC236}">
                  <a16:creationId xmlns:a16="http://schemas.microsoft.com/office/drawing/2014/main" id="{19D2A4EC-FCFF-9219-C73C-1E4962A8FB95}"/>
                </a:ext>
              </a:extLst>
            </p:cNvPr>
            <p:cNvSpPr/>
            <p:nvPr/>
          </p:nvSpPr>
          <p:spPr>
            <a:xfrm>
              <a:off x="10611965" y="5535469"/>
              <a:ext cx="113251" cy="807328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F852A720-67E5-5BF8-BB4A-4DAF765521A3}"/>
                </a:ext>
              </a:extLst>
            </p:cNvPr>
            <p:cNvSpPr txBox="1"/>
            <p:nvPr/>
          </p:nvSpPr>
          <p:spPr>
            <a:xfrm>
              <a:off x="9695898" y="4451589"/>
              <a:ext cx="910827" cy="462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200000"/>
                </a:lnSpc>
              </a:pPr>
              <a:r>
                <a:rPr lang="pt-BR" sz="1400" b="1">
                  <a:latin typeface="Averta"/>
                </a:rPr>
                <a:t>EXEMPLO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07CD1137-B5F7-EA26-8B75-AF1FF75438BF}"/>
                </a:ext>
              </a:extLst>
            </p:cNvPr>
            <p:cNvSpPr txBox="1"/>
            <p:nvPr/>
          </p:nvSpPr>
          <p:spPr>
            <a:xfrm>
              <a:off x="8760228" y="3303265"/>
              <a:ext cx="43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>
                  <a:solidFill>
                    <a:schemeClr val="bg1">
                      <a:lumMod val="50000"/>
                    </a:schemeClr>
                  </a:solidFill>
                </a:rPr>
                <a:t>MÍN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ADCB3AB4-717A-0B30-70C6-37052E3A4895}"/>
                </a:ext>
              </a:extLst>
            </p:cNvPr>
            <p:cNvSpPr txBox="1"/>
            <p:nvPr/>
          </p:nvSpPr>
          <p:spPr>
            <a:xfrm>
              <a:off x="11333997" y="3303265"/>
              <a:ext cx="43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>
                  <a:solidFill>
                    <a:schemeClr val="bg1">
                      <a:lumMod val="50000"/>
                    </a:schemeClr>
                  </a:solidFill>
                </a:rPr>
                <a:t>MÁX</a:t>
              </a:r>
            </a:p>
          </p:txBody>
        </p:sp>
      </p:grp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09671220-F402-2CFF-2B21-1B3F96DE037F}"/>
              </a:ext>
            </a:extLst>
          </p:cNvPr>
          <p:cNvCxnSpPr>
            <a:cxnSpLocks/>
          </p:cNvCxnSpPr>
          <p:nvPr/>
        </p:nvCxnSpPr>
        <p:spPr>
          <a:xfrm>
            <a:off x="8069271" y="1992217"/>
            <a:ext cx="0" cy="43505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DED521D3-A15C-3C87-EE3D-B41FBB8726BE}"/>
              </a:ext>
            </a:extLst>
          </p:cNvPr>
          <p:cNvSpPr/>
          <p:nvPr/>
        </p:nvSpPr>
        <p:spPr>
          <a:xfrm>
            <a:off x="6594149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DIMENSÕES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5871159-1B49-AE4C-5A5C-449ACCFD2D12}"/>
              </a:ext>
            </a:extLst>
          </p:cNvPr>
          <p:cNvSpPr/>
          <p:nvPr/>
        </p:nvSpPr>
        <p:spPr>
          <a:xfrm>
            <a:off x="7722848" y="0"/>
            <a:ext cx="1133856" cy="407804"/>
          </a:xfrm>
          <a:prstGeom prst="rect">
            <a:avLst/>
          </a:prstGeom>
          <a:solidFill>
            <a:srgbClr val="006B3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/>
              <a:t>RACIONAL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6D33487-6B7F-505B-C53C-CD6AEA1A3ED0}"/>
              </a:ext>
            </a:extLst>
          </p:cNvPr>
          <p:cNvSpPr/>
          <p:nvPr/>
        </p:nvSpPr>
        <p:spPr>
          <a:xfrm>
            <a:off x="8851547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AMOSTRAGEM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C86E16B-3C1D-A8B6-14A7-DEE7042B6F54}"/>
              </a:ext>
            </a:extLst>
          </p:cNvPr>
          <p:cNvSpPr/>
          <p:nvPr/>
        </p:nvSpPr>
        <p:spPr>
          <a:xfrm>
            <a:off x="9980246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SIMULAÇÃO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BCC4F6-1301-56C0-8D76-B51BF01E1A2D}"/>
              </a:ext>
            </a:extLst>
          </p:cNvPr>
          <p:cNvSpPr/>
          <p:nvPr/>
        </p:nvSpPr>
        <p:spPr>
          <a:xfrm>
            <a:off x="11108944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ADERENCIA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B1C8BFEB-A967-5899-3E6C-151BE2312027}"/>
              </a:ext>
            </a:extLst>
          </p:cNvPr>
          <p:cNvSpPr/>
          <p:nvPr/>
        </p:nvSpPr>
        <p:spPr>
          <a:xfrm>
            <a:off x="555581" y="727263"/>
            <a:ext cx="914400" cy="914400"/>
          </a:xfrm>
          <a:prstGeom prst="ellipse">
            <a:avLst/>
          </a:prstGeom>
          <a:solidFill>
            <a:srgbClr val="00D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</a:t>
            </a:r>
          </a:p>
        </p:txBody>
      </p:sp>
      <p:pic>
        <p:nvPicPr>
          <p:cNvPr id="31" name="Imagem 30" descr="Ícone&#10;&#10;O conteúdo gerado por IA pode estar incorreto.">
            <a:extLst>
              <a:ext uri="{FF2B5EF4-FFF2-40B4-BE49-F238E27FC236}">
                <a16:creationId xmlns:a16="http://schemas.microsoft.com/office/drawing/2014/main" id="{BBBC0790-90EF-EDF1-5B56-A1CBB24ADEC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78" y="815807"/>
            <a:ext cx="934006" cy="934007"/>
          </a:xfrm>
          <a:prstGeom prst="rect">
            <a:avLst/>
          </a:prstGeom>
        </p:spPr>
      </p:pic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E44C74D-3B73-09C0-6F37-D6CB0ABD1739}"/>
              </a:ext>
            </a:extLst>
          </p:cNvPr>
          <p:cNvSpPr/>
          <p:nvPr/>
        </p:nvSpPr>
        <p:spPr>
          <a:xfrm>
            <a:off x="629586" y="2370428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F2DBBACC-21E0-F3B6-5ECD-C82B67618692}"/>
              </a:ext>
            </a:extLst>
          </p:cNvPr>
          <p:cNvSpPr/>
          <p:nvPr/>
        </p:nvSpPr>
        <p:spPr>
          <a:xfrm>
            <a:off x="629586" y="2690400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B3DF1B7-43D3-E47A-C59B-DE09D267F1B0}"/>
              </a:ext>
            </a:extLst>
          </p:cNvPr>
          <p:cNvSpPr/>
          <p:nvPr/>
        </p:nvSpPr>
        <p:spPr>
          <a:xfrm>
            <a:off x="629586" y="3293091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5E58FB86-A830-C5CE-0CF9-6E73476F7994}"/>
              </a:ext>
            </a:extLst>
          </p:cNvPr>
          <p:cNvSpPr/>
          <p:nvPr/>
        </p:nvSpPr>
        <p:spPr>
          <a:xfrm>
            <a:off x="629586" y="3613063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8C868CEE-5BA8-E5AD-9F30-D230203A8340}"/>
              </a:ext>
            </a:extLst>
          </p:cNvPr>
          <p:cNvSpPr/>
          <p:nvPr/>
        </p:nvSpPr>
        <p:spPr>
          <a:xfrm>
            <a:off x="639512" y="4275424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8B2F3B7B-8A37-D58C-742B-245E7B9BA665}"/>
              </a:ext>
            </a:extLst>
          </p:cNvPr>
          <p:cNvSpPr/>
          <p:nvPr/>
        </p:nvSpPr>
        <p:spPr>
          <a:xfrm>
            <a:off x="639512" y="4621832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04" name="Retângulo: Cantos Arredondados 103">
            <a:extLst>
              <a:ext uri="{FF2B5EF4-FFF2-40B4-BE49-F238E27FC236}">
                <a16:creationId xmlns:a16="http://schemas.microsoft.com/office/drawing/2014/main" id="{1BA1CD43-DE8E-2E19-9419-EAFCA548399C}"/>
              </a:ext>
            </a:extLst>
          </p:cNvPr>
          <p:cNvSpPr/>
          <p:nvPr/>
        </p:nvSpPr>
        <p:spPr>
          <a:xfrm>
            <a:off x="4152668" y="2370428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08" name="Retângulo: Cantos Arredondados 107">
            <a:extLst>
              <a:ext uri="{FF2B5EF4-FFF2-40B4-BE49-F238E27FC236}">
                <a16:creationId xmlns:a16="http://schemas.microsoft.com/office/drawing/2014/main" id="{3AB344ED-FD89-56B2-ABD5-10799207C25D}"/>
              </a:ext>
            </a:extLst>
          </p:cNvPr>
          <p:cNvSpPr/>
          <p:nvPr/>
        </p:nvSpPr>
        <p:spPr>
          <a:xfrm>
            <a:off x="4152668" y="2690400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20" name="Retângulo: Cantos Arredondados 119">
            <a:extLst>
              <a:ext uri="{FF2B5EF4-FFF2-40B4-BE49-F238E27FC236}">
                <a16:creationId xmlns:a16="http://schemas.microsoft.com/office/drawing/2014/main" id="{3196FD27-7DC2-8F46-FF0D-F4145B2370B4}"/>
              </a:ext>
            </a:extLst>
          </p:cNvPr>
          <p:cNvSpPr/>
          <p:nvPr/>
        </p:nvSpPr>
        <p:spPr>
          <a:xfrm>
            <a:off x="4152668" y="3293091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1EA240D3-5BC6-7369-03D8-847182FC9198}"/>
              </a:ext>
            </a:extLst>
          </p:cNvPr>
          <p:cNvSpPr/>
          <p:nvPr/>
        </p:nvSpPr>
        <p:spPr>
          <a:xfrm>
            <a:off x="4152668" y="3613063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31" name="Retângulo: Cantos Arredondados 130">
            <a:extLst>
              <a:ext uri="{FF2B5EF4-FFF2-40B4-BE49-F238E27FC236}">
                <a16:creationId xmlns:a16="http://schemas.microsoft.com/office/drawing/2014/main" id="{0076ECF5-FCFE-E0D4-138F-02834E7B27AE}"/>
              </a:ext>
            </a:extLst>
          </p:cNvPr>
          <p:cNvSpPr/>
          <p:nvPr/>
        </p:nvSpPr>
        <p:spPr>
          <a:xfrm>
            <a:off x="606019" y="5459151"/>
            <a:ext cx="7050073" cy="986767"/>
          </a:xfrm>
          <a:prstGeom prst="roundRect">
            <a:avLst>
              <a:gd name="adj" fmla="val 10499"/>
            </a:avLst>
          </a:prstGeom>
          <a:solidFill>
            <a:srgbClr val="F1EEEB"/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pt-BR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ABCE43CF-7551-664F-76D0-C2A52BB331D0}"/>
              </a:ext>
            </a:extLst>
          </p:cNvPr>
          <p:cNvSpPr txBox="1"/>
          <p:nvPr/>
        </p:nvSpPr>
        <p:spPr>
          <a:xfrm>
            <a:off x="543650" y="5090007"/>
            <a:ext cx="585485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700" b="1">
                <a:solidFill>
                  <a:srgbClr val="00D38D"/>
                </a:solidFill>
              </a:rPr>
              <a:t>ATRIBUTOS PADRONIZADOS / REGIONALIZADOS</a:t>
            </a:r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82DDAD1C-15F7-5502-A2C4-96ED744BF087}"/>
              </a:ext>
            </a:extLst>
          </p:cNvPr>
          <p:cNvSpPr txBox="1"/>
          <p:nvPr/>
        </p:nvSpPr>
        <p:spPr>
          <a:xfrm>
            <a:off x="650233" y="5527268"/>
            <a:ext cx="2105583" cy="80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1. PAREDES EM PINTURA LISA</a:t>
            </a:r>
          </a:p>
          <a:p>
            <a:pPr>
              <a:lnSpc>
                <a:spcPct val="150000"/>
              </a:lnSpc>
            </a:pPr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2. BACIA SANITÁRIA </a:t>
            </a:r>
          </a:p>
          <a:p>
            <a:pPr>
              <a:lnSpc>
                <a:spcPct val="150000"/>
              </a:lnSpc>
            </a:pPr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3. RALOS EM PVC</a:t>
            </a:r>
          </a:p>
          <a:p>
            <a:pPr>
              <a:lnSpc>
                <a:spcPct val="150000"/>
              </a:lnSpc>
            </a:pPr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4. PORTAS COR MADEIRA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5BFAFA88-B401-A2BF-AADA-3F30D17FADFE}"/>
              </a:ext>
            </a:extLst>
          </p:cNvPr>
          <p:cNvSpPr txBox="1"/>
          <p:nvPr/>
        </p:nvSpPr>
        <p:spPr>
          <a:xfrm>
            <a:off x="2817658" y="5539260"/>
            <a:ext cx="2212692" cy="80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5. FECHADURA</a:t>
            </a:r>
          </a:p>
          <a:p>
            <a:pPr algn="l">
              <a:lnSpc>
                <a:spcPct val="150000"/>
              </a:lnSpc>
            </a:pPr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6. ACABAMENTO ELÉTRICO</a:t>
            </a:r>
          </a:p>
          <a:p>
            <a:pPr algn="l">
              <a:lnSpc>
                <a:spcPct val="150000"/>
              </a:lnSpc>
            </a:pPr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7. TORNEIRAS</a:t>
            </a:r>
          </a:p>
          <a:p>
            <a:pPr algn="l">
              <a:lnSpc>
                <a:spcPct val="150000"/>
              </a:lnSpc>
            </a:pPr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8. PISO COZINHA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7A68AF6E-A571-2C12-0419-0F3A52C385B1}"/>
              </a:ext>
            </a:extLst>
          </p:cNvPr>
          <p:cNvSpPr txBox="1"/>
          <p:nvPr/>
        </p:nvSpPr>
        <p:spPr>
          <a:xfrm>
            <a:off x="5092192" y="5463264"/>
            <a:ext cx="2630656" cy="9928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9. ESQUADRIAS DORMITÓRIO</a:t>
            </a:r>
          </a:p>
          <a:p>
            <a:pPr algn="l">
              <a:lnSpc>
                <a:spcPct val="150000"/>
              </a:lnSpc>
            </a:pPr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10. QUANT. PONTOS PARA AR CONDICIONADO </a:t>
            </a:r>
          </a:p>
          <a:p>
            <a:pPr algn="l">
              <a:lnSpc>
                <a:spcPct val="150000"/>
              </a:lnSpc>
            </a:pPr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11. CHURRASQUEIRA NAS VARANDAS </a:t>
            </a:r>
          </a:p>
          <a:p>
            <a:pPr algn="l">
              <a:lnSpc>
                <a:spcPct val="150000"/>
              </a:lnSpc>
            </a:pPr>
            <a:r>
              <a:rPr lang="pt-BR" sz="800">
                <a:solidFill>
                  <a:schemeClr val="tx1">
                    <a:lumMod val="65000"/>
                    <a:lumOff val="35000"/>
                  </a:schemeClr>
                </a:solidFill>
              </a:rPr>
              <a:t>12. AQUECIMENTO DE ÁGUA (CHUV. ELÉTRICO OU A GÁS)</a:t>
            </a:r>
          </a:p>
        </p:txBody>
      </p: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3608E6E0-3FFB-E842-A461-93F7E781FD1F}"/>
              </a:ext>
            </a:extLst>
          </p:cNvPr>
          <p:cNvCxnSpPr/>
          <p:nvPr/>
        </p:nvCxnSpPr>
        <p:spPr>
          <a:xfrm>
            <a:off x="5049829" y="5560229"/>
            <a:ext cx="0" cy="7989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>
            <a:extLst>
              <a:ext uri="{FF2B5EF4-FFF2-40B4-BE49-F238E27FC236}">
                <a16:creationId xmlns:a16="http://schemas.microsoft.com/office/drawing/2014/main" id="{286BBF57-3B22-1BF2-E63F-E064E445A66B}"/>
              </a:ext>
            </a:extLst>
          </p:cNvPr>
          <p:cNvCxnSpPr/>
          <p:nvPr/>
        </p:nvCxnSpPr>
        <p:spPr>
          <a:xfrm>
            <a:off x="2818185" y="5560229"/>
            <a:ext cx="0" cy="7989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tângulo: Cantos Arredondados 142">
            <a:extLst>
              <a:ext uri="{FF2B5EF4-FFF2-40B4-BE49-F238E27FC236}">
                <a16:creationId xmlns:a16="http://schemas.microsoft.com/office/drawing/2014/main" id="{C080E483-F00D-90D5-92BA-9052F49F9E63}"/>
              </a:ext>
            </a:extLst>
          </p:cNvPr>
          <p:cNvSpPr/>
          <p:nvPr/>
        </p:nvSpPr>
        <p:spPr>
          <a:xfrm>
            <a:off x="2310697" y="4603921"/>
            <a:ext cx="1044683" cy="194400"/>
          </a:xfrm>
          <a:prstGeom prst="roundRect">
            <a:avLst/>
          </a:prstGeom>
          <a:solidFill>
            <a:srgbClr val="00D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>
                <a:solidFill>
                  <a:schemeClr val="tx1"/>
                </a:solidFill>
              </a:rPr>
              <a:t>R$ 930</a:t>
            </a:r>
          </a:p>
        </p:txBody>
      </p:sp>
      <p:cxnSp>
        <p:nvCxnSpPr>
          <p:cNvPr id="145" name="Conector reto 144">
            <a:extLst>
              <a:ext uri="{FF2B5EF4-FFF2-40B4-BE49-F238E27FC236}">
                <a16:creationId xmlns:a16="http://schemas.microsoft.com/office/drawing/2014/main" id="{243678E2-AF5F-239F-6715-C8BDFB9CC678}"/>
              </a:ext>
            </a:extLst>
          </p:cNvPr>
          <p:cNvCxnSpPr/>
          <p:nvPr/>
        </p:nvCxnSpPr>
        <p:spPr>
          <a:xfrm>
            <a:off x="3759200" y="2050157"/>
            <a:ext cx="0" cy="27711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EC853488-69D6-0287-212A-B0FEA8CE8512}"/>
              </a:ext>
            </a:extLst>
          </p:cNvPr>
          <p:cNvSpPr/>
          <p:nvPr/>
        </p:nvSpPr>
        <p:spPr>
          <a:xfrm>
            <a:off x="-1253613" y="2836398"/>
            <a:ext cx="914400" cy="914400"/>
          </a:xfrm>
          <a:prstGeom prst="rect">
            <a:avLst/>
          </a:prstGeom>
          <a:solidFill>
            <a:srgbClr val="006B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OK!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5A810D5-2952-AA6C-204C-C8BBEF844E26}"/>
              </a:ext>
            </a:extLst>
          </p:cNvPr>
          <p:cNvSpPr txBox="1"/>
          <p:nvPr/>
        </p:nvSpPr>
        <p:spPr>
          <a:xfrm>
            <a:off x="1021398" y="4398362"/>
            <a:ext cx="3609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>
                <a:solidFill>
                  <a:schemeClr val="bg1">
                    <a:lumMod val="50000"/>
                  </a:schemeClr>
                </a:solidFill>
                <a:latin typeface="Averta"/>
              </a:rPr>
              <a:t>Pia Inox, Tanque e Lavatório em Louça</a:t>
            </a:r>
            <a:endParaRPr lang="pt-BR" sz="10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ED1EFD7-1397-3625-291C-2FA9D156023A}"/>
              </a:ext>
            </a:extLst>
          </p:cNvPr>
          <p:cNvSpPr txBox="1"/>
          <p:nvPr/>
        </p:nvSpPr>
        <p:spPr>
          <a:xfrm>
            <a:off x="1022294" y="4750687"/>
            <a:ext cx="36081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>
                <a:solidFill>
                  <a:schemeClr val="bg1">
                    <a:lumMod val="50000"/>
                  </a:schemeClr>
                </a:solidFill>
                <a:latin typeface="Averta"/>
              </a:rPr>
              <a:t>Pia e Lavatório em Granito e Tanque em Louça</a:t>
            </a:r>
            <a:endParaRPr lang="pt-BR" sz="10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DADBC12-E5E7-74C1-BB3A-AE798567467F}"/>
              </a:ext>
            </a:extLst>
          </p:cNvPr>
          <p:cNvSpPr txBox="1"/>
          <p:nvPr/>
        </p:nvSpPr>
        <p:spPr>
          <a:xfrm>
            <a:off x="4047898" y="3952590"/>
            <a:ext cx="3608195" cy="27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>
                <a:solidFill>
                  <a:schemeClr val="bg1">
                    <a:lumMod val="50000"/>
                  </a:schemeClr>
                </a:solidFill>
              </a:rPr>
              <a:t>* Todos os custos serão refinados posteriormente.</a:t>
            </a:r>
          </a:p>
        </p:txBody>
      </p:sp>
    </p:spTree>
    <p:extLst>
      <p:ext uri="{BB962C8B-B14F-4D97-AF65-F5344CB8AC3E}">
        <p14:creationId xmlns:p14="http://schemas.microsoft.com/office/powerpoint/2010/main" val="72121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98D27-D895-DBA5-9718-28D906224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tângulo: Cantos Arredondados 116">
            <a:extLst>
              <a:ext uri="{FF2B5EF4-FFF2-40B4-BE49-F238E27FC236}">
                <a16:creationId xmlns:a16="http://schemas.microsoft.com/office/drawing/2014/main" id="{5E899614-75F4-1193-38A8-99592E4C5B75}"/>
              </a:ext>
            </a:extLst>
          </p:cNvPr>
          <p:cNvSpPr/>
          <p:nvPr/>
        </p:nvSpPr>
        <p:spPr>
          <a:xfrm>
            <a:off x="2912912" y="698218"/>
            <a:ext cx="3970607" cy="11425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4C39078-7F69-18D6-840C-0AFF4E2E41E0}"/>
              </a:ext>
            </a:extLst>
          </p:cNvPr>
          <p:cNvSpPr txBox="1"/>
          <p:nvPr/>
        </p:nvSpPr>
        <p:spPr>
          <a:xfrm>
            <a:off x="545836" y="2176999"/>
            <a:ext cx="325163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700" b="1">
                <a:solidFill>
                  <a:srgbClr val="006B3F"/>
                </a:solidFill>
              </a:rPr>
              <a:t>ITENS FLEXÍVEIS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106E4F4-8743-7DEA-08A2-71C4F8096AF5}"/>
              </a:ext>
            </a:extLst>
          </p:cNvPr>
          <p:cNvSpPr txBox="1"/>
          <p:nvPr/>
        </p:nvSpPr>
        <p:spPr>
          <a:xfrm>
            <a:off x="3181159" y="813290"/>
            <a:ext cx="1573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Nº de </a:t>
            </a:r>
            <a:r>
              <a:rPr lang="pt-BR" sz="2000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UHs</a:t>
            </a:r>
            <a:endParaRPr lang="pt-BR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pt-BR" sz="2800" b="1">
                <a:solidFill>
                  <a:schemeClr val="accent1"/>
                </a:solidFill>
              </a:rPr>
              <a:t>396</a:t>
            </a:r>
            <a:endParaRPr lang="pt-BR" b="1">
              <a:solidFill>
                <a:schemeClr val="accent1"/>
              </a:solidFill>
            </a:endParaRP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01AAC24E-9E0E-3421-163E-F289EB3A5750}"/>
              </a:ext>
            </a:extLst>
          </p:cNvPr>
          <p:cNvCxnSpPr/>
          <p:nvPr/>
        </p:nvCxnSpPr>
        <p:spPr>
          <a:xfrm>
            <a:off x="7925224" y="1457190"/>
            <a:ext cx="0" cy="49442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6">
            <a:extLst>
              <a:ext uri="{FF2B5EF4-FFF2-40B4-BE49-F238E27FC236}">
                <a16:creationId xmlns:a16="http://schemas.microsoft.com/office/drawing/2014/main" id="{CD2B11C8-4DA8-9775-9D5F-5A220CA9D838}"/>
              </a:ext>
            </a:extLst>
          </p:cNvPr>
          <p:cNvSpPr txBox="1"/>
          <p:nvPr/>
        </p:nvSpPr>
        <p:spPr>
          <a:xfrm>
            <a:off x="470690" y="220967"/>
            <a:ext cx="7112267" cy="40780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l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2400" b="1">
                <a:solidFill>
                  <a:schemeClr val="accent1">
                    <a:lumMod val="75000"/>
                  </a:schemeClr>
                </a:solidFill>
                <a:latin typeface="Averta-Bold" panose="00000800000000000000" pitchFamily="50" charset="0"/>
                <a:ea typeface="Segoe UI Black" panose="020B0A02040204020203" pitchFamily="34" charset="0"/>
                <a:cs typeface="Calibri" panose="020F0502020204030204" pitchFamily="34" charset="0"/>
              </a:rPr>
              <a:t>DIMENSÃO – LAZER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CECEF7B-7AE4-E339-85F6-A3D511FE9DF4}"/>
              </a:ext>
            </a:extLst>
          </p:cNvPr>
          <p:cNvSpPr/>
          <p:nvPr/>
        </p:nvSpPr>
        <p:spPr>
          <a:xfrm>
            <a:off x="549497" y="968848"/>
            <a:ext cx="914400" cy="914400"/>
          </a:xfrm>
          <a:prstGeom prst="ellipse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</a:t>
            </a:r>
            <a:endParaRPr lang="pt-BR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2" name="Imagem 11" descr="Ícone&#10;&#10;O conteúdo gerado por IA pode estar incorreto.">
            <a:extLst>
              <a:ext uri="{FF2B5EF4-FFF2-40B4-BE49-F238E27FC236}">
                <a16:creationId xmlns:a16="http://schemas.microsoft.com/office/drawing/2014/main" id="{9ABE5BAA-B6C3-3C4D-8586-2748CF8408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80" y="788823"/>
            <a:ext cx="1132308" cy="1132308"/>
          </a:xfrm>
          <a:prstGeom prst="rect">
            <a:avLst/>
          </a:prstGeom>
        </p:spPr>
      </p:pic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13DB2D2-8C78-9C30-C197-5C9A720B0320}"/>
              </a:ext>
            </a:extLst>
          </p:cNvPr>
          <p:cNvSpPr/>
          <p:nvPr/>
        </p:nvSpPr>
        <p:spPr>
          <a:xfrm>
            <a:off x="2912912" y="1806676"/>
            <a:ext cx="4046143" cy="519139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pt-BR" sz="1000" i="1">
                <a:solidFill>
                  <a:srgbClr val="00863D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Alguns itens definidos pelo número de unidades.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pt-BR" sz="1000" i="1">
                <a:solidFill>
                  <a:srgbClr val="00863D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Itens disponibilizados conforme necessidade regional.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312859F2-DD1E-63A5-0CAC-23377ECF7F09}"/>
              </a:ext>
            </a:extLst>
          </p:cNvPr>
          <p:cNvGrpSpPr/>
          <p:nvPr/>
        </p:nvGrpSpPr>
        <p:grpSpPr>
          <a:xfrm>
            <a:off x="5274877" y="1027295"/>
            <a:ext cx="1242290" cy="646263"/>
            <a:chOff x="2633874" y="1360711"/>
            <a:chExt cx="1706353" cy="887673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5BBAC4D1-46ED-0CE9-3646-E3510790EDCC}"/>
                </a:ext>
              </a:extLst>
            </p:cNvPr>
            <p:cNvSpPr/>
            <p:nvPr/>
          </p:nvSpPr>
          <p:spPr>
            <a:xfrm>
              <a:off x="2633874" y="1557926"/>
              <a:ext cx="236066" cy="243147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00011F10-D807-2BD9-340C-8752441D5DCE}"/>
                </a:ext>
              </a:extLst>
            </p:cNvPr>
            <p:cNvSpPr/>
            <p:nvPr/>
          </p:nvSpPr>
          <p:spPr>
            <a:xfrm>
              <a:off x="2633874" y="1921914"/>
              <a:ext cx="236066" cy="243147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0F3E17E3-D93E-49DD-8464-2D973A551BAD}"/>
                </a:ext>
              </a:extLst>
            </p:cNvPr>
            <p:cNvSpPr txBox="1"/>
            <p:nvPr/>
          </p:nvSpPr>
          <p:spPr>
            <a:xfrm>
              <a:off x="2888795" y="1360711"/>
              <a:ext cx="1451432" cy="526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pt-BR" sz="1050">
                  <a:latin typeface="Averta"/>
                </a:rPr>
                <a:t>Com mobiliário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80D3F69-2E59-B375-2568-61B4D28BE625}"/>
                </a:ext>
              </a:extLst>
            </p:cNvPr>
            <p:cNvSpPr txBox="1"/>
            <p:nvPr/>
          </p:nvSpPr>
          <p:spPr>
            <a:xfrm>
              <a:off x="2888795" y="1721623"/>
              <a:ext cx="1431615" cy="526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pt-BR" sz="1050">
                  <a:latin typeface="Averta"/>
                </a:rPr>
                <a:t>Sem mobiliário</a:t>
              </a:r>
            </a:p>
          </p:txBody>
        </p:sp>
      </p:grpSp>
      <p:sp>
        <p:nvSpPr>
          <p:cNvPr id="49" name="Retângulo 48">
            <a:extLst>
              <a:ext uri="{FF2B5EF4-FFF2-40B4-BE49-F238E27FC236}">
                <a16:creationId xmlns:a16="http://schemas.microsoft.com/office/drawing/2014/main" id="{53D512CD-583F-386E-D692-88D980F20A13}"/>
              </a:ext>
            </a:extLst>
          </p:cNvPr>
          <p:cNvSpPr/>
          <p:nvPr/>
        </p:nvSpPr>
        <p:spPr>
          <a:xfrm>
            <a:off x="6594149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DIMENSÕES</a:t>
            </a:r>
          </a:p>
          <a:p>
            <a:pPr algn="ctr"/>
            <a:r>
              <a:rPr lang="pt-BR" sz="1000"/>
              <a:t>MAPEADAS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4AFA6384-D070-810A-B2EC-414797CAB06F}"/>
              </a:ext>
            </a:extLst>
          </p:cNvPr>
          <p:cNvSpPr/>
          <p:nvPr/>
        </p:nvSpPr>
        <p:spPr>
          <a:xfrm>
            <a:off x="7722848" y="0"/>
            <a:ext cx="1133856" cy="407804"/>
          </a:xfrm>
          <a:prstGeom prst="rect">
            <a:avLst/>
          </a:prstGeom>
          <a:solidFill>
            <a:srgbClr val="006B3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/>
              <a:t>RACIONAL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AF60CA76-AF63-E332-5B61-3FBCF1A78745}"/>
              </a:ext>
            </a:extLst>
          </p:cNvPr>
          <p:cNvSpPr/>
          <p:nvPr/>
        </p:nvSpPr>
        <p:spPr>
          <a:xfrm>
            <a:off x="8851547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AMOSTRAGEM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3CCBB2F4-F241-A7B3-7461-AD838EA52083}"/>
              </a:ext>
            </a:extLst>
          </p:cNvPr>
          <p:cNvSpPr/>
          <p:nvPr/>
        </p:nvSpPr>
        <p:spPr>
          <a:xfrm>
            <a:off x="9980246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SIMULAÇÃO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7263304F-A3E2-8B55-5774-447B748A67CD}"/>
              </a:ext>
            </a:extLst>
          </p:cNvPr>
          <p:cNvSpPr/>
          <p:nvPr/>
        </p:nvSpPr>
        <p:spPr>
          <a:xfrm>
            <a:off x="11108944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ADERENCIA</a:t>
            </a:r>
          </a:p>
        </p:txBody>
      </p:sp>
      <p:grpSp>
        <p:nvGrpSpPr>
          <p:cNvPr id="221" name="Agrupar 220">
            <a:extLst>
              <a:ext uri="{FF2B5EF4-FFF2-40B4-BE49-F238E27FC236}">
                <a16:creationId xmlns:a16="http://schemas.microsoft.com/office/drawing/2014/main" id="{EB31A8EC-ABD3-7CA0-9CF5-F48BFAE61409}"/>
              </a:ext>
            </a:extLst>
          </p:cNvPr>
          <p:cNvGrpSpPr/>
          <p:nvPr/>
        </p:nvGrpSpPr>
        <p:grpSpPr>
          <a:xfrm>
            <a:off x="8280279" y="2773329"/>
            <a:ext cx="3962521" cy="1631497"/>
            <a:chOff x="8280279" y="2773329"/>
            <a:chExt cx="3962521" cy="1631497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D7494E1A-A3CC-1B51-AA84-FD27842228EF}"/>
                </a:ext>
              </a:extLst>
            </p:cNvPr>
            <p:cNvSpPr/>
            <p:nvPr/>
          </p:nvSpPr>
          <p:spPr>
            <a:xfrm>
              <a:off x="8280279" y="2919236"/>
              <a:ext cx="1741874" cy="14677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CCD6E84-F167-4864-6687-DB442A89E261}"/>
                </a:ext>
              </a:extLst>
            </p:cNvPr>
            <p:cNvSpPr txBox="1"/>
            <p:nvPr/>
          </p:nvSpPr>
          <p:spPr>
            <a:xfrm>
              <a:off x="8338604" y="2773329"/>
              <a:ext cx="1660459" cy="462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BR" sz="1400" b="1">
                  <a:solidFill>
                    <a:schemeClr val="accent1"/>
                  </a:solidFill>
                  <a:latin typeface="Averta"/>
                </a:rPr>
                <a:t>SIMULAÇÃO 01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147629C2-6339-BDD6-B793-FA1BAA32CAC4}"/>
                </a:ext>
              </a:extLst>
            </p:cNvPr>
            <p:cNvSpPr txBox="1"/>
            <p:nvPr/>
          </p:nvSpPr>
          <p:spPr>
            <a:xfrm>
              <a:off x="8317691" y="3099494"/>
              <a:ext cx="16625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</a:t>
              </a:r>
            </a:p>
            <a:p>
              <a:pPr algn="l"/>
              <a:r>
                <a:rPr lang="pt-B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Espaço Zen</a:t>
              </a:r>
            </a:p>
            <a:p>
              <a:pPr algn="l"/>
              <a:r>
                <a:rPr lang="pt-B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Espaço Fogo</a:t>
              </a:r>
            </a:p>
            <a:p>
              <a:pPr algn="l"/>
              <a:r>
                <a:rPr lang="pt-B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Horta</a:t>
              </a:r>
            </a:p>
            <a:p>
              <a:pPr algn="l"/>
              <a:r>
                <a:rPr lang="pt-B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Pet </a:t>
              </a:r>
              <a:r>
                <a:rPr lang="pt-BR" sz="8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Place</a:t>
              </a:r>
              <a:endParaRPr lang="pt-BR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l"/>
              <a:r>
                <a:rPr lang="pt-B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Piquenique</a:t>
              </a:r>
            </a:p>
            <a:p>
              <a:pPr algn="l"/>
              <a:r>
                <a:rPr lang="pt-B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Funcional</a:t>
              </a:r>
            </a:p>
            <a:p>
              <a:pPr algn="l"/>
              <a:r>
                <a:rPr lang="pt-B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Playground</a:t>
              </a:r>
            </a:p>
            <a:p>
              <a:pPr algn="l"/>
              <a:r>
                <a:rPr lang="pt-B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Churrasqueira</a:t>
              </a: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79487141-E3DD-B25D-9C15-B0FA45D8833C}"/>
                </a:ext>
              </a:extLst>
            </p:cNvPr>
            <p:cNvSpPr/>
            <p:nvPr/>
          </p:nvSpPr>
          <p:spPr>
            <a:xfrm>
              <a:off x="10226048" y="2891503"/>
              <a:ext cx="1719566" cy="14954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4795099-86B7-FA6F-F8FF-09AD3CFB032F}"/>
                </a:ext>
              </a:extLst>
            </p:cNvPr>
            <p:cNvSpPr txBox="1"/>
            <p:nvPr/>
          </p:nvSpPr>
          <p:spPr>
            <a:xfrm>
              <a:off x="8895312" y="3749425"/>
              <a:ext cx="119330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R$146.000/</a:t>
              </a:r>
              <a:r>
                <a:rPr lang="pt-BR" sz="7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350</a:t>
              </a:r>
            </a:p>
            <a:p>
              <a:pPr algn="ctr"/>
              <a:r>
                <a:rPr lang="pt-BR" sz="8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R$ 417/UH </a:t>
              </a:r>
            </a:p>
            <a:p>
              <a:pPr algn="ctr"/>
              <a:r>
                <a:rPr lang="pt-BR" sz="800" b="1">
                  <a:solidFill>
                    <a:srgbClr val="0BD490"/>
                  </a:solidFill>
                </a:rPr>
                <a:t>LZ 01</a:t>
              </a:r>
              <a:endParaRPr lang="pt-BR" sz="800">
                <a:solidFill>
                  <a:srgbClr val="0BD490"/>
                </a:solidFill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B44E2A4-0E9E-3DEA-CFAE-C524256BE3F3}"/>
                </a:ext>
              </a:extLst>
            </p:cNvPr>
            <p:cNvSpPr txBox="1"/>
            <p:nvPr/>
          </p:nvSpPr>
          <p:spPr>
            <a:xfrm>
              <a:off x="10254192" y="3081387"/>
              <a:ext cx="168520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</a:t>
              </a:r>
            </a:p>
            <a:p>
              <a:pPr algn="l"/>
              <a:r>
                <a:rPr lang="pt-B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Salão de Festas</a:t>
              </a:r>
            </a:p>
            <a:p>
              <a:pPr algn="l"/>
              <a:r>
                <a:rPr lang="pt-B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Academia</a:t>
              </a:r>
            </a:p>
            <a:p>
              <a:pPr algn="l"/>
              <a:r>
                <a:rPr lang="pt-B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Churrasqueira</a:t>
              </a:r>
            </a:p>
            <a:p>
              <a:pPr algn="l"/>
              <a:r>
                <a:rPr lang="pt-B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Piscina</a:t>
              </a:r>
            </a:p>
            <a:p>
              <a:pPr algn="l"/>
              <a:r>
                <a:rPr lang="pt-B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Pet </a:t>
              </a:r>
              <a:r>
                <a:rPr lang="pt-BR" sz="8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place</a:t>
              </a:r>
              <a:endParaRPr lang="pt-BR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l"/>
              <a:r>
                <a:rPr lang="pt-BR" sz="8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Palyground</a:t>
              </a:r>
              <a:endParaRPr lang="pt-BR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l"/>
              <a:r>
                <a:rPr lang="pt-B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Funcional</a:t>
              </a:r>
            </a:p>
            <a:p>
              <a:pPr algn="l"/>
              <a:r>
                <a:rPr lang="pt-B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Gazebo</a:t>
              </a:r>
            </a:p>
            <a:p>
              <a:pPr algn="l"/>
              <a:endParaRPr lang="pt-BR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B9D6100-53D3-3522-36F1-7E74151020F4}"/>
                </a:ext>
              </a:extLst>
            </p:cNvPr>
            <p:cNvSpPr txBox="1"/>
            <p:nvPr/>
          </p:nvSpPr>
          <p:spPr>
            <a:xfrm>
              <a:off x="10608317" y="3726116"/>
              <a:ext cx="1634483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R$800.000/</a:t>
              </a:r>
              <a:r>
                <a:rPr lang="pt-BR" sz="7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350</a:t>
              </a:r>
              <a:endParaRPr lang="pt-BR" sz="105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pt-BR" sz="8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R$ 2.284/UH </a:t>
              </a:r>
            </a:p>
            <a:p>
              <a:pPr algn="ctr"/>
              <a:r>
                <a:rPr lang="pt-BR" sz="800" b="1">
                  <a:solidFill>
                    <a:srgbClr val="00863D"/>
                  </a:solidFill>
                </a:rPr>
                <a:t>LZ 03</a:t>
              </a:r>
              <a:endParaRPr lang="pt-BR" sz="800">
                <a:solidFill>
                  <a:srgbClr val="00863D"/>
                </a:solidFill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FCD0454-7CEF-03B7-7A8A-1D0875ECC7F1}"/>
                </a:ext>
              </a:extLst>
            </p:cNvPr>
            <p:cNvSpPr txBox="1"/>
            <p:nvPr/>
          </p:nvSpPr>
          <p:spPr>
            <a:xfrm>
              <a:off x="10258576" y="2773329"/>
              <a:ext cx="1650389" cy="462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BR" sz="1400" b="1">
                  <a:solidFill>
                    <a:schemeClr val="accent1"/>
                  </a:solidFill>
                  <a:latin typeface="Averta"/>
                </a:rPr>
                <a:t>SIMULAÇÃO 02</a:t>
              </a:r>
            </a:p>
          </p:txBody>
        </p:sp>
      </p:grpSp>
      <p:grpSp>
        <p:nvGrpSpPr>
          <p:cNvPr id="220" name="Agrupar 219">
            <a:extLst>
              <a:ext uri="{FF2B5EF4-FFF2-40B4-BE49-F238E27FC236}">
                <a16:creationId xmlns:a16="http://schemas.microsoft.com/office/drawing/2014/main" id="{4CF0E406-F392-793C-4A79-FD4DEBDDA280}"/>
              </a:ext>
            </a:extLst>
          </p:cNvPr>
          <p:cNvGrpSpPr/>
          <p:nvPr/>
        </p:nvGrpSpPr>
        <p:grpSpPr>
          <a:xfrm>
            <a:off x="8280279" y="1259490"/>
            <a:ext cx="3645016" cy="1540860"/>
            <a:chOff x="8280279" y="1259490"/>
            <a:chExt cx="3645016" cy="1540860"/>
          </a:xfrm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533BCAA1-8A6F-9FA8-3BF0-CAB53430C8D2}"/>
                </a:ext>
              </a:extLst>
            </p:cNvPr>
            <p:cNvSpPr/>
            <p:nvPr/>
          </p:nvSpPr>
          <p:spPr>
            <a:xfrm>
              <a:off x="8280279" y="1618054"/>
              <a:ext cx="3645016" cy="11822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6D84F4D-6AE7-ED7F-FCD8-2E498AAB19FD}"/>
                </a:ext>
              </a:extLst>
            </p:cNvPr>
            <p:cNvSpPr txBox="1"/>
            <p:nvPr/>
          </p:nvSpPr>
          <p:spPr>
            <a:xfrm>
              <a:off x="8280279" y="1259490"/>
              <a:ext cx="3634800" cy="307777"/>
            </a:xfrm>
            <a:prstGeom prst="rect">
              <a:avLst/>
            </a:prstGeom>
            <a:solidFill>
              <a:srgbClr val="E8E3D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>
                  <a:latin typeface="Averta"/>
                </a:rPr>
                <a:t>RÉGUA DE CLASSIFIÇÃO INTERMEDIÁRIA</a:t>
              </a: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773566E3-F1D1-47A5-2B38-27BF7A16A2FA}"/>
                </a:ext>
              </a:extLst>
            </p:cNvPr>
            <p:cNvSpPr/>
            <p:nvPr/>
          </p:nvSpPr>
          <p:spPr>
            <a:xfrm>
              <a:off x="8906810" y="1778907"/>
              <a:ext cx="612339" cy="228972"/>
            </a:xfrm>
            <a:prstGeom prst="roundRect">
              <a:avLst/>
            </a:prstGeom>
            <a:solidFill>
              <a:srgbClr val="00D3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/>
                <a:t>LZ 01</a:t>
              </a: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D8332E1A-D040-4E20-8EC3-82F988331663}"/>
                </a:ext>
              </a:extLst>
            </p:cNvPr>
            <p:cNvSpPr/>
            <p:nvPr/>
          </p:nvSpPr>
          <p:spPr>
            <a:xfrm>
              <a:off x="9536819" y="1778907"/>
              <a:ext cx="612339" cy="228972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/>
                <a:t>LZ 02</a:t>
              </a: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A6BBF96-8E11-7AF6-2C7E-F830CC348661}"/>
                </a:ext>
              </a:extLst>
            </p:cNvPr>
            <p:cNvSpPr/>
            <p:nvPr/>
          </p:nvSpPr>
          <p:spPr>
            <a:xfrm>
              <a:off x="10166828" y="1778907"/>
              <a:ext cx="612339" cy="22897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/>
                <a:t>LZ 03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227C1977-74A2-3C00-57FD-EEDF7EF2DABE}"/>
                </a:ext>
              </a:extLst>
            </p:cNvPr>
            <p:cNvSpPr txBox="1"/>
            <p:nvPr/>
          </p:nvSpPr>
          <p:spPr>
            <a:xfrm>
              <a:off x="9180476" y="1998643"/>
              <a:ext cx="7276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/>
                <a:t>800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B58A7419-7C06-DC1F-328B-5A125FC30DF8}"/>
                </a:ext>
              </a:extLst>
            </p:cNvPr>
            <p:cNvSpPr txBox="1"/>
            <p:nvPr/>
          </p:nvSpPr>
          <p:spPr>
            <a:xfrm>
              <a:off x="9955898" y="1998643"/>
              <a:ext cx="727634" cy="223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/>
                <a:t>1,6K</a:t>
              </a: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2054A5BE-1823-0CA1-1CF6-F0258DE8C38A}"/>
                </a:ext>
              </a:extLst>
            </p:cNvPr>
            <p:cNvSpPr txBox="1"/>
            <p:nvPr/>
          </p:nvSpPr>
          <p:spPr>
            <a:xfrm>
              <a:off x="10594068" y="1998017"/>
              <a:ext cx="727634" cy="223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/>
                <a:t>2,4K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42E6EAD3-5CDB-E971-F757-36E69BAB3AC9}"/>
                </a:ext>
              </a:extLst>
            </p:cNvPr>
            <p:cNvSpPr txBox="1"/>
            <p:nvPr/>
          </p:nvSpPr>
          <p:spPr>
            <a:xfrm>
              <a:off x="10897825" y="2004205"/>
              <a:ext cx="727634" cy="223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/>
                <a:t>&gt;</a:t>
              </a:r>
            </a:p>
          </p:txBody>
        </p:sp>
        <p:sp>
          <p:nvSpPr>
            <p:cNvPr id="83" name="Retângulo: Cantos Arredondados 82">
              <a:extLst>
                <a:ext uri="{FF2B5EF4-FFF2-40B4-BE49-F238E27FC236}">
                  <a16:creationId xmlns:a16="http://schemas.microsoft.com/office/drawing/2014/main" id="{05EB355C-1E7F-E2F6-2BA3-5AAF53E8C662}"/>
                </a:ext>
              </a:extLst>
            </p:cNvPr>
            <p:cNvSpPr/>
            <p:nvPr/>
          </p:nvSpPr>
          <p:spPr>
            <a:xfrm>
              <a:off x="10796836" y="1778907"/>
              <a:ext cx="612339" cy="228972"/>
            </a:xfrm>
            <a:prstGeom prst="roundRect">
              <a:avLst/>
            </a:prstGeom>
            <a:solidFill>
              <a:srgbClr val="006B3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/>
                <a:t>LZ 04</a:t>
              </a: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975B1189-6AAE-551E-E66E-F89BEC5DEEF4}"/>
                </a:ext>
              </a:extLst>
            </p:cNvPr>
            <p:cNvSpPr txBox="1"/>
            <p:nvPr/>
          </p:nvSpPr>
          <p:spPr>
            <a:xfrm>
              <a:off x="8736162" y="1990404"/>
              <a:ext cx="7276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tx1"/>
                  </a:solidFill>
                </a:rPr>
                <a:t>230</a:t>
              </a:r>
            </a:p>
          </p:txBody>
        </p:sp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9B10D3B4-6EBF-029A-B196-759DE2279EA5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10496635" y="1693835"/>
              <a:ext cx="375" cy="43281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D8C2BAF-E888-C435-528D-5D6647D3A07F}"/>
                </a:ext>
              </a:extLst>
            </p:cNvPr>
            <p:cNvSpPr txBox="1"/>
            <p:nvPr/>
          </p:nvSpPr>
          <p:spPr>
            <a:xfrm>
              <a:off x="10153167" y="2126651"/>
              <a:ext cx="687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">
                  <a:solidFill>
                    <a:schemeClr val="bg1">
                      <a:lumMod val="50000"/>
                    </a:schemeClr>
                  </a:solidFill>
                </a:rPr>
                <a:t>2K</a:t>
              </a:r>
            </a:p>
            <a:p>
              <a:pPr algn="ctr"/>
              <a:r>
                <a:rPr lang="pt-BR" sz="600">
                  <a:solidFill>
                    <a:schemeClr val="bg1">
                      <a:lumMod val="50000"/>
                    </a:schemeClr>
                  </a:solidFill>
                </a:rPr>
                <a:t>Concorrentes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D9807BC8-2375-74D3-9D34-77A2551BCC23}"/>
                </a:ext>
              </a:extLst>
            </p:cNvPr>
            <p:cNvSpPr txBox="1"/>
            <p:nvPr/>
          </p:nvSpPr>
          <p:spPr>
            <a:xfrm>
              <a:off x="8472296" y="2172995"/>
              <a:ext cx="973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>
                  <a:solidFill>
                    <a:srgbClr val="0070C0"/>
                  </a:solidFill>
                </a:rPr>
                <a:t>Atendimento ao</a:t>
              </a:r>
            </a:p>
            <a:p>
              <a:pPr algn="ctr"/>
              <a:r>
                <a:rPr lang="pt-BR" sz="700">
                  <a:solidFill>
                    <a:srgbClr val="0070C0"/>
                  </a:solidFill>
                </a:rPr>
                <a:t>Selo Casa Azul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C6FA57BB-74FC-46B5-935E-6DF70C67EB4D}"/>
                </a:ext>
              </a:extLst>
            </p:cNvPr>
            <p:cNvSpPr txBox="1"/>
            <p:nvPr/>
          </p:nvSpPr>
          <p:spPr>
            <a:xfrm>
              <a:off x="8501798" y="2488526"/>
              <a:ext cx="31740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>
                  <a:solidFill>
                    <a:schemeClr val="accent1">
                      <a:lumMod val="75000"/>
                    </a:schemeClr>
                  </a:solidFill>
                </a:rPr>
                <a:t>RECOMENDAÇÃO DE PRODUTOS: </a:t>
              </a:r>
              <a:r>
                <a:rPr lang="pt-BR" sz="1100" b="1">
                  <a:solidFill>
                    <a:schemeClr val="accent1"/>
                  </a:solidFill>
                </a:rPr>
                <a:t>08</a:t>
              </a:r>
              <a:r>
                <a:rPr lang="pt-BR" sz="1000"/>
                <a:t> Itens</a:t>
              </a:r>
            </a:p>
          </p:txBody>
        </p:sp>
      </p:grp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CDDCF37-7161-BA55-0772-03BD48A5C3DF}"/>
              </a:ext>
            </a:extLst>
          </p:cNvPr>
          <p:cNvSpPr/>
          <p:nvPr/>
        </p:nvSpPr>
        <p:spPr>
          <a:xfrm>
            <a:off x="2081504" y="2775294"/>
            <a:ext cx="1420031" cy="206756"/>
          </a:xfrm>
          <a:prstGeom prst="roundRect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/>
              <a:t>R$ 3.200 | R$ 8</a:t>
            </a:r>
          </a:p>
        </p:txBody>
      </p:sp>
      <p:sp>
        <p:nvSpPr>
          <p:cNvPr id="223" name="Retângulo: Cantos Arredondados 222">
            <a:extLst>
              <a:ext uri="{FF2B5EF4-FFF2-40B4-BE49-F238E27FC236}">
                <a16:creationId xmlns:a16="http://schemas.microsoft.com/office/drawing/2014/main" id="{01AB677B-E9C9-BC16-AF50-BA7D3F8CA14F}"/>
              </a:ext>
            </a:extLst>
          </p:cNvPr>
          <p:cNvSpPr/>
          <p:nvPr/>
        </p:nvSpPr>
        <p:spPr>
          <a:xfrm>
            <a:off x="2080519" y="4597648"/>
            <a:ext cx="1422000" cy="206756"/>
          </a:xfrm>
          <a:prstGeom prst="roundRect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/>
              <a:t>R$ 7.560 | R$ 19</a:t>
            </a:r>
          </a:p>
        </p:txBody>
      </p:sp>
      <p:sp>
        <p:nvSpPr>
          <p:cNvPr id="224" name="Retângulo: Cantos Arredondados 223">
            <a:extLst>
              <a:ext uri="{FF2B5EF4-FFF2-40B4-BE49-F238E27FC236}">
                <a16:creationId xmlns:a16="http://schemas.microsoft.com/office/drawing/2014/main" id="{D5FA98C7-3D79-E449-72F0-8063C81B4247}"/>
              </a:ext>
            </a:extLst>
          </p:cNvPr>
          <p:cNvSpPr/>
          <p:nvPr/>
        </p:nvSpPr>
        <p:spPr>
          <a:xfrm>
            <a:off x="2080519" y="4293922"/>
            <a:ext cx="1422000" cy="206756"/>
          </a:xfrm>
          <a:prstGeom prst="roundRect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/>
              <a:t>R$ 6.950 | R$ 17</a:t>
            </a:r>
          </a:p>
        </p:txBody>
      </p:sp>
      <p:sp>
        <p:nvSpPr>
          <p:cNvPr id="225" name="Retângulo: Cantos Arredondados 224">
            <a:extLst>
              <a:ext uri="{FF2B5EF4-FFF2-40B4-BE49-F238E27FC236}">
                <a16:creationId xmlns:a16="http://schemas.microsoft.com/office/drawing/2014/main" id="{E577AD6F-5373-7717-2EDF-71B1A649B667}"/>
              </a:ext>
            </a:extLst>
          </p:cNvPr>
          <p:cNvSpPr/>
          <p:nvPr/>
        </p:nvSpPr>
        <p:spPr>
          <a:xfrm>
            <a:off x="2080519" y="3686471"/>
            <a:ext cx="1422000" cy="206756"/>
          </a:xfrm>
          <a:prstGeom prst="roundRect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/>
              <a:t>R$ 5.300 | R$ 13</a:t>
            </a:r>
          </a:p>
        </p:txBody>
      </p:sp>
      <p:sp>
        <p:nvSpPr>
          <p:cNvPr id="226" name="Retângulo: Cantos Arredondados 225">
            <a:extLst>
              <a:ext uri="{FF2B5EF4-FFF2-40B4-BE49-F238E27FC236}">
                <a16:creationId xmlns:a16="http://schemas.microsoft.com/office/drawing/2014/main" id="{A6612F7A-915A-9B3A-5C5C-09710EFA2062}"/>
              </a:ext>
            </a:extLst>
          </p:cNvPr>
          <p:cNvSpPr/>
          <p:nvPr/>
        </p:nvSpPr>
        <p:spPr>
          <a:xfrm>
            <a:off x="2080519" y="3382746"/>
            <a:ext cx="1422000" cy="206756"/>
          </a:xfrm>
          <a:prstGeom prst="roundRect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/>
              <a:t>R$ 5.200 | R$ 13</a:t>
            </a:r>
          </a:p>
        </p:txBody>
      </p:sp>
      <p:sp>
        <p:nvSpPr>
          <p:cNvPr id="227" name="Retângulo: Cantos Arredondados 226">
            <a:extLst>
              <a:ext uri="{FF2B5EF4-FFF2-40B4-BE49-F238E27FC236}">
                <a16:creationId xmlns:a16="http://schemas.microsoft.com/office/drawing/2014/main" id="{FDAA2AE6-B582-1662-C419-0374C3C80757}"/>
              </a:ext>
            </a:extLst>
          </p:cNvPr>
          <p:cNvSpPr/>
          <p:nvPr/>
        </p:nvSpPr>
        <p:spPr>
          <a:xfrm>
            <a:off x="2080519" y="3079020"/>
            <a:ext cx="1422000" cy="206756"/>
          </a:xfrm>
          <a:prstGeom prst="roundRect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/>
              <a:t>R$ 4.600 | R$ 11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1B70010-0807-3294-5194-DD72CFB1A919}"/>
              </a:ext>
            </a:extLst>
          </p:cNvPr>
          <p:cNvSpPr/>
          <p:nvPr/>
        </p:nvSpPr>
        <p:spPr>
          <a:xfrm>
            <a:off x="2080519" y="3990197"/>
            <a:ext cx="1422000" cy="206756"/>
          </a:xfrm>
          <a:prstGeom prst="roundRect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/>
              <a:t>R$ 6.950 | R$ 20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6AEF9AF-5927-736E-4444-6481FBE7A44D}"/>
              </a:ext>
            </a:extLst>
          </p:cNvPr>
          <p:cNvSpPr/>
          <p:nvPr/>
        </p:nvSpPr>
        <p:spPr>
          <a:xfrm>
            <a:off x="597701" y="2771446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224DA4C-6604-7BBC-6707-635E3FA04DA3}"/>
              </a:ext>
            </a:extLst>
          </p:cNvPr>
          <p:cNvSpPr txBox="1"/>
          <p:nvPr/>
        </p:nvSpPr>
        <p:spPr>
          <a:xfrm>
            <a:off x="908808" y="2609158"/>
            <a:ext cx="824265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Espaço Zen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5D7C23B-CB6E-C5C1-3C1F-4CD74579E372}"/>
              </a:ext>
            </a:extLst>
          </p:cNvPr>
          <p:cNvSpPr txBox="1"/>
          <p:nvPr/>
        </p:nvSpPr>
        <p:spPr>
          <a:xfrm>
            <a:off x="908808" y="2924414"/>
            <a:ext cx="891591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Espaço Fogo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AF087B3-EB5B-3160-DA7C-1EFDF4DB756E}"/>
              </a:ext>
            </a:extLst>
          </p:cNvPr>
          <p:cNvSpPr txBox="1"/>
          <p:nvPr/>
        </p:nvSpPr>
        <p:spPr>
          <a:xfrm>
            <a:off x="908808" y="3239670"/>
            <a:ext cx="510076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Horta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5E50C92-490F-7AD7-59D6-558AC440020E}"/>
              </a:ext>
            </a:extLst>
          </p:cNvPr>
          <p:cNvSpPr txBox="1"/>
          <p:nvPr/>
        </p:nvSpPr>
        <p:spPr>
          <a:xfrm>
            <a:off x="908808" y="3554926"/>
            <a:ext cx="816249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Bicicletário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D0AF7A81-AC13-36D7-58E1-4061076CE669}"/>
              </a:ext>
            </a:extLst>
          </p:cNvPr>
          <p:cNvSpPr txBox="1"/>
          <p:nvPr/>
        </p:nvSpPr>
        <p:spPr>
          <a:xfrm>
            <a:off x="908808" y="3870182"/>
            <a:ext cx="707245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Pet </a:t>
            </a:r>
            <a:r>
              <a:rPr lang="pt-BR" sz="1100" err="1">
                <a:latin typeface="Averta"/>
              </a:rPr>
              <a:t>Place</a:t>
            </a:r>
            <a:endParaRPr lang="pt-BR" sz="1100">
              <a:latin typeface="Averta"/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2C20E182-72DC-6976-388D-1A4B63510F2A}"/>
              </a:ext>
            </a:extLst>
          </p:cNvPr>
          <p:cNvSpPr txBox="1"/>
          <p:nvPr/>
        </p:nvSpPr>
        <p:spPr>
          <a:xfrm>
            <a:off x="908808" y="4185438"/>
            <a:ext cx="830677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Piquenique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1F4FD7AF-7BE3-CB26-F0D9-66881B7D8793}"/>
              </a:ext>
            </a:extLst>
          </p:cNvPr>
          <p:cNvSpPr txBox="1"/>
          <p:nvPr/>
        </p:nvSpPr>
        <p:spPr>
          <a:xfrm>
            <a:off x="908808" y="4500694"/>
            <a:ext cx="628698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Redário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52077D14-AE0F-1CB3-6E91-6C6776C48F0A}"/>
              </a:ext>
            </a:extLst>
          </p:cNvPr>
          <p:cNvSpPr txBox="1"/>
          <p:nvPr/>
        </p:nvSpPr>
        <p:spPr>
          <a:xfrm>
            <a:off x="2139738" y="250177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b="1">
                <a:latin typeface="Averta"/>
              </a:rPr>
              <a:t>CUSTO | CUSTO/UH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A475158A-CE93-4D99-9B00-2AFFCC9363D3}"/>
              </a:ext>
            </a:extLst>
          </p:cNvPr>
          <p:cNvSpPr/>
          <p:nvPr/>
        </p:nvSpPr>
        <p:spPr>
          <a:xfrm>
            <a:off x="2080519" y="4901373"/>
            <a:ext cx="1422000" cy="206756"/>
          </a:xfrm>
          <a:prstGeom prst="roundRect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/>
              <a:t>R$ 10.790 | R$ 27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FADE31E-2106-A81E-A579-7A0F447FF6AE}"/>
              </a:ext>
            </a:extLst>
          </p:cNvPr>
          <p:cNvSpPr txBox="1"/>
          <p:nvPr/>
        </p:nvSpPr>
        <p:spPr>
          <a:xfrm>
            <a:off x="908808" y="4815950"/>
            <a:ext cx="734496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Funcional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F30DF913-E9D6-C8D6-9A1E-E007FDA7A018}"/>
              </a:ext>
            </a:extLst>
          </p:cNvPr>
          <p:cNvSpPr/>
          <p:nvPr/>
        </p:nvSpPr>
        <p:spPr>
          <a:xfrm>
            <a:off x="2080519" y="5205098"/>
            <a:ext cx="1422000" cy="206756"/>
          </a:xfrm>
          <a:prstGeom prst="roundRect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/>
              <a:t>R$ 12.900 | R$ 32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5F3593BD-A90D-D227-A232-08D24A6835B3}"/>
              </a:ext>
            </a:extLst>
          </p:cNvPr>
          <p:cNvSpPr txBox="1"/>
          <p:nvPr/>
        </p:nvSpPr>
        <p:spPr>
          <a:xfrm>
            <a:off x="908808" y="5131206"/>
            <a:ext cx="689612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 err="1">
                <a:latin typeface="Averta"/>
              </a:rPr>
              <a:t>Solarium</a:t>
            </a:r>
            <a:endParaRPr lang="pt-BR" sz="1100">
              <a:latin typeface="Averta"/>
            </a:endParaRP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BC6B04A2-CC00-51B7-DB3F-501B00F1C267}"/>
              </a:ext>
            </a:extLst>
          </p:cNvPr>
          <p:cNvSpPr/>
          <p:nvPr/>
        </p:nvSpPr>
        <p:spPr>
          <a:xfrm>
            <a:off x="597701" y="3084434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6AE996E-8FA0-657A-58BA-A0A1CB53B4CC}"/>
              </a:ext>
            </a:extLst>
          </p:cNvPr>
          <p:cNvSpPr/>
          <p:nvPr/>
        </p:nvSpPr>
        <p:spPr>
          <a:xfrm>
            <a:off x="597701" y="3397422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42002-D457-06A5-3EF2-D097997879A3}"/>
              </a:ext>
            </a:extLst>
          </p:cNvPr>
          <p:cNvSpPr/>
          <p:nvPr/>
        </p:nvSpPr>
        <p:spPr>
          <a:xfrm>
            <a:off x="597701" y="3710410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6DB4B0D3-363D-213D-CD6B-9E013B8143EE}"/>
              </a:ext>
            </a:extLst>
          </p:cNvPr>
          <p:cNvSpPr/>
          <p:nvPr/>
        </p:nvSpPr>
        <p:spPr>
          <a:xfrm>
            <a:off x="597701" y="4336386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DA9D5B6E-D2BB-545D-EC30-863F95AAE2E5}"/>
              </a:ext>
            </a:extLst>
          </p:cNvPr>
          <p:cNvSpPr/>
          <p:nvPr/>
        </p:nvSpPr>
        <p:spPr>
          <a:xfrm>
            <a:off x="597701" y="4649374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3B6B73EB-CA83-66CF-CD64-3A4C200269AA}"/>
              </a:ext>
            </a:extLst>
          </p:cNvPr>
          <p:cNvSpPr/>
          <p:nvPr/>
        </p:nvSpPr>
        <p:spPr>
          <a:xfrm>
            <a:off x="597701" y="4962362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9D69D018-44EC-FC66-E2BF-60E425CE7F77}"/>
              </a:ext>
            </a:extLst>
          </p:cNvPr>
          <p:cNvSpPr/>
          <p:nvPr/>
        </p:nvSpPr>
        <p:spPr>
          <a:xfrm>
            <a:off x="597701" y="5275350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id="{BD280454-D393-FF8D-2E4C-C1E9804E95D1}"/>
              </a:ext>
            </a:extLst>
          </p:cNvPr>
          <p:cNvSpPr/>
          <p:nvPr/>
        </p:nvSpPr>
        <p:spPr>
          <a:xfrm>
            <a:off x="597701" y="4023398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216" name="Retângulo: Cantos Arredondados 215">
            <a:extLst>
              <a:ext uri="{FF2B5EF4-FFF2-40B4-BE49-F238E27FC236}">
                <a16:creationId xmlns:a16="http://schemas.microsoft.com/office/drawing/2014/main" id="{24C9503B-ED3D-04A6-E87C-3057EA49F18C}"/>
              </a:ext>
            </a:extLst>
          </p:cNvPr>
          <p:cNvSpPr/>
          <p:nvPr/>
        </p:nvSpPr>
        <p:spPr>
          <a:xfrm>
            <a:off x="6183000" y="4347616"/>
            <a:ext cx="1385195" cy="201600"/>
          </a:xfrm>
          <a:prstGeom prst="roundRect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/>
              <a:t>R$ 82.055 | R$ 207</a:t>
            </a:r>
          </a:p>
        </p:txBody>
      </p:sp>
      <p:sp>
        <p:nvSpPr>
          <p:cNvPr id="217" name="Retângulo: Cantos Arredondados 216">
            <a:extLst>
              <a:ext uri="{FF2B5EF4-FFF2-40B4-BE49-F238E27FC236}">
                <a16:creationId xmlns:a16="http://schemas.microsoft.com/office/drawing/2014/main" id="{9B191C90-C9B4-4E28-C042-CFB8FB3F62E0}"/>
              </a:ext>
            </a:extLst>
          </p:cNvPr>
          <p:cNvSpPr/>
          <p:nvPr/>
        </p:nvSpPr>
        <p:spPr>
          <a:xfrm>
            <a:off x="6183000" y="3099576"/>
            <a:ext cx="1385195" cy="201600"/>
          </a:xfrm>
          <a:prstGeom prst="roundRect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/>
              <a:t>R$ 46.200 | R$ 116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CE0BBE5-A454-F722-49C5-430DFD7B724E}"/>
              </a:ext>
            </a:extLst>
          </p:cNvPr>
          <p:cNvSpPr/>
          <p:nvPr/>
        </p:nvSpPr>
        <p:spPr>
          <a:xfrm>
            <a:off x="2080519" y="5559104"/>
            <a:ext cx="1422000" cy="206756"/>
          </a:xfrm>
          <a:prstGeom prst="roundRect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/>
              <a:t>R$ 16.200 | R$ 40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17E53E2-A9F2-4D2A-A9F7-231C43647DA7}"/>
              </a:ext>
            </a:extLst>
          </p:cNvPr>
          <p:cNvSpPr txBox="1"/>
          <p:nvPr/>
        </p:nvSpPr>
        <p:spPr>
          <a:xfrm>
            <a:off x="902090" y="5446462"/>
            <a:ext cx="615874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Gazebo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D4208EBC-80DE-BE53-32E3-C08C1D966D0F}"/>
              </a:ext>
            </a:extLst>
          </p:cNvPr>
          <p:cNvSpPr txBox="1"/>
          <p:nvPr/>
        </p:nvSpPr>
        <p:spPr>
          <a:xfrm>
            <a:off x="902090" y="5761714"/>
            <a:ext cx="830677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Playground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2CFEFD3B-88AC-E404-8E7C-263775DFAE97}"/>
              </a:ext>
            </a:extLst>
          </p:cNvPr>
          <p:cNvSpPr txBox="1"/>
          <p:nvPr/>
        </p:nvSpPr>
        <p:spPr>
          <a:xfrm>
            <a:off x="4590890" y="2953887"/>
            <a:ext cx="869149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 err="1">
                <a:latin typeface="Averta"/>
              </a:rPr>
              <a:t>Happy</a:t>
            </a:r>
            <a:r>
              <a:rPr lang="pt-BR" sz="1100">
                <a:latin typeface="Averta"/>
              </a:rPr>
              <a:t> Hour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A8B514D0-A425-88B0-970A-5C22BC3CEED8}"/>
              </a:ext>
            </a:extLst>
          </p:cNvPr>
          <p:cNvSpPr txBox="1"/>
          <p:nvPr/>
        </p:nvSpPr>
        <p:spPr>
          <a:xfrm>
            <a:off x="4590890" y="3265628"/>
            <a:ext cx="1343638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Mini. Q de basquete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211899D1-81E0-0E33-5C8A-02B848400CBC}"/>
              </a:ext>
            </a:extLst>
          </p:cNvPr>
          <p:cNvSpPr txBox="1"/>
          <p:nvPr/>
        </p:nvSpPr>
        <p:spPr>
          <a:xfrm>
            <a:off x="4590890" y="3577369"/>
            <a:ext cx="418704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Kids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59A4CBE8-A8BE-B039-4C78-2804E5B9C6FB}"/>
              </a:ext>
            </a:extLst>
          </p:cNvPr>
          <p:cNvSpPr txBox="1"/>
          <p:nvPr/>
        </p:nvSpPr>
        <p:spPr>
          <a:xfrm>
            <a:off x="4590890" y="3889110"/>
            <a:ext cx="497252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Jogos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55E4D738-C639-D37D-0716-CF4546D8B3D0}"/>
              </a:ext>
            </a:extLst>
          </p:cNvPr>
          <p:cNvSpPr txBox="1"/>
          <p:nvPr/>
        </p:nvSpPr>
        <p:spPr>
          <a:xfrm>
            <a:off x="4590890" y="4200851"/>
            <a:ext cx="902811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Home Office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CF10DE5B-8510-5F07-38BF-AC951DE63832}"/>
              </a:ext>
            </a:extLst>
          </p:cNvPr>
          <p:cNvSpPr txBox="1"/>
          <p:nvPr/>
        </p:nvSpPr>
        <p:spPr>
          <a:xfrm>
            <a:off x="4590890" y="4512592"/>
            <a:ext cx="995785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Churrasqueira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20A8779A-D202-6654-3851-C9D5E2FA2FD2}"/>
              </a:ext>
            </a:extLst>
          </p:cNvPr>
          <p:cNvSpPr txBox="1"/>
          <p:nvPr/>
        </p:nvSpPr>
        <p:spPr>
          <a:xfrm>
            <a:off x="4590890" y="4824333"/>
            <a:ext cx="1106393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Quadra de areia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0E18C719-947F-DE7C-C900-0323E24640B4}"/>
              </a:ext>
            </a:extLst>
          </p:cNvPr>
          <p:cNvSpPr txBox="1"/>
          <p:nvPr/>
        </p:nvSpPr>
        <p:spPr>
          <a:xfrm>
            <a:off x="4590890" y="5136074"/>
            <a:ext cx="1055097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Salão de Festas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6C87A429-D986-C9F3-2F44-1D0B7E42298C}"/>
              </a:ext>
            </a:extLst>
          </p:cNvPr>
          <p:cNvSpPr txBox="1"/>
          <p:nvPr/>
        </p:nvSpPr>
        <p:spPr>
          <a:xfrm>
            <a:off x="4590890" y="2642146"/>
            <a:ext cx="898003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Espaço Pizza</a:t>
            </a:r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5818167D-EA4E-3930-9CE0-E8684BA9E014}"/>
              </a:ext>
            </a:extLst>
          </p:cNvPr>
          <p:cNvSpPr/>
          <p:nvPr/>
        </p:nvSpPr>
        <p:spPr>
          <a:xfrm>
            <a:off x="2080519" y="5868348"/>
            <a:ext cx="1422000" cy="206756"/>
          </a:xfrm>
          <a:prstGeom prst="roundRect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/>
              <a:t>R$ 23.150 | R$ 58</a:t>
            </a:r>
          </a:p>
        </p:txBody>
      </p:sp>
      <p:sp>
        <p:nvSpPr>
          <p:cNvPr id="171" name="Retângulo: Cantos Arredondados 170">
            <a:extLst>
              <a:ext uri="{FF2B5EF4-FFF2-40B4-BE49-F238E27FC236}">
                <a16:creationId xmlns:a16="http://schemas.microsoft.com/office/drawing/2014/main" id="{CF044F41-D058-0BBE-9DFD-502463F8965C}"/>
              </a:ext>
            </a:extLst>
          </p:cNvPr>
          <p:cNvSpPr/>
          <p:nvPr/>
        </p:nvSpPr>
        <p:spPr>
          <a:xfrm>
            <a:off x="6183000" y="4971636"/>
            <a:ext cx="1385195" cy="201600"/>
          </a:xfrm>
          <a:prstGeom prst="roundRect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/>
              <a:t>R$ 98.050 | R$ 247</a:t>
            </a:r>
          </a:p>
        </p:txBody>
      </p:sp>
      <p:sp>
        <p:nvSpPr>
          <p:cNvPr id="172" name="Retângulo: Cantos Arredondados 171">
            <a:extLst>
              <a:ext uri="{FF2B5EF4-FFF2-40B4-BE49-F238E27FC236}">
                <a16:creationId xmlns:a16="http://schemas.microsoft.com/office/drawing/2014/main" id="{45074518-DDC8-DCE9-AB28-A5BCE9342BF6}"/>
              </a:ext>
            </a:extLst>
          </p:cNvPr>
          <p:cNvSpPr/>
          <p:nvPr/>
        </p:nvSpPr>
        <p:spPr>
          <a:xfrm>
            <a:off x="6183000" y="4659626"/>
            <a:ext cx="1385195" cy="201600"/>
          </a:xfrm>
          <a:prstGeom prst="roundRect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/>
              <a:t>R$ 85.149 | R$ 215</a:t>
            </a:r>
          </a:p>
        </p:txBody>
      </p:sp>
      <p:sp>
        <p:nvSpPr>
          <p:cNvPr id="174" name="Retângulo: Cantos Arredondados 173">
            <a:extLst>
              <a:ext uri="{FF2B5EF4-FFF2-40B4-BE49-F238E27FC236}">
                <a16:creationId xmlns:a16="http://schemas.microsoft.com/office/drawing/2014/main" id="{B82E1E1D-DA30-A4B6-DA47-4923872B06F9}"/>
              </a:ext>
            </a:extLst>
          </p:cNvPr>
          <p:cNvSpPr/>
          <p:nvPr/>
        </p:nvSpPr>
        <p:spPr>
          <a:xfrm>
            <a:off x="6183000" y="4035606"/>
            <a:ext cx="1385195" cy="201600"/>
          </a:xfrm>
          <a:prstGeom prst="roundRect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/>
              <a:t>R$ 79.733 | R$ 201</a:t>
            </a:r>
          </a:p>
        </p:txBody>
      </p:sp>
      <p:sp>
        <p:nvSpPr>
          <p:cNvPr id="175" name="Retângulo: Cantos Arredondados 174">
            <a:extLst>
              <a:ext uri="{FF2B5EF4-FFF2-40B4-BE49-F238E27FC236}">
                <a16:creationId xmlns:a16="http://schemas.microsoft.com/office/drawing/2014/main" id="{C14AA6D0-1299-10E9-FD00-F16828F5473E}"/>
              </a:ext>
            </a:extLst>
          </p:cNvPr>
          <p:cNvSpPr/>
          <p:nvPr/>
        </p:nvSpPr>
        <p:spPr>
          <a:xfrm>
            <a:off x="6183000" y="3723596"/>
            <a:ext cx="1385195" cy="201600"/>
          </a:xfrm>
          <a:prstGeom prst="roundRect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/>
              <a:t>R$ 62.156 | R$ 156</a:t>
            </a:r>
          </a:p>
        </p:txBody>
      </p:sp>
      <p:sp>
        <p:nvSpPr>
          <p:cNvPr id="176" name="Retângulo: Cantos Arredondados 175">
            <a:extLst>
              <a:ext uri="{FF2B5EF4-FFF2-40B4-BE49-F238E27FC236}">
                <a16:creationId xmlns:a16="http://schemas.microsoft.com/office/drawing/2014/main" id="{9E7F06E3-D842-A2CB-BCA4-2A72F0DD67E0}"/>
              </a:ext>
            </a:extLst>
          </p:cNvPr>
          <p:cNvSpPr/>
          <p:nvPr/>
        </p:nvSpPr>
        <p:spPr>
          <a:xfrm>
            <a:off x="6183000" y="3411586"/>
            <a:ext cx="1385195" cy="201600"/>
          </a:xfrm>
          <a:prstGeom prst="roundRect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/>
              <a:t>R$ 56.908 | R$ 143</a:t>
            </a:r>
          </a:p>
        </p:txBody>
      </p:sp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E721B7BF-0ABE-12EB-BE2C-06127C3F6B90}"/>
              </a:ext>
            </a:extLst>
          </p:cNvPr>
          <p:cNvSpPr/>
          <p:nvPr/>
        </p:nvSpPr>
        <p:spPr>
          <a:xfrm>
            <a:off x="6183000" y="2782410"/>
            <a:ext cx="1385195" cy="206756"/>
          </a:xfrm>
          <a:prstGeom prst="roundRect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/>
              <a:t>R$ 25.000 | R$ 63</a:t>
            </a:r>
          </a:p>
        </p:txBody>
      </p:sp>
      <p:sp>
        <p:nvSpPr>
          <p:cNvPr id="187" name="Retângulo: Cantos Arredondados 186">
            <a:extLst>
              <a:ext uri="{FF2B5EF4-FFF2-40B4-BE49-F238E27FC236}">
                <a16:creationId xmlns:a16="http://schemas.microsoft.com/office/drawing/2014/main" id="{7E5CD4BE-ACD2-A91B-CAE0-B76E9703F3A5}"/>
              </a:ext>
            </a:extLst>
          </p:cNvPr>
          <p:cNvSpPr/>
          <p:nvPr/>
        </p:nvSpPr>
        <p:spPr>
          <a:xfrm>
            <a:off x="6183000" y="5283646"/>
            <a:ext cx="1385195" cy="201600"/>
          </a:xfrm>
          <a:prstGeom prst="roundRect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/>
              <a:t>R$ 208.306 | R$ 525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852A5FF-DE38-AB5F-EE19-3B2C657A6F99}"/>
              </a:ext>
            </a:extLst>
          </p:cNvPr>
          <p:cNvSpPr txBox="1"/>
          <p:nvPr/>
        </p:nvSpPr>
        <p:spPr>
          <a:xfrm>
            <a:off x="4590890" y="5447815"/>
            <a:ext cx="1220206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Quadra recreativa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088C0A8E-996E-D0EE-DB63-0BD21BF4597F}"/>
              </a:ext>
            </a:extLst>
          </p:cNvPr>
          <p:cNvSpPr/>
          <p:nvPr/>
        </p:nvSpPr>
        <p:spPr>
          <a:xfrm>
            <a:off x="6183000" y="5595656"/>
            <a:ext cx="1385195" cy="201600"/>
          </a:xfrm>
          <a:prstGeom prst="roundRect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/>
              <a:t>R$ 126.068 | R$ 318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219EE7CA-E537-CF69-41D6-1393F72C6AD1}"/>
              </a:ext>
            </a:extLst>
          </p:cNvPr>
          <p:cNvSpPr txBox="1"/>
          <p:nvPr/>
        </p:nvSpPr>
        <p:spPr>
          <a:xfrm>
            <a:off x="4590890" y="5759556"/>
            <a:ext cx="748923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Academia</a:t>
            </a: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FA2CB6F0-B58F-5E51-9D2A-38EBAFE6BE5A}"/>
              </a:ext>
            </a:extLst>
          </p:cNvPr>
          <p:cNvSpPr/>
          <p:nvPr/>
        </p:nvSpPr>
        <p:spPr>
          <a:xfrm>
            <a:off x="6183000" y="5907666"/>
            <a:ext cx="1385195" cy="201600"/>
          </a:xfrm>
          <a:prstGeom prst="roundRect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/>
              <a:t>R$ 164.000 | R$ 414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ED3B130B-AB2F-B41F-4756-A03AAB4D1BB4}"/>
              </a:ext>
            </a:extLst>
          </p:cNvPr>
          <p:cNvSpPr txBox="1"/>
          <p:nvPr/>
        </p:nvSpPr>
        <p:spPr>
          <a:xfrm>
            <a:off x="4590890" y="6071297"/>
            <a:ext cx="575799" cy="383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>
                <a:latin typeface="Averta"/>
              </a:rPr>
              <a:t>Piscina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98FDAF9F-6A3D-78FD-9E51-3FF2EF2C7999}"/>
              </a:ext>
            </a:extLst>
          </p:cNvPr>
          <p:cNvSpPr/>
          <p:nvPr/>
        </p:nvSpPr>
        <p:spPr>
          <a:xfrm>
            <a:off x="6183000" y="6219674"/>
            <a:ext cx="1385195" cy="201600"/>
          </a:xfrm>
          <a:prstGeom prst="roundRect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/>
              <a:t>R$ 275.167 | R$ 694</a:t>
            </a: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33B84402-3D61-6F87-FF13-5F06558A91D6}"/>
              </a:ext>
            </a:extLst>
          </p:cNvPr>
          <p:cNvSpPr/>
          <p:nvPr/>
        </p:nvSpPr>
        <p:spPr>
          <a:xfrm>
            <a:off x="591557" y="5588338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8FB4DB0E-BA7C-9F08-7516-3726DF51F7E7}"/>
              </a:ext>
            </a:extLst>
          </p:cNvPr>
          <p:cNvSpPr/>
          <p:nvPr/>
        </p:nvSpPr>
        <p:spPr>
          <a:xfrm>
            <a:off x="591557" y="5901325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16911DFE-9454-D612-8828-BA43041FB3A2}"/>
              </a:ext>
            </a:extLst>
          </p:cNvPr>
          <p:cNvSpPr/>
          <p:nvPr/>
        </p:nvSpPr>
        <p:spPr>
          <a:xfrm>
            <a:off x="4280357" y="3084434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7A97CAF5-104B-1984-6B6C-29045987B94A}"/>
              </a:ext>
            </a:extLst>
          </p:cNvPr>
          <p:cNvSpPr/>
          <p:nvPr/>
        </p:nvSpPr>
        <p:spPr>
          <a:xfrm>
            <a:off x="4280357" y="3397422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0D0AF4BE-2B82-72F1-5D52-C177AB4A5EDA}"/>
              </a:ext>
            </a:extLst>
          </p:cNvPr>
          <p:cNvSpPr/>
          <p:nvPr/>
        </p:nvSpPr>
        <p:spPr>
          <a:xfrm>
            <a:off x="4280357" y="4023398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45747760-3C16-0354-94D5-4DF5EF1538C6}"/>
              </a:ext>
            </a:extLst>
          </p:cNvPr>
          <p:cNvSpPr/>
          <p:nvPr/>
        </p:nvSpPr>
        <p:spPr>
          <a:xfrm>
            <a:off x="4280357" y="4336386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2E35F63B-A012-75D3-3E02-597D49DC3AA9}"/>
              </a:ext>
            </a:extLst>
          </p:cNvPr>
          <p:cNvSpPr/>
          <p:nvPr/>
        </p:nvSpPr>
        <p:spPr>
          <a:xfrm>
            <a:off x="4280357" y="4962362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96" name="Retângulo: Cantos Arredondados 95">
            <a:extLst>
              <a:ext uri="{FF2B5EF4-FFF2-40B4-BE49-F238E27FC236}">
                <a16:creationId xmlns:a16="http://schemas.microsoft.com/office/drawing/2014/main" id="{4430734D-DCC6-2114-FB13-0A1F6984391D}"/>
              </a:ext>
            </a:extLst>
          </p:cNvPr>
          <p:cNvSpPr/>
          <p:nvPr/>
        </p:nvSpPr>
        <p:spPr>
          <a:xfrm>
            <a:off x="4280357" y="3710410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AF2227CE-6369-846B-A108-369FC450B705}"/>
              </a:ext>
            </a:extLst>
          </p:cNvPr>
          <p:cNvSpPr/>
          <p:nvPr/>
        </p:nvSpPr>
        <p:spPr>
          <a:xfrm>
            <a:off x="4280357" y="4649374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C7D0987D-E531-5CB8-43BF-2DB3176D6EAF}"/>
              </a:ext>
            </a:extLst>
          </p:cNvPr>
          <p:cNvSpPr/>
          <p:nvPr/>
        </p:nvSpPr>
        <p:spPr>
          <a:xfrm>
            <a:off x="4280357" y="5275350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00" name="Retângulo: Cantos Arredondados 99">
            <a:extLst>
              <a:ext uri="{FF2B5EF4-FFF2-40B4-BE49-F238E27FC236}">
                <a16:creationId xmlns:a16="http://schemas.microsoft.com/office/drawing/2014/main" id="{A317F59F-4652-7948-3DC0-B6C3529A5C7E}"/>
              </a:ext>
            </a:extLst>
          </p:cNvPr>
          <p:cNvSpPr/>
          <p:nvPr/>
        </p:nvSpPr>
        <p:spPr>
          <a:xfrm>
            <a:off x="4280357" y="5588338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06661B0-CAA4-91DC-658E-0A67D86FF52D}"/>
              </a:ext>
            </a:extLst>
          </p:cNvPr>
          <p:cNvSpPr/>
          <p:nvPr/>
        </p:nvSpPr>
        <p:spPr>
          <a:xfrm>
            <a:off x="4280357" y="2771446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2DF37FC9-F092-BC1C-3AAE-F10379B2674D}"/>
              </a:ext>
            </a:extLst>
          </p:cNvPr>
          <p:cNvSpPr/>
          <p:nvPr/>
        </p:nvSpPr>
        <p:spPr>
          <a:xfrm>
            <a:off x="4280357" y="5901325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F110FB01-B5FF-129D-A564-07DF1259ED44}"/>
              </a:ext>
            </a:extLst>
          </p:cNvPr>
          <p:cNvSpPr/>
          <p:nvPr/>
        </p:nvSpPr>
        <p:spPr>
          <a:xfrm>
            <a:off x="4280357" y="6210000"/>
            <a:ext cx="193683" cy="1994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EB72133B-001E-E770-B22C-B1CD79622B3F}"/>
              </a:ext>
            </a:extLst>
          </p:cNvPr>
          <p:cNvSpPr txBox="1"/>
          <p:nvPr/>
        </p:nvSpPr>
        <p:spPr>
          <a:xfrm>
            <a:off x="6221409" y="250177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b="1">
                <a:latin typeface="Averta"/>
              </a:rPr>
              <a:t>CUSTO | CUSTO/UH</a:t>
            </a:r>
          </a:p>
        </p:txBody>
      </p: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92845F1E-CC67-3A9E-E36C-B1091DF6B0F4}"/>
              </a:ext>
            </a:extLst>
          </p:cNvPr>
          <p:cNvCxnSpPr>
            <a:cxnSpLocks/>
          </p:cNvCxnSpPr>
          <p:nvPr/>
        </p:nvCxnSpPr>
        <p:spPr>
          <a:xfrm>
            <a:off x="3962824" y="2512691"/>
            <a:ext cx="0" cy="39085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Agrupar 221">
            <a:extLst>
              <a:ext uri="{FF2B5EF4-FFF2-40B4-BE49-F238E27FC236}">
                <a16:creationId xmlns:a16="http://schemas.microsoft.com/office/drawing/2014/main" id="{B7ABFD74-530F-C863-7DCE-E27DB04E5D3D}"/>
              </a:ext>
            </a:extLst>
          </p:cNvPr>
          <p:cNvGrpSpPr/>
          <p:nvPr/>
        </p:nvGrpSpPr>
        <p:grpSpPr>
          <a:xfrm>
            <a:off x="8274059" y="4220036"/>
            <a:ext cx="3671556" cy="2493848"/>
            <a:chOff x="8274059" y="4220036"/>
            <a:chExt cx="3671556" cy="2493848"/>
          </a:xfrm>
        </p:grpSpPr>
        <p:sp>
          <p:nvSpPr>
            <p:cNvPr id="208" name="Retângulo: Cantos Arredondados 207">
              <a:extLst>
                <a:ext uri="{FF2B5EF4-FFF2-40B4-BE49-F238E27FC236}">
                  <a16:creationId xmlns:a16="http://schemas.microsoft.com/office/drawing/2014/main" id="{4DFD5AA0-484A-DC5E-50FC-9568F7F187EA}"/>
                </a:ext>
              </a:extLst>
            </p:cNvPr>
            <p:cNvSpPr/>
            <p:nvPr/>
          </p:nvSpPr>
          <p:spPr>
            <a:xfrm>
              <a:off x="8280279" y="4720324"/>
              <a:ext cx="3665336" cy="18491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CaixaDeTexto 209">
              <a:extLst>
                <a:ext uri="{FF2B5EF4-FFF2-40B4-BE49-F238E27FC236}">
                  <a16:creationId xmlns:a16="http://schemas.microsoft.com/office/drawing/2014/main" id="{E5172E8C-8A4C-27DE-662D-6388F19C97AF}"/>
                </a:ext>
              </a:extLst>
            </p:cNvPr>
            <p:cNvSpPr txBox="1"/>
            <p:nvPr/>
          </p:nvSpPr>
          <p:spPr>
            <a:xfrm>
              <a:off x="8359299" y="4762774"/>
              <a:ext cx="3350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/>
                <a:t>MORADA DOS SONHOS </a:t>
              </a:r>
              <a:r>
                <a:rPr lang="pt-BR" sz="1050" b="1">
                  <a:solidFill>
                    <a:schemeClr val="accent5"/>
                  </a:solidFill>
                </a:rPr>
                <a:t>(Essencial)</a:t>
              </a:r>
            </a:p>
            <a:p>
              <a:r>
                <a:rPr lang="pt-BR" sz="1050" b="1">
                  <a:solidFill>
                    <a:schemeClr val="accent2">
                      <a:lumMod val="50000"/>
                    </a:schemeClr>
                  </a:solidFill>
                </a:rPr>
                <a:t>|</a:t>
              </a:r>
              <a:r>
                <a:rPr lang="pt-BR" sz="1050" b="1">
                  <a:solidFill>
                    <a:schemeClr val="accent5"/>
                  </a:solidFill>
                </a:rPr>
                <a:t> </a:t>
              </a:r>
              <a:r>
                <a:rPr lang="pt-BR" sz="1050" b="1">
                  <a:solidFill>
                    <a:schemeClr val="tx1"/>
                  </a:solidFill>
                </a:rPr>
                <a:t>396UH</a:t>
              </a:r>
              <a:r>
                <a:rPr lang="pt-BR" sz="1200"/>
                <a:t> </a:t>
              </a:r>
            </a:p>
          </p:txBody>
        </p:sp>
        <p:sp>
          <p:nvSpPr>
            <p:cNvPr id="211" name="CaixaDeTexto 210">
              <a:extLst>
                <a:ext uri="{FF2B5EF4-FFF2-40B4-BE49-F238E27FC236}">
                  <a16:creationId xmlns:a16="http://schemas.microsoft.com/office/drawing/2014/main" id="{7933DDFC-AEAA-EC6D-682F-3CE3CC531D81}"/>
                </a:ext>
              </a:extLst>
            </p:cNvPr>
            <p:cNvSpPr txBox="1"/>
            <p:nvPr/>
          </p:nvSpPr>
          <p:spPr>
            <a:xfrm>
              <a:off x="10304577" y="5667468"/>
              <a:ext cx="13712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R$ 1.889/UH</a:t>
              </a:r>
            </a:p>
            <a:p>
              <a:pPr algn="ctr"/>
              <a:r>
                <a:rPr lang="pt-BR" sz="1050" b="1">
                  <a:solidFill>
                    <a:srgbClr val="00863D"/>
                  </a:solidFill>
                </a:rPr>
                <a:t>LZ 03</a:t>
              </a:r>
              <a:endParaRPr lang="pt-BR" sz="1050">
                <a:solidFill>
                  <a:srgbClr val="00863D"/>
                </a:solidFill>
              </a:endParaRPr>
            </a:p>
          </p:txBody>
        </p:sp>
        <p:sp>
          <p:nvSpPr>
            <p:cNvPr id="212" name="Chave Direita 211">
              <a:extLst>
                <a:ext uri="{FF2B5EF4-FFF2-40B4-BE49-F238E27FC236}">
                  <a16:creationId xmlns:a16="http://schemas.microsoft.com/office/drawing/2014/main" id="{FD24211A-1E06-0996-42AE-02E478EFA797}"/>
                </a:ext>
              </a:extLst>
            </p:cNvPr>
            <p:cNvSpPr/>
            <p:nvPr/>
          </p:nvSpPr>
          <p:spPr>
            <a:xfrm>
              <a:off x="10149158" y="5258996"/>
              <a:ext cx="227096" cy="1219822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CaixaDeTexto 212">
              <a:extLst>
                <a:ext uri="{FF2B5EF4-FFF2-40B4-BE49-F238E27FC236}">
                  <a16:creationId xmlns:a16="http://schemas.microsoft.com/office/drawing/2014/main" id="{507B1941-D4CB-CB7F-6486-4514C34170B1}"/>
                </a:ext>
              </a:extLst>
            </p:cNvPr>
            <p:cNvSpPr txBox="1"/>
            <p:nvPr/>
          </p:nvSpPr>
          <p:spPr>
            <a:xfrm>
              <a:off x="8814724" y="5175001"/>
              <a:ext cx="1744085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/>
                <a:t>   1x Churrasqueira</a:t>
              </a:r>
            </a:p>
            <a:p>
              <a:r>
                <a:rPr lang="pt-BR" sz="1000"/>
                <a:t>   1x Salão de Festas</a:t>
              </a:r>
            </a:p>
            <a:p>
              <a:r>
                <a:rPr lang="pt-BR" sz="1000"/>
                <a:t>   1x Home Office</a:t>
              </a:r>
            </a:p>
            <a:p>
              <a:r>
                <a:rPr lang="pt-BR" sz="1000"/>
                <a:t>   1x Kids</a:t>
              </a:r>
            </a:p>
            <a:p>
              <a:r>
                <a:rPr lang="pt-BR" sz="1000"/>
                <a:t>   1x Piscina</a:t>
              </a:r>
              <a:endParaRPr lang="pt-BR" sz="1000" i="1"/>
            </a:p>
            <a:p>
              <a:r>
                <a:rPr lang="pt-BR" sz="1000"/>
                <a:t>   1x Pet </a:t>
              </a:r>
              <a:r>
                <a:rPr lang="pt-BR" sz="1000" err="1"/>
                <a:t>Place</a:t>
              </a:r>
              <a:endParaRPr lang="pt-BR" sz="1000"/>
            </a:p>
            <a:p>
              <a:r>
                <a:rPr lang="pt-BR" sz="1000"/>
                <a:t>   1x Playground</a:t>
              </a:r>
            </a:p>
            <a:p>
              <a:r>
                <a:rPr lang="pt-BR" sz="1000"/>
                <a:t>   1x Bicicletário</a:t>
              </a:r>
              <a:r>
                <a:rPr lang="pt-BR" sz="1200"/>
                <a:t> </a:t>
              </a:r>
            </a:p>
            <a:p>
              <a:r>
                <a:rPr lang="pt-BR" sz="1200"/>
                <a:t>   </a:t>
              </a:r>
            </a:p>
          </p:txBody>
        </p:sp>
        <p:sp>
          <p:nvSpPr>
            <p:cNvPr id="214" name="CaixaDeTexto 213">
              <a:extLst>
                <a:ext uri="{FF2B5EF4-FFF2-40B4-BE49-F238E27FC236}">
                  <a16:creationId xmlns:a16="http://schemas.microsoft.com/office/drawing/2014/main" id="{24D926F5-BED8-3F3B-20F3-468F3946B9EE}"/>
                </a:ext>
              </a:extLst>
            </p:cNvPr>
            <p:cNvSpPr txBox="1"/>
            <p:nvPr/>
          </p:nvSpPr>
          <p:spPr>
            <a:xfrm>
              <a:off x="8274059" y="4220036"/>
              <a:ext cx="3665336" cy="462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BR" sz="1400" b="1">
                  <a:latin typeface="Averta"/>
                </a:rPr>
                <a:t>EXEMPLO</a:t>
              </a:r>
            </a:p>
          </p:txBody>
        </p:sp>
      </p:grpSp>
      <p:sp>
        <p:nvSpPr>
          <p:cNvPr id="215" name="CaixaDeTexto 214">
            <a:extLst>
              <a:ext uri="{FF2B5EF4-FFF2-40B4-BE49-F238E27FC236}">
                <a16:creationId xmlns:a16="http://schemas.microsoft.com/office/drawing/2014/main" id="{5EC24594-A6AB-4375-5E1E-BD9C0370852C}"/>
              </a:ext>
            </a:extLst>
          </p:cNvPr>
          <p:cNvSpPr txBox="1"/>
          <p:nvPr/>
        </p:nvSpPr>
        <p:spPr>
          <a:xfrm>
            <a:off x="5120041" y="783477"/>
            <a:ext cx="157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Mobiliário</a:t>
            </a:r>
            <a:endParaRPr lang="pt-BR" b="1">
              <a:solidFill>
                <a:schemeClr val="accent1"/>
              </a:solidFill>
            </a:endParaRPr>
          </a:p>
        </p:txBody>
      </p:sp>
      <p:cxnSp>
        <p:nvCxnSpPr>
          <p:cNvPr id="218" name="Conector reto 217">
            <a:extLst>
              <a:ext uri="{FF2B5EF4-FFF2-40B4-BE49-F238E27FC236}">
                <a16:creationId xmlns:a16="http://schemas.microsoft.com/office/drawing/2014/main" id="{90D1F83C-74A1-D8FC-1280-E89BFA834E12}"/>
              </a:ext>
            </a:extLst>
          </p:cNvPr>
          <p:cNvCxnSpPr>
            <a:cxnSpLocks/>
          </p:cNvCxnSpPr>
          <p:nvPr/>
        </p:nvCxnSpPr>
        <p:spPr>
          <a:xfrm>
            <a:off x="4890073" y="830739"/>
            <a:ext cx="0" cy="8493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295E79F8-5CD5-D7FF-7AB4-3D446F923D4B}"/>
              </a:ext>
            </a:extLst>
          </p:cNvPr>
          <p:cNvSpPr/>
          <p:nvPr/>
        </p:nvSpPr>
        <p:spPr>
          <a:xfrm>
            <a:off x="-1253613" y="28363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OK!</a:t>
            </a:r>
          </a:p>
        </p:txBody>
      </p:sp>
    </p:spTree>
    <p:extLst>
      <p:ext uri="{BB962C8B-B14F-4D97-AF65-F5344CB8AC3E}">
        <p14:creationId xmlns:p14="http://schemas.microsoft.com/office/powerpoint/2010/main" val="3074380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F073F-2E26-88A0-E607-1E5BE7CE1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>
            <a:extLst>
              <a:ext uri="{FF2B5EF4-FFF2-40B4-BE49-F238E27FC236}">
                <a16:creationId xmlns:a16="http://schemas.microsoft.com/office/drawing/2014/main" id="{357A8B48-205F-FF6F-F85A-B8584A881357}"/>
              </a:ext>
            </a:extLst>
          </p:cNvPr>
          <p:cNvSpPr txBox="1"/>
          <p:nvPr/>
        </p:nvSpPr>
        <p:spPr>
          <a:xfrm>
            <a:off x="588724" y="3396472"/>
            <a:ext cx="1959191" cy="462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400" b="1">
                <a:solidFill>
                  <a:schemeClr val="tx1">
                    <a:lumMod val="65000"/>
                    <a:lumOff val="35000"/>
                  </a:schemeClr>
                </a:solidFill>
                <a:latin typeface="Averta"/>
              </a:rPr>
              <a:t>Quantidade de Varanda</a:t>
            </a: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ADF3F417-ABE3-9068-C21E-B60EF67B2CDE}"/>
              </a:ext>
            </a:extLst>
          </p:cNvPr>
          <p:cNvSpPr/>
          <p:nvPr/>
        </p:nvSpPr>
        <p:spPr>
          <a:xfrm>
            <a:off x="2803387" y="3523199"/>
            <a:ext cx="1201276" cy="352029"/>
          </a:xfrm>
          <a:prstGeom prst="roundRect">
            <a:avLst/>
          </a:prstGeom>
          <a:solidFill>
            <a:srgbClr val="B14F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/>
              <a:t>0 a 100%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38739544-8299-A40D-CCB6-2DD5FCAECDFB}"/>
              </a:ext>
            </a:extLst>
          </p:cNvPr>
          <p:cNvSpPr txBox="1"/>
          <p:nvPr/>
        </p:nvSpPr>
        <p:spPr>
          <a:xfrm>
            <a:off x="2900882" y="3084579"/>
            <a:ext cx="10326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b="1">
                <a:latin typeface="Averta"/>
              </a:rPr>
              <a:t>QTD SUÍTE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FD4FB10D-E92E-319E-6D67-17EAE8F22343}"/>
              </a:ext>
            </a:extLst>
          </p:cNvPr>
          <p:cNvSpPr/>
          <p:nvPr/>
        </p:nvSpPr>
        <p:spPr>
          <a:xfrm>
            <a:off x="549497" y="954574"/>
            <a:ext cx="914400" cy="914400"/>
          </a:xfrm>
          <a:prstGeom prst="ellipse">
            <a:avLst/>
          </a:prstGeom>
          <a:solidFill>
            <a:srgbClr val="793F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</a:t>
            </a:r>
            <a:endParaRPr lang="pt-BR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73" name="Imagem 72" descr="Ícone&#10;&#10;O conteúdo gerado por IA pode estar incorreto.">
            <a:extLst>
              <a:ext uri="{FF2B5EF4-FFF2-40B4-BE49-F238E27FC236}">
                <a16:creationId xmlns:a16="http://schemas.microsoft.com/office/drawing/2014/main" id="{AD62831C-D752-387F-1E3C-DF3809E2B8F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36" y="1027807"/>
            <a:ext cx="947266" cy="947266"/>
          </a:xfrm>
          <a:prstGeom prst="rect">
            <a:avLst/>
          </a:prstGeom>
        </p:spPr>
      </p:pic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E3FE468F-ED94-F383-0ACF-548FBF0E9BAC}"/>
              </a:ext>
            </a:extLst>
          </p:cNvPr>
          <p:cNvCxnSpPr>
            <a:cxnSpLocks/>
          </p:cNvCxnSpPr>
          <p:nvPr/>
        </p:nvCxnSpPr>
        <p:spPr>
          <a:xfrm>
            <a:off x="7607832" y="1588909"/>
            <a:ext cx="0" cy="44583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6">
            <a:extLst>
              <a:ext uri="{FF2B5EF4-FFF2-40B4-BE49-F238E27FC236}">
                <a16:creationId xmlns:a16="http://schemas.microsoft.com/office/drawing/2014/main" id="{57E70C8C-21F3-5F88-FDAD-97FA6CF05B4C}"/>
              </a:ext>
            </a:extLst>
          </p:cNvPr>
          <p:cNvSpPr txBox="1"/>
          <p:nvPr/>
        </p:nvSpPr>
        <p:spPr>
          <a:xfrm>
            <a:off x="470690" y="220967"/>
            <a:ext cx="7112267" cy="40780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l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2400" b="1">
                <a:solidFill>
                  <a:schemeClr val="accent1">
                    <a:lumMod val="75000"/>
                  </a:schemeClr>
                </a:solidFill>
                <a:latin typeface="Averta-Bold" panose="00000800000000000000" pitchFamily="50" charset="0"/>
                <a:ea typeface="Segoe UI Black" panose="020B0A02040204020203" pitchFamily="34" charset="0"/>
                <a:cs typeface="Calibri" panose="020F0502020204030204" pitchFamily="34" charset="0"/>
              </a:rPr>
              <a:t>DIMENSÃO – TIPOLOGIAS </a:t>
            </a:r>
            <a:r>
              <a:rPr lang="pt-BR" b="1">
                <a:solidFill>
                  <a:schemeClr val="accent1">
                    <a:lumMod val="75000"/>
                  </a:schemeClr>
                </a:solidFill>
                <a:latin typeface="Averta-Bold" panose="00000800000000000000" pitchFamily="50" charset="0"/>
                <a:ea typeface="Segoe UI Black" panose="020B0A02040204020203" pitchFamily="34" charset="0"/>
                <a:cs typeface="Calibri" panose="020F0502020204030204" pitchFamily="34" charset="0"/>
              </a:rPr>
              <a:t>(VARANDA E SUÍTE)</a:t>
            </a:r>
            <a:endParaRPr lang="pt-BR" sz="2400" b="1">
              <a:solidFill>
                <a:schemeClr val="accent1">
                  <a:lumMod val="75000"/>
                </a:schemeClr>
              </a:solidFill>
              <a:latin typeface="Averta-Bold" panose="00000800000000000000" pitchFamily="50" charset="0"/>
              <a:ea typeface="Segoe UI Black" panose="020B0A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3DD86DC5-3534-5973-9749-40366913A2B7}"/>
              </a:ext>
            </a:extLst>
          </p:cNvPr>
          <p:cNvSpPr/>
          <p:nvPr/>
        </p:nvSpPr>
        <p:spPr>
          <a:xfrm>
            <a:off x="470689" y="2653687"/>
            <a:ext cx="2527691" cy="181270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900" b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CONSEQUÊNCIAS DOS </a:t>
            </a:r>
            <a:r>
              <a:rPr lang="pt-BR" sz="900" b="1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SKUs</a:t>
            </a:r>
            <a:r>
              <a:rPr lang="pt-BR" sz="900" b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 0 e 1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9E28D38-49F5-DE10-A38B-A4B09B1296D7}"/>
              </a:ext>
            </a:extLst>
          </p:cNvPr>
          <p:cNvGrpSpPr/>
          <p:nvPr/>
        </p:nvGrpSpPr>
        <p:grpSpPr>
          <a:xfrm>
            <a:off x="8125161" y="1588909"/>
            <a:ext cx="3653369" cy="3790811"/>
            <a:chOff x="8125161" y="1588909"/>
            <a:chExt cx="3653369" cy="3790811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5221B566-ED7D-8319-EE2F-931F4F4D634B}"/>
                </a:ext>
              </a:extLst>
            </p:cNvPr>
            <p:cNvSpPr/>
            <p:nvPr/>
          </p:nvSpPr>
          <p:spPr>
            <a:xfrm>
              <a:off x="8125161" y="1935679"/>
              <a:ext cx="3653363" cy="16974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0224E7E9-04E2-EDF3-2B9B-3E8DEA7F8F98}"/>
                </a:ext>
              </a:extLst>
            </p:cNvPr>
            <p:cNvSpPr txBox="1"/>
            <p:nvPr/>
          </p:nvSpPr>
          <p:spPr>
            <a:xfrm>
              <a:off x="8328641" y="1588909"/>
              <a:ext cx="3246402" cy="307777"/>
            </a:xfrm>
            <a:prstGeom prst="rect">
              <a:avLst/>
            </a:prstGeom>
            <a:solidFill>
              <a:srgbClr val="E8E3DD"/>
            </a:solidFill>
          </p:spPr>
          <p:txBody>
            <a:bodyPr wrap="none" rtlCol="0">
              <a:spAutoFit/>
            </a:bodyPr>
            <a:lstStyle/>
            <a:p>
              <a:r>
                <a:rPr lang="pt-BR" sz="1400" b="1">
                  <a:latin typeface="Averta"/>
                </a:rPr>
                <a:t>RÉGUA DE CLASSIFICÃO INTERMEDIÁRIA </a:t>
              </a: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39697F21-122B-C818-9821-D0FE55231CEB}"/>
                </a:ext>
              </a:extLst>
            </p:cNvPr>
            <p:cNvSpPr/>
            <p:nvPr/>
          </p:nvSpPr>
          <p:spPr>
            <a:xfrm>
              <a:off x="8938839" y="2114610"/>
              <a:ext cx="612339" cy="228972"/>
            </a:xfrm>
            <a:prstGeom prst="roundRect">
              <a:avLst/>
            </a:prstGeom>
            <a:solidFill>
              <a:srgbClr val="CEAB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/>
                <a:t>TIP 01</a:t>
              </a:r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B4CC9D26-8D9E-FB62-E1C4-0F44FA2B7925}"/>
                </a:ext>
              </a:extLst>
            </p:cNvPr>
            <p:cNvSpPr/>
            <p:nvPr/>
          </p:nvSpPr>
          <p:spPr>
            <a:xfrm>
              <a:off x="9568848" y="2114610"/>
              <a:ext cx="612339" cy="228972"/>
            </a:xfrm>
            <a:prstGeom prst="roundRect">
              <a:avLst/>
            </a:prstGeom>
            <a:solidFill>
              <a:srgbClr val="9859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/>
                <a:t>TIP 02</a:t>
              </a:r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3D0EF9C1-20C0-43D7-773F-92EDF7DB0AE0}"/>
                </a:ext>
              </a:extLst>
            </p:cNvPr>
            <p:cNvSpPr/>
            <p:nvPr/>
          </p:nvSpPr>
          <p:spPr>
            <a:xfrm>
              <a:off x="10198857" y="2114610"/>
              <a:ext cx="612339" cy="228972"/>
            </a:xfrm>
            <a:prstGeom prst="roundRect">
              <a:avLst/>
            </a:prstGeom>
            <a:solidFill>
              <a:srgbClr val="592F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/>
                <a:t>TIP 03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0C429C93-7159-8A52-93A3-DF83734F7A18}"/>
                </a:ext>
              </a:extLst>
            </p:cNvPr>
            <p:cNvSpPr txBox="1"/>
            <p:nvPr/>
          </p:nvSpPr>
          <p:spPr>
            <a:xfrm>
              <a:off x="9353138" y="2334346"/>
              <a:ext cx="7276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/>
                <a:t>1,5K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DD244E63-D770-38FA-3798-55F4D58A6D59}"/>
                </a:ext>
              </a:extLst>
            </p:cNvPr>
            <p:cNvSpPr txBox="1"/>
            <p:nvPr/>
          </p:nvSpPr>
          <p:spPr>
            <a:xfrm>
              <a:off x="9987927" y="2334346"/>
              <a:ext cx="7276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/>
                <a:t>3K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411AECE3-7FD2-5C6F-5FF9-98CCD5EF9A24}"/>
                </a:ext>
              </a:extLst>
            </p:cNvPr>
            <p:cNvSpPr txBox="1"/>
            <p:nvPr/>
          </p:nvSpPr>
          <p:spPr>
            <a:xfrm>
              <a:off x="10626097" y="2333720"/>
              <a:ext cx="7276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/>
                <a:t>9K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F6C855A4-9AA1-07D7-B91C-989F4F6F8B80}"/>
                </a:ext>
              </a:extLst>
            </p:cNvPr>
            <p:cNvSpPr txBox="1"/>
            <p:nvPr/>
          </p:nvSpPr>
          <p:spPr>
            <a:xfrm>
              <a:off x="8825759" y="2326107"/>
              <a:ext cx="7276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/>
                <a:t>0</a:t>
              </a:r>
            </a:p>
          </p:txBody>
        </p:sp>
        <p:sp>
          <p:nvSpPr>
            <p:cNvPr id="244" name="CaixaDeTexto 243">
              <a:extLst>
                <a:ext uri="{FF2B5EF4-FFF2-40B4-BE49-F238E27FC236}">
                  <a16:creationId xmlns:a16="http://schemas.microsoft.com/office/drawing/2014/main" id="{36A1F513-E044-4D72-FD14-7B130ADED2EB}"/>
                </a:ext>
              </a:extLst>
            </p:cNvPr>
            <p:cNvSpPr txBox="1"/>
            <p:nvPr/>
          </p:nvSpPr>
          <p:spPr>
            <a:xfrm>
              <a:off x="8373780" y="2626878"/>
              <a:ext cx="2514224" cy="8947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pt-BR" sz="1200" b="1">
                  <a:solidFill>
                    <a:srgbClr val="E6D5EE"/>
                  </a:solidFill>
                  <a:latin typeface="Averta"/>
                </a:rPr>
                <a:t>TIP 01 - </a:t>
              </a:r>
              <a:r>
                <a:rPr lang="pt-BR" sz="1200">
                  <a:latin typeface="Averta"/>
                </a:rPr>
                <a:t>Até 50% de varanda</a:t>
              </a:r>
            </a:p>
            <a:p>
              <a:pPr algn="l">
                <a:lnSpc>
                  <a:spcPct val="150000"/>
                </a:lnSpc>
              </a:pPr>
              <a:r>
                <a:rPr lang="pt-BR" sz="1200" b="1">
                  <a:solidFill>
                    <a:srgbClr val="B181CB"/>
                  </a:solidFill>
                  <a:latin typeface="Averta"/>
                </a:rPr>
                <a:t>TIP 02 - </a:t>
              </a:r>
              <a:r>
                <a:rPr lang="pt-BR" sz="1200">
                  <a:latin typeface="Averta"/>
                </a:rPr>
                <a:t>De 50% a 100% de varanda</a:t>
              </a:r>
            </a:p>
            <a:p>
              <a:pPr algn="l">
                <a:lnSpc>
                  <a:spcPct val="150000"/>
                </a:lnSpc>
              </a:pPr>
              <a:r>
                <a:rPr lang="pt-BR" sz="1200" b="1">
                  <a:solidFill>
                    <a:srgbClr val="592F71"/>
                  </a:solidFill>
                  <a:latin typeface="Averta"/>
                </a:rPr>
                <a:t>TIP 03 - </a:t>
              </a:r>
              <a:r>
                <a:rPr lang="pt-BR" sz="1200">
                  <a:latin typeface="Averta"/>
                </a:rPr>
                <a:t>Varanda + suíte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5247D492-609C-9892-447B-370FAF9F2A25}"/>
                </a:ext>
              </a:extLst>
            </p:cNvPr>
            <p:cNvSpPr/>
            <p:nvPr/>
          </p:nvSpPr>
          <p:spPr>
            <a:xfrm>
              <a:off x="8125161" y="4137066"/>
              <a:ext cx="3653365" cy="12426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966CC83-94BB-A356-6D32-BD7A891857CA}"/>
                </a:ext>
              </a:extLst>
            </p:cNvPr>
            <p:cNvSpPr txBox="1"/>
            <p:nvPr/>
          </p:nvSpPr>
          <p:spPr>
            <a:xfrm>
              <a:off x="8223639" y="4224301"/>
              <a:ext cx="3145970" cy="99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/>
                <a:t>MORADA DOS SONHOS </a:t>
              </a:r>
              <a:r>
                <a:rPr lang="pt-BR" sz="1050" b="1">
                  <a:solidFill>
                    <a:schemeClr val="accent5"/>
                  </a:solidFill>
                </a:rPr>
                <a:t>(Essencial)</a:t>
              </a:r>
            </a:p>
            <a:p>
              <a:endParaRPr lang="pt-BR" sz="1050" b="1">
                <a:solidFill>
                  <a:schemeClr val="accent5"/>
                </a:solidFill>
              </a:endParaRPr>
            </a:p>
            <a:p>
              <a:r>
                <a:rPr lang="pt-BR" sz="1200"/>
                <a:t> 63% de Varanda</a:t>
              </a:r>
              <a:endParaRPr lang="pt-BR" sz="1000"/>
            </a:p>
            <a:p>
              <a:r>
                <a:rPr lang="pt-BR" sz="1200"/>
                <a:t> </a:t>
              </a:r>
              <a:r>
                <a:rPr lang="pt-BR" sz="1100">
                  <a:solidFill>
                    <a:schemeClr val="bg1">
                      <a:lumMod val="75000"/>
                    </a:schemeClr>
                  </a:solidFill>
                </a:rPr>
                <a:t>Valor da varanda (R$ 3.000) * 63%</a:t>
              </a:r>
            </a:p>
            <a:p>
              <a:r>
                <a:rPr lang="pt-BR" sz="1200"/>
                <a:t> Sem Suíte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222970C6-0580-75F1-41F7-85F42EF3F723}"/>
                </a:ext>
              </a:extLst>
            </p:cNvPr>
            <p:cNvSpPr txBox="1"/>
            <p:nvPr/>
          </p:nvSpPr>
          <p:spPr>
            <a:xfrm>
              <a:off x="10643474" y="4623095"/>
              <a:ext cx="1135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R$ 1.890 /UH</a:t>
              </a:r>
            </a:p>
            <a:p>
              <a:pPr algn="ctr"/>
              <a:r>
                <a:rPr lang="pt-BR" sz="1200" b="1">
                  <a:solidFill>
                    <a:srgbClr val="7030A0"/>
                  </a:solidFill>
                </a:rPr>
                <a:t>TIP 02</a:t>
              </a:r>
              <a:endParaRPr lang="pt-BR" sz="1200">
                <a:solidFill>
                  <a:srgbClr val="7030A0"/>
                </a:solidFill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179B3443-3963-90F2-15BB-33CA1C82283D}"/>
                </a:ext>
              </a:extLst>
            </p:cNvPr>
            <p:cNvSpPr txBox="1"/>
            <p:nvPr/>
          </p:nvSpPr>
          <p:spPr>
            <a:xfrm>
              <a:off x="9344330" y="3792299"/>
              <a:ext cx="910827" cy="307777"/>
            </a:xfrm>
            <a:prstGeom prst="rect">
              <a:avLst/>
            </a:prstGeom>
            <a:solidFill>
              <a:srgbClr val="E8E3DD"/>
            </a:solidFill>
          </p:spPr>
          <p:txBody>
            <a:bodyPr wrap="none" rtlCol="0">
              <a:spAutoFit/>
            </a:bodyPr>
            <a:lstStyle/>
            <a:p>
              <a:r>
                <a:rPr lang="pt-BR" sz="1400" b="1">
                  <a:latin typeface="Averta"/>
                </a:rPr>
                <a:t>EXEMPLO</a:t>
              </a:r>
            </a:p>
          </p:txBody>
        </p:sp>
        <p:sp>
          <p:nvSpPr>
            <p:cNvPr id="27" name="Chave Direita 26">
              <a:extLst>
                <a:ext uri="{FF2B5EF4-FFF2-40B4-BE49-F238E27FC236}">
                  <a16:creationId xmlns:a16="http://schemas.microsoft.com/office/drawing/2014/main" id="{EB82E518-7998-8C7D-2F0A-7CBA59A4FE6F}"/>
                </a:ext>
              </a:extLst>
            </p:cNvPr>
            <p:cNvSpPr/>
            <p:nvPr/>
          </p:nvSpPr>
          <p:spPr>
            <a:xfrm>
              <a:off x="10576248" y="4624103"/>
              <a:ext cx="131653" cy="540306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0D1B02F-FD3A-4019-4D9A-9DB547463D44}"/>
              </a:ext>
            </a:extLst>
          </p:cNvPr>
          <p:cNvSpPr txBox="1"/>
          <p:nvPr/>
        </p:nvSpPr>
        <p:spPr>
          <a:xfrm>
            <a:off x="603978" y="4784366"/>
            <a:ext cx="4730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900" b="1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* Custos a serem refinados e definidos por SKU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CDE147D4-E948-1FB6-C3F9-089DF09A469F}"/>
              </a:ext>
            </a:extLst>
          </p:cNvPr>
          <p:cNvSpPr/>
          <p:nvPr/>
        </p:nvSpPr>
        <p:spPr>
          <a:xfrm>
            <a:off x="6594149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DIMENSÕES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CA2252-8719-3246-4DD2-AF4C41052766}"/>
              </a:ext>
            </a:extLst>
          </p:cNvPr>
          <p:cNvSpPr/>
          <p:nvPr/>
        </p:nvSpPr>
        <p:spPr>
          <a:xfrm>
            <a:off x="7722848" y="0"/>
            <a:ext cx="1133856" cy="407804"/>
          </a:xfrm>
          <a:prstGeom prst="rect">
            <a:avLst/>
          </a:prstGeom>
          <a:solidFill>
            <a:srgbClr val="006B3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/>
              <a:t>RACIONAL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91378B5-6515-3550-8EB0-CD5AA5F0425B}"/>
              </a:ext>
            </a:extLst>
          </p:cNvPr>
          <p:cNvSpPr/>
          <p:nvPr/>
        </p:nvSpPr>
        <p:spPr>
          <a:xfrm>
            <a:off x="8851547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AMOSTRAGEM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388569D-D4B7-2287-517B-56E0E18FA671}"/>
              </a:ext>
            </a:extLst>
          </p:cNvPr>
          <p:cNvSpPr/>
          <p:nvPr/>
        </p:nvSpPr>
        <p:spPr>
          <a:xfrm>
            <a:off x="9980246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SIMULAÇÃO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16E504ED-9CA0-0906-6D43-AD346220C61B}"/>
              </a:ext>
            </a:extLst>
          </p:cNvPr>
          <p:cNvSpPr/>
          <p:nvPr/>
        </p:nvSpPr>
        <p:spPr>
          <a:xfrm>
            <a:off x="11108944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ADERENCIA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67D0612-D00C-2222-31CC-8099EB1E943C}"/>
              </a:ext>
            </a:extLst>
          </p:cNvPr>
          <p:cNvGrpSpPr/>
          <p:nvPr/>
        </p:nvGrpSpPr>
        <p:grpSpPr>
          <a:xfrm>
            <a:off x="4891580" y="3523987"/>
            <a:ext cx="2015250" cy="856582"/>
            <a:chOff x="9762039" y="3957100"/>
            <a:chExt cx="2727813" cy="1409333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D156A128-590E-ECC4-4808-36DDECA1F903}"/>
                </a:ext>
              </a:extLst>
            </p:cNvPr>
            <p:cNvSpPr/>
            <p:nvPr/>
          </p:nvSpPr>
          <p:spPr>
            <a:xfrm>
              <a:off x="11125954" y="4946321"/>
              <a:ext cx="1201274" cy="352029"/>
            </a:xfrm>
            <a:prstGeom prst="roundRect">
              <a:avLst/>
            </a:prstGeom>
            <a:solidFill>
              <a:srgbClr val="B14FD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/>
                <a:t>R$ 6.000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D8BEB9F-CC6D-0BAB-A26C-AF839EC9A8BE}"/>
                </a:ext>
              </a:extLst>
            </p:cNvPr>
            <p:cNvSpPr/>
            <p:nvPr/>
          </p:nvSpPr>
          <p:spPr>
            <a:xfrm>
              <a:off x="11125952" y="4545613"/>
              <a:ext cx="1201276" cy="352029"/>
            </a:xfrm>
            <a:prstGeom prst="roundRect">
              <a:avLst/>
            </a:prstGeom>
            <a:solidFill>
              <a:srgbClr val="B14FD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/>
                <a:t>R$ 3.000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8054749E-C027-0661-7634-944950D3C9E8}"/>
                </a:ext>
              </a:extLst>
            </p:cNvPr>
            <p:cNvSpPr txBox="1"/>
            <p:nvPr/>
          </p:nvSpPr>
          <p:spPr>
            <a:xfrm>
              <a:off x="10013396" y="3957100"/>
              <a:ext cx="2476456" cy="455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>
                  <a:solidFill>
                    <a:schemeClr val="tx1"/>
                  </a:solidFill>
                  <a:latin typeface="Averta"/>
                </a:rPr>
                <a:t>CUSTO MÉDIO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ECE025CF-8249-9BA9-AA46-BDABF965139B}"/>
                </a:ext>
              </a:extLst>
            </p:cNvPr>
            <p:cNvSpPr txBox="1"/>
            <p:nvPr/>
          </p:nvSpPr>
          <p:spPr>
            <a:xfrm>
              <a:off x="9762039" y="4735456"/>
              <a:ext cx="1201277" cy="63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pt-BR" sz="1100">
                  <a:latin typeface="Averta"/>
                </a:rPr>
                <a:t>Suíte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C7ACAAEC-6120-3219-73D4-83B5E08AEAA9}"/>
                </a:ext>
              </a:extLst>
            </p:cNvPr>
            <p:cNvSpPr txBox="1"/>
            <p:nvPr/>
          </p:nvSpPr>
          <p:spPr>
            <a:xfrm>
              <a:off x="9762039" y="4334821"/>
              <a:ext cx="1201276" cy="63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pt-BR" sz="1100">
                  <a:latin typeface="Averta"/>
                </a:rPr>
                <a:t>Varanda</a:t>
              </a:r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8BD936D-3E97-8824-C74C-BFD28BD41626}"/>
              </a:ext>
            </a:extLst>
          </p:cNvPr>
          <p:cNvSpPr txBox="1"/>
          <p:nvPr/>
        </p:nvSpPr>
        <p:spPr>
          <a:xfrm>
            <a:off x="588724" y="4042093"/>
            <a:ext cx="1710725" cy="462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400" b="1">
                <a:solidFill>
                  <a:schemeClr val="tx1">
                    <a:lumMod val="65000"/>
                    <a:lumOff val="35000"/>
                  </a:schemeClr>
                </a:solidFill>
                <a:latin typeface="Averta"/>
              </a:rPr>
              <a:t>Quantidade de Suíte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B08A751-EEB0-566D-7C0D-49EA2D40844B}"/>
              </a:ext>
            </a:extLst>
          </p:cNvPr>
          <p:cNvSpPr/>
          <p:nvPr/>
        </p:nvSpPr>
        <p:spPr>
          <a:xfrm>
            <a:off x="2803387" y="4170877"/>
            <a:ext cx="1201276" cy="352029"/>
          </a:xfrm>
          <a:prstGeom prst="roundRect">
            <a:avLst/>
          </a:prstGeom>
          <a:solidFill>
            <a:srgbClr val="B14F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/>
              <a:t>0 a 100%</a:t>
            </a:r>
          </a:p>
        </p:txBody>
      </p:sp>
      <p:sp>
        <p:nvSpPr>
          <p:cNvPr id="55" name="Colchete Direito 54">
            <a:extLst>
              <a:ext uri="{FF2B5EF4-FFF2-40B4-BE49-F238E27FC236}">
                <a16:creationId xmlns:a16="http://schemas.microsoft.com/office/drawing/2014/main" id="{D19A42BA-9D8B-5ACE-37AE-91CA3504713F}"/>
              </a:ext>
            </a:extLst>
          </p:cNvPr>
          <p:cNvSpPr/>
          <p:nvPr/>
        </p:nvSpPr>
        <p:spPr>
          <a:xfrm>
            <a:off x="6786688" y="3523988"/>
            <a:ext cx="120144" cy="1039411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olchete Direito 55">
            <a:extLst>
              <a:ext uri="{FF2B5EF4-FFF2-40B4-BE49-F238E27FC236}">
                <a16:creationId xmlns:a16="http://schemas.microsoft.com/office/drawing/2014/main" id="{DB2292AE-D375-A7B0-FF31-D68061AADF78}"/>
              </a:ext>
            </a:extLst>
          </p:cNvPr>
          <p:cNvSpPr/>
          <p:nvPr/>
        </p:nvSpPr>
        <p:spPr>
          <a:xfrm flipH="1">
            <a:off x="5077277" y="3523988"/>
            <a:ext cx="120144" cy="1039411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C36A1373-1DFF-D797-E817-D5E5DB2437EB}"/>
              </a:ext>
            </a:extLst>
          </p:cNvPr>
          <p:cNvSpPr txBox="1"/>
          <p:nvPr/>
        </p:nvSpPr>
        <p:spPr>
          <a:xfrm>
            <a:off x="549718" y="2348808"/>
            <a:ext cx="325163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700" b="1">
                <a:solidFill>
                  <a:srgbClr val="7030A0"/>
                </a:solidFill>
              </a:rPr>
              <a:t>ITENS AUTOMÁTICOS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C38240B-0ED3-F422-C05B-8170B86DAC3B}"/>
              </a:ext>
            </a:extLst>
          </p:cNvPr>
          <p:cNvSpPr/>
          <p:nvPr/>
        </p:nvSpPr>
        <p:spPr>
          <a:xfrm>
            <a:off x="-1253613" y="2836398"/>
            <a:ext cx="914400" cy="914400"/>
          </a:xfrm>
          <a:prstGeom prst="rect">
            <a:avLst/>
          </a:prstGeom>
          <a:solidFill>
            <a:srgbClr val="006B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OK!</a:t>
            </a:r>
          </a:p>
        </p:txBody>
      </p:sp>
    </p:spTree>
    <p:extLst>
      <p:ext uri="{BB962C8B-B14F-4D97-AF65-F5344CB8AC3E}">
        <p14:creationId xmlns:p14="http://schemas.microsoft.com/office/powerpoint/2010/main" val="636631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62B06-120E-3D45-0887-AF7C72652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D65D13B4-65ED-8FD4-42EC-D0FCF799D5F4}"/>
              </a:ext>
            </a:extLst>
          </p:cNvPr>
          <p:cNvSpPr/>
          <p:nvPr/>
        </p:nvSpPr>
        <p:spPr>
          <a:xfrm>
            <a:off x="4869392" y="4181591"/>
            <a:ext cx="1201276" cy="299521"/>
          </a:xfrm>
          <a:prstGeom prst="roundRect">
            <a:avLst/>
          </a:prstGeom>
          <a:solidFill>
            <a:srgbClr val="F72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/>
              <a:t>R$ 1.000</a:t>
            </a: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CB37E160-32A9-A756-FA62-B514D77C8A99}"/>
              </a:ext>
            </a:extLst>
          </p:cNvPr>
          <p:cNvSpPr/>
          <p:nvPr/>
        </p:nvSpPr>
        <p:spPr>
          <a:xfrm>
            <a:off x="4869392" y="3684066"/>
            <a:ext cx="1201276" cy="299521"/>
          </a:xfrm>
          <a:prstGeom prst="roundRect">
            <a:avLst/>
          </a:prstGeom>
          <a:solidFill>
            <a:srgbClr val="F72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/>
              <a:t>R$ 2.000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43E27E7-533E-EF97-F622-9E1DFBA3F8E1}"/>
              </a:ext>
            </a:extLst>
          </p:cNvPr>
          <p:cNvSpPr txBox="1"/>
          <p:nvPr/>
        </p:nvSpPr>
        <p:spPr>
          <a:xfrm>
            <a:off x="625114" y="2988482"/>
            <a:ext cx="914034" cy="505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500" b="1">
                <a:latin typeface="Averta"/>
              </a:rPr>
              <a:t>VAGAS</a:t>
            </a:r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E52D51D2-CC44-9F91-9CB3-6D5524D5A901}"/>
              </a:ext>
            </a:extLst>
          </p:cNvPr>
          <p:cNvSpPr/>
          <p:nvPr/>
        </p:nvSpPr>
        <p:spPr>
          <a:xfrm>
            <a:off x="721407" y="4201361"/>
            <a:ext cx="310583" cy="2227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EB8627E4-0B1C-F7AD-6CC7-27A1FBF6B385}"/>
              </a:ext>
            </a:extLst>
          </p:cNvPr>
          <p:cNvSpPr/>
          <p:nvPr/>
        </p:nvSpPr>
        <p:spPr>
          <a:xfrm>
            <a:off x="721407" y="3703134"/>
            <a:ext cx="310583" cy="2227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531A88BB-AF34-6E78-07BA-8070E1BF97F5}"/>
              </a:ext>
            </a:extLst>
          </p:cNvPr>
          <p:cNvSpPr txBox="1"/>
          <p:nvPr/>
        </p:nvSpPr>
        <p:spPr>
          <a:xfrm>
            <a:off x="1166090" y="3504830"/>
            <a:ext cx="1580882" cy="462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400">
                <a:latin typeface="Averta"/>
              </a:rPr>
              <a:t>Vaga carro em solo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0FCFA78D-C192-56DF-CFE8-371C8A2EEA02}"/>
              </a:ext>
            </a:extLst>
          </p:cNvPr>
          <p:cNvSpPr txBox="1"/>
          <p:nvPr/>
        </p:nvSpPr>
        <p:spPr>
          <a:xfrm>
            <a:off x="1166090" y="4011127"/>
            <a:ext cx="1816523" cy="462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400">
                <a:latin typeface="Averta"/>
              </a:rPr>
              <a:t>Vaga de moto em solo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59018D42-5500-8E76-F2D8-3E5EA9F20731}"/>
              </a:ext>
            </a:extLst>
          </p:cNvPr>
          <p:cNvSpPr txBox="1"/>
          <p:nvPr/>
        </p:nvSpPr>
        <p:spPr>
          <a:xfrm>
            <a:off x="4965201" y="3079698"/>
            <a:ext cx="10583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b="1">
                <a:latin typeface="Averta"/>
              </a:rPr>
              <a:t>CUSTO/UH</a:t>
            </a:r>
          </a:p>
        </p:txBody>
      </p:sp>
      <p:sp>
        <p:nvSpPr>
          <p:cNvPr id="110" name="Retângulo: Cantos Arredondados 109">
            <a:extLst>
              <a:ext uri="{FF2B5EF4-FFF2-40B4-BE49-F238E27FC236}">
                <a16:creationId xmlns:a16="http://schemas.microsoft.com/office/drawing/2014/main" id="{2E7304B8-F2F4-8B15-4B46-9848CF3EC4C6}"/>
              </a:ext>
            </a:extLst>
          </p:cNvPr>
          <p:cNvSpPr/>
          <p:nvPr/>
        </p:nvSpPr>
        <p:spPr>
          <a:xfrm>
            <a:off x="3276970" y="4181591"/>
            <a:ext cx="1201276" cy="299521"/>
          </a:xfrm>
          <a:prstGeom prst="roundRect">
            <a:avLst/>
          </a:prstGeom>
          <a:solidFill>
            <a:srgbClr val="F72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/>
              <a:t>XX</a:t>
            </a:r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ABE2D96E-C7E8-ACC5-7F93-911D24A69197}"/>
              </a:ext>
            </a:extLst>
          </p:cNvPr>
          <p:cNvSpPr/>
          <p:nvPr/>
        </p:nvSpPr>
        <p:spPr>
          <a:xfrm>
            <a:off x="3276970" y="3684066"/>
            <a:ext cx="1201276" cy="299521"/>
          </a:xfrm>
          <a:prstGeom prst="roundRect">
            <a:avLst/>
          </a:prstGeom>
          <a:solidFill>
            <a:srgbClr val="F72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/>
              <a:t>XX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5EF3C82E-3587-6F4D-C4BE-FE40F8039532}"/>
              </a:ext>
            </a:extLst>
          </p:cNvPr>
          <p:cNvSpPr txBox="1"/>
          <p:nvPr/>
        </p:nvSpPr>
        <p:spPr>
          <a:xfrm>
            <a:off x="3221175" y="3079698"/>
            <a:ext cx="13965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b="1">
                <a:latin typeface="Averta"/>
              </a:rPr>
              <a:t>QTD DE VAGAS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097B0927-8927-581A-D775-34F24FB9A3EA}"/>
              </a:ext>
            </a:extLst>
          </p:cNvPr>
          <p:cNvSpPr txBox="1"/>
          <p:nvPr/>
        </p:nvSpPr>
        <p:spPr>
          <a:xfrm>
            <a:off x="1155503" y="4343832"/>
            <a:ext cx="184731" cy="462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endParaRPr lang="pt-BR" sz="1400">
              <a:latin typeface="Averta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D367B8A4-7F33-5724-FD98-830E00528DD5}"/>
              </a:ext>
            </a:extLst>
          </p:cNvPr>
          <p:cNvSpPr txBox="1"/>
          <p:nvPr/>
        </p:nvSpPr>
        <p:spPr>
          <a:xfrm>
            <a:off x="470690" y="220967"/>
            <a:ext cx="7112267" cy="40780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l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2400" b="1">
                <a:solidFill>
                  <a:schemeClr val="accent1">
                    <a:lumMod val="75000"/>
                  </a:schemeClr>
                </a:solidFill>
                <a:latin typeface="Averta-Bold" panose="00000800000000000000" pitchFamily="50" charset="0"/>
                <a:ea typeface="Segoe UI Black" panose="020B0A02040204020203" pitchFamily="34" charset="0"/>
                <a:cs typeface="Calibri" panose="020F0502020204030204" pitchFamily="34" charset="0"/>
              </a:rPr>
              <a:t>DIMENSÃO – VAGAS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DF644FD-5358-6933-37BF-915323DE0362}"/>
              </a:ext>
            </a:extLst>
          </p:cNvPr>
          <p:cNvGrpSpPr/>
          <p:nvPr/>
        </p:nvGrpSpPr>
        <p:grpSpPr>
          <a:xfrm>
            <a:off x="7397549" y="1307056"/>
            <a:ext cx="3589373" cy="4337079"/>
            <a:chOff x="7397549" y="1307056"/>
            <a:chExt cx="3589373" cy="4337079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22023232-D468-D4B9-794E-3DB858751BD9}"/>
                </a:ext>
              </a:extLst>
            </p:cNvPr>
            <p:cNvSpPr/>
            <p:nvPr/>
          </p:nvSpPr>
          <p:spPr>
            <a:xfrm>
              <a:off x="7397551" y="1653826"/>
              <a:ext cx="3575248" cy="15829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730A8D75-93D9-9B1B-DAD8-BA1D84BE799C}"/>
                </a:ext>
              </a:extLst>
            </p:cNvPr>
            <p:cNvSpPr/>
            <p:nvPr/>
          </p:nvSpPr>
          <p:spPr>
            <a:xfrm>
              <a:off x="7933435" y="1833518"/>
              <a:ext cx="804548" cy="228972"/>
            </a:xfrm>
            <a:prstGeom prst="roundRect">
              <a:avLst/>
            </a:prstGeom>
            <a:solidFill>
              <a:srgbClr val="FED3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>
                  <a:solidFill>
                    <a:schemeClr val="tx1"/>
                  </a:solidFill>
                </a:rPr>
                <a:t>VAGA 01</a:t>
              </a: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C52A0173-22D0-A050-5613-E9C958D6F8D7}"/>
                </a:ext>
              </a:extLst>
            </p:cNvPr>
            <p:cNvSpPr/>
            <p:nvPr/>
          </p:nvSpPr>
          <p:spPr>
            <a:xfrm>
              <a:off x="8771072" y="1833518"/>
              <a:ext cx="804548" cy="228972"/>
            </a:xfrm>
            <a:prstGeom prst="roundRect">
              <a:avLst/>
            </a:prstGeom>
            <a:solidFill>
              <a:srgbClr val="FB7DA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/>
                <a:t>VAGA 02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D91F11C-DEE1-C12B-0EAF-1AE01ECA69C8}"/>
                </a:ext>
              </a:extLst>
            </p:cNvPr>
            <p:cNvSpPr/>
            <p:nvPr/>
          </p:nvSpPr>
          <p:spPr>
            <a:xfrm>
              <a:off x="9604763" y="1833518"/>
              <a:ext cx="804548" cy="228972"/>
            </a:xfrm>
            <a:prstGeom prst="roundRect">
              <a:avLst/>
            </a:prstGeom>
            <a:solidFill>
              <a:srgbClr val="CF07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/>
                <a:t>VAGA 03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D510179F-F37C-84E5-91DA-17F960BDC912}"/>
                </a:ext>
              </a:extLst>
            </p:cNvPr>
            <p:cNvSpPr txBox="1"/>
            <p:nvPr/>
          </p:nvSpPr>
          <p:spPr>
            <a:xfrm>
              <a:off x="7766320" y="2036681"/>
              <a:ext cx="7276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/>
                <a:t>0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FA90AF9-2909-B42F-11AA-CB9E0E88E947}"/>
                </a:ext>
              </a:extLst>
            </p:cNvPr>
            <p:cNvSpPr txBox="1"/>
            <p:nvPr/>
          </p:nvSpPr>
          <p:spPr>
            <a:xfrm>
              <a:off x="10098243" y="2036681"/>
              <a:ext cx="7276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/>
                <a:t>15K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02A395B-67B5-911E-112F-1BA7EC56D969}"/>
                </a:ext>
              </a:extLst>
            </p:cNvPr>
            <p:cNvSpPr txBox="1"/>
            <p:nvPr/>
          </p:nvSpPr>
          <p:spPr>
            <a:xfrm>
              <a:off x="8365718" y="2036681"/>
              <a:ext cx="7276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/>
                <a:t>1,3K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E3A133D6-1A34-D78E-740D-4A045747AB38}"/>
                </a:ext>
              </a:extLst>
            </p:cNvPr>
            <p:cNvSpPr txBox="1"/>
            <p:nvPr/>
          </p:nvSpPr>
          <p:spPr>
            <a:xfrm>
              <a:off x="9250822" y="2036681"/>
              <a:ext cx="7276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/>
                <a:t>2,5K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992F4A7A-A0BC-EB96-997A-C7CBD16E982F}"/>
                </a:ext>
              </a:extLst>
            </p:cNvPr>
            <p:cNvSpPr txBox="1"/>
            <p:nvPr/>
          </p:nvSpPr>
          <p:spPr>
            <a:xfrm>
              <a:off x="7397549" y="1307056"/>
              <a:ext cx="3589373" cy="307777"/>
            </a:xfrm>
            <a:prstGeom prst="rect">
              <a:avLst/>
            </a:prstGeom>
            <a:solidFill>
              <a:srgbClr val="E8E3D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>
                  <a:latin typeface="Averta"/>
                </a:rPr>
                <a:t>RÉGUA DE CLASSIFICÃO INTERMEDIÁRIA</a:t>
              </a:r>
            </a:p>
          </p:txBody>
        </p:sp>
        <p:sp>
          <p:nvSpPr>
            <p:cNvPr id="246" name="CaixaDeTexto 245">
              <a:extLst>
                <a:ext uri="{FF2B5EF4-FFF2-40B4-BE49-F238E27FC236}">
                  <a16:creationId xmlns:a16="http://schemas.microsoft.com/office/drawing/2014/main" id="{F2FD3C89-43A5-8A0B-E33A-E8ABE35AA21A}"/>
                </a:ext>
              </a:extLst>
            </p:cNvPr>
            <p:cNvSpPr txBox="1"/>
            <p:nvPr/>
          </p:nvSpPr>
          <p:spPr>
            <a:xfrm>
              <a:off x="7605082" y="2234132"/>
              <a:ext cx="3121775" cy="8947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pt-BR" sz="1200" b="1">
                  <a:solidFill>
                    <a:srgbClr val="FED3E4"/>
                  </a:solidFill>
                  <a:latin typeface="Averta"/>
                </a:rPr>
                <a:t>VAGA 01 - </a:t>
              </a:r>
              <a:r>
                <a:rPr lang="pt-BR" sz="1200">
                  <a:latin typeface="Averta"/>
                </a:rPr>
                <a:t>0,5 vaga/UH + vagas adicionais</a:t>
              </a:r>
            </a:p>
            <a:p>
              <a:pPr algn="l">
                <a:lnSpc>
                  <a:spcPct val="150000"/>
                </a:lnSpc>
              </a:pPr>
              <a:r>
                <a:rPr lang="pt-BR" sz="1200" b="1">
                  <a:solidFill>
                    <a:srgbClr val="FB7DAF"/>
                  </a:solidFill>
                  <a:latin typeface="Averta"/>
                </a:rPr>
                <a:t>VAGA 02 - </a:t>
              </a:r>
              <a:r>
                <a:rPr lang="pt-BR" sz="1200">
                  <a:latin typeface="Averta"/>
                </a:rPr>
                <a:t>1 vaga/UH +  vagas adicionais</a:t>
              </a:r>
            </a:p>
            <a:p>
              <a:pPr algn="l">
                <a:lnSpc>
                  <a:spcPct val="150000"/>
                </a:lnSpc>
              </a:pPr>
              <a:r>
                <a:rPr lang="pt-BR" sz="1200" b="1">
                  <a:solidFill>
                    <a:srgbClr val="CF0757"/>
                  </a:solidFill>
                  <a:latin typeface="Averta"/>
                </a:rPr>
                <a:t>VAGA 03 - </a:t>
              </a:r>
              <a:r>
                <a:rPr lang="pt-BR" sz="1200">
                  <a:latin typeface="Averta"/>
                </a:rPr>
                <a:t>Edifício Garagem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26E3CF28-EC10-F7D6-214B-8BA3E6EA94A0}"/>
                </a:ext>
              </a:extLst>
            </p:cNvPr>
            <p:cNvSpPr txBox="1"/>
            <p:nvPr/>
          </p:nvSpPr>
          <p:spPr>
            <a:xfrm>
              <a:off x="7397549" y="3270690"/>
              <a:ext cx="3575247" cy="307777"/>
            </a:xfrm>
            <a:prstGeom prst="rect">
              <a:avLst/>
            </a:prstGeom>
            <a:solidFill>
              <a:srgbClr val="E8E3D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>
                  <a:latin typeface="Averta"/>
                </a:rPr>
                <a:t>EXEMPLO</a:t>
              </a: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8F21F4FE-3668-90AE-ED93-C36359BD4DCA}"/>
                </a:ext>
              </a:extLst>
            </p:cNvPr>
            <p:cNvSpPr/>
            <p:nvPr/>
          </p:nvSpPr>
          <p:spPr>
            <a:xfrm>
              <a:off x="7411674" y="3619588"/>
              <a:ext cx="3575248" cy="15829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1F30F7D-668D-64F3-C73B-C29591BE978E}"/>
                </a:ext>
              </a:extLst>
            </p:cNvPr>
            <p:cNvSpPr txBox="1"/>
            <p:nvPr/>
          </p:nvSpPr>
          <p:spPr>
            <a:xfrm>
              <a:off x="7416405" y="3751309"/>
              <a:ext cx="3287166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/>
                <a:t>MORADA DOS SONHOS </a:t>
              </a:r>
              <a:r>
                <a:rPr lang="pt-BR" sz="1050" b="1">
                  <a:solidFill>
                    <a:schemeClr val="accent5"/>
                  </a:solidFill>
                </a:rPr>
                <a:t>(Essencial)</a:t>
              </a:r>
            </a:p>
            <a:p>
              <a:r>
                <a:rPr lang="pt-BR" sz="1050" b="1">
                  <a:solidFill>
                    <a:schemeClr val="accent4"/>
                  </a:solidFill>
                </a:rPr>
                <a:t>|</a:t>
              </a:r>
              <a:r>
                <a:rPr lang="pt-BR" sz="1050" b="1">
                  <a:solidFill>
                    <a:srgbClr val="7030A0"/>
                  </a:solidFill>
                </a:rPr>
                <a:t> </a:t>
              </a:r>
              <a:r>
                <a:rPr lang="pt-BR" sz="1050" b="1">
                  <a:solidFill>
                    <a:schemeClr val="tx1"/>
                  </a:solidFill>
                </a:rPr>
                <a:t>396 UH</a:t>
              </a:r>
            </a:p>
            <a:p>
              <a:endParaRPr lang="pt-BR" sz="1050" b="1">
                <a:solidFill>
                  <a:srgbClr val="7030A0"/>
                </a:solidFill>
              </a:endParaRPr>
            </a:p>
            <a:p>
              <a:r>
                <a:rPr lang="pt-BR" sz="1200"/>
                <a:t>   274 Vagas de carro em solo</a:t>
              </a:r>
            </a:p>
            <a:p>
              <a:r>
                <a:rPr lang="pt-BR" sz="1200"/>
                <a:t>   </a:t>
              </a:r>
              <a:r>
                <a:rPr lang="pt-BR" sz="1100">
                  <a:solidFill>
                    <a:schemeClr val="bg1">
                      <a:lumMod val="75000"/>
                    </a:schemeClr>
                  </a:solidFill>
                </a:rPr>
                <a:t>274 * R$ 2.000/396</a:t>
              </a:r>
              <a:endParaRPr lang="pt-BR" sz="120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pt-BR" sz="1200"/>
                <a:t>   22 Vagas de moto</a:t>
              </a:r>
            </a:p>
            <a:p>
              <a:r>
                <a:rPr lang="pt-BR" sz="1200">
                  <a:solidFill>
                    <a:schemeClr val="bg1">
                      <a:lumMod val="75000"/>
                    </a:schemeClr>
                  </a:solidFill>
                </a:rPr>
                <a:t>   </a:t>
              </a:r>
              <a:r>
                <a:rPr lang="pt-BR" sz="1100">
                  <a:solidFill>
                    <a:schemeClr val="bg1">
                      <a:lumMod val="75000"/>
                    </a:schemeClr>
                  </a:solidFill>
                </a:rPr>
                <a:t>22 * R$1.000/396</a:t>
              </a:r>
              <a:endParaRPr lang="pt-BR" sz="1200">
                <a:solidFill>
                  <a:schemeClr val="bg1">
                    <a:lumMod val="75000"/>
                  </a:schemeClr>
                </a:solidFill>
              </a:endParaRPr>
            </a:p>
            <a:p>
              <a:endParaRPr lang="pt-BR" sz="1200"/>
            </a:p>
            <a:p>
              <a:r>
                <a:rPr lang="pt-BR" sz="1200"/>
                <a:t>   </a:t>
              </a:r>
            </a:p>
            <a:p>
              <a:endParaRPr lang="pt-BR" sz="120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35E44D4-5739-AD53-AE23-EE1C8471B931}"/>
                </a:ext>
              </a:extLst>
            </p:cNvPr>
            <p:cNvSpPr txBox="1"/>
            <p:nvPr/>
          </p:nvSpPr>
          <p:spPr>
            <a:xfrm>
              <a:off x="9758721" y="4413944"/>
              <a:ext cx="1199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>
                  <a:solidFill>
                    <a:schemeClr val="accent4"/>
                  </a:solidFill>
                </a:rPr>
                <a:t>R$ 1.439/UH</a:t>
              </a:r>
            </a:p>
            <a:p>
              <a:pPr algn="ctr"/>
              <a:r>
                <a:rPr lang="pt-BR" sz="1200" b="1">
                  <a:solidFill>
                    <a:schemeClr val="accent4"/>
                  </a:solidFill>
                </a:rPr>
                <a:t>VAGA 02</a:t>
              </a:r>
              <a:endParaRPr lang="pt-BR" sz="1200">
                <a:solidFill>
                  <a:schemeClr val="accent4"/>
                </a:solidFill>
              </a:endParaRPr>
            </a:p>
          </p:txBody>
        </p:sp>
        <p:sp>
          <p:nvSpPr>
            <p:cNvPr id="19" name="Chave Direita 18">
              <a:extLst>
                <a:ext uri="{FF2B5EF4-FFF2-40B4-BE49-F238E27FC236}">
                  <a16:creationId xmlns:a16="http://schemas.microsoft.com/office/drawing/2014/main" id="{315C4117-FD35-58B1-444E-82F8DF3977E9}"/>
                </a:ext>
              </a:extLst>
            </p:cNvPr>
            <p:cNvSpPr/>
            <p:nvPr/>
          </p:nvSpPr>
          <p:spPr>
            <a:xfrm>
              <a:off x="9646722" y="4335365"/>
              <a:ext cx="126499" cy="687011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A735ECC-B728-504F-214E-875E4931A346}"/>
              </a:ext>
            </a:extLst>
          </p:cNvPr>
          <p:cNvSpPr txBox="1"/>
          <p:nvPr/>
        </p:nvSpPr>
        <p:spPr>
          <a:xfrm>
            <a:off x="1155503" y="4343832"/>
            <a:ext cx="184731" cy="462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endParaRPr lang="pt-BR" sz="1400">
              <a:latin typeface="Averta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03B1FB5-EE03-6707-0269-C160397662C8}"/>
              </a:ext>
            </a:extLst>
          </p:cNvPr>
          <p:cNvSpPr/>
          <p:nvPr/>
        </p:nvSpPr>
        <p:spPr>
          <a:xfrm>
            <a:off x="4869392" y="4694564"/>
            <a:ext cx="1201276" cy="299521"/>
          </a:xfrm>
          <a:prstGeom prst="roundRect">
            <a:avLst/>
          </a:prstGeom>
          <a:solidFill>
            <a:srgbClr val="F72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/>
              <a:t>R$ 15.000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D078654-211B-31B6-F191-9420133A82A8}"/>
              </a:ext>
            </a:extLst>
          </p:cNvPr>
          <p:cNvSpPr/>
          <p:nvPr/>
        </p:nvSpPr>
        <p:spPr>
          <a:xfrm>
            <a:off x="721407" y="4715035"/>
            <a:ext cx="310583" cy="2227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6112FF-C8F9-ECE5-995A-40EE7E76EBF2}"/>
              </a:ext>
            </a:extLst>
          </p:cNvPr>
          <p:cNvSpPr txBox="1"/>
          <p:nvPr/>
        </p:nvSpPr>
        <p:spPr>
          <a:xfrm>
            <a:off x="1166090" y="4532872"/>
            <a:ext cx="1792478" cy="462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400">
                <a:latin typeface="Averta"/>
              </a:rPr>
              <a:t>Vaga em Ed. Garagem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FCA80B9-5ADB-DD29-FD96-B3B7EEB5697F}"/>
              </a:ext>
            </a:extLst>
          </p:cNvPr>
          <p:cNvSpPr/>
          <p:nvPr/>
        </p:nvSpPr>
        <p:spPr>
          <a:xfrm>
            <a:off x="3276970" y="4694564"/>
            <a:ext cx="1201276" cy="299521"/>
          </a:xfrm>
          <a:prstGeom prst="roundRect">
            <a:avLst/>
          </a:prstGeom>
          <a:solidFill>
            <a:srgbClr val="F72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/>
              <a:t>XX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78AAF14-343D-0496-05F6-044746592BD8}"/>
              </a:ext>
            </a:extLst>
          </p:cNvPr>
          <p:cNvCxnSpPr>
            <a:cxnSpLocks/>
          </p:cNvCxnSpPr>
          <p:nvPr/>
        </p:nvCxnSpPr>
        <p:spPr>
          <a:xfrm>
            <a:off x="6743536" y="1588909"/>
            <a:ext cx="0" cy="38852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47EBD85-6ECB-2E85-FA67-6A27BAD1CB72}"/>
              </a:ext>
            </a:extLst>
          </p:cNvPr>
          <p:cNvSpPr txBox="1"/>
          <p:nvPr/>
        </p:nvSpPr>
        <p:spPr>
          <a:xfrm>
            <a:off x="549718" y="2348808"/>
            <a:ext cx="325163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700" b="1">
                <a:solidFill>
                  <a:schemeClr val="accent4"/>
                </a:solidFill>
              </a:rPr>
              <a:t>ITENS FLEXÍVEIS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30BAF4B-9516-72CE-8B2D-EDFCEBD048B7}"/>
              </a:ext>
            </a:extLst>
          </p:cNvPr>
          <p:cNvSpPr txBox="1"/>
          <p:nvPr/>
        </p:nvSpPr>
        <p:spPr>
          <a:xfrm>
            <a:off x="594605" y="5130243"/>
            <a:ext cx="4730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900" b="1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* Todos os custos serão refinados posteriormente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5C3D259-B80C-20C6-3AC4-C9B2A0528BF6}"/>
              </a:ext>
            </a:extLst>
          </p:cNvPr>
          <p:cNvSpPr/>
          <p:nvPr/>
        </p:nvSpPr>
        <p:spPr>
          <a:xfrm>
            <a:off x="6594149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DIMENSÕES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4FB8C55F-2727-5F37-0946-8901C2910634}"/>
              </a:ext>
            </a:extLst>
          </p:cNvPr>
          <p:cNvSpPr/>
          <p:nvPr/>
        </p:nvSpPr>
        <p:spPr>
          <a:xfrm>
            <a:off x="7722848" y="0"/>
            <a:ext cx="1133856" cy="407804"/>
          </a:xfrm>
          <a:prstGeom prst="rect">
            <a:avLst/>
          </a:prstGeom>
          <a:solidFill>
            <a:srgbClr val="006B3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/>
              <a:t>RACIONAL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278F4E41-2213-5D21-D3DE-8FA6436434F4}"/>
              </a:ext>
            </a:extLst>
          </p:cNvPr>
          <p:cNvSpPr/>
          <p:nvPr/>
        </p:nvSpPr>
        <p:spPr>
          <a:xfrm>
            <a:off x="8851547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AMOSTRAGEM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7C15CF6-1F93-B738-440D-3EFE57445B0D}"/>
              </a:ext>
            </a:extLst>
          </p:cNvPr>
          <p:cNvSpPr/>
          <p:nvPr/>
        </p:nvSpPr>
        <p:spPr>
          <a:xfrm>
            <a:off x="9980246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SIMULAÇÃO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F257BB18-BA7E-EF01-A3A3-3143745F85B3}"/>
              </a:ext>
            </a:extLst>
          </p:cNvPr>
          <p:cNvSpPr/>
          <p:nvPr/>
        </p:nvSpPr>
        <p:spPr>
          <a:xfrm>
            <a:off x="11108944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ADERENCIA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5325006-97FB-A50D-4C7C-D4E9487E6ECD}"/>
              </a:ext>
            </a:extLst>
          </p:cNvPr>
          <p:cNvGrpSpPr/>
          <p:nvPr/>
        </p:nvGrpSpPr>
        <p:grpSpPr>
          <a:xfrm>
            <a:off x="524024" y="1276729"/>
            <a:ext cx="1696854" cy="1039938"/>
            <a:chOff x="524024" y="1276729"/>
            <a:chExt cx="1696854" cy="1039938"/>
          </a:xfrm>
        </p:grpSpPr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6AA8B8DB-B8F8-ED6C-9236-EF616C8B36D4}"/>
                </a:ext>
              </a:extLst>
            </p:cNvPr>
            <p:cNvSpPr/>
            <p:nvPr/>
          </p:nvSpPr>
          <p:spPr>
            <a:xfrm>
              <a:off x="524024" y="1276729"/>
              <a:ext cx="914400" cy="914400"/>
            </a:xfrm>
            <a:prstGeom prst="ellipse">
              <a:avLst/>
            </a:prstGeom>
            <a:solidFill>
              <a:srgbClr val="F728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60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4</a:t>
              </a:r>
              <a:endParaRPr lang="pt-B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pic>
          <p:nvPicPr>
            <p:cNvPr id="77" name="Imagem 76" descr="Ícone&#10;&#10;O conteúdo gerado por IA pode estar incorreto.">
              <a:extLst>
                <a:ext uri="{FF2B5EF4-FFF2-40B4-BE49-F238E27FC236}">
                  <a16:creationId xmlns:a16="http://schemas.microsoft.com/office/drawing/2014/main" id="{F5A63C9F-DBC8-FEBC-ED7A-ABFBA2291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376" y="1460945"/>
              <a:ext cx="855722" cy="855722"/>
            </a:xfrm>
            <a:prstGeom prst="rect">
              <a:avLst/>
            </a:prstGeom>
          </p:spPr>
        </p:pic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766B843A-9081-0339-CF07-5025DC41B02D}"/>
                </a:ext>
              </a:extLst>
            </p:cNvPr>
            <p:cNvSpPr/>
            <p:nvPr/>
          </p:nvSpPr>
          <p:spPr>
            <a:xfrm>
              <a:off x="1703353" y="1399585"/>
              <a:ext cx="517525" cy="513605"/>
            </a:xfrm>
            <a:prstGeom prst="ellipse">
              <a:avLst/>
            </a:prstGeom>
            <a:solidFill>
              <a:srgbClr val="E8E3DD"/>
            </a:solidFill>
            <a:ln>
              <a:solidFill>
                <a:srgbClr val="E8E3D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4906A60D-8E22-8D41-343F-8CEA4052FFBF}"/>
              </a:ext>
            </a:extLst>
          </p:cNvPr>
          <p:cNvSpPr/>
          <p:nvPr/>
        </p:nvSpPr>
        <p:spPr>
          <a:xfrm>
            <a:off x="-1253613" y="28363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OK!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4F3A6A2-364E-2538-9D1E-55C0420DFDC4}"/>
              </a:ext>
            </a:extLst>
          </p:cNvPr>
          <p:cNvSpPr/>
          <p:nvPr/>
        </p:nvSpPr>
        <p:spPr>
          <a:xfrm>
            <a:off x="-2534649" y="3955522"/>
            <a:ext cx="2195436" cy="1609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VAGA COBERTA</a:t>
            </a:r>
          </a:p>
          <a:p>
            <a:pPr algn="ctr"/>
            <a:r>
              <a:rPr lang="pt-BR"/>
              <a:t>VAGA DESCOBERTA</a:t>
            </a:r>
          </a:p>
        </p:txBody>
      </p:sp>
    </p:spTree>
    <p:extLst>
      <p:ext uri="{BB962C8B-B14F-4D97-AF65-F5344CB8AC3E}">
        <p14:creationId xmlns:p14="http://schemas.microsoft.com/office/powerpoint/2010/main" val="153527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AF05B-9E46-1B93-833A-3C17F4E0A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6">
            <a:extLst>
              <a:ext uri="{FF2B5EF4-FFF2-40B4-BE49-F238E27FC236}">
                <a16:creationId xmlns:a16="http://schemas.microsoft.com/office/drawing/2014/main" id="{BD472C6D-552E-4A92-88CF-2F495A2B796A}"/>
              </a:ext>
            </a:extLst>
          </p:cNvPr>
          <p:cNvSpPr txBox="1"/>
          <p:nvPr/>
        </p:nvSpPr>
        <p:spPr>
          <a:xfrm>
            <a:off x="470690" y="220967"/>
            <a:ext cx="7112267" cy="40780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l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2400" b="1">
                <a:solidFill>
                  <a:schemeClr val="accent1">
                    <a:lumMod val="75000"/>
                  </a:schemeClr>
                </a:solidFill>
                <a:latin typeface="Averta-Bold" panose="00000800000000000000" pitchFamily="50" charset="0"/>
                <a:ea typeface="Segoe UI Black" panose="020B0A02040204020203" pitchFamily="34" charset="0"/>
                <a:cs typeface="Calibri" panose="020F0502020204030204" pitchFamily="34" charset="0"/>
              </a:rPr>
              <a:t>CONSTRUÇÃO RÉGUA CLASSIFICAÇÃO</a:t>
            </a:r>
          </a:p>
        </p:txBody>
      </p:sp>
      <p:sp>
        <p:nvSpPr>
          <p:cNvPr id="208" name="object 6">
            <a:extLst>
              <a:ext uri="{FF2B5EF4-FFF2-40B4-BE49-F238E27FC236}">
                <a16:creationId xmlns:a16="http://schemas.microsoft.com/office/drawing/2014/main" id="{39FC33C7-EFBA-6544-55B8-21DDE6133EF1}"/>
              </a:ext>
            </a:extLst>
          </p:cNvPr>
          <p:cNvSpPr txBox="1"/>
          <p:nvPr/>
        </p:nvSpPr>
        <p:spPr>
          <a:xfrm>
            <a:off x="1025281" y="1914920"/>
            <a:ext cx="2733656" cy="284693"/>
          </a:xfrm>
          <a:prstGeom prst="rect">
            <a:avLst/>
          </a:prstGeom>
          <a:noFill/>
        </p:spPr>
        <p:txBody>
          <a:bodyPr vert="horz" wrap="square" lIns="0" tIns="38100" rIns="0" bIns="0" rtlCol="0">
            <a:spAutoFit/>
          </a:bodyPr>
          <a:lstStyle/>
          <a:p>
            <a:pPr marL="12700" marR="5080" algn="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1600" b="1">
                <a:solidFill>
                  <a:srgbClr val="00D38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ACABAMENTOS</a:t>
            </a:r>
          </a:p>
        </p:txBody>
      </p:sp>
      <p:sp>
        <p:nvSpPr>
          <p:cNvPr id="209" name="object 6">
            <a:extLst>
              <a:ext uri="{FF2B5EF4-FFF2-40B4-BE49-F238E27FC236}">
                <a16:creationId xmlns:a16="http://schemas.microsoft.com/office/drawing/2014/main" id="{7D4D56C8-EDB4-D904-0BD8-3FC79C5290B7}"/>
              </a:ext>
            </a:extLst>
          </p:cNvPr>
          <p:cNvSpPr txBox="1"/>
          <p:nvPr/>
        </p:nvSpPr>
        <p:spPr>
          <a:xfrm>
            <a:off x="2492688" y="2601441"/>
            <a:ext cx="1266249" cy="284693"/>
          </a:xfrm>
          <a:prstGeom prst="rect">
            <a:avLst/>
          </a:prstGeom>
          <a:noFill/>
        </p:spPr>
        <p:txBody>
          <a:bodyPr vert="horz" wrap="square" lIns="0" tIns="38100" rIns="0" bIns="0" rtlCol="0">
            <a:spAutoFit/>
          </a:bodyPr>
          <a:lstStyle/>
          <a:p>
            <a:pPr marL="12700" marR="5080" algn="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1600" b="1">
                <a:solidFill>
                  <a:srgbClr val="006B3F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LAZER</a:t>
            </a:r>
          </a:p>
        </p:txBody>
      </p:sp>
      <p:sp>
        <p:nvSpPr>
          <p:cNvPr id="210" name="object 6">
            <a:extLst>
              <a:ext uri="{FF2B5EF4-FFF2-40B4-BE49-F238E27FC236}">
                <a16:creationId xmlns:a16="http://schemas.microsoft.com/office/drawing/2014/main" id="{E3B601D1-3E02-C4BB-8495-D13E0724ED55}"/>
              </a:ext>
            </a:extLst>
          </p:cNvPr>
          <p:cNvSpPr txBox="1"/>
          <p:nvPr/>
        </p:nvSpPr>
        <p:spPr>
          <a:xfrm>
            <a:off x="236648" y="3358657"/>
            <a:ext cx="3522289" cy="284693"/>
          </a:xfrm>
          <a:prstGeom prst="rect">
            <a:avLst/>
          </a:prstGeom>
          <a:noFill/>
        </p:spPr>
        <p:txBody>
          <a:bodyPr vert="horz" wrap="square" lIns="0" tIns="38100" rIns="0" bIns="0" rtlCol="0">
            <a:spAutoFit/>
          </a:bodyPr>
          <a:lstStyle/>
          <a:p>
            <a:pPr marL="12700" marR="5080" algn="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1600" b="1">
                <a:solidFill>
                  <a:srgbClr val="592F7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TIPOLOGIAS </a:t>
            </a:r>
            <a:r>
              <a:rPr lang="pt-BR" sz="1400" b="1">
                <a:solidFill>
                  <a:srgbClr val="592F7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(VARANDA + SUÍTE)</a:t>
            </a:r>
            <a:endParaRPr lang="pt-BR" sz="1600" b="1">
              <a:solidFill>
                <a:srgbClr val="592F7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" name="object 6">
            <a:extLst>
              <a:ext uri="{FF2B5EF4-FFF2-40B4-BE49-F238E27FC236}">
                <a16:creationId xmlns:a16="http://schemas.microsoft.com/office/drawing/2014/main" id="{030D3131-633A-50FB-2BE0-D885E2EF7168}"/>
              </a:ext>
            </a:extLst>
          </p:cNvPr>
          <p:cNvSpPr txBox="1"/>
          <p:nvPr/>
        </p:nvSpPr>
        <p:spPr>
          <a:xfrm>
            <a:off x="271913" y="4127204"/>
            <a:ext cx="3487024" cy="284693"/>
          </a:xfrm>
          <a:prstGeom prst="rect">
            <a:avLst/>
          </a:prstGeom>
          <a:noFill/>
        </p:spPr>
        <p:txBody>
          <a:bodyPr vert="horz" wrap="square" lIns="0" tIns="38100" rIns="0" bIns="0" rtlCol="0">
            <a:spAutoFit/>
          </a:bodyPr>
          <a:lstStyle/>
          <a:p>
            <a:pPr marL="12700" marR="5080" algn="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1600" b="1">
                <a:solidFill>
                  <a:srgbClr val="F7287C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VAGAS (QUANTIDADE)</a:t>
            </a:r>
          </a:p>
        </p:txBody>
      </p:sp>
      <p:sp>
        <p:nvSpPr>
          <p:cNvPr id="212" name="Retângulo: Cantos Arredondados 211">
            <a:extLst>
              <a:ext uri="{FF2B5EF4-FFF2-40B4-BE49-F238E27FC236}">
                <a16:creationId xmlns:a16="http://schemas.microsoft.com/office/drawing/2014/main" id="{2D8C6BED-0DE2-E892-4FD1-FBAA064D5C1F}"/>
              </a:ext>
            </a:extLst>
          </p:cNvPr>
          <p:cNvSpPr/>
          <p:nvPr/>
        </p:nvSpPr>
        <p:spPr>
          <a:xfrm>
            <a:off x="4675886" y="1986426"/>
            <a:ext cx="1265385" cy="250574"/>
          </a:xfrm>
          <a:prstGeom prst="roundRect">
            <a:avLst/>
          </a:prstGeom>
          <a:solidFill>
            <a:srgbClr val="86FF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tx1"/>
                </a:solidFill>
              </a:rPr>
              <a:t>ACAB 01</a:t>
            </a:r>
          </a:p>
        </p:txBody>
      </p:sp>
      <p:sp>
        <p:nvSpPr>
          <p:cNvPr id="213" name="Retângulo: Cantos Arredondados 212">
            <a:extLst>
              <a:ext uri="{FF2B5EF4-FFF2-40B4-BE49-F238E27FC236}">
                <a16:creationId xmlns:a16="http://schemas.microsoft.com/office/drawing/2014/main" id="{42CBC847-1E25-1537-01A6-3F69E3B313A5}"/>
              </a:ext>
            </a:extLst>
          </p:cNvPr>
          <p:cNvSpPr/>
          <p:nvPr/>
        </p:nvSpPr>
        <p:spPr>
          <a:xfrm>
            <a:off x="5993314" y="1986426"/>
            <a:ext cx="1265385" cy="250574"/>
          </a:xfrm>
          <a:prstGeom prst="roundRect">
            <a:avLst/>
          </a:prstGeom>
          <a:solidFill>
            <a:srgbClr val="00D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ACAB 02</a:t>
            </a:r>
          </a:p>
        </p:txBody>
      </p:sp>
      <p:sp>
        <p:nvSpPr>
          <p:cNvPr id="214" name="Retângulo: Cantos Arredondados 213">
            <a:extLst>
              <a:ext uri="{FF2B5EF4-FFF2-40B4-BE49-F238E27FC236}">
                <a16:creationId xmlns:a16="http://schemas.microsoft.com/office/drawing/2014/main" id="{8AB58B27-2BD7-3048-86E5-D713C57E65FA}"/>
              </a:ext>
            </a:extLst>
          </p:cNvPr>
          <p:cNvSpPr/>
          <p:nvPr/>
        </p:nvSpPr>
        <p:spPr>
          <a:xfrm>
            <a:off x="7304535" y="1986426"/>
            <a:ext cx="1265385" cy="250574"/>
          </a:xfrm>
          <a:prstGeom prst="roundRect">
            <a:avLst/>
          </a:prstGeom>
          <a:solidFill>
            <a:srgbClr val="009D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ACAB 03</a:t>
            </a:r>
          </a:p>
        </p:txBody>
      </p:sp>
      <p:sp>
        <p:nvSpPr>
          <p:cNvPr id="219" name="Retângulo: Cantos Arredondados 218">
            <a:extLst>
              <a:ext uri="{FF2B5EF4-FFF2-40B4-BE49-F238E27FC236}">
                <a16:creationId xmlns:a16="http://schemas.microsoft.com/office/drawing/2014/main" id="{FB8BFC82-CEC4-4C34-610C-09F27F0831E8}"/>
              </a:ext>
            </a:extLst>
          </p:cNvPr>
          <p:cNvSpPr/>
          <p:nvPr/>
        </p:nvSpPr>
        <p:spPr>
          <a:xfrm>
            <a:off x="4699947" y="4199377"/>
            <a:ext cx="1224011" cy="250574"/>
          </a:xfrm>
          <a:prstGeom prst="roundRect">
            <a:avLst/>
          </a:prstGeom>
          <a:solidFill>
            <a:srgbClr val="FED3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tx1"/>
                </a:solidFill>
              </a:rPr>
              <a:t>VAGA 01</a:t>
            </a:r>
          </a:p>
        </p:txBody>
      </p:sp>
      <p:sp>
        <p:nvSpPr>
          <p:cNvPr id="220" name="Retângulo: Cantos Arredondados 219">
            <a:extLst>
              <a:ext uri="{FF2B5EF4-FFF2-40B4-BE49-F238E27FC236}">
                <a16:creationId xmlns:a16="http://schemas.microsoft.com/office/drawing/2014/main" id="{3C8F851D-BF5D-DBB4-587F-C94F7F59E413}"/>
              </a:ext>
            </a:extLst>
          </p:cNvPr>
          <p:cNvSpPr/>
          <p:nvPr/>
        </p:nvSpPr>
        <p:spPr>
          <a:xfrm>
            <a:off x="5993314" y="4199377"/>
            <a:ext cx="1265385" cy="250574"/>
          </a:xfrm>
          <a:prstGeom prst="roundRect">
            <a:avLst/>
          </a:prstGeom>
          <a:solidFill>
            <a:srgbClr val="FB7D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VAGA 02</a:t>
            </a:r>
          </a:p>
        </p:txBody>
      </p:sp>
      <p:sp>
        <p:nvSpPr>
          <p:cNvPr id="221" name="Retângulo: Cantos Arredondados 220">
            <a:extLst>
              <a:ext uri="{FF2B5EF4-FFF2-40B4-BE49-F238E27FC236}">
                <a16:creationId xmlns:a16="http://schemas.microsoft.com/office/drawing/2014/main" id="{3424EC06-FC93-BDC2-D6BF-5B48FCF7EF9B}"/>
              </a:ext>
            </a:extLst>
          </p:cNvPr>
          <p:cNvSpPr/>
          <p:nvPr/>
        </p:nvSpPr>
        <p:spPr>
          <a:xfrm>
            <a:off x="7296603" y="4199377"/>
            <a:ext cx="1265387" cy="250574"/>
          </a:xfrm>
          <a:prstGeom prst="roundRect">
            <a:avLst/>
          </a:prstGeom>
          <a:solidFill>
            <a:srgbClr val="CF0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VAGA 03</a:t>
            </a:r>
          </a:p>
        </p:txBody>
      </p:sp>
      <p:sp>
        <p:nvSpPr>
          <p:cNvPr id="222" name="Retângulo: Cantos Arredondados 221">
            <a:extLst>
              <a:ext uri="{FF2B5EF4-FFF2-40B4-BE49-F238E27FC236}">
                <a16:creationId xmlns:a16="http://schemas.microsoft.com/office/drawing/2014/main" id="{45331B16-CEE9-820B-D003-B498967F418C}"/>
              </a:ext>
            </a:extLst>
          </p:cNvPr>
          <p:cNvSpPr/>
          <p:nvPr/>
        </p:nvSpPr>
        <p:spPr>
          <a:xfrm>
            <a:off x="4713199" y="2652159"/>
            <a:ext cx="1228071" cy="250574"/>
          </a:xfrm>
          <a:prstGeom prst="roundRect">
            <a:avLst/>
          </a:prstGeom>
          <a:solidFill>
            <a:srgbClr val="00D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LZ 01</a:t>
            </a:r>
          </a:p>
        </p:txBody>
      </p:sp>
      <p:sp>
        <p:nvSpPr>
          <p:cNvPr id="223" name="Retângulo: Cantos Arredondados 222">
            <a:extLst>
              <a:ext uri="{FF2B5EF4-FFF2-40B4-BE49-F238E27FC236}">
                <a16:creationId xmlns:a16="http://schemas.microsoft.com/office/drawing/2014/main" id="{BC9A8F65-2C15-295F-F75E-A1CDA6429C63}"/>
              </a:ext>
            </a:extLst>
          </p:cNvPr>
          <p:cNvSpPr/>
          <p:nvPr/>
        </p:nvSpPr>
        <p:spPr>
          <a:xfrm>
            <a:off x="5993315" y="2652159"/>
            <a:ext cx="1265385" cy="25057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LZ 02</a:t>
            </a:r>
          </a:p>
        </p:txBody>
      </p:sp>
      <p:sp>
        <p:nvSpPr>
          <p:cNvPr id="224" name="Retângulo: Cantos Arredondados 223">
            <a:extLst>
              <a:ext uri="{FF2B5EF4-FFF2-40B4-BE49-F238E27FC236}">
                <a16:creationId xmlns:a16="http://schemas.microsoft.com/office/drawing/2014/main" id="{5BAEDF77-F901-A765-A342-572CD6706171}"/>
              </a:ext>
            </a:extLst>
          </p:cNvPr>
          <p:cNvSpPr/>
          <p:nvPr/>
        </p:nvSpPr>
        <p:spPr>
          <a:xfrm>
            <a:off x="7296603" y="2652159"/>
            <a:ext cx="1273317" cy="25057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LZ 03</a:t>
            </a:r>
          </a:p>
        </p:txBody>
      </p:sp>
      <p:sp>
        <p:nvSpPr>
          <p:cNvPr id="225" name="Retângulo: Cantos Arredondados 224">
            <a:extLst>
              <a:ext uri="{FF2B5EF4-FFF2-40B4-BE49-F238E27FC236}">
                <a16:creationId xmlns:a16="http://schemas.microsoft.com/office/drawing/2014/main" id="{ABCC7F52-C278-B939-9F35-A7E33B599AC8}"/>
              </a:ext>
            </a:extLst>
          </p:cNvPr>
          <p:cNvSpPr/>
          <p:nvPr/>
        </p:nvSpPr>
        <p:spPr>
          <a:xfrm>
            <a:off x="4707484" y="3447252"/>
            <a:ext cx="1233786" cy="250574"/>
          </a:xfrm>
          <a:prstGeom prst="roundRect">
            <a:avLst/>
          </a:prstGeom>
          <a:solidFill>
            <a:srgbClr val="E6D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tx1"/>
                </a:solidFill>
              </a:rPr>
              <a:t>TIP 01</a:t>
            </a:r>
          </a:p>
        </p:txBody>
      </p:sp>
      <p:sp>
        <p:nvSpPr>
          <p:cNvPr id="226" name="Retângulo: Cantos Arredondados 225">
            <a:extLst>
              <a:ext uri="{FF2B5EF4-FFF2-40B4-BE49-F238E27FC236}">
                <a16:creationId xmlns:a16="http://schemas.microsoft.com/office/drawing/2014/main" id="{74F316AC-5C87-A092-FEF9-A6ECEDAD9F6E}"/>
              </a:ext>
            </a:extLst>
          </p:cNvPr>
          <p:cNvSpPr/>
          <p:nvPr/>
        </p:nvSpPr>
        <p:spPr>
          <a:xfrm>
            <a:off x="5993314" y="3447252"/>
            <a:ext cx="1265385" cy="250574"/>
          </a:xfrm>
          <a:prstGeom prst="roundRect">
            <a:avLst/>
          </a:prstGeom>
          <a:solidFill>
            <a:srgbClr val="B181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TIP 02</a:t>
            </a:r>
          </a:p>
        </p:txBody>
      </p:sp>
      <p:sp>
        <p:nvSpPr>
          <p:cNvPr id="227" name="Retângulo: Cantos Arredondados 226">
            <a:extLst>
              <a:ext uri="{FF2B5EF4-FFF2-40B4-BE49-F238E27FC236}">
                <a16:creationId xmlns:a16="http://schemas.microsoft.com/office/drawing/2014/main" id="{8BB99369-0F0A-6254-5776-5C22B82A00B1}"/>
              </a:ext>
            </a:extLst>
          </p:cNvPr>
          <p:cNvSpPr/>
          <p:nvPr/>
        </p:nvSpPr>
        <p:spPr>
          <a:xfrm>
            <a:off x="7296605" y="3447252"/>
            <a:ext cx="1265385" cy="250574"/>
          </a:xfrm>
          <a:prstGeom prst="roundRect">
            <a:avLst/>
          </a:prstGeom>
          <a:solidFill>
            <a:srgbClr val="592F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TIP 03</a:t>
            </a:r>
          </a:p>
        </p:txBody>
      </p: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F47674E5-F962-C108-1BC6-B7D1E6651BD3}"/>
              </a:ext>
            </a:extLst>
          </p:cNvPr>
          <p:cNvSpPr txBox="1"/>
          <p:nvPr/>
        </p:nvSpPr>
        <p:spPr>
          <a:xfrm>
            <a:off x="5377937" y="289262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800</a:t>
            </a:r>
          </a:p>
        </p:txBody>
      </p:sp>
      <p:sp>
        <p:nvSpPr>
          <p:cNvPr id="239" name="CaixaDeTexto 238">
            <a:extLst>
              <a:ext uri="{FF2B5EF4-FFF2-40B4-BE49-F238E27FC236}">
                <a16:creationId xmlns:a16="http://schemas.microsoft.com/office/drawing/2014/main" id="{0B1F60AF-3417-EEEE-386E-5E5E998EB90E}"/>
              </a:ext>
            </a:extLst>
          </p:cNvPr>
          <p:cNvSpPr txBox="1"/>
          <p:nvPr/>
        </p:nvSpPr>
        <p:spPr>
          <a:xfrm>
            <a:off x="6733937" y="289262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1.6K</a:t>
            </a:r>
          </a:p>
        </p:txBody>
      </p:sp>
      <p:sp>
        <p:nvSpPr>
          <p:cNvPr id="240" name="CaixaDeTexto 239">
            <a:extLst>
              <a:ext uri="{FF2B5EF4-FFF2-40B4-BE49-F238E27FC236}">
                <a16:creationId xmlns:a16="http://schemas.microsoft.com/office/drawing/2014/main" id="{1199CB20-25B9-C9C4-46E6-16234CB4E581}"/>
              </a:ext>
            </a:extLst>
          </p:cNvPr>
          <p:cNvSpPr txBox="1"/>
          <p:nvPr/>
        </p:nvSpPr>
        <p:spPr>
          <a:xfrm>
            <a:off x="8509018" y="2891940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050"/>
              <a:t>2.4K</a:t>
            </a: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671FADED-AFE2-AA71-68F9-60D18597FB57}"/>
              </a:ext>
            </a:extLst>
          </p:cNvPr>
          <p:cNvSpPr txBox="1"/>
          <p:nvPr/>
        </p:nvSpPr>
        <p:spPr>
          <a:xfrm>
            <a:off x="8851547" y="2899643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/>
              <a:t>&gt;</a:t>
            </a:r>
          </a:p>
        </p:txBody>
      </p:sp>
      <p:sp>
        <p:nvSpPr>
          <p:cNvPr id="242" name="Retângulo: Cantos Arredondados 241">
            <a:extLst>
              <a:ext uri="{FF2B5EF4-FFF2-40B4-BE49-F238E27FC236}">
                <a16:creationId xmlns:a16="http://schemas.microsoft.com/office/drawing/2014/main" id="{9FD5A8ED-B6EB-9C70-0433-3DD2AC7DA461}"/>
              </a:ext>
            </a:extLst>
          </p:cNvPr>
          <p:cNvSpPr/>
          <p:nvPr/>
        </p:nvSpPr>
        <p:spPr>
          <a:xfrm>
            <a:off x="8603499" y="2652159"/>
            <a:ext cx="1243184" cy="250574"/>
          </a:xfrm>
          <a:prstGeom prst="roundRect">
            <a:avLst/>
          </a:prstGeom>
          <a:solidFill>
            <a:srgbClr val="006B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LZ 04</a:t>
            </a:r>
          </a:p>
        </p:txBody>
      </p: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365297DC-69C9-3B87-C715-D1A58D860915}"/>
              </a:ext>
            </a:extLst>
          </p:cNvPr>
          <p:cNvSpPr txBox="1"/>
          <p:nvPr/>
        </p:nvSpPr>
        <p:spPr>
          <a:xfrm>
            <a:off x="3498253" y="368776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/>
              <a:t>0</a:t>
            </a:r>
          </a:p>
        </p:txBody>
      </p:sp>
      <p:sp>
        <p:nvSpPr>
          <p:cNvPr id="244" name="CaixaDeTexto 243">
            <a:extLst>
              <a:ext uri="{FF2B5EF4-FFF2-40B4-BE49-F238E27FC236}">
                <a16:creationId xmlns:a16="http://schemas.microsoft.com/office/drawing/2014/main" id="{55D5510A-CAD0-8FE8-D963-E9F1C8A49CEF}"/>
              </a:ext>
            </a:extLst>
          </p:cNvPr>
          <p:cNvSpPr txBox="1"/>
          <p:nvPr/>
        </p:nvSpPr>
        <p:spPr>
          <a:xfrm>
            <a:off x="5377937" y="368776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1.5K</a:t>
            </a:r>
          </a:p>
        </p:txBody>
      </p:sp>
      <p:sp>
        <p:nvSpPr>
          <p:cNvPr id="245" name="CaixaDeTexto 244">
            <a:extLst>
              <a:ext uri="{FF2B5EF4-FFF2-40B4-BE49-F238E27FC236}">
                <a16:creationId xmlns:a16="http://schemas.microsoft.com/office/drawing/2014/main" id="{01E2305E-1600-F073-FA52-E799DEFD9A8D}"/>
              </a:ext>
            </a:extLst>
          </p:cNvPr>
          <p:cNvSpPr txBox="1"/>
          <p:nvPr/>
        </p:nvSpPr>
        <p:spPr>
          <a:xfrm>
            <a:off x="6733937" y="368776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3K</a:t>
            </a:r>
          </a:p>
        </p:txBody>
      </p: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504701DD-521F-5837-3D05-3F9C0323BB26}"/>
              </a:ext>
            </a:extLst>
          </p:cNvPr>
          <p:cNvSpPr txBox="1"/>
          <p:nvPr/>
        </p:nvSpPr>
        <p:spPr>
          <a:xfrm>
            <a:off x="8509018" y="368776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050"/>
              <a:t>9K</a:t>
            </a:r>
          </a:p>
        </p:txBody>
      </p:sp>
      <p:sp>
        <p:nvSpPr>
          <p:cNvPr id="247" name="CaixaDeTexto 246">
            <a:extLst>
              <a:ext uri="{FF2B5EF4-FFF2-40B4-BE49-F238E27FC236}">
                <a16:creationId xmlns:a16="http://schemas.microsoft.com/office/drawing/2014/main" id="{44CCDC2B-3876-DD35-5329-23F90FDDD5CE}"/>
              </a:ext>
            </a:extLst>
          </p:cNvPr>
          <p:cNvSpPr txBox="1"/>
          <p:nvPr/>
        </p:nvSpPr>
        <p:spPr>
          <a:xfrm>
            <a:off x="3498253" y="4447518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/>
              <a:t>0</a:t>
            </a:r>
          </a:p>
        </p:txBody>
      </p:sp>
      <p:sp>
        <p:nvSpPr>
          <p:cNvPr id="248" name="CaixaDeTexto 247">
            <a:extLst>
              <a:ext uri="{FF2B5EF4-FFF2-40B4-BE49-F238E27FC236}">
                <a16:creationId xmlns:a16="http://schemas.microsoft.com/office/drawing/2014/main" id="{E5CDEED4-A620-1DAB-5389-CC50F8FAC022}"/>
              </a:ext>
            </a:extLst>
          </p:cNvPr>
          <p:cNvSpPr txBox="1"/>
          <p:nvPr/>
        </p:nvSpPr>
        <p:spPr>
          <a:xfrm>
            <a:off x="5377937" y="4447518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1.3K</a:t>
            </a:r>
          </a:p>
        </p:txBody>
      </p:sp>
      <p:sp>
        <p:nvSpPr>
          <p:cNvPr id="249" name="CaixaDeTexto 248">
            <a:extLst>
              <a:ext uri="{FF2B5EF4-FFF2-40B4-BE49-F238E27FC236}">
                <a16:creationId xmlns:a16="http://schemas.microsoft.com/office/drawing/2014/main" id="{C183AD00-CBBC-73FD-BBC3-60531580F064}"/>
              </a:ext>
            </a:extLst>
          </p:cNvPr>
          <p:cNvSpPr txBox="1"/>
          <p:nvPr/>
        </p:nvSpPr>
        <p:spPr>
          <a:xfrm>
            <a:off x="6733937" y="4447518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2.5K</a:t>
            </a:r>
          </a:p>
        </p:txBody>
      </p:sp>
      <p:sp>
        <p:nvSpPr>
          <p:cNvPr id="250" name="CaixaDeTexto 249">
            <a:extLst>
              <a:ext uri="{FF2B5EF4-FFF2-40B4-BE49-F238E27FC236}">
                <a16:creationId xmlns:a16="http://schemas.microsoft.com/office/drawing/2014/main" id="{60C8D9A6-237D-944C-F0E8-8F998020F49A}"/>
              </a:ext>
            </a:extLst>
          </p:cNvPr>
          <p:cNvSpPr txBox="1"/>
          <p:nvPr/>
        </p:nvSpPr>
        <p:spPr>
          <a:xfrm>
            <a:off x="8509018" y="4447518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050"/>
              <a:t>15K</a:t>
            </a:r>
          </a:p>
        </p:txBody>
      </p: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BC1309A6-03D7-BB2F-BD50-C0611742785C}"/>
              </a:ext>
            </a:extLst>
          </p:cNvPr>
          <p:cNvSpPr txBox="1"/>
          <p:nvPr/>
        </p:nvSpPr>
        <p:spPr>
          <a:xfrm>
            <a:off x="3498253" y="2883609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/>
              <a:t>230</a:t>
            </a:r>
          </a:p>
        </p:txBody>
      </p:sp>
      <p:sp>
        <p:nvSpPr>
          <p:cNvPr id="301" name="CaixaDeTexto 300">
            <a:extLst>
              <a:ext uri="{FF2B5EF4-FFF2-40B4-BE49-F238E27FC236}">
                <a16:creationId xmlns:a16="http://schemas.microsoft.com/office/drawing/2014/main" id="{41F98A34-9FB9-8992-4312-1A68540C96F3}"/>
              </a:ext>
            </a:extLst>
          </p:cNvPr>
          <p:cNvSpPr txBox="1"/>
          <p:nvPr/>
        </p:nvSpPr>
        <p:spPr>
          <a:xfrm>
            <a:off x="3815215" y="1495913"/>
            <a:ext cx="82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>
              <a:defRPr sz="1000"/>
            </a:lvl1pPr>
          </a:lstStyle>
          <a:p>
            <a:pPr algn="r"/>
            <a:r>
              <a:rPr lang="pt-BR" sz="1050" b="1"/>
              <a:t>$ MÍN</a:t>
            </a:r>
          </a:p>
        </p:txBody>
      </p:sp>
      <p:sp>
        <p:nvSpPr>
          <p:cNvPr id="302" name="CaixaDeTexto 301">
            <a:extLst>
              <a:ext uri="{FF2B5EF4-FFF2-40B4-BE49-F238E27FC236}">
                <a16:creationId xmlns:a16="http://schemas.microsoft.com/office/drawing/2014/main" id="{93AEAF59-6B82-CF58-01C6-246811EAC746}"/>
              </a:ext>
            </a:extLst>
          </p:cNvPr>
          <p:cNvSpPr txBox="1"/>
          <p:nvPr/>
        </p:nvSpPr>
        <p:spPr>
          <a:xfrm>
            <a:off x="8509018" y="1495913"/>
            <a:ext cx="615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/>
              <a:t>$ MÁX</a:t>
            </a:r>
          </a:p>
        </p:txBody>
      </p:sp>
      <p:cxnSp>
        <p:nvCxnSpPr>
          <p:cNvPr id="348" name="Conector reto 347">
            <a:extLst>
              <a:ext uri="{FF2B5EF4-FFF2-40B4-BE49-F238E27FC236}">
                <a16:creationId xmlns:a16="http://schemas.microsoft.com/office/drawing/2014/main" id="{683FED23-4415-5ACB-91FE-B1C42DCDB427}"/>
              </a:ext>
            </a:extLst>
          </p:cNvPr>
          <p:cNvCxnSpPr>
            <a:cxnSpLocks/>
          </p:cNvCxnSpPr>
          <p:nvPr/>
        </p:nvCxnSpPr>
        <p:spPr>
          <a:xfrm>
            <a:off x="4659591" y="1343207"/>
            <a:ext cx="35265" cy="37191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reto 348">
            <a:extLst>
              <a:ext uri="{FF2B5EF4-FFF2-40B4-BE49-F238E27FC236}">
                <a16:creationId xmlns:a16="http://schemas.microsoft.com/office/drawing/2014/main" id="{DC56B3F9-3CA8-2AF1-DFCE-6ED58A38B34E}"/>
              </a:ext>
            </a:extLst>
          </p:cNvPr>
          <p:cNvCxnSpPr>
            <a:cxnSpLocks/>
          </p:cNvCxnSpPr>
          <p:nvPr/>
        </p:nvCxnSpPr>
        <p:spPr>
          <a:xfrm flipH="1">
            <a:off x="8561990" y="1343207"/>
            <a:ext cx="17063" cy="37191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6">
            <a:extLst>
              <a:ext uri="{FF2B5EF4-FFF2-40B4-BE49-F238E27FC236}">
                <a16:creationId xmlns:a16="http://schemas.microsoft.com/office/drawing/2014/main" id="{76A73F65-CD98-B01F-C839-49B7B53BF235}"/>
              </a:ext>
            </a:extLst>
          </p:cNvPr>
          <p:cNvSpPr txBox="1"/>
          <p:nvPr/>
        </p:nvSpPr>
        <p:spPr>
          <a:xfrm>
            <a:off x="150471" y="5072684"/>
            <a:ext cx="3608466" cy="284693"/>
          </a:xfrm>
          <a:prstGeom prst="rect">
            <a:avLst/>
          </a:prstGeom>
          <a:noFill/>
        </p:spPr>
        <p:txBody>
          <a:bodyPr vert="horz" wrap="square" lIns="0" tIns="38100" rIns="0" bIns="0" rtlCol="0" anchor="t">
            <a:spAutoFit/>
          </a:bodyPr>
          <a:lstStyle/>
          <a:p>
            <a:pPr marL="12700" marR="5080" algn="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1600" b="1" i="1">
                <a:solidFill>
                  <a:schemeClr val="accent1"/>
                </a:solidFill>
                <a:latin typeface="Segoe UI"/>
                <a:ea typeface="Segoe UI Black"/>
                <a:cs typeface="Segoe UI"/>
              </a:rPr>
              <a:t>RÉGUA CLASS. FINAL</a:t>
            </a:r>
            <a:endParaRPr lang="pt-BR" sz="1050" b="1" i="1">
              <a:solidFill>
                <a:schemeClr val="accent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E8040B3-E4B2-1038-7AE4-20096D9F4CD7}"/>
              </a:ext>
            </a:extLst>
          </p:cNvPr>
          <p:cNvSpPr txBox="1"/>
          <p:nvPr/>
        </p:nvSpPr>
        <p:spPr>
          <a:xfrm>
            <a:off x="4053265" y="5383369"/>
            <a:ext cx="970702" cy="25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>
                <a:solidFill>
                  <a:schemeClr val="bg1">
                    <a:lumMod val="50000"/>
                  </a:schemeClr>
                </a:solidFill>
              </a:rPr>
              <a:t>2.3K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33662BC-9F4B-26C2-3AE6-1B1E1DFB3F8B}"/>
              </a:ext>
            </a:extLst>
          </p:cNvPr>
          <p:cNvSpPr txBox="1"/>
          <p:nvPr/>
        </p:nvSpPr>
        <p:spPr>
          <a:xfrm>
            <a:off x="5481515" y="5383369"/>
            <a:ext cx="970702" cy="25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>
                <a:solidFill>
                  <a:schemeClr val="bg1">
                    <a:lumMod val="50000"/>
                  </a:schemeClr>
                </a:solidFill>
              </a:rPr>
              <a:t>6.8K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694F2DF-331C-E106-EB04-372351EA69F5}"/>
              </a:ext>
            </a:extLst>
          </p:cNvPr>
          <p:cNvSpPr txBox="1"/>
          <p:nvPr/>
        </p:nvSpPr>
        <p:spPr>
          <a:xfrm>
            <a:off x="6792067" y="5383369"/>
            <a:ext cx="970702" cy="25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>
                <a:solidFill>
                  <a:schemeClr val="bg1">
                    <a:lumMod val="50000"/>
                  </a:schemeClr>
                </a:solidFill>
              </a:rPr>
              <a:t>11.4K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D416D1A-D37E-96B5-DAD9-697A5AA09A08}"/>
              </a:ext>
            </a:extLst>
          </p:cNvPr>
          <p:cNvSpPr txBox="1"/>
          <p:nvPr/>
        </p:nvSpPr>
        <p:spPr>
          <a:xfrm>
            <a:off x="8020738" y="5383369"/>
            <a:ext cx="970702" cy="25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>
                <a:solidFill>
                  <a:schemeClr val="bg1">
                    <a:lumMod val="50000"/>
                  </a:schemeClr>
                </a:solidFill>
              </a:rPr>
              <a:t>31.8K&gt;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C8BBF23D-0C35-9F1E-6478-E184391F0FD0}"/>
              </a:ext>
            </a:extLst>
          </p:cNvPr>
          <p:cNvSpPr/>
          <p:nvPr/>
        </p:nvSpPr>
        <p:spPr>
          <a:xfrm>
            <a:off x="4722348" y="5099659"/>
            <a:ext cx="1229270" cy="259037"/>
          </a:xfrm>
          <a:prstGeom prst="roundRect">
            <a:avLst/>
          </a:prstGeom>
          <a:solidFill>
            <a:srgbClr val="FFE8D3">
              <a:alpha val="40000"/>
            </a:srgbClr>
          </a:solidFill>
          <a:ln>
            <a:solidFill>
              <a:srgbClr val="FF8D0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rgbClr val="FF8D03"/>
                </a:solidFill>
              </a:rPr>
              <a:t>ESSENCIAL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0D9E4BC9-8897-2EC2-7F71-443DDECFDD14}"/>
              </a:ext>
            </a:extLst>
          </p:cNvPr>
          <p:cNvSpPr/>
          <p:nvPr/>
        </p:nvSpPr>
        <p:spPr>
          <a:xfrm>
            <a:off x="5991533" y="5099659"/>
            <a:ext cx="1269145" cy="259037"/>
          </a:xfrm>
          <a:prstGeom prst="roundRect">
            <a:avLst/>
          </a:prstGeom>
          <a:solidFill>
            <a:srgbClr val="C3FFEB">
              <a:alpha val="40000"/>
            </a:srgbClr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rgbClr val="00B050"/>
                </a:solidFill>
              </a:rPr>
              <a:t>ECO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0A89640F-B2EB-B755-60FA-8D4660CBCB9C}"/>
              </a:ext>
            </a:extLst>
          </p:cNvPr>
          <p:cNvSpPr/>
          <p:nvPr/>
        </p:nvSpPr>
        <p:spPr>
          <a:xfrm>
            <a:off x="7293282" y="5099659"/>
            <a:ext cx="1268268" cy="259037"/>
          </a:xfrm>
          <a:prstGeom prst="roundRect">
            <a:avLst/>
          </a:prstGeom>
          <a:solidFill>
            <a:srgbClr val="E5D5EE">
              <a:alpha val="40000"/>
            </a:srgbClr>
          </a:solidFill>
          <a:ln>
            <a:solidFill>
              <a:srgbClr val="B14FDA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rgbClr val="B14FDA"/>
                </a:solidFill>
              </a:rPr>
              <a:t>BIO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1EC039-A5BA-A73F-1DC3-F93A1BE23F08}"/>
              </a:ext>
            </a:extLst>
          </p:cNvPr>
          <p:cNvSpPr txBox="1"/>
          <p:nvPr/>
        </p:nvSpPr>
        <p:spPr>
          <a:xfrm>
            <a:off x="4153723" y="2243240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/>
              <a:t>2.1K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40206B1-50FF-9AFE-92AA-459C3A20A89B}"/>
              </a:ext>
            </a:extLst>
          </p:cNvPr>
          <p:cNvSpPr txBox="1"/>
          <p:nvPr/>
        </p:nvSpPr>
        <p:spPr>
          <a:xfrm>
            <a:off x="8125993" y="2242232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5.4K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6FFDB0-10B9-6363-EB54-BF290C237572}"/>
              </a:ext>
            </a:extLst>
          </p:cNvPr>
          <p:cNvSpPr txBox="1"/>
          <p:nvPr/>
        </p:nvSpPr>
        <p:spPr>
          <a:xfrm>
            <a:off x="5443767" y="2243240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3.2K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95D7D65-2F95-B4FA-BE97-6455A13DC235}"/>
              </a:ext>
            </a:extLst>
          </p:cNvPr>
          <p:cNvSpPr txBox="1"/>
          <p:nvPr/>
        </p:nvSpPr>
        <p:spPr>
          <a:xfrm>
            <a:off x="6784880" y="2243240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4.3k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F7261AAB-F9D8-7379-2758-5BBAACCE77CE}"/>
              </a:ext>
            </a:extLst>
          </p:cNvPr>
          <p:cNvCxnSpPr>
            <a:cxnSpLocks/>
          </p:cNvCxnSpPr>
          <p:nvPr/>
        </p:nvCxnSpPr>
        <p:spPr>
          <a:xfrm>
            <a:off x="3982929" y="1986426"/>
            <a:ext cx="0" cy="36495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tângulo 191">
            <a:extLst>
              <a:ext uri="{FF2B5EF4-FFF2-40B4-BE49-F238E27FC236}">
                <a16:creationId xmlns:a16="http://schemas.microsoft.com/office/drawing/2014/main" id="{1D8F8738-2852-80DC-EE9B-BF3F19130875}"/>
              </a:ext>
            </a:extLst>
          </p:cNvPr>
          <p:cNvSpPr/>
          <p:nvPr/>
        </p:nvSpPr>
        <p:spPr>
          <a:xfrm>
            <a:off x="6594149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DIMENSÕES</a:t>
            </a:r>
          </a:p>
        </p:txBody>
      </p:sp>
      <p:sp>
        <p:nvSpPr>
          <p:cNvPr id="193" name="Retângulo 192">
            <a:extLst>
              <a:ext uri="{FF2B5EF4-FFF2-40B4-BE49-F238E27FC236}">
                <a16:creationId xmlns:a16="http://schemas.microsoft.com/office/drawing/2014/main" id="{15E4DFEF-444E-DF50-ABD6-BCAA0B70CEAA}"/>
              </a:ext>
            </a:extLst>
          </p:cNvPr>
          <p:cNvSpPr/>
          <p:nvPr/>
        </p:nvSpPr>
        <p:spPr>
          <a:xfrm>
            <a:off x="7722848" y="0"/>
            <a:ext cx="1133856" cy="407804"/>
          </a:xfrm>
          <a:prstGeom prst="rect">
            <a:avLst/>
          </a:prstGeom>
          <a:solidFill>
            <a:srgbClr val="006B3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/>
              <a:t>RACIONAL</a:t>
            </a:r>
          </a:p>
        </p:txBody>
      </p:sp>
      <p:sp>
        <p:nvSpPr>
          <p:cNvPr id="194" name="Retângulo 193">
            <a:extLst>
              <a:ext uri="{FF2B5EF4-FFF2-40B4-BE49-F238E27FC236}">
                <a16:creationId xmlns:a16="http://schemas.microsoft.com/office/drawing/2014/main" id="{4C2B6066-FD0A-FFF5-02FD-B5D1CF1E02C7}"/>
              </a:ext>
            </a:extLst>
          </p:cNvPr>
          <p:cNvSpPr/>
          <p:nvPr/>
        </p:nvSpPr>
        <p:spPr>
          <a:xfrm>
            <a:off x="8851547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AMOSTRAGEM</a:t>
            </a:r>
          </a:p>
        </p:txBody>
      </p:sp>
      <p:sp>
        <p:nvSpPr>
          <p:cNvPr id="195" name="Retângulo 194">
            <a:extLst>
              <a:ext uri="{FF2B5EF4-FFF2-40B4-BE49-F238E27FC236}">
                <a16:creationId xmlns:a16="http://schemas.microsoft.com/office/drawing/2014/main" id="{810A32EB-8768-361B-E436-D5E61D642808}"/>
              </a:ext>
            </a:extLst>
          </p:cNvPr>
          <p:cNvSpPr/>
          <p:nvPr/>
        </p:nvSpPr>
        <p:spPr>
          <a:xfrm>
            <a:off x="9980246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SIMULAÇÃO</a:t>
            </a:r>
          </a:p>
        </p:txBody>
      </p:sp>
      <p:sp>
        <p:nvSpPr>
          <p:cNvPr id="196" name="Retângulo 195">
            <a:extLst>
              <a:ext uri="{FF2B5EF4-FFF2-40B4-BE49-F238E27FC236}">
                <a16:creationId xmlns:a16="http://schemas.microsoft.com/office/drawing/2014/main" id="{E2B765C5-5551-727C-0BAF-FF0EB5C61979}"/>
              </a:ext>
            </a:extLst>
          </p:cNvPr>
          <p:cNvSpPr/>
          <p:nvPr/>
        </p:nvSpPr>
        <p:spPr>
          <a:xfrm>
            <a:off x="11108944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ADERENCIA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E67D225-ECC3-37C6-4458-1CD720667940}"/>
              </a:ext>
            </a:extLst>
          </p:cNvPr>
          <p:cNvCxnSpPr>
            <a:stCxn id="301" idx="3"/>
            <a:endCxn id="302" idx="1"/>
          </p:cNvCxnSpPr>
          <p:nvPr/>
        </p:nvCxnSpPr>
        <p:spPr>
          <a:xfrm>
            <a:off x="4642669" y="1626718"/>
            <a:ext cx="386634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4EA11617-3617-EAD4-4B1D-2394A54EA0ED}"/>
              </a:ext>
            </a:extLst>
          </p:cNvPr>
          <p:cNvCxnSpPr>
            <a:cxnSpLocks/>
          </p:cNvCxnSpPr>
          <p:nvPr/>
        </p:nvCxnSpPr>
        <p:spPr>
          <a:xfrm>
            <a:off x="4707484" y="5855109"/>
            <a:ext cx="12691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98E76BB-4497-C1EF-BCE4-B937D4E65F01}"/>
              </a:ext>
            </a:extLst>
          </p:cNvPr>
          <p:cNvCxnSpPr>
            <a:cxnSpLocks/>
          </p:cNvCxnSpPr>
          <p:nvPr/>
        </p:nvCxnSpPr>
        <p:spPr>
          <a:xfrm>
            <a:off x="5976669" y="5855109"/>
            <a:ext cx="12691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B7A8E8E-1E98-39FD-3DCE-87A50991E6D9}"/>
              </a:ext>
            </a:extLst>
          </p:cNvPr>
          <p:cNvSpPr txBox="1"/>
          <p:nvPr/>
        </p:nvSpPr>
        <p:spPr>
          <a:xfrm>
            <a:off x="5045100" y="5623484"/>
            <a:ext cx="492749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>
                <a:solidFill>
                  <a:srgbClr val="006B3F"/>
                </a:solidFill>
              </a:rPr>
              <a:t>4,5k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6A3727-9611-9491-882A-5172F14BA76F}"/>
              </a:ext>
            </a:extLst>
          </p:cNvPr>
          <p:cNvSpPr txBox="1"/>
          <p:nvPr/>
        </p:nvSpPr>
        <p:spPr>
          <a:xfrm>
            <a:off x="6283892" y="5623485"/>
            <a:ext cx="492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>
                <a:solidFill>
                  <a:srgbClr val="006B3F"/>
                </a:solidFill>
              </a:rPr>
              <a:t>4,6k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6949993-741E-86FF-FECB-392C23B665E6}"/>
              </a:ext>
            </a:extLst>
          </p:cNvPr>
          <p:cNvSpPr/>
          <p:nvPr/>
        </p:nvSpPr>
        <p:spPr>
          <a:xfrm>
            <a:off x="-1253613" y="28363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OK!</a:t>
            </a:r>
          </a:p>
        </p:txBody>
      </p:sp>
    </p:spTree>
    <p:extLst>
      <p:ext uri="{BB962C8B-B14F-4D97-AF65-F5344CB8AC3E}">
        <p14:creationId xmlns:p14="http://schemas.microsoft.com/office/powerpoint/2010/main" val="8822192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CE301-D955-8C9E-C759-F0E5F8E47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6">
            <a:extLst>
              <a:ext uri="{FF2B5EF4-FFF2-40B4-BE49-F238E27FC236}">
                <a16:creationId xmlns:a16="http://schemas.microsoft.com/office/drawing/2014/main" id="{A40D84EB-121E-C45D-5707-E15BC702BC7B}"/>
              </a:ext>
            </a:extLst>
          </p:cNvPr>
          <p:cNvSpPr txBox="1"/>
          <p:nvPr/>
        </p:nvSpPr>
        <p:spPr>
          <a:xfrm>
            <a:off x="470690" y="220967"/>
            <a:ext cx="7112267" cy="40780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l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2400" b="1">
                <a:solidFill>
                  <a:schemeClr val="accent1">
                    <a:lumMod val="75000"/>
                  </a:schemeClr>
                </a:solidFill>
                <a:latin typeface="Averta-Bold" panose="00000800000000000000" pitchFamily="50" charset="0"/>
                <a:ea typeface="Segoe UI Black" panose="020B0A02040204020203" pitchFamily="34" charset="0"/>
                <a:cs typeface="Calibri" panose="020F0502020204030204" pitchFamily="34" charset="0"/>
              </a:rPr>
              <a:t>CONSTRUÇÃO RÉGUA CLASSIFICAÇÃO</a:t>
            </a:r>
          </a:p>
        </p:txBody>
      </p:sp>
      <p:sp>
        <p:nvSpPr>
          <p:cNvPr id="208" name="object 6">
            <a:extLst>
              <a:ext uri="{FF2B5EF4-FFF2-40B4-BE49-F238E27FC236}">
                <a16:creationId xmlns:a16="http://schemas.microsoft.com/office/drawing/2014/main" id="{A558A6C7-C7AD-CD11-1E6B-8E2BD852E4BA}"/>
              </a:ext>
            </a:extLst>
          </p:cNvPr>
          <p:cNvSpPr txBox="1"/>
          <p:nvPr/>
        </p:nvSpPr>
        <p:spPr>
          <a:xfrm>
            <a:off x="1025281" y="1914920"/>
            <a:ext cx="2733656" cy="284693"/>
          </a:xfrm>
          <a:prstGeom prst="rect">
            <a:avLst/>
          </a:prstGeom>
          <a:noFill/>
        </p:spPr>
        <p:txBody>
          <a:bodyPr vert="horz" wrap="square" lIns="0" tIns="38100" rIns="0" bIns="0" rtlCol="0">
            <a:spAutoFit/>
          </a:bodyPr>
          <a:lstStyle/>
          <a:p>
            <a:pPr marL="12700" marR="5080" algn="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1600" b="1">
                <a:solidFill>
                  <a:srgbClr val="00D38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ACABAMENTOS</a:t>
            </a:r>
          </a:p>
        </p:txBody>
      </p:sp>
      <p:sp>
        <p:nvSpPr>
          <p:cNvPr id="209" name="object 6">
            <a:extLst>
              <a:ext uri="{FF2B5EF4-FFF2-40B4-BE49-F238E27FC236}">
                <a16:creationId xmlns:a16="http://schemas.microsoft.com/office/drawing/2014/main" id="{D0741567-D8BF-3C4A-C912-D1A7F74EA32B}"/>
              </a:ext>
            </a:extLst>
          </p:cNvPr>
          <p:cNvSpPr txBox="1"/>
          <p:nvPr/>
        </p:nvSpPr>
        <p:spPr>
          <a:xfrm>
            <a:off x="2492688" y="2601441"/>
            <a:ext cx="1266249" cy="284693"/>
          </a:xfrm>
          <a:prstGeom prst="rect">
            <a:avLst/>
          </a:prstGeom>
          <a:noFill/>
        </p:spPr>
        <p:txBody>
          <a:bodyPr vert="horz" wrap="square" lIns="0" tIns="38100" rIns="0" bIns="0" rtlCol="0">
            <a:spAutoFit/>
          </a:bodyPr>
          <a:lstStyle/>
          <a:p>
            <a:pPr marL="12700" marR="5080" algn="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1600" b="1">
                <a:solidFill>
                  <a:srgbClr val="006B3F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LAZER</a:t>
            </a:r>
          </a:p>
        </p:txBody>
      </p:sp>
      <p:sp>
        <p:nvSpPr>
          <p:cNvPr id="210" name="object 6">
            <a:extLst>
              <a:ext uri="{FF2B5EF4-FFF2-40B4-BE49-F238E27FC236}">
                <a16:creationId xmlns:a16="http://schemas.microsoft.com/office/drawing/2014/main" id="{53C84544-1D2D-9C8D-E09C-14563D93B2C6}"/>
              </a:ext>
            </a:extLst>
          </p:cNvPr>
          <p:cNvSpPr txBox="1"/>
          <p:nvPr/>
        </p:nvSpPr>
        <p:spPr>
          <a:xfrm>
            <a:off x="236648" y="3358657"/>
            <a:ext cx="3522289" cy="284693"/>
          </a:xfrm>
          <a:prstGeom prst="rect">
            <a:avLst/>
          </a:prstGeom>
          <a:noFill/>
        </p:spPr>
        <p:txBody>
          <a:bodyPr vert="horz" wrap="square" lIns="0" tIns="38100" rIns="0" bIns="0" rtlCol="0">
            <a:spAutoFit/>
          </a:bodyPr>
          <a:lstStyle/>
          <a:p>
            <a:pPr marL="12700" marR="5080" algn="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1600" b="1">
                <a:solidFill>
                  <a:srgbClr val="592F7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TIPOLOGIAS </a:t>
            </a:r>
            <a:r>
              <a:rPr lang="pt-BR" sz="1400" b="1">
                <a:solidFill>
                  <a:srgbClr val="592F7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(VARANDA + SUÍTE)</a:t>
            </a:r>
            <a:endParaRPr lang="pt-BR" sz="1600" b="1">
              <a:solidFill>
                <a:srgbClr val="592F7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" name="object 6">
            <a:extLst>
              <a:ext uri="{FF2B5EF4-FFF2-40B4-BE49-F238E27FC236}">
                <a16:creationId xmlns:a16="http://schemas.microsoft.com/office/drawing/2014/main" id="{E5504117-3BF4-8125-B365-487BB1B57825}"/>
              </a:ext>
            </a:extLst>
          </p:cNvPr>
          <p:cNvSpPr txBox="1"/>
          <p:nvPr/>
        </p:nvSpPr>
        <p:spPr>
          <a:xfrm>
            <a:off x="271913" y="4127204"/>
            <a:ext cx="3487024" cy="284693"/>
          </a:xfrm>
          <a:prstGeom prst="rect">
            <a:avLst/>
          </a:prstGeom>
          <a:noFill/>
        </p:spPr>
        <p:txBody>
          <a:bodyPr vert="horz" wrap="square" lIns="0" tIns="38100" rIns="0" bIns="0" rtlCol="0">
            <a:spAutoFit/>
          </a:bodyPr>
          <a:lstStyle/>
          <a:p>
            <a:pPr marL="12700" marR="5080" algn="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1600" b="1">
                <a:solidFill>
                  <a:srgbClr val="F7287C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VAGAS (QUANTIDADE)</a:t>
            </a:r>
          </a:p>
        </p:txBody>
      </p:sp>
      <p:sp>
        <p:nvSpPr>
          <p:cNvPr id="212" name="Retângulo: Cantos Arredondados 211">
            <a:extLst>
              <a:ext uri="{FF2B5EF4-FFF2-40B4-BE49-F238E27FC236}">
                <a16:creationId xmlns:a16="http://schemas.microsoft.com/office/drawing/2014/main" id="{AB2B79B2-49AC-6588-6860-6680C33C6EFD}"/>
              </a:ext>
            </a:extLst>
          </p:cNvPr>
          <p:cNvSpPr/>
          <p:nvPr/>
        </p:nvSpPr>
        <p:spPr>
          <a:xfrm>
            <a:off x="4675886" y="1986426"/>
            <a:ext cx="1265385" cy="250574"/>
          </a:xfrm>
          <a:prstGeom prst="roundRect">
            <a:avLst/>
          </a:prstGeom>
          <a:solidFill>
            <a:srgbClr val="86FF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tx1"/>
                </a:solidFill>
              </a:rPr>
              <a:t>ACAB 01</a:t>
            </a:r>
          </a:p>
        </p:txBody>
      </p:sp>
      <p:sp>
        <p:nvSpPr>
          <p:cNvPr id="213" name="Retângulo: Cantos Arredondados 212">
            <a:extLst>
              <a:ext uri="{FF2B5EF4-FFF2-40B4-BE49-F238E27FC236}">
                <a16:creationId xmlns:a16="http://schemas.microsoft.com/office/drawing/2014/main" id="{3A48EDB5-7732-5959-D3BE-62BCAFAB193F}"/>
              </a:ext>
            </a:extLst>
          </p:cNvPr>
          <p:cNvSpPr/>
          <p:nvPr/>
        </p:nvSpPr>
        <p:spPr>
          <a:xfrm>
            <a:off x="5993314" y="1986426"/>
            <a:ext cx="1265385" cy="2505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ACAB 02</a:t>
            </a:r>
          </a:p>
        </p:txBody>
      </p:sp>
      <p:sp>
        <p:nvSpPr>
          <p:cNvPr id="214" name="Retângulo: Cantos Arredondados 213">
            <a:extLst>
              <a:ext uri="{FF2B5EF4-FFF2-40B4-BE49-F238E27FC236}">
                <a16:creationId xmlns:a16="http://schemas.microsoft.com/office/drawing/2014/main" id="{DB84A79B-2D81-4E31-E3B8-53E6D8BE5543}"/>
              </a:ext>
            </a:extLst>
          </p:cNvPr>
          <p:cNvSpPr/>
          <p:nvPr/>
        </p:nvSpPr>
        <p:spPr>
          <a:xfrm>
            <a:off x="7304535" y="1986426"/>
            <a:ext cx="1265385" cy="2505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ACAB 03</a:t>
            </a:r>
          </a:p>
        </p:txBody>
      </p:sp>
      <p:sp>
        <p:nvSpPr>
          <p:cNvPr id="219" name="Retângulo: Cantos Arredondados 218">
            <a:extLst>
              <a:ext uri="{FF2B5EF4-FFF2-40B4-BE49-F238E27FC236}">
                <a16:creationId xmlns:a16="http://schemas.microsoft.com/office/drawing/2014/main" id="{1DD7A875-54A3-F04A-38DC-5052BE6A3236}"/>
              </a:ext>
            </a:extLst>
          </p:cNvPr>
          <p:cNvSpPr/>
          <p:nvPr/>
        </p:nvSpPr>
        <p:spPr>
          <a:xfrm>
            <a:off x="4699947" y="4199377"/>
            <a:ext cx="1224011" cy="250574"/>
          </a:xfrm>
          <a:prstGeom prst="roundRect">
            <a:avLst/>
          </a:prstGeom>
          <a:solidFill>
            <a:srgbClr val="FED3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tx1"/>
                </a:solidFill>
              </a:rPr>
              <a:t>VAGA 01</a:t>
            </a:r>
          </a:p>
        </p:txBody>
      </p:sp>
      <p:sp>
        <p:nvSpPr>
          <p:cNvPr id="220" name="Retângulo: Cantos Arredondados 219">
            <a:extLst>
              <a:ext uri="{FF2B5EF4-FFF2-40B4-BE49-F238E27FC236}">
                <a16:creationId xmlns:a16="http://schemas.microsoft.com/office/drawing/2014/main" id="{C7D2334C-E46E-861B-D1C0-F6DA98C485E2}"/>
              </a:ext>
            </a:extLst>
          </p:cNvPr>
          <p:cNvSpPr/>
          <p:nvPr/>
        </p:nvSpPr>
        <p:spPr>
          <a:xfrm>
            <a:off x="5993314" y="4199377"/>
            <a:ext cx="1265385" cy="2505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VAGA 02</a:t>
            </a:r>
          </a:p>
        </p:txBody>
      </p:sp>
      <p:sp>
        <p:nvSpPr>
          <p:cNvPr id="221" name="Retângulo: Cantos Arredondados 220">
            <a:extLst>
              <a:ext uri="{FF2B5EF4-FFF2-40B4-BE49-F238E27FC236}">
                <a16:creationId xmlns:a16="http://schemas.microsoft.com/office/drawing/2014/main" id="{96D5C3E0-4B21-E393-8BEE-ED30B638C59E}"/>
              </a:ext>
            </a:extLst>
          </p:cNvPr>
          <p:cNvSpPr/>
          <p:nvPr/>
        </p:nvSpPr>
        <p:spPr>
          <a:xfrm>
            <a:off x="7296603" y="4199377"/>
            <a:ext cx="1265387" cy="2505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VAGA 03</a:t>
            </a:r>
          </a:p>
        </p:txBody>
      </p:sp>
      <p:sp>
        <p:nvSpPr>
          <p:cNvPr id="222" name="Retângulo: Cantos Arredondados 221">
            <a:extLst>
              <a:ext uri="{FF2B5EF4-FFF2-40B4-BE49-F238E27FC236}">
                <a16:creationId xmlns:a16="http://schemas.microsoft.com/office/drawing/2014/main" id="{4EDDC5B0-0B18-3A68-C48B-30F243130DEA}"/>
              </a:ext>
            </a:extLst>
          </p:cNvPr>
          <p:cNvSpPr/>
          <p:nvPr/>
        </p:nvSpPr>
        <p:spPr>
          <a:xfrm>
            <a:off x="4713199" y="2652159"/>
            <a:ext cx="1228071" cy="250574"/>
          </a:xfrm>
          <a:prstGeom prst="roundRect">
            <a:avLst/>
          </a:prstGeom>
          <a:solidFill>
            <a:srgbClr val="00D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LZ 01</a:t>
            </a:r>
          </a:p>
        </p:txBody>
      </p:sp>
      <p:sp>
        <p:nvSpPr>
          <p:cNvPr id="223" name="Retângulo: Cantos Arredondados 222">
            <a:extLst>
              <a:ext uri="{FF2B5EF4-FFF2-40B4-BE49-F238E27FC236}">
                <a16:creationId xmlns:a16="http://schemas.microsoft.com/office/drawing/2014/main" id="{19EF4D51-60E7-E2AC-98DF-0F5303BE957B}"/>
              </a:ext>
            </a:extLst>
          </p:cNvPr>
          <p:cNvSpPr/>
          <p:nvPr/>
        </p:nvSpPr>
        <p:spPr>
          <a:xfrm>
            <a:off x="5993315" y="2652159"/>
            <a:ext cx="1265385" cy="2505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LZ 02</a:t>
            </a:r>
          </a:p>
        </p:txBody>
      </p:sp>
      <p:sp>
        <p:nvSpPr>
          <p:cNvPr id="224" name="Retângulo: Cantos Arredondados 223">
            <a:extLst>
              <a:ext uri="{FF2B5EF4-FFF2-40B4-BE49-F238E27FC236}">
                <a16:creationId xmlns:a16="http://schemas.microsoft.com/office/drawing/2014/main" id="{D1A17D14-C9D0-97FC-348E-4C17DD131541}"/>
              </a:ext>
            </a:extLst>
          </p:cNvPr>
          <p:cNvSpPr/>
          <p:nvPr/>
        </p:nvSpPr>
        <p:spPr>
          <a:xfrm>
            <a:off x="7296603" y="2652159"/>
            <a:ext cx="1273317" cy="2505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LZ 03</a:t>
            </a:r>
          </a:p>
        </p:txBody>
      </p:sp>
      <p:sp>
        <p:nvSpPr>
          <p:cNvPr id="225" name="Retângulo: Cantos Arredondados 224">
            <a:extLst>
              <a:ext uri="{FF2B5EF4-FFF2-40B4-BE49-F238E27FC236}">
                <a16:creationId xmlns:a16="http://schemas.microsoft.com/office/drawing/2014/main" id="{4F3662AF-36B0-F42C-AA4B-5D62CAA3E1DA}"/>
              </a:ext>
            </a:extLst>
          </p:cNvPr>
          <p:cNvSpPr/>
          <p:nvPr/>
        </p:nvSpPr>
        <p:spPr>
          <a:xfrm>
            <a:off x="4707484" y="3447252"/>
            <a:ext cx="1233786" cy="250574"/>
          </a:xfrm>
          <a:prstGeom prst="roundRect">
            <a:avLst/>
          </a:prstGeom>
          <a:solidFill>
            <a:srgbClr val="E6D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tx1"/>
                </a:solidFill>
              </a:rPr>
              <a:t>TIP 01</a:t>
            </a:r>
          </a:p>
        </p:txBody>
      </p:sp>
      <p:sp>
        <p:nvSpPr>
          <p:cNvPr id="226" name="Retângulo: Cantos Arredondados 225">
            <a:extLst>
              <a:ext uri="{FF2B5EF4-FFF2-40B4-BE49-F238E27FC236}">
                <a16:creationId xmlns:a16="http://schemas.microsoft.com/office/drawing/2014/main" id="{631ABCE7-509D-745F-3A83-CEA85F53FBC7}"/>
              </a:ext>
            </a:extLst>
          </p:cNvPr>
          <p:cNvSpPr/>
          <p:nvPr/>
        </p:nvSpPr>
        <p:spPr>
          <a:xfrm>
            <a:off x="5993314" y="3447252"/>
            <a:ext cx="1265385" cy="2505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TIP 02</a:t>
            </a:r>
          </a:p>
        </p:txBody>
      </p:sp>
      <p:sp>
        <p:nvSpPr>
          <p:cNvPr id="227" name="Retângulo: Cantos Arredondados 226">
            <a:extLst>
              <a:ext uri="{FF2B5EF4-FFF2-40B4-BE49-F238E27FC236}">
                <a16:creationId xmlns:a16="http://schemas.microsoft.com/office/drawing/2014/main" id="{17F44728-2D8A-99D5-E354-86A039F86A1C}"/>
              </a:ext>
            </a:extLst>
          </p:cNvPr>
          <p:cNvSpPr/>
          <p:nvPr/>
        </p:nvSpPr>
        <p:spPr>
          <a:xfrm>
            <a:off x="7296605" y="3447252"/>
            <a:ext cx="1265385" cy="2505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TIP 03</a:t>
            </a:r>
          </a:p>
        </p:txBody>
      </p: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9018A199-C106-A0E8-8A6F-B1DFCD5E621F}"/>
              </a:ext>
            </a:extLst>
          </p:cNvPr>
          <p:cNvSpPr txBox="1"/>
          <p:nvPr/>
        </p:nvSpPr>
        <p:spPr>
          <a:xfrm>
            <a:off x="5377937" y="289262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/>
              <a:t>800</a:t>
            </a:r>
          </a:p>
        </p:txBody>
      </p:sp>
      <p:sp>
        <p:nvSpPr>
          <p:cNvPr id="239" name="CaixaDeTexto 238">
            <a:extLst>
              <a:ext uri="{FF2B5EF4-FFF2-40B4-BE49-F238E27FC236}">
                <a16:creationId xmlns:a16="http://schemas.microsoft.com/office/drawing/2014/main" id="{3B14E27F-0797-D8E8-67FD-288D99B6B4D4}"/>
              </a:ext>
            </a:extLst>
          </p:cNvPr>
          <p:cNvSpPr txBox="1"/>
          <p:nvPr/>
        </p:nvSpPr>
        <p:spPr>
          <a:xfrm>
            <a:off x="6733937" y="289262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1.6K</a:t>
            </a:r>
          </a:p>
        </p:txBody>
      </p:sp>
      <p:sp>
        <p:nvSpPr>
          <p:cNvPr id="240" name="CaixaDeTexto 239">
            <a:extLst>
              <a:ext uri="{FF2B5EF4-FFF2-40B4-BE49-F238E27FC236}">
                <a16:creationId xmlns:a16="http://schemas.microsoft.com/office/drawing/2014/main" id="{1EA8EDC1-92D8-5AC1-67A9-6B6092F4A7FD}"/>
              </a:ext>
            </a:extLst>
          </p:cNvPr>
          <p:cNvSpPr txBox="1"/>
          <p:nvPr/>
        </p:nvSpPr>
        <p:spPr>
          <a:xfrm>
            <a:off x="8509018" y="2891940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050"/>
              <a:t>2.4K</a:t>
            </a: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3C2B6F25-B525-03DF-4277-EFF98B062906}"/>
              </a:ext>
            </a:extLst>
          </p:cNvPr>
          <p:cNvSpPr txBox="1"/>
          <p:nvPr/>
        </p:nvSpPr>
        <p:spPr>
          <a:xfrm>
            <a:off x="8800827" y="2899639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/>
              <a:t>&gt;</a:t>
            </a:r>
          </a:p>
        </p:txBody>
      </p:sp>
      <p:sp>
        <p:nvSpPr>
          <p:cNvPr id="242" name="Retângulo: Cantos Arredondados 241">
            <a:extLst>
              <a:ext uri="{FF2B5EF4-FFF2-40B4-BE49-F238E27FC236}">
                <a16:creationId xmlns:a16="http://schemas.microsoft.com/office/drawing/2014/main" id="{07A4E04F-9645-33D0-AA5A-11DBF042D2F3}"/>
              </a:ext>
            </a:extLst>
          </p:cNvPr>
          <p:cNvSpPr/>
          <p:nvPr/>
        </p:nvSpPr>
        <p:spPr>
          <a:xfrm>
            <a:off x="8603499" y="2652159"/>
            <a:ext cx="1243184" cy="2505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LZ 04</a:t>
            </a:r>
          </a:p>
        </p:txBody>
      </p: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1DC0221E-3DB5-2415-053F-793535EAF52C}"/>
              </a:ext>
            </a:extLst>
          </p:cNvPr>
          <p:cNvSpPr txBox="1"/>
          <p:nvPr/>
        </p:nvSpPr>
        <p:spPr>
          <a:xfrm>
            <a:off x="3498253" y="368776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b="1"/>
              <a:t>0</a:t>
            </a:r>
          </a:p>
        </p:txBody>
      </p:sp>
      <p:sp>
        <p:nvSpPr>
          <p:cNvPr id="244" name="CaixaDeTexto 243">
            <a:extLst>
              <a:ext uri="{FF2B5EF4-FFF2-40B4-BE49-F238E27FC236}">
                <a16:creationId xmlns:a16="http://schemas.microsoft.com/office/drawing/2014/main" id="{7C656718-7AF6-417F-F4F9-F12D11A4D01A}"/>
              </a:ext>
            </a:extLst>
          </p:cNvPr>
          <p:cNvSpPr txBox="1"/>
          <p:nvPr/>
        </p:nvSpPr>
        <p:spPr>
          <a:xfrm>
            <a:off x="5377937" y="368776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/>
              <a:t>1.5K</a:t>
            </a:r>
          </a:p>
        </p:txBody>
      </p:sp>
      <p:sp>
        <p:nvSpPr>
          <p:cNvPr id="245" name="CaixaDeTexto 244">
            <a:extLst>
              <a:ext uri="{FF2B5EF4-FFF2-40B4-BE49-F238E27FC236}">
                <a16:creationId xmlns:a16="http://schemas.microsoft.com/office/drawing/2014/main" id="{CC67675C-1E83-B504-B4FB-44F5214A1B42}"/>
              </a:ext>
            </a:extLst>
          </p:cNvPr>
          <p:cNvSpPr txBox="1"/>
          <p:nvPr/>
        </p:nvSpPr>
        <p:spPr>
          <a:xfrm>
            <a:off x="6733937" y="368776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3K</a:t>
            </a:r>
          </a:p>
        </p:txBody>
      </p: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A5916A8C-4F06-95A9-B96C-BDF0015DF77E}"/>
              </a:ext>
            </a:extLst>
          </p:cNvPr>
          <p:cNvSpPr txBox="1"/>
          <p:nvPr/>
        </p:nvSpPr>
        <p:spPr>
          <a:xfrm>
            <a:off x="8509018" y="368776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050"/>
              <a:t>9K</a:t>
            </a:r>
          </a:p>
        </p:txBody>
      </p:sp>
      <p:sp>
        <p:nvSpPr>
          <p:cNvPr id="247" name="CaixaDeTexto 246">
            <a:extLst>
              <a:ext uri="{FF2B5EF4-FFF2-40B4-BE49-F238E27FC236}">
                <a16:creationId xmlns:a16="http://schemas.microsoft.com/office/drawing/2014/main" id="{E73AFBEE-E806-2C3A-753F-C5C413239723}"/>
              </a:ext>
            </a:extLst>
          </p:cNvPr>
          <p:cNvSpPr txBox="1"/>
          <p:nvPr/>
        </p:nvSpPr>
        <p:spPr>
          <a:xfrm>
            <a:off x="3498253" y="4447518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b="1"/>
              <a:t>0</a:t>
            </a:r>
          </a:p>
        </p:txBody>
      </p:sp>
      <p:sp>
        <p:nvSpPr>
          <p:cNvPr id="248" name="CaixaDeTexto 247">
            <a:extLst>
              <a:ext uri="{FF2B5EF4-FFF2-40B4-BE49-F238E27FC236}">
                <a16:creationId xmlns:a16="http://schemas.microsoft.com/office/drawing/2014/main" id="{0ABFF1ED-2500-7C11-3292-628F048881A5}"/>
              </a:ext>
            </a:extLst>
          </p:cNvPr>
          <p:cNvSpPr txBox="1"/>
          <p:nvPr/>
        </p:nvSpPr>
        <p:spPr>
          <a:xfrm>
            <a:off x="5377937" y="4447518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>
                <a:solidFill>
                  <a:schemeClr val="tx1"/>
                </a:solidFill>
              </a:rPr>
              <a:t>1.3K</a:t>
            </a:r>
          </a:p>
        </p:txBody>
      </p:sp>
      <p:sp>
        <p:nvSpPr>
          <p:cNvPr id="249" name="CaixaDeTexto 248">
            <a:extLst>
              <a:ext uri="{FF2B5EF4-FFF2-40B4-BE49-F238E27FC236}">
                <a16:creationId xmlns:a16="http://schemas.microsoft.com/office/drawing/2014/main" id="{8021C0B8-7F6A-6A3B-AAED-8BBDBC9A66AA}"/>
              </a:ext>
            </a:extLst>
          </p:cNvPr>
          <p:cNvSpPr txBox="1"/>
          <p:nvPr/>
        </p:nvSpPr>
        <p:spPr>
          <a:xfrm>
            <a:off x="6733937" y="4447518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 algn="ctr">
              <a:defRPr sz="1050"/>
            </a:lvl1pPr>
          </a:lstStyle>
          <a:p>
            <a:r>
              <a:rPr lang="pt-BR"/>
              <a:t>2.5K</a:t>
            </a:r>
          </a:p>
        </p:txBody>
      </p:sp>
      <p:sp>
        <p:nvSpPr>
          <p:cNvPr id="250" name="CaixaDeTexto 249">
            <a:extLst>
              <a:ext uri="{FF2B5EF4-FFF2-40B4-BE49-F238E27FC236}">
                <a16:creationId xmlns:a16="http://schemas.microsoft.com/office/drawing/2014/main" id="{A1686EE6-C78F-DA44-60A6-5EE428245660}"/>
              </a:ext>
            </a:extLst>
          </p:cNvPr>
          <p:cNvSpPr txBox="1"/>
          <p:nvPr/>
        </p:nvSpPr>
        <p:spPr>
          <a:xfrm>
            <a:off x="8509018" y="4447518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050"/>
              <a:t>15K</a:t>
            </a:r>
          </a:p>
        </p:txBody>
      </p: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33250952-B118-16D0-084F-E6CFF4DED68F}"/>
              </a:ext>
            </a:extLst>
          </p:cNvPr>
          <p:cNvSpPr txBox="1"/>
          <p:nvPr/>
        </p:nvSpPr>
        <p:spPr>
          <a:xfrm>
            <a:off x="3498253" y="2883609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b="1"/>
              <a:t>230</a:t>
            </a:r>
          </a:p>
        </p:txBody>
      </p:sp>
      <p:sp>
        <p:nvSpPr>
          <p:cNvPr id="301" name="CaixaDeTexto 300">
            <a:extLst>
              <a:ext uri="{FF2B5EF4-FFF2-40B4-BE49-F238E27FC236}">
                <a16:creationId xmlns:a16="http://schemas.microsoft.com/office/drawing/2014/main" id="{80F0B350-336D-5152-ECAD-11E90F2D9B70}"/>
              </a:ext>
            </a:extLst>
          </p:cNvPr>
          <p:cNvSpPr txBox="1"/>
          <p:nvPr/>
        </p:nvSpPr>
        <p:spPr>
          <a:xfrm>
            <a:off x="3815215" y="1495913"/>
            <a:ext cx="82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>
              <a:defRPr sz="1000"/>
            </a:lvl1pPr>
          </a:lstStyle>
          <a:p>
            <a:pPr algn="r"/>
            <a:r>
              <a:rPr lang="pt-BR" sz="1050" b="1"/>
              <a:t>$ MÍN</a:t>
            </a:r>
          </a:p>
        </p:txBody>
      </p:sp>
      <p:sp>
        <p:nvSpPr>
          <p:cNvPr id="302" name="CaixaDeTexto 301">
            <a:extLst>
              <a:ext uri="{FF2B5EF4-FFF2-40B4-BE49-F238E27FC236}">
                <a16:creationId xmlns:a16="http://schemas.microsoft.com/office/drawing/2014/main" id="{21243AF8-AC83-4CEC-F40F-7DA0C792F8ED}"/>
              </a:ext>
            </a:extLst>
          </p:cNvPr>
          <p:cNvSpPr txBox="1"/>
          <p:nvPr/>
        </p:nvSpPr>
        <p:spPr>
          <a:xfrm>
            <a:off x="8509018" y="1495913"/>
            <a:ext cx="615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/>
              <a:t>$ MÁX</a:t>
            </a:r>
          </a:p>
        </p:txBody>
      </p:sp>
      <p:cxnSp>
        <p:nvCxnSpPr>
          <p:cNvPr id="348" name="Conector reto 347">
            <a:extLst>
              <a:ext uri="{FF2B5EF4-FFF2-40B4-BE49-F238E27FC236}">
                <a16:creationId xmlns:a16="http://schemas.microsoft.com/office/drawing/2014/main" id="{44C60C67-AAFD-1AD1-C519-DABBA430CBD9}"/>
              </a:ext>
            </a:extLst>
          </p:cNvPr>
          <p:cNvCxnSpPr>
            <a:cxnSpLocks/>
          </p:cNvCxnSpPr>
          <p:nvPr/>
        </p:nvCxnSpPr>
        <p:spPr>
          <a:xfrm>
            <a:off x="4659591" y="1343207"/>
            <a:ext cx="35265" cy="37191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reto 348">
            <a:extLst>
              <a:ext uri="{FF2B5EF4-FFF2-40B4-BE49-F238E27FC236}">
                <a16:creationId xmlns:a16="http://schemas.microsoft.com/office/drawing/2014/main" id="{A20DF657-139C-0049-DE77-16FA463D6844}"/>
              </a:ext>
            </a:extLst>
          </p:cNvPr>
          <p:cNvCxnSpPr>
            <a:cxnSpLocks/>
          </p:cNvCxnSpPr>
          <p:nvPr/>
        </p:nvCxnSpPr>
        <p:spPr>
          <a:xfrm flipH="1">
            <a:off x="8561990" y="1343207"/>
            <a:ext cx="17063" cy="37191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6">
            <a:extLst>
              <a:ext uri="{FF2B5EF4-FFF2-40B4-BE49-F238E27FC236}">
                <a16:creationId xmlns:a16="http://schemas.microsoft.com/office/drawing/2014/main" id="{556581F7-E27A-471E-CBF1-901B0B90AE22}"/>
              </a:ext>
            </a:extLst>
          </p:cNvPr>
          <p:cNvSpPr txBox="1"/>
          <p:nvPr/>
        </p:nvSpPr>
        <p:spPr>
          <a:xfrm>
            <a:off x="150471" y="5072684"/>
            <a:ext cx="3608466" cy="284693"/>
          </a:xfrm>
          <a:prstGeom prst="rect">
            <a:avLst/>
          </a:prstGeom>
          <a:noFill/>
        </p:spPr>
        <p:txBody>
          <a:bodyPr vert="horz" wrap="square" lIns="0" tIns="38100" rIns="0" bIns="0" rtlCol="0" anchor="t">
            <a:spAutoFit/>
          </a:bodyPr>
          <a:lstStyle/>
          <a:p>
            <a:pPr marL="12700" marR="5080" algn="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1600" b="1" i="1">
                <a:solidFill>
                  <a:schemeClr val="accent1"/>
                </a:solidFill>
                <a:latin typeface="Segoe UI"/>
                <a:ea typeface="Segoe UI Black"/>
                <a:cs typeface="Segoe UI"/>
              </a:rPr>
              <a:t>RÉGUA CLASS. FINAL</a:t>
            </a:r>
            <a:endParaRPr lang="pt-BR" sz="1050" b="1" i="1">
              <a:solidFill>
                <a:schemeClr val="accent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3C915C6-455D-D2B1-572B-7CA8C349204A}"/>
              </a:ext>
            </a:extLst>
          </p:cNvPr>
          <p:cNvSpPr txBox="1"/>
          <p:nvPr/>
        </p:nvSpPr>
        <p:spPr>
          <a:xfrm>
            <a:off x="4053265" y="5383369"/>
            <a:ext cx="970702" cy="25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>
                <a:solidFill>
                  <a:schemeClr val="tx1"/>
                </a:solidFill>
              </a:rPr>
              <a:t>2.3K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BAD6D83-53D0-E292-72B7-9A254288ADB3}"/>
              </a:ext>
            </a:extLst>
          </p:cNvPr>
          <p:cNvSpPr txBox="1"/>
          <p:nvPr/>
        </p:nvSpPr>
        <p:spPr>
          <a:xfrm>
            <a:off x="5481515" y="5383369"/>
            <a:ext cx="970702" cy="25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>
                <a:solidFill>
                  <a:schemeClr val="tx1"/>
                </a:solidFill>
              </a:rPr>
              <a:t>6.8K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2FB7FAB-37E2-3831-6899-325572A1BD86}"/>
              </a:ext>
            </a:extLst>
          </p:cNvPr>
          <p:cNvSpPr txBox="1"/>
          <p:nvPr/>
        </p:nvSpPr>
        <p:spPr>
          <a:xfrm>
            <a:off x="6792067" y="5383369"/>
            <a:ext cx="970702" cy="25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>
                <a:solidFill>
                  <a:schemeClr val="bg1">
                    <a:lumMod val="50000"/>
                  </a:schemeClr>
                </a:solidFill>
              </a:rPr>
              <a:t>11.4K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E8473BA-A3D7-3BA5-D5F5-E149CE74E666}"/>
              </a:ext>
            </a:extLst>
          </p:cNvPr>
          <p:cNvSpPr txBox="1"/>
          <p:nvPr/>
        </p:nvSpPr>
        <p:spPr>
          <a:xfrm>
            <a:off x="8020738" y="5383369"/>
            <a:ext cx="970702" cy="25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>
                <a:solidFill>
                  <a:schemeClr val="bg1">
                    <a:lumMod val="50000"/>
                  </a:schemeClr>
                </a:solidFill>
              </a:rPr>
              <a:t>31.8K&gt;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F2316433-9F55-2BCA-D346-C66643B8F02A}"/>
              </a:ext>
            </a:extLst>
          </p:cNvPr>
          <p:cNvSpPr/>
          <p:nvPr/>
        </p:nvSpPr>
        <p:spPr>
          <a:xfrm>
            <a:off x="4722348" y="5099659"/>
            <a:ext cx="1229270" cy="259037"/>
          </a:xfrm>
          <a:prstGeom prst="roundRect">
            <a:avLst/>
          </a:prstGeom>
          <a:solidFill>
            <a:srgbClr val="FFE8D3">
              <a:alpha val="40000"/>
            </a:srgbClr>
          </a:solidFill>
          <a:ln>
            <a:solidFill>
              <a:srgbClr val="FF8D0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rgbClr val="FF8D03"/>
                </a:solidFill>
              </a:rPr>
              <a:t>ESSENCIAL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2A8D91E7-1744-8489-7A9B-9179B541A240}"/>
              </a:ext>
            </a:extLst>
          </p:cNvPr>
          <p:cNvSpPr/>
          <p:nvPr/>
        </p:nvSpPr>
        <p:spPr>
          <a:xfrm>
            <a:off x="5991533" y="5099659"/>
            <a:ext cx="1269145" cy="2590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tx1">
                    <a:lumMod val="65000"/>
                    <a:lumOff val="35000"/>
                  </a:schemeClr>
                </a:solidFill>
              </a:rPr>
              <a:t>ECO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0CF0B8D5-F8F0-9477-5077-1F32B547C0B1}"/>
              </a:ext>
            </a:extLst>
          </p:cNvPr>
          <p:cNvSpPr/>
          <p:nvPr/>
        </p:nvSpPr>
        <p:spPr>
          <a:xfrm>
            <a:off x="7293282" y="5099659"/>
            <a:ext cx="1268268" cy="2590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tx1">
                    <a:lumMod val="65000"/>
                    <a:lumOff val="35000"/>
                  </a:schemeClr>
                </a:solidFill>
              </a:rPr>
              <a:t>BIO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FE37E5-0080-EBB6-F198-38E95260378C}"/>
              </a:ext>
            </a:extLst>
          </p:cNvPr>
          <p:cNvSpPr txBox="1"/>
          <p:nvPr/>
        </p:nvSpPr>
        <p:spPr>
          <a:xfrm>
            <a:off x="4153723" y="2243240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/>
              <a:t>2.1K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0F4A96-8753-8B43-605C-07205BF67075}"/>
              </a:ext>
            </a:extLst>
          </p:cNvPr>
          <p:cNvSpPr txBox="1"/>
          <p:nvPr/>
        </p:nvSpPr>
        <p:spPr>
          <a:xfrm>
            <a:off x="5443767" y="2243240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/>
              <a:t>3.2K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9A8B2D-EB1A-CED2-69F6-A8456F338BDA}"/>
              </a:ext>
            </a:extLst>
          </p:cNvPr>
          <p:cNvSpPr txBox="1"/>
          <p:nvPr/>
        </p:nvSpPr>
        <p:spPr>
          <a:xfrm>
            <a:off x="6784880" y="2243240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4.3k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8FCA1675-9BD0-B892-B55A-F759E7DC7A91}"/>
              </a:ext>
            </a:extLst>
          </p:cNvPr>
          <p:cNvCxnSpPr>
            <a:cxnSpLocks/>
          </p:cNvCxnSpPr>
          <p:nvPr/>
        </p:nvCxnSpPr>
        <p:spPr>
          <a:xfrm>
            <a:off x="3982929" y="1986426"/>
            <a:ext cx="0" cy="36495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tângulo 191">
            <a:extLst>
              <a:ext uri="{FF2B5EF4-FFF2-40B4-BE49-F238E27FC236}">
                <a16:creationId xmlns:a16="http://schemas.microsoft.com/office/drawing/2014/main" id="{06DEF338-BE7E-2539-1FC2-E4FCFDEA7901}"/>
              </a:ext>
            </a:extLst>
          </p:cNvPr>
          <p:cNvSpPr/>
          <p:nvPr/>
        </p:nvSpPr>
        <p:spPr>
          <a:xfrm>
            <a:off x="6594149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DIMENSÕES</a:t>
            </a:r>
          </a:p>
        </p:txBody>
      </p:sp>
      <p:sp>
        <p:nvSpPr>
          <p:cNvPr id="193" name="Retângulo 192">
            <a:extLst>
              <a:ext uri="{FF2B5EF4-FFF2-40B4-BE49-F238E27FC236}">
                <a16:creationId xmlns:a16="http://schemas.microsoft.com/office/drawing/2014/main" id="{E60CF4C0-F43B-2B49-C106-4A1131C582B9}"/>
              </a:ext>
            </a:extLst>
          </p:cNvPr>
          <p:cNvSpPr/>
          <p:nvPr/>
        </p:nvSpPr>
        <p:spPr>
          <a:xfrm>
            <a:off x="7722848" y="0"/>
            <a:ext cx="1133856" cy="407804"/>
          </a:xfrm>
          <a:prstGeom prst="rect">
            <a:avLst/>
          </a:prstGeom>
          <a:solidFill>
            <a:srgbClr val="006B3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/>
              <a:t>RACIONAL</a:t>
            </a:r>
          </a:p>
        </p:txBody>
      </p:sp>
      <p:sp>
        <p:nvSpPr>
          <p:cNvPr id="194" name="Retângulo 193">
            <a:extLst>
              <a:ext uri="{FF2B5EF4-FFF2-40B4-BE49-F238E27FC236}">
                <a16:creationId xmlns:a16="http://schemas.microsoft.com/office/drawing/2014/main" id="{F8EB0A4B-C97A-F2EB-FC18-1DDA034C97AB}"/>
              </a:ext>
            </a:extLst>
          </p:cNvPr>
          <p:cNvSpPr/>
          <p:nvPr/>
        </p:nvSpPr>
        <p:spPr>
          <a:xfrm>
            <a:off x="8851547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AMOSTRAGEM</a:t>
            </a:r>
          </a:p>
        </p:txBody>
      </p:sp>
      <p:sp>
        <p:nvSpPr>
          <p:cNvPr id="195" name="Retângulo 194">
            <a:extLst>
              <a:ext uri="{FF2B5EF4-FFF2-40B4-BE49-F238E27FC236}">
                <a16:creationId xmlns:a16="http://schemas.microsoft.com/office/drawing/2014/main" id="{A592D88C-156E-1639-122D-E343C52C19E6}"/>
              </a:ext>
            </a:extLst>
          </p:cNvPr>
          <p:cNvSpPr/>
          <p:nvPr/>
        </p:nvSpPr>
        <p:spPr>
          <a:xfrm>
            <a:off x="9980246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SIMULAÇÃO</a:t>
            </a:r>
          </a:p>
        </p:txBody>
      </p:sp>
      <p:sp>
        <p:nvSpPr>
          <p:cNvPr id="196" name="Retângulo 195">
            <a:extLst>
              <a:ext uri="{FF2B5EF4-FFF2-40B4-BE49-F238E27FC236}">
                <a16:creationId xmlns:a16="http://schemas.microsoft.com/office/drawing/2014/main" id="{7D26AB71-0DF7-6B05-0F35-7BF599863054}"/>
              </a:ext>
            </a:extLst>
          </p:cNvPr>
          <p:cNvSpPr/>
          <p:nvPr/>
        </p:nvSpPr>
        <p:spPr>
          <a:xfrm>
            <a:off x="11108944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ADERENCIA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5BE5206-BE25-2A57-2416-B069CF21F717}"/>
              </a:ext>
            </a:extLst>
          </p:cNvPr>
          <p:cNvCxnSpPr>
            <a:stCxn id="301" idx="3"/>
            <a:endCxn id="302" idx="1"/>
          </p:cNvCxnSpPr>
          <p:nvPr/>
        </p:nvCxnSpPr>
        <p:spPr>
          <a:xfrm>
            <a:off x="4642669" y="1626718"/>
            <a:ext cx="386634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A2BECB-A306-2B5D-A125-D8B3CB7687BC}"/>
              </a:ext>
            </a:extLst>
          </p:cNvPr>
          <p:cNvSpPr txBox="1"/>
          <p:nvPr/>
        </p:nvSpPr>
        <p:spPr>
          <a:xfrm>
            <a:off x="8125993" y="2242232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5.4K</a:t>
            </a:r>
          </a:p>
        </p:txBody>
      </p:sp>
    </p:spTree>
    <p:extLst>
      <p:ext uri="{BB962C8B-B14F-4D97-AF65-F5344CB8AC3E}">
        <p14:creationId xmlns:p14="http://schemas.microsoft.com/office/powerpoint/2010/main" val="157298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ABF3E-CC97-3410-08A6-1CFDA248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6">
            <a:extLst>
              <a:ext uri="{FF2B5EF4-FFF2-40B4-BE49-F238E27FC236}">
                <a16:creationId xmlns:a16="http://schemas.microsoft.com/office/drawing/2014/main" id="{3ABB874E-EFF0-8438-BFD0-23FC045BDCB7}"/>
              </a:ext>
            </a:extLst>
          </p:cNvPr>
          <p:cNvSpPr txBox="1"/>
          <p:nvPr/>
        </p:nvSpPr>
        <p:spPr>
          <a:xfrm>
            <a:off x="470690" y="220967"/>
            <a:ext cx="7112267" cy="40780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l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2400" b="1">
                <a:solidFill>
                  <a:schemeClr val="accent1">
                    <a:lumMod val="75000"/>
                  </a:schemeClr>
                </a:solidFill>
                <a:latin typeface="Averta-Bold" panose="00000800000000000000" pitchFamily="50" charset="0"/>
                <a:ea typeface="Segoe UI Black" panose="020B0A02040204020203" pitchFamily="34" charset="0"/>
                <a:cs typeface="Calibri" panose="020F0502020204030204" pitchFamily="34" charset="0"/>
              </a:rPr>
              <a:t>CONSTRUÇÃO RÉGUA CLASSIFICAÇÃO</a:t>
            </a:r>
          </a:p>
        </p:txBody>
      </p:sp>
      <p:sp>
        <p:nvSpPr>
          <p:cNvPr id="208" name="object 6">
            <a:extLst>
              <a:ext uri="{FF2B5EF4-FFF2-40B4-BE49-F238E27FC236}">
                <a16:creationId xmlns:a16="http://schemas.microsoft.com/office/drawing/2014/main" id="{6642A414-2028-723F-6F75-5E6AD5C06925}"/>
              </a:ext>
            </a:extLst>
          </p:cNvPr>
          <p:cNvSpPr txBox="1"/>
          <p:nvPr/>
        </p:nvSpPr>
        <p:spPr>
          <a:xfrm>
            <a:off x="1025281" y="1914920"/>
            <a:ext cx="2733656" cy="284693"/>
          </a:xfrm>
          <a:prstGeom prst="rect">
            <a:avLst/>
          </a:prstGeom>
          <a:noFill/>
        </p:spPr>
        <p:txBody>
          <a:bodyPr vert="horz" wrap="square" lIns="0" tIns="38100" rIns="0" bIns="0" rtlCol="0">
            <a:spAutoFit/>
          </a:bodyPr>
          <a:lstStyle/>
          <a:p>
            <a:pPr marL="12700" marR="5080" algn="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1600" b="1">
                <a:solidFill>
                  <a:srgbClr val="00D38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ACABAMENTOS</a:t>
            </a:r>
          </a:p>
        </p:txBody>
      </p:sp>
      <p:sp>
        <p:nvSpPr>
          <p:cNvPr id="209" name="object 6">
            <a:extLst>
              <a:ext uri="{FF2B5EF4-FFF2-40B4-BE49-F238E27FC236}">
                <a16:creationId xmlns:a16="http://schemas.microsoft.com/office/drawing/2014/main" id="{4A76CD39-2E5D-DF62-1636-356E25EDF02C}"/>
              </a:ext>
            </a:extLst>
          </p:cNvPr>
          <p:cNvSpPr txBox="1"/>
          <p:nvPr/>
        </p:nvSpPr>
        <p:spPr>
          <a:xfrm>
            <a:off x="2492688" y="2601441"/>
            <a:ext cx="1266249" cy="284693"/>
          </a:xfrm>
          <a:prstGeom prst="rect">
            <a:avLst/>
          </a:prstGeom>
          <a:noFill/>
        </p:spPr>
        <p:txBody>
          <a:bodyPr vert="horz" wrap="square" lIns="0" tIns="38100" rIns="0" bIns="0" rtlCol="0">
            <a:spAutoFit/>
          </a:bodyPr>
          <a:lstStyle/>
          <a:p>
            <a:pPr marL="12700" marR="5080" algn="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1600" b="1">
                <a:solidFill>
                  <a:srgbClr val="006B3F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LAZER</a:t>
            </a:r>
          </a:p>
        </p:txBody>
      </p:sp>
      <p:sp>
        <p:nvSpPr>
          <p:cNvPr id="210" name="object 6">
            <a:extLst>
              <a:ext uri="{FF2B5EF4-FFF2-40B4-BE49-F238E27FC236}">
                <a16:creationId xmlns:a16="http://schemas.microsoft.com/office/drawing/2014/main" id="{CA00F4E8-1983-886C-4731-2D38A6CEF71A}"/>
              </a:ext>
            </a:extLst>
          </p:cNvPr>
          <p:cNvSpPr txBox="1"/>
          <p:nvPr/>
        </p:nvSpPr>
        <p:spPr>
          <a:xfrm>
            <a:off x="236648" y="3358657"/>
            <a:ext cx="3522289" cy="284693"/>
          </a:xfrm>
          <a:prstGeom prst="rect">
            <a:avLst/>
          </a:prstGeom>
          <a:noFill/>
        </p:spPr>
        <p:txBody>
          <a:bodyPr vert="horz" wrap="square" lIns="0" tIns="38100" rIns="0" bIns="0" rtlCol="0">
            <a:spAutoFit/>
          </a:bodyPr>
          <a:lstStyle/>
          <a:p>
            <a:pPr marL="12700" marR="5080" algn="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1600" b="1">
                <a:solidFill>
                  <a:srgbClr val="592F7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TIPOLOGIAS </a:t>
            </a:r>
            <a:r>
              <a:rPr lang="pt-BR" sz="1400" b="1">
                <a:solidFill>
                  <a:srgbClr val="592F7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(VARANDA + SUÍTE)</a:t>
            </a:r>
            <a:endParaRPr lang="pt-BR" sz="1600" b="1">
              <a:solidFill>
                <a:srgbClr val="592F7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" name="object 6">
            <a:extLst>
              <a:ext uri="{FF2B5EF4-FFF2-40B4-BE49-F238E27FC236}">
                <a16:creationId xmlns:a16="http://schemas.microsoft.com/office/drawing/2014/main" id="{6AFE1F74-6D01-8495-51DE-4C8328131A72}"/>
              </a:ext>
            </a:extLst>
          </p:cNvPr>
          <p:cNvSpPr txBox="1"/>
          <p:nvPr/>
        </p:nvSpPr>
        <p:spPr>
          <a:xfrm>
            <a:off x="271913" y="4127204"/>
            <a:ext cx="3487024" cy="284693"/>
          </a:xfrm>
          <a:prstGeom prst="rect">
            <a:avLst/>
          </a:prstGeom>
          <a:noFill/>
        </p:spPr>
        <p:txBody>
          <a:bodyPr vert="horz" wrap="square" lIns="0" tIns="38100" rIns="0" bIns="0" rtlCol="0">
            <a:spAutoFit/>
          </a:bodyPr>
          <a:lstStyle/>
          <a:p>
            <a:pPr marL="12700" marR="5080" algn="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1600" b="1">
                <a:solidFill>
                  <a:srgbClr val="F7287C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VAGAS (QUANTIDADE)</a:t>
            </a:r>
          </a:p>
        </p:txBody>
      </p:sp>
      <p:sp>
        <p:nvSpPr>
          <p:cNvPr id="212" name="Retângulo: Cantos Arredondados 211">
            <a:extLst>
              <a:ext uri="{FF2B5EF4-FFF2-40B4-BE49-F238E27FC236}">
                <a16:creationId xmlns:a16="http://schemas.microsoft.com/office/drawing/2014/main" id="{79CBC414-CEBE-F340-9ACF-13F783AE529C}"/>
              </a:ext>
            </a:extLst>
          </p:cNvPr>
          <p:cNvSpPr/>
          <p:nvPr/>
        </p:nvSpPr>
        <p:spPr>
          <a:xfrm>
            <a:off x="4675886" y="1986426"/>
            <a:ext cx="1265385" cy="2505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bg1"/>
                </a:solidFill>
              </a:rPr>
              <a:t>ACAB 01</a:t>
            </a:r>
          </a:p>
        </p:txBody>
      </p:sp>
      <p:sp>
        <p:nvSpPr>
          <p:cNvPr id="213" name="Retângulo: Cantos Arredondados 212">
            <a:extLst>
              <a:ext uri="{FF2B5EF4-FFF2-40B4-BE49-F238E27FC236}">
                <a16:creationId xmlns:a16="http://schemas.microsoft.com/office/drawing/2014/main" id="{0078DA67-89B7-B162-632B-D420C43C7832}"/>
              </a:ext>
            </a:extLst>
          </p:cNvPr>
          <p:cNvSpPr/>
          <p:nvPr/>
        </p:nvSpPr>
        <p:spPr>
          <a:xfrm>
            <a:off x="5993314" y="1986426"/>
            <a:ext cx="1265385" cy="250574"/>
          </a:xfrm>
          <a:prstGeom prst="roundRect">
            <a:avLst/>
          </a:prstGeom>
          <a:solidFill>
            <a:srgbClr val="00D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ACAB 02</a:t>
            </a:r>
          </a:p>
        </p:txBody>
      </p:sp>
      <p:sp>
        <p:nvSpPr>
          <p:cNvPr id="214" name="Retângulo: Cantos Arredondados 213">
            <a:extLst>
              <a:ext uri="{FF2B5EF4-FFF2-40B4-BE49-F238E27FC236}">
                <a16:creationId xmlns:a16="http://schemas.microsoft.com/office/drawing/2014/main" id="{A57F4703-2ADD-E4A0-466A-2904BC34E5D0}"/>
              </a:ext>
            </a:extLst>
          </p:cNvPr>
          <p:cNvSpPr/>
          <p:nvPr/>
        </p:nvSpPr>
        <p:spPr>
          <a:xfrm>
            <a:off x="7304535" y="1986426"/>
            <a:ext cx="1265385" cy="2505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bg1"/>
                </a:solidFill>
              </a:rPr>
              <a:t>ACAB 03</a:t>
            </a:r>
          </a:p>
        </p:txBody>
      </p:sp>
      <p:sp>
        <p:nvSpPr>
          <p:cNvPr id="219" name="Retângulo: Cantos Arredondados 218">
            <a:extLst>
              <a:ext uri="{FF2B5EF4-FFF2-40B4-BE49-F238E27FC236}">
                <a16:creationId xmlns:a16="http://schemas.microsoft.com/office/drawing/2014/main" id="{A2070609-31A1-7670-4F48-D4452B5CEB7C}"/>
              </a:ext>
            </a:extLst>
          </p:cNvPr>
          <p:cNvSpPr/>
          <p:nvPr/>
        </p:nvSpPr>
        <p:spPr>
          <a:xfrm>
            <a:off x="4699947" y="4199377"/>
            <a:ext cx="1224011" cy="2505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bg1"/>
                </a:solidFill>
              </a:rPr>
              <a:t>VAGA 01</a:t>
            </a:r>
          </a:p>
        </p:txBody>
      </p:sp>
      <p:sp>
        <p:nvSpPr>
          <p:cNvPr id="220" name="Retângulo: Cantos Arredondados 219">
            <a:extLst>
              <a:ext uri="{FF2B5EF4-FFF2-40B4-BE49-F238E27FC236}">
                <a16:creationId xmlns:a16="http://schemas.microsoft.com/office/drawing/2014/main" id="{35F00E59-D042-9B21-FBCB-DF93B87A08EB}"/>
              </a:ext>
            </a:extLst>
          </p:cNvPr>
          <p:cNvSpPr/>
          <p:nvPr/>
        </p:nvSpPr>
        <p:spPr>
          <a:xfrm>
            <a:off x="5993314" y="4199377"/>
            <a:ext cx="1265385" cy="250574"/>
          </a:xfrm>
          <a:prstGeom prst="roundRect">
            <a:avLst/>
          </a:prstGeom>
          <a:solidFill>
            <a:srgbClr val="FB7D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VAGA 02</a:t>
            </a:r>
          </a:p>
        </p:txBody>
      </p:sp>
      <p:sp>
        <p:nvSpPr>
          <p:cNvPr id="221" name="Retângulo: Cantos Arredondados 220">
            <a:extLst>
              <a:ext uri="{FF2B5EF4-FFF2-40B4-BE49-F238E27FC236}">
                <a16:creationId xmlns:a16="http://schemas.microsoft.com/office/drawing/2014/main" id="{98F90C16-81DD-B5AC-E964-933641CF2EF9}"/>
              </a:ext>
            </a:extLst>
          </p:cNvPr>
          <p:cNvSpPr/>
          <p:nvPr/>
        </p:nvSpPr>
        <p:spPr>
          <a:xfrm>
            <a:off x="7296603" y="4199377"/>
            <a:ext cx="1265387" cy="2505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bg1"/>
                </a:solidFill>
              </a:rPr>
              <a:t>VAGA 03</a:t>
            </a:r>
          </a:p>
        </p:txBody>
      </p:sp>
      <p:sp>
        <p:nvSpPr>
          <p:cNvPr id="222" name="Retângulo: Cantos Arredondados 221">
            <a:extLst>
              <a:ext uri="{FF2B5EF4-FFF2-40B4-BE49-F238E27FC236}">
                <a16:creationId xmlns:a16="http://schemas.microsoft.com/office/drawing/2014/main" id="{90010FCB-E659-54C7-9049-D55126D0347A}"/>
              </a:ext>
            </a:extLst>
          </p:cNvPr>
          <p:cNvSpPr/>
          <p:nvPr/>
        </p:nvSpPr>
        <p:spPr>
          <a:xfrm>
            <a:off x="4713199" y="2652159"/>
            <a:ext cx="1228071" cy="2505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LZ 01</a:t>
            </a:r>
          </a:p>
        </p:txBody>
      </p:sp>
      <p:sp>
        <p:nvSpPr>
          <p:cNvPr id="223" name="Retângulo: Cantos Arredondados 222">
            <a:extLst>
              <a:ext uri="{FF2B5EF4-FFF2-40B4-BE49-F238E27FC236}">
                <a16:creationId xmlns:a16="http://schemas.microsoft.com/office/drawing/2014/main" id="{1D89FB96-04B8-D1B5-3C7A-FDD4A1EA641A}"/>
              </a:ext>
            </a:extLst>
          </p:cNvPr>
          <p:cNvSpPr/>
          <p:nvPr/>
        </p:nvSpPr>
        <p:spPr>
          <a:xfrm>
            <a:off x="5993315" y="2652159"/>
            <a:ext cx="1265385" cy="25057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LZ 02</a:t>
            </a:r>
          </a:p>
        </p:txBody>
      </p:sp>
      <p:sp>
        <p:nvSpPr>
          <p:cNvPr id="224" name="Retângulo: Cantos Arredondados 223">
            <a:extLst>
              <a:ext uri="{FF2B5EF4-FFF2-40B4-BE49-F238E27FC236}">
                <a16:creationId xmlns:a16="http://schemas.microsoft.com/office/drawing/2014/main" id="{1CAE33BA-C5E9-542A-A44D-5C7ECD8922D0}"/>
              </a:ext>
            </a:extLst>
          </p:cNvPr>
          <p:cNvSpPr/>
          <p:nvPr/>
        </p:nvSpPr>
        <p:spPr>
          <a:xfrm>
            <a:off x="7296603" y="2652159"/>
            <a:ext cx="1273317" cy="2505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bg1"/>
                </a:solidFill>
              </a:rPr>
              <a:t>LZ 03</a:t>
            </a:r>
          </a:p>
        </p:txBody>
      </p:sp>
      <p:sp>
        <p:nvSpPr>
          <p:cNvPr id="225" name="Retângulo: Cantos Arredondados 224">
            <a:extLst>
              <a:ext uri="{FF2B5EF4-FFF2-40B4-BE49-F238E27FC236}">
                <a16:creationId xmlns:a16="http://schemas.microsoft.com/office/drawing/2014/main" id="{3370A0F9-6824-588E-42CC-B2766446D671}"/>
              </a:ext>
            </a:extLst>
          </p:cNvPr>
          <p:cNvSpPr/>
          <p:nvPr/>
        </p:nvSpPr>
        <p:spPr>
          <a:xfrm>
            <a:off x="4707484" y="3447252"/>
            <a:ext cx="1233786" cy="2505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bg1"/>
                </a:solidFill>
              </a:rPr>
              <a:t>TIP 01</a:t>
            </a:r>
          </a:p>
        </p:txBody>
      </p:sp>
      <p:sp>
        <p:nvSpPr>
          <p:cNvPr id="226" name="Retângulo: Cantos Arredondados 225">
            <a:extLst>
              <a:ext uri="{FF2B5EF4-FFF2-40B4-BE49-F238E27FC236}">
                <a16:creationId xmlns:a16="http://schemas.microsoft.com/office/drawing/2014/main" id="{9C8BA9FD-4681-4D6F-1957-9AAA6972CC2A}"/>
              </a:ext>
            </a:extLst>
          </p:cNvPr>
          <p:cNvSpPr/>
          <p:nvPr/>
        </p:nvSpPr>
        <p:spPr>
          <a:xfrm>
            <a:off x="5993314" y="3447252"/>
            <a:ext cx="1265385" cy="250574"/>
          </a:xfrm>
          <a:prstGeom prst="roundRect">
            <a:avLst/>
          </a:prstGeom>
          <a:solidFill>
            <a:srgbClr val="B181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/>
              <a:t>TIP 02</a:t>
            </a:r>
          </a:p>
        </p:txBody>
      </p:sp>
      <p:sp>
        <p:nvSpPr>
          <p:cNvPr id="227" name="Retângulo: Cantos Arredondados 226">
            <a:extLst>
              <a:ext uri="{FF2B5EF4-FFF2-40B4-BE49-F238E27FC236}">
                <a16:creationId xmlns:a16="http://schemas.microsoft.com/office/drawing/2014/main" id="{252EC104-22ED-369B-265E-3F34AE7B0040}"/>
              </a:ext>
            </a:extLst>
          </p:cNvPr>
          <p:cNvSpPr/>
          <p:nvPr/>
        </p:nvSpPr>
        <p:spPr>
          <a:xfrm>
            <a:off x="7296605" y="3447252"/>
            <a:ext cx="1265385" cy="2505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bg1"/>
                </a:solidFill>
              </a:rPr>
              <a:t>TIP 03</a:t>
            </a:r>
          </a:p>
        </p:txBody>
      </p: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951EE364-0294-C78D-EF3D-EB3BFF4A8A18}"/>
              </a:ext>
            </a:extLst>
          </p:cNvPr>
          <p:cNvSpPr txBox="1"/>
          <p:nvPr/>
        </p:nvSpPr>
        <p:spPr>
          <a:xfrm>
            <a:off x="5377937" y="289262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239" name="CaixaDeTexto 238">
            <a:extLst>
              <a:ext uri="{FF2B5EF4-FFF2-40B4-BE49-F238E27FC236}">
                <a16:creationId xmlns:a16="http://schemas.microsoft.com/office/drawing/2014/main" id="{C7CDEBAF-50E8-375E-DD4D-F9FA85A3FD53}"/>
              </a:ext>
            </a:extLst>
          </p:cNvPr>
          <p:cNvSpPr txBox="1"/>
          <p:nvPr/>
        </p:nvSpPr>
        <p:spPr>
          <a:xfrm>
            <a:off x="6733937" y="289262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>
                <a:solidFill>
                  <a:schemeClr val="tx1"/>
                </a:solidFill>
              </a:rPr>
              <a:t>1.6K</a:t>
            </a:r>
          </a:p>
        </p:txBody>
      </p:sp>
      <p:sp>
        <p:nvSpPr>
          <p:cNvPr id="240" name="CaixaDeTexto 239">
            <a:extLst>
              <a:ext uri="{FF2B5EF4-FFF2-40B4-BE49-F238E27FC236}">
                <a16:creationId xmlns:a16="http://schemas.microsoft.com/office/drawing/2014/main" id="{CA5DB3F2-8997-253D-9264-B1D8613AF380}"/>
              </a:ext>
            </a:extLst>
          </p:cNvPr>
          <p:cNvSpPr txBox="1"/>
          <p:nvPr/>
        </p:nvSpPr>
        <p:spPr>
          <a:xfrm>
            <a:off x="8509018" y="2891940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050"/>
              <a:t>2.4K</a:t>
            </a: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4B2D8307-219A-BF3E-9875-9A8F8BA8A16A}"/>
              </a:ext>
            </a:extLst>
          </p:cNvPr>
          <p:cNvSpPr txBox="1"/>
          <p:nvPr/>
        </p:nvSpPr>
        <p:spPr>
          <a:xfrm>
            <a:off x="8851547" y="2899639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/>
              <a:t>&gt;</a:t>
            </a:r>
          </a:p>
        </p:txBody>
      </p:sp>
      <p:sp>
        <p:nvSpPr>
          <p:cNvPr id="242" name="Retângulo: Cantos Arredondados 241">
            <a:extLst>
              <a:ext uri="{FF2B5EF4-FFF2-40B4-BE49-F238E27FC236}">
                <a16:creationId xmlns:a16="http://schemas.microsoft.com/office/drawing/2014/main" id="{53F260B6-02B5-5C65-4F1E-3774E543C6D1}"/>
              </a:ext>
            </a:extLst>
          </p:cNvPr>
          <p:cNvSpPr/>
          <p:nvPr/>
        </p:nvSpPr>
        <p:spPr>
          <a:xfrm>
            <a:off x="8603499" y="2652159"/>
            <a:ext cx="1243184" cy="2505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bg1"/>
                </a:solidFill>
              </a:rPr>
              <a:t>LZ 04</a:t>
            </a:r>
          </a:p>
        </p:txBody>
      </p: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4FC55BEC-2CFD-4AB3-BFAA-9903CD4535F5}"/>
              </a:ext>
            </a:extLst>
          </p:cNvPr>
          <p:cNvSpPr txBox="1"/>
          <p:nvPr/>
        </p:nvSpPr>
        <p:spPr>
          <a:xfrm>
            <a:off x="3498253" y="368776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/>
              <a:t>0</a:t>
            </a:r>
          </a:p>
        </p:txBody>
      </p:sp>
      <p:sp>
        <p:nvSpPr>
          <p:cNvPr id="244" name="CaixaDeTexto 243">
            <a:extLst>
              <a:ext uri="{FF2B5EF4-FFF2-40B4-BE49-F238E27FC236}">
                <a16:creationId xmlns:a16="http://schemas.microsoft.com/office/drawing/2014/main" id="{C0D93AC8-B564-06FF-FDC8-C9735D372FEC}"/>
              </a:ext>
            </a:extLst>
          </p:cNvPr>
          <p:cNvSpPr txBox="1"/>
          <p:nvPr/>
        </p:nvSpPr>
        <p:spPr>
          <a:xfrm>
            <a:off x="5377937" y="368776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>
                <a:solidFill>
                  <a:schemeClr val="tx1"/>
                </a:solidFill>
              </a:rPr>
              <a:t>1.5K</a:t>
            </a:r>
          </a:p>
        </p:txBody>
      </p:sp>
      <p:sp>
        <p:nvSpPr>
          <p:cNvPr id="245" name="CaixaDeTexto 244">
            <a:extLst>
              <a:ext uri="{FF2B5EF4-FFF2-40B4-BE49-F238E27FC236}">
                <a16:creationId xmlns:a16="http://schemas.microsoft.com/office/drawing/2014/main" id="{E2F5146A-9E6F-EE31-91C4-AF1745B8C5D4}"/>
              </a:ext>
            </a:extLst>
          </p:cNvPr>
          <p:cNvSpPr txBox="1"/>
          <p:nvPr/>
        </p:nvSpPr>
        <p:spPr>
          <a:xfrm>
            <a:off x="6733937" y="368776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>
                <a:solidFill>
                  <a:schemeClr val="tx1"/>
                </a:solidFill>
              </a:rPr>
              <a:t>3K</a:t>
            </a:r>
          </a:p>
        </p:txBody>
      </p: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F6B66A24-58D8-660B-BC5D-685982B1DC2F}"/>
              </a:ext>
            </a:extLst>
          </p:cNvPr>
          <p:cNvSpPr txBox="1"/>
          <p:nvPr/>
        </p:nvSpPr>
        <p:spPr>
          <a:xfrm>
            <a:off x="8509018" y="3687765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050"/>
              <a:t>9K</a:t>
            </a:r>
          </a:p>
        </p:txBody>
      </p:sp>
      <p:sp>
        <p:nvSpPr>
          <p:cNvPr id="247" name="CaixaDeTexto 246">
            <a:extLst>
              <a:ext uri="{FF2B5EF4-FFF2-40B4-BE49-F238E27FC236}">
                <a16:creationId xmlns:a16="http://schemas.microsoft.com/office/drawing/2014/main" id="{399EF343-C42D-E667-9E84-6F8DA16CB5AC}"/>
              </a:ext>
            </a:extLst>
          </p:cNvPr>
          <p:cNvSpPr txBox="1"/>
          <p:nvPr/>
        </p:nvSpPr>
        <p:spPr>
          <a:xfrm>
            <a:off x="3498253" y="4447518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/>
              <a:t>0</a:t>
            </a:r>
          </a:p>
        </p:txBody>
      </p:sp>
      <p:sp>
        <p:nvSpPr>
          <p:cNvPr id="248" name="CaixaDeTexto 247">
            <a:extLst>
              <a:ext uri="{FF2B5EF4-FFF2-40B4-BE49-F238E27FC236}">
                <a16:creationId xmlns:a16="http://schemas.microsoft.com/office/drawing/2014/main" id="{98E28AEE-F4CE-7A41-FE2B-76F8711CF88E}"/>
              </a:ext>
            </a:extLst>
          </p:cNvPr>
          <p:cNvSpPr txBox="1"/>
          <p:nvPr/>
        </p:nvSpPr>
        <p:spPr>
          <a:xfrm>
            <a:off x="5377937" y="4447518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>
                <a:solidFill>
                  <a:schemeClr val="tx1"/>
                </a:solidFill>
              </a:rPr>
              <a:t>1.3K</a:t>
            </a:r>
          </a:p>
        </p:txBody>
      </p:sp>
      <p:sp>
        <p:nvSpPr>
          <p:cNvPr id="249" name="CaixaDeTexto 248">
            <a:extLst>
              <a:ext uri="{FF2B5EF4-FFF2-40B4-BE49-F238E27FC236}">
                <a16:creationId xmlns:a16="http://schemas.microsoft.com/office/drawing/2014/main" id="{BE37622F-F745-676D-5FEA-9A8ED8F971F1}"/>
              </a:ext>
            </a:extLst>
          </p:cNvPr>
          <p:cNvSpPr txBox="1"/>
          <p:nvPr/>
        </p:nvSpPr>
        <p:spPr>
          <a:xfrm>
            <a:off x="6733937" y="4447518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>
                <a:solidFill>
                  <a:schemeClr val="tx1"/>
                </a:solidFill>
              </a:rPr>
              <a:t>2.5K</a:t>
            </a:r>
          </a:p>
        </p:txBody>
      </p:sp>
      <p:sp>
        <p:nvSpPr>
          <p:cNvPr id="250" name="CaixaDeTexto 249">
            <a:extLst>
              <a:ext uri="{FF2B5EF4-FFF2-40B4-BE49-F238E27FC236}">
                <a16:creationId xmlns:a16="http://schemas.microsoft.com/office/drawing/2014/main" id="{86953449-A373-5B23-4F83-8BE40F35158C}"/>
              </a:ext>
            </a:extLst>
          </p:cNvPr>
          <p:cNvSpPr txBox="1"/>
          <p:nvPr/>
        </p:nvSpPr>
        <p:spPr>
          <a:xfrm>
            <a:off x="8509018" y="4447518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050"/>
              <a:t>15K</a:t>
            </a:r>
          </a:p>
        </p:txBody>
      </p: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CB1E96D2-74E1-E490-17A1-692CC03D36DA}"/>
              </a:ext>
            </a:extLst>
          </p:cNvPr>
          <p:cNvSpPr txBox="1"/>
          <p:nvPr/>
        </p:nvSpPr>
        <p:spPr>
          <a:xfrm>
            <a:off x="3498253" y="2883609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/>
              <a:t>230</a:t>
            </a:r>
          </a:p>
        </p:txBody>
      </p:sp>
      <p:sp>
        <p:nvSpPr>
          <p:cNvPr id="301" name="CaixaDeTexto 300">
            <a:extLst>
              <a:ext uri="{FF2B5EF4-FFF2-40B4-BE49-F238E27FC236}">
                <a16:creationId xmlns:a16="http://schemas.microsoft.com/office/drawing/2014/main" id="{3FCA9968-002D-8ED9-12DB-B9D0DE141080}"/>
              </a:ext>
            </a:extLst>
          </p:cNvPr>
          <p:cNvSpPr txBox="1"/>
          <p:nvPr/>
        </p:nvSpPr>
        <p:spPr>
          <a:xfrm>
            <a:off x="3815215" y="1495913"/>
            <a:ext cx="827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>
              <a:defRPr sz="1000"/>
            </a:lvl1pPr>
          </a:lstStyle>
          <a:p>
            <a:pPr algn="r"/>
            <a:r>
              <a:rPr lang="pt-BR" sz="1050" b="1"/>
              <a:t>$ MÍN</a:t>
            </a:r>
          </a:p>
        </p:txBody>
      </p:sp>
      <p:sp>
        <p:nvSpPr>
          <p:cNvPr id="302" name="CaixaDeTexto 301">
            <a:extLst>
              <a:ext uri="{FF2B5EF4-FFF2-40B4-BE49-F238E27FC236}">
                <a16:creationId xmlns:a16="http://schemas.microsoft.com/office/drawing/2014/main" id="{DEA08A8E-2749-BFED-DBC8-58F1E3E4AE9A}"/>
              </a:ext>
            </a:extLst>
          </p:cNvPr>
          <p:cNvSpPr txBox="1"/>
          <p:nvPr/>
        </p:nvSpPr>
        <p:spPr>
          <a:xfrm>
            <a:off x="8509018" y="1495913"/>
            <a:ext cx="615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/>
              <a:t>$ MÁX</a:t>
            </a:r>
          </a:p>
        </p:txBody>
      </p:sp>
      <p:cxnSp>
        <p:nvCxnSpPr>
          <p:cNvPr id="348" name="Conector reto 347">
            <a:extLst>
              <a:ext uri="{FF2B5EF4-FFF2-40B4-BE49-F238E27FC236}">
                <a16:creationId xmlns:a16="http://schemas.microsoft.com/office/drawing/2014/main" id="{EA8E206D-8F68-D10E-20C6-D3F79024EC16}"/>
              </a:ext>
            </a:extLst>
          </p:cNvPr>
          <p:cNvCxnSpPr>
            <a:cxnSpLocks/>
          </p:cNvCxnSpPr>
          <p:nvPr/>
        </p:nvCxnSpPr>
        <p:spPr>
          <a:xfrm>
            <a:off x="4659591" y="1343207"/>
            <a:ext cx="35265" cy="37191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reto 348">
            <a:extLst>
              <a:ext uri="{FF2B5EF4-FFF2-40B4-BE49-F238E27FC236}">
                <a16:creationId xmlns:a16="http://schemas.microsoft.com/office/drawing/2014/main" id="{20893EBB-A27A-B718-4201-75B1D387AAD4}"/>
              </a:ext>
            </a:extLst>
          </p:cNvPr>
          <p:cNvCxnSpPr>
            <a:cxnSpLocks/>
          </p:cNvCxnSpPr>
          <p:nvPr/>
        </p:nvCxnSpPr>
        <p:spPr>
          <a:xfrm flipH="1">
            <a:off x="8561990" y="1343207"/>
            <a:ext cx="17063" cy="37191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6">
            <a:extLst>
              <a:ext uri="{FF2B5EF4-FFF2-40B4-BE49-F238E27FC236}">
                <a16:creationId xmlns:a16="http://schemas.microsoft.com/office/drawing/2014/main" id="{DEB84529-037A-9147-283D-695C124B33C8}"/>
              </a:ext>
            </a:extLst>
          </p:cNvPr>
          <p:cNvSpPr txBox="1"/>
          <p:nvPr/>
        </p:nvSpPr>
        <p:spPr>
          <a:xfrm>
            <a:off x="150471" y="5072684"/>
            <a:ext cx="3608466" cy="284693"/>
          </a:xfrm>
          <a:prstGeom prst="rect">
            <a:avLst/>
          </a:prstGeom>
          <a:noFill/>
        </p:spPr>
        <p:txBody>
          <a:bodyPr vert="horz" wrap="square" lIns="0" tIns="38100" rIns="0" bIns="0" rtlCol="0" anchor="t">
            <a:spAutoFit/>
          </a:bodyPr>
          <a:lstStyle/>
          <a:p>
            <a:pPr marL="12700" marR="5080" algn="r">
              <a:spcBef>
                <a:spcPts val="300"/>
              </a:spcBef>
              <a:tabLst>
                <a:tab pos="430530" algn="l"/>
                <a:tab pos="744220" algn="l"/>
                <a:tab pos="1924685" algn="l"/>
                <a:tab pos="2686050" algn="l"/>
                <a:tab pos="3160395" algn="l"/>
                <a:tab pos="3423285" algn="l"/>
                <a:tab pos="4220845" algn="l"/>
                <a:tab pos="4639310" algn="l"/>
                <a:tab pos="5459095" algn="l"/>
                <a:tab pos="6699884" algn="l"/>
              </a:tabLst>
            </a:pPr>
            <a:r>
              <a:rPr lang="pt-BR" sz="1600" b="1" i="1">
                <a:solidFill>
                  <a:schemeClr val="accent1"/>
                </a:solidFill>
                <a:latin typeface="Segoe UI"/>
                <a:ea typeface="Segoe UI Black"/>
                <a:cs typeface="Segoe UI"/>
              </a:rPr>
              <a:t>RÉGUA CLASS. FINAL</a:t>
            </a:r>
            <a:endParaRPr lang="pt-BR" sz="1050" b="1" i="1">
              <a:solidFill>
                <a:schemeClr val="accent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FFE89A-49C9-A091-9790-A674A5ED99A1}"/>
              </a:ext>
            </a:extLst>
          </p:cNvPr>
          <p:cNvSpPr txBox="1"/>
          <p:nvPr/>
        </p:nvSpPr>
        <p:spPr>
          <a:xfrm>
            <a:off x="4153723" y="2243240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/>
              <a:t>2.1K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63F359F-A7A1-3143-1501-EB49135A160F}"/>
              </a:ext>
            </a:extLst>
          </p:cNvPr>
          <p:cNvSpPr txBox="1"/>
          <p:nvPr/>
        </p:nvSpPr>
        <p:spPr>
          <a:xfrm>
            <a:off x="5443767" y="2243240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>
                <a:solidFill>
                  <a:schemeClr val="tx1"/>
                </a:solidFill>
              </a:rPr>
              <a:t>3.2K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30A7D9-C035-5EA8-E72E-945E21A11227}"/>
              </a:ext>
            </a:extLst>
          </p:cNvPr>
          <p:cNvSpPr txBox="1"/>
          <p:nvPr/>
        </p:nvSpPr>
        <p:spPr>
          <a:xfrm>
            <a:off x="6784880" y="2243240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>
                <a:solidFill>
                  <a:schemeClr val="tx1"/>
                </a:solidFill>
              </a:rPr>
              <a:t>4.3k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99C0E2AD-5A40-A678-7DE5-4EA96E4940E5}"/>
              </a:ext>
            </a:extLst>
          </p:cNvPr>
          <p:cNvCxnSpPr>
            <a:cxnSpLocks/>
          </p:cNvCxnSpPr>
          <p:nvPr/>
        </p:nvCxnSpPr>
        <p:spPr>
          <a:xfrm>
            <a:off x="3982929" y="1986426"/>
            <a:ext cx="0" cy="36495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tângulo 191">
            <a:extLst>
              <a:ext uri="{FF2B5EF4-FFF2-40B4-BE49-F238E27FC236}">
                <a16:creationId xmlns:a16="http://schemas.microsoft.com/office/drawing/2014/main" id="{2A923207-828E-64A9-796F-7D9EA521AEAE}"/>
              </a:ext>
            </a:extLst>
          </p:cNvPr>
          <p:cNvSpPr/>
          <p:nvPr/>
        </p:nvSpPr>
        <p:spPr>
          <a:xfrm>
            <a:off x="6594149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DIMENSÕES</a:t>
            </a:r>
          </a:p>
        </p:txBody>
      </p:sp>
      <p:sp>
        <p:nvSpPr>
          <p:cNvPr id="193" name="Retângulo 192">
            <a:extLst>
              <a:ext uri="{FF2B5EF4-FFF2-40B4-BE49-F238E27FC236}">
                <a16:creationId xmlns:a16="http://schemas.microsoft.com/office/drawing/2014/main" id="{03B76EDC-9130-794A-87B7-70EEDD073AB7}"/>
              </a:ext>
            </a:extLst>
          </p:cNvPr>
          <p:cNvSpPr/>
          <p:nvPr/>
        </p:nvSpPr>
        <p:spPr>
          <a:xfrm>
            <a:off x="7722848" y="0"/>
            <a:ext cx="1133856" cy="407804"/>
          </a:xfrm>
          <a:prstGeom prst="rect">
            <a:avLst/>
          </a:prstGeom>
          <a:solidFill>
            <a:srgbClr val="006B3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/>
              <a:t>RACIONAL</a:t>
            </a:r>
          </a:p>
        </p:txBody>
      </p:sp>
      <p:sp>
        <p:nvSpPr>
          <p:cNvPr id="194" name="Retângulo 193">
            <a:extLst>
              <a:ext uri="{FF2B5EF4-FFF2-40B4-BE49-F238E27FC236}">
                <a16:creationId xmlns:a16="http://schemas.microsoft.com/office/drawing/2014/main" id="{594006F2-5B24-67B1-EC0E-C6DD122EF1F9}"/>
              </a:ext>
            </a:extLst>
          </p:cNvPr>
          <p:cNvSpPr/>
          <p:nvPr/>
        </p:nvSpPr>
        <p:spPr>
          <a:xfrm>
            <a:off x="8851547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AMOSTRAGEM</a:t>
            </a:r>
          </a:p>
        </p:txBody>
      </p:sp>
      <p:sp>
        <p:nvSpPr>
          <p:cNvPr id="195" name="Retângulo 194">
            <a:extLst>
              <a:ext uri="{FF2B5EF4-FFF2-40B4-BE49-F238E27FC236}">
                <a16:creationId xmlns:a16="http://schemas.microsoft.com/office/drawing/2014/main" id="{74FE3DAD-05C8-B667-2D5D-7B055271F866}"/>
              </a:ext>
            </a:extLst>
          </p:cNvPr>
          <p:cNvSpPr/>
          <p:nvPr/>
        </p:nvSpPr>
        <p:spPr>
          <a:xfrm>
            <a:off x="9980246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SIMULAÇÃO</a:t>
            </a:r>
          </a:p>
        </p:txBody>
      </p:sp>
      <p:sp>
        <p:nvSpPr>
          <p:cNvPr id="196" name="Retângulo 195">
            <a:extLst>
              <a:ext uri="{FF2B5EF4-FFF2-40B4-BE49-F238E27FC236}">
                <a16:creationId xmlns:a16="http://schemas.microsoft.com/office/drawing/2014/main" id="{C7093C10-0A5C-65B7-3972-28511ABBC738}"/>
              </a:ext>
            </a:extLst>
          </p:cNvPr>
          <p:cNvSpPr/>
          <p:nvPr/>
        </p:nvSpPr>
        <p:spPr>
          <a:xfrm>
            <a:off x="11108944" y="0"/>
            <a:ext cx="1133856" cy="4078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/>
              <a:t>ADERENCIA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7ECE257-0DD1-165E-1572-D948130325BC}"/>
              </a:ext>
            </a:extLst>
          </p:cNvPr>
          <p:cNvCxnSpPr>
            <a:stCxn id="301" idx="3"/>
            <a:endCxn id="302" idx="1"/>
          </p:cNvCxnSpPr>
          <p:nvPr/>
        </p:nvCxnSpPr>
        <p:spPr>
          <a:xfrm>
            <a:off x="4642669" y="1626718"/>
            <a:ext cx="386634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190F1101-E93B-B7D2-7BED-84BBE90CAD88}"/>
              </a:ext>
            </a:extLst>
          </p:cNvPr>
          <p:cNvSpPr txBox="1"/>
          <p:nvPr/>
        </p:nvSpPr>
        <p:spPr>
          <a:xfrm>
            <a:off x="4053265" y="5383369"/>
            <a:ext cx="970702" cy="25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2.3K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310F82-C8DA-6565-252C-05060BB5B51C}"/>
              </a:ext>
            </a:extLst>
          </p:cNvPr>
          <p:cNvSpPr txBox="1"/>
          <p:nvPr/>
        </p:nvSpPr>
        <p:spPr>
          <a:xfrm>
            <a:off x="5481515" y="5383369"/>
            <a:ext cx="970702" cy="25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>
                <a:solidFill>
                  <a:schemeClr val="tx1"/>
                </a:solidFill>
              </a:rPr>
              <a:t>6.8K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41B90A8-C0E1-F0B4-CB46-4EE90AD2E3E5}"/>
              </a:ext>
            </a:extLst>
          </p:cNvPr>
          <p:cNvSpPr txBox="1"/>
          <p:nvPr/>
        </p:nvSpPr>
        <p:spPr>
          <a:xfrm>
            <a:off x="6792067" y="5383369"/>
            <a:ext cx="970702" cy="25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>
                <a:solidFill>
                  <a:schemeClr val="tx1"/>
                </a:solidFill>
              </a:rPr>
              <a:t>11.4K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8314CF-4E26-83C1-AFFA-BC7546D09C6B}"/>
              </a:ext>
            </a:extLst>
          </p:cNvPr>
          <p:cNvSpPr txBox="1"/>
          <p:nvPr/>
        </p:nvSpPr>
        <p:spPr>
          <a:xfrm>
            <a:off x="8020738" y="5383369"/>
            <a:ext cx="970702" cy="25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>
                <a:solidFill>
                  <a:schemeClr val="bg1">
                    <a:lumMod val="50000"/>
                  </a:schemeClr>
                </a:solidFill>
              </a:rPr>
              <a:t>31.8K&gt;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0DA9FE6-CB94-81F1-96F7-1FD5AC747687}"/>
              </a:ext>
            </a:extLst>
          </p:cNvPr>
          <p:cNvSpPr/>
          <p:nvPr/>
        </p:nvSpPr>
        <p:spPr>
          <a:xfrm>
            <a:off x="4722348" y="5099659"/>
            <a:ext cx="1229270" cy="2590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tx1">
                    <a:lumMod val="65000"/>
                    <a:lumOff val="35000"/>
                  </a:schemeClr>
                </a:solidFill>
              </a:rPr>
              <a:t>ESSENCIAL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2B9DC59-AF55-4D2C-EBA5-3F559A3F778D}"/>
              </a:ext>
            </a:extLst>
          </p:cNvPr>
          <p:cNvSpPr/>
          <p:nvPr/>
        </p:nvSpPr>
        <p:spPr>
          <a:xfrm>
            <a:off x="5991533" y="5099659"/>
            <a:ext cx="1269145" cy="259037"/>
          </a:xfrm>
          <a:prstGeom prst="roundRect">
            <a:avLst/>
          </a:prstGeom>
          <a:solidFill>
            <a:srgbClr val="C3FFEB">
              <a:alpha val="40000"/>
            </a:srgbClr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rgbClr val="00B050"/>
                </a:solidFill>
              </a:rPr>
              <a:t>ECO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CC2CE46-F99B-F110-156F-B2BFE697C69E}"/>
              </a:ext>
            </a:extLst>
          </p:cNvPr>
          <p:cNvSpPr/>
          <p:nvPr/>
        </p:nvSpPr>
        <p:spPr>
          <a:xfrm>
            <a:off x="7293282" y="5099659"/>
            <a:ext cx="1268268" cy="2590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tx1">
                    <a:lumMod val="65000"/>
                    <a:lumOff val="35000"/>
                  </a:schemeClr>
                </a:solidFill>
              </a:rPr>
              <a:t>BIO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F2B027-0D88-B4E6-930E-3FBC972AA78E}"/>
              </a:ext>
            </a:extLst>
          </p:cNvPr>
          <p:cNvSpPr txBox="1"/>
          <p:nvPr/>
        </p:nvSpPr>
        <p:spPr>
          <a:xfrm>
            <a:off x="8125993" y="2242232"/>
            <a:ext cx="11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/>
              <a:t>5.4K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A45654E-5951-6B0A-5E1E-D892A60C60B7}"/>
              </a:ext>
            </a:extLst>
          </p:cNvPr>
          <p:cNvSpPr/>
          <p:nvPr/>
        </p:nvSpPr>
        <p:spPr>
          <a:xfrm>
            <a:off x="-1253613" y="28363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OK!</a:t>
            </a:r>
          </a:p>
        </p:txBody>
      </p:sp>
    </p:spTree>
    <p:extLst>
      <p:ext uri="{BB962C8B-B14F-4D97-AF65-F5344CB8AC3E}">
        <p14:creationId xmlns:p14="http://schemas.microsoft.com/office/powerpoint/2010/main" val="342325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RV">
      <a:dk1>
        <a:sysClr val="windowText" lastClr="000000"/>
      </a:dk1>
      <a:lt1>
        <a:sysClr val="window" lastClr="FFFFFF"/>
      </a:lt1>
      <a:dk2>
        <a:srgbClr val="A5A5A5"/>
      </a:dk2>
      <a:lt2>
        <a:srgbClr val="E7E6E6"/>
      </a:lt2>
      <a:accent1>
        <a:srgbClr val="006B3F"/>
      </a:accent1>
      <a:accent2>
        <a:srgbClr val="00D38D"/>
      </a:accent2>
      <a:accent3>
        <a:srgbClr val="793F98"/>
      </a:accent3>
      <a:accent4>
        <a:srgbClr val="F7287C"/>
      </a:accent4>
      <a:accent5>
        <a:srgbClr val="FF8B22"/>
      </a:accent5>
      <a:accent6>
        <a:srgbClr val="FFF028"/>
      </a:accent6>
      <a:hlink>
        <a:srgbClr val="006B3F"/>
      </a:hlink>
      <a:folHlink>
        <a:srgbClr val="00D38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0E6E09D2C66444A11E0CF43D0E8DA1" ma:contentTypeVersion="17" ma:contentTypeDescription="Crie um novo documento." ma:contentTypeScope="" ma:versionID="9f4c0e8cc4e750f7b5c886d304e2b8e2">
  <xsd:schema xmlns:xsd="http://www.w3.org/2001/XMLSchema" xmlns:xs="http://www.w3.org/2001/XMLSchema" xmlns:p="http://schemas.microsoft.com/office/2006/metadata/properties" xmlns:ns2="e81decf1-ce4b-46da-baba-b17ad0178143" xmlns:ns3="1c907929-caea-4231-8b95-fc19eec0e3bf" targetNamespace="http://schemas.microsoft.com/office/2006/metadata/properties" ma:root="true" ma:fieldsID="ed9c52105e0feda272bf7cc35e1afd59" ns2:_="" ns3:_="">
    <xsd:import namespace="e81decf1-ce4b-46da-baba-b17ad0178143"/>
    <xsd:import namespace="1c907929-caea-4231-8b95-fc19eec0e3b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cf76f155ced4ddcb4097134ff3c332f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SearchProperties" minOccurs="0"/>
                <xsd:element ref="ns3:MediaLengthInSeconds" minOccurs="0"/>
                <xsd:element ref="ns3:MediaServiceBillingMetadata" minOccurs="0"/>
                <xsd:element ref="ns3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1decf1-ce4b-46da-baba-b17ad017814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2" nillable="true" ma:displayName="Taxonomy Catch All Column" ma:hidden="true" ma:list="{5e01931d-0de4-4a71-ad75-9256eb121eda}" ma:internalName="TaxCatchAll" ma:showField="CatchAllData" ma:web="e81decf1-ce4b-46da-baba-b17ad01781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907929-caea-4231-8b95-fc19eec0e3b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36c7280b-aa8e-499f-8fdb-b794955743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  <xsd:element name="_Flow_SignoffStatus" ma:index="24" nillable="true" ma:displayName="Status de liberação" ma:internalName="_x0024_Resources_x003a_core_x002c_Signoff_Status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c907929-caea-4231-8b95-fc19eec0e3bf">
      <Terms xmlns="http://schemas.microsoft.com/office/infopath/2007/PartnerControls"/>
    </lcf76f155ced4ddcb4097134ff3c332f>
    <TaxCatchAll xmlns="e81decf1-ce4b-46da-baba-b17ad0178143" xsi:nil="true"/>
    <_Flow_SignoffStatus xmlns="1c907929-caea-4231-8b95-fc19eec0e3bf" xsi:nil="true"/>
  </documentManagement>
</p:properties>
</file>

<file path=customXml/itemProps1.xml><?xml version="1.0" encoding="utf-8"?>
<ds:datastoreItem xmlns:ds="http://schemas.openxmlformats.org/officeDocument/2006/customXml" ds:itemID="{73ED032F-D0CC-4076-8EE2-19FEDE479F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8FCCFD-4E2E-4A7D-9A82-FE82B8756713}">
  <ds:schemaRefs>
    <ds:schemaRef ds:uri="1c907929-caea-4231-8b95-fc19eec0e3bf"/>
    <ds:schemaRef ds:uri="e81decf1-ce4b-46da-baba-b17ad01781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DA7843B-BFA4-4FF7-9785-CBED6337F34D}">
  <ds:schemaRefs>
    <ds:schemaRef ds:uri="1c907929-caea-4231-8b95-fc19eec0e3bf"/>
    <ds:schemaRef ds:uri="e81decf1-ce4b-46da-baba-b17ad017814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1773</Words>
  <Application>Microsoft Office PowerPoint</Application>
  <PresentationFormat>Personalizar</PresentationFormat>
  <Paragraphs>734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6" baseType="lpstr">
      <vt:lpstr>ADLaM Display</vt:lpstr>
      <vt:lpstr>Arial</vt:lpstr>
      <vt:lpstr>Averta</vt:lpstr>
      <vt:lpstr>Averta Std Bold</vt:lpstr>
      <vt:lpstr>Averta Std Light</vt:lpstr>
      <vt:lpstr>Averta-Bold</vt:lpstr>
      <vt:lpstr>Calibri</vt:lpstr>
      <vt:lpstr>Segoe UI</vt:lpstr>
      <vt:lpstr>Verdana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Lilian Muniz E Castro Lage</dc:creator>
  <cp:lastModifiedBy>Vitor Luis Amorim Fonseca</cp:lastModifiedBy>
  <cp:revision>1</cp:revision>
  <dcterms:created xsi:type="dcterms:W3CDTF">2022-10-13T18:33:19Z</dcterms:created>
  <dcterms:modified xsi:type="dcterms:W3CDTF">2025-05-06T13:41:41Z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2022-10-11T00:00:00Z</vt:filetime>
  </property>
  <property fmtid="{D5CDD505-2E9C-101B-9397-08002B2CF9AE}" pid="3" name="Creator">
    <vt:lpwstr>Adobe InDesign 17.4 (Macintosh)</vt:lpwstr>
  </property>
  <property fmtid="{D5CDD505-2E9C-101B-9397-08002B2CF9AE}" pid="4" name="LastSaved">
    <vt:filetime>2022-10-13T00:00:00Z</vt:filetime>
  </property>
  <property fmtid="{D5CDD505-2E9C-101B-9397-08002B2CF9AE}" pid="5" name="Producer">
    <vt:lpwstr>Adobe PDF Library 16.0.7</vt:lpwstr>
  </property>
  <property fmtid="{D5CDD505-2E9C-101B-9397-08002B2CF9AE}" pid="6" name="ContentTypeId">
    <vt:lpwstr>0x010100490E6E09D2C66444A11E0CF43D0E8DA1</vt:lpwstr>
  </property>
  <property fmtid="{D5CDD505-2E9C-101B-9397-08002B2CF9AE}" pid="7" name="MediaServiceImageTags">
    <vt:lpwstr/>
  </property>
</Properties>
</file>