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7" r:id="rId4"/>
    <p:sldId id="270" r:id="rId5"/>
    <p:sldId id="269" r:id="rId6"/>
    <p:sldId id="278" r:id="rId7"/>
    <p:sldId id="280" r:id="rId8"/>
    <p:sldId id="275" r:id="rId9"/>
    <p:sldId id="266" r:id="rId10"/>
    <p:sldId id="262" r:id="rId11"/>
    <p:sldId id="264" r:id="rId12"/>
    <p:sldId id="281" r:id="rId13"/>
    <p:sldId id="263" r:id="rId14"/>
    <p:sldId id="277" r:id="rId15"/>
    <p:sldId id="274" r:id="rId16"/>
    <p:sldId id="260" r:id="rId17"/>
    <p:sldId id="259" r:id="rId18"/>
    <p:sldId id="265" r:id="rId19"/>
    <p:sldId id="282" r:id="rId20"/>
  </p:sldIdLst>
  <p:sldSz cx="6858000" cy="9906000" type="A4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5" d="100"/>
          <a:sy n="55" d="100"/>
        </p:scale>
        <p:origin x="-2826" y="-6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72" y="-114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076" cy="500549"/>
          </a:xfrm>
          <a:prstGeom prst="rect">
            <a:avLst/>
          </a:prstGeom>
        </p:spPr>
        <p:txBody>
          <a:bodyPr vert="horz" lIns="89200" tIns="44600" rIns="89200" bIns="4460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01548" y="0"/>
            <a:ext cx="2985076" cy="500549"/>
          </a:xfrm>
          <a:prstGeom prst="rect">
            <a:avLst/>
          </a:prstGeom>
        </p:spPr>
        <p:txBody>
          <a:bodyPr vert="horz" lIns="89200" tIns="44600" rIns="89200" bIns="44600" rtlCol="0"/>
          <a:lstStyle>
            <a:lvl1pPr algn="r">
              <a:defRPr sz="1200"/>
            </a:lvl1pPr>
          </a:lstStyle>
          <a:p>
            <a:fld id="{90B2D277-A00A-4854-9287-D5F6D3BB4EE4}" type="datetimeFigureOut">
              <a:rPr lang="pt-BR" smtClean="0"/>
              <a:pPr/>
              <a:t>10/01/2019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518198"/>
            <a:ext cx="2985076" cy="500549"/>
          </a:xfrm>
          <a:prstGeom prst="rect">
            <a:avLst/>
          </a:prstGeom>
        </p:spPr>
        <p:txBody>
          <a:bodyPr vert="horz" lIns="89200" tIns="44600" rIns="89200" bIns="4460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01548" y="9518198"/>
            <a:ext cx="2985076" cy="500549"/>
          </a:xfrm>
          <a:prstGeom prst="rect">
            <a:avLst/>
          </a:prstGeom>
        </p:spPr>
        <p:txBody>
          <a:bodyPr vert="horz" lIns="89200" tIns="44600" rIns="89200" bIns="44600" rtlCol="0" anchor="b"/>
          <a:lstStyle>
            <a:lvl1pPr algn="r">
              <a:defRPr sz="1200"/>
            </a:lvl1pPr>
          </a:lstStyle>
          <a:p>
            <a:fld id="{0599D250-5C94-4357-9B1C-1AD0AB4192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15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1015"/>
          </a:xfrm>
          <a:prstGeom prst="rect">
            <a:avLst/>
          </a:prstGeom>
        </p:spPr>
        <p:txBody>
          <a:bodyPr vert="horz" lIns="96605" tIns="48303" rIns="96605" bIns="48303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9" y="1"/>
            <a:ext cx="2984871" cy="501015"/>
          </a:xfrm>
          <a:prstGeom prst="rect">
            <a:avLst/>
          </a:prstGeom>
        </p:spPr>
        <p:txBody>
          <a:bodyPr vert="horz" lIns="96605" tIns="48303" rIns="96605" bIns="48303" rtlCol="0"/>
          <a:lstStyle>
            <a:lvl1pPr algn="r">
              <a:defRPr sz="1300"/>
            </a:lvl1pPr>
          </a:lstStyle>
          <a:p>
            <a:fld id="{BE02CAFA-BB68-4455-9B6F-02B5120AAC85}" type="datetimeFigureOut">
              <a:rPr lang="pt-BR" smtClean="0"/>
              <a:pPr/>
              <a:t>10/01/2019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4713" y="750888"/>
            <a:ext cx="2598737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5" tIns="48303" rIns="96605" bIns="48303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759644"/>
            <a:ext cx="5510530" cy="4509135"/>
          </a:xfrm>
          <a:prstGeom prst="rect">
            <a:avLst/>
          </a:prstGeom>
        </p:spPr>
        <p:txBody>
          <a:bodyPr vert="horz" lIns="96605" tIns="48303" rIns="96605" bIns="48303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1015"/>
          </a:xfrm>
          <a:prstGeom prst="rect">
            <a:avLst/>
          </a:prstGeom>
        </p:spPr>
        <p:txBody>
          <a:bodyPr vert="horz" lIns="96605" tIns="48303" rIns="96605" bIns="48303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9" y="9517547"/>
            <a:ext cx="2984871" cy="501015"/>
          </a:xfrm>
          <a:prstGeom prst="rect">
            <a:avLst/>
          </a:prstGeom>
        </p:spPr>
        <p:txBody>
          <a:bodyPr vert="horz" lIns="96605" tIns="48303" rIns="96605" bIns="48303" rtlCol="0" anchor="b"/>
          <a:lstStyle>
            <a:lvl1pPr algn="r">
              <a:defRPr sz="1300"/>
            </a:lvl1pPr>
          </a:lstStyle>
          <a:p>
            <a:fld id="{55EBF589-1D6F-4E43-9B7B-4B06593EE95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55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0888"/>
            <a:ext cx="2598737" cy="37576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BF589-1D6F-4E43-9B7B-4B06593EE955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9961-019B-4C79-9BA0-433C33866344}" type="datetimeFigureOut">
              <a:rPr lang="pt-BR" smtClean="0"/>
              <a:pPr/>
              <a:t>10/01/2019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3EE-0585-4694-AAD9-FF79B1AF86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9961-019B-4C79-9BA0-433C33866344}" type="datetimeFigureOut">
              <a:rPr lang="pt-BR" smtClean="0"/>
              <a:pPr/>
              <a:t>10/01/2019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3EE-0585-4694-AAD9-FF79B1AF86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9961-019B-4C79-9BA0-433C33866344}" type="datetimeFigureOut">
              <a:rPr lang="pt-BR" smtClean="0"/>
              <a:pPr/>
              <a:t>10/01/2019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3EE-0585-4694-AAD9-FF79B1AF86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9961-019B-4C79-9BA0-433C33866344}" type="datetimeFigureOut">
              <a:rPr lang="pt-BR" smtClean="0"/>
              <a:pPr/>
              <a:t>10/01/2019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3EE-0585-4694-AAD9-FF79B1AF86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9961-019B-4C79-9BA0-433C33866344}" type="datetimeFigureOut">
              <a:rPr lang="pt-BR" smtClean="0"/>
              <a:pPr/>
              <a:t>10/01/2019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3EE-0585-4694-AAD9-FF79B1AF86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9961-019B-4C79-9BA0-433C33866344}" type="datetimeFigureOut">
              <a:rPr lang="pt-BR" smtClean="0"/>
              <a:pPr/>
              <a:t>10/01/2019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3EE-0585-4694-AAD9-FF79B1AF86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9961-019B-4C79-9BA0-433C33866344}" type="datetimeFigureOut">
              <a:rPr lang="pt-BR" smtClean="0"/>
              <a:pPr/>
              <a:t>10/01/2019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3EE-0585-4694-AAD9-FF79B1AF86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9961-019B-4C79-9BA0-433C33866344}" type="datetimeFigureOut">
              <a:rPr lang="pt-BR" smtClean="0"/>
              <a:pPr/>
              <a:t>10/01/2019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3EE-0585-4694-AAD9-FF79B1AF86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9961-019B-4C79-9BA0-433C33866344}" type="datetimeFigureOut">
              <a:rPr lang="pt-BR" smtClean="0"/>
              <a:pPr/>
              <a:t>10/01/2019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3EE-0585-4694-AAD9-FF79B1AF86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9961-019B-4C79-9BA0-433C33866344}" type="datetimeFigureOut">
              <a:rPr lang="pt-BR" smtClean="0"/>
              <a:pPr/>
              <a:t>10/01/2019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3EE-0585-4694-AAD9-FF79B1AF86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9961-019B-4C79-9BA0-433C33866344}" type="datetimeFigureOut">
              <a:rPr lang="pt-BR" smtClean="0"/>
              <a:pPr/>
              <a:t>10/01/2019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3EE-0585-4694-AAD9-FF79B1AF86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9961-019B-4C79-9BA0-433C33866344}" type="datetimeFigureOut">
              <a:rPr lang="pt-BR" smtClean="0"/>
              <a:pPr/>
              <a:t>10/01/2019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B3EE-0585-4694-AAD9-FF79B1AF86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0"/>
            <a:ext cx="6907658" cy="9921552"/>
            <a:chOff x="0" y="0"/>
            <a:chExt cx="6907658" cy="9921552"/>
          </a:xfrm>
        </p:grpSpPr>
        <p:grpSp>
          <p:nvGrpSpPr>
            <p:cNvPr id="11" name="Grupo 10"/>
            <p:cNvGrpSpPr/>
            <p:nvPr/>
          </p:nvGrpSpPr>
          <p:grpSpPr>
            <a:xfrm>
              <a:off x="0" y="0"/>
              <a:ext cx="6907658" cy="9906000"/>
              <a:chOff x="0" y="0"/>
              <a:chExt cx="6907658" cy="9906000"/>
            </a:xfrm>
          </p:grpSpPr>
          <p:pic>
            <p:nvPicPr>
              <p:cNvPr id="5" name="Imagem 4" descr="Orange-Abstract-Wavy-Background.jpg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-3454524" y="3454524"/>
                <a:ext cx="9906000" cy="2996952"/>
              </a:xfrm>
              <a:prstGeom prst="rect">
                <a:avLst/>
              </a:prstGeom>
            </p:spPr>
          </p:pic>
          <p:sp>
            <p:nvSpPr>
              <p:cNvPr id="7" name="Text Box 1"/>
              <p:cNvSpPr txBox="1">
                <a:spLocks noChangeArrowheads="1"/>
              </p:cNvSpPr>
              <p:nvPr/>
            </p:nvSpPr>
            <p:spPr bwMode="auto">
              <a:xfrm>
                <a:off x="1534442" y="1640632"/>
                <a:ext cx="5373216" cy="2304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 sz="1000"/>
                </a:pPr>
                <a:r>
                  <a:rPr lang="pt-BR" sz="6600" b="1" i="0" u="none" strike="noStrike" baseline="0" dirty="0">
                    <a:latin typeface="Calibri" pitchFamily="34" charset="0"/>
                  </a:rPr>
                  <a:t>PASTA DA </a:t>
                </a:r>
                <a:r>
                  <a:rPr lang="pt-BR" sz="6600" b="1" dirty="0" smtClean="0">
                    <a:latin typeface="Calibri" pitchFamily="34" charset="0"/>
                  </a:rPr>
                  <a:t>QUALIDADE</a:t>
                </a:r>
              </a:p>
              <a:p>
                <a:pPr algn="ctr">
                  <a:defRPr sz="1000"/>
                </a:pPr>
                <a:r>
                  <a:rPr lang="pt-BR" sz="1800" b="1" dirty="0" smtClean="0">
                    <a:latin typeface="Calibri" pitchFamily="34" charset="0"/>
                  </a:rPr>
                  <a:t>DOCUMENTAÇÃO OFICIAL</a:t>
                </a:r>
                <a:endParaRPr lang="pt-BR" sz="1800" b="1" dirty="0">
                  <a:latin typeface="Calibri" pitchFamily="34" charset="0"/>
                </a:endParaRPr>
              </a:p>
              <a:p>
                <a:pPr algn="ctr" rtl="0">
                  <a:defRPr sz="1000"/>
                </a:pPr>
                <a:endParaRPr lang="pt-BR" sz="1400" b="1" i="0" u="none" strike="noStrike" baseline="0" dirty="0">
                  <a:latin typeface="Calibri" pitchFamily="34" charset="0"/>
                </a:endParaRPr>
              </a:p>
              <a:p>
                <a:pPr algn="l" rtl="0">
                  <a:defRPr sz="1000"/>
                </a:pP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0" name="Picture 3" descr="K:\ADM\LOGO - I MARCA\LOGO APROVADA - AGOSTO 17\Logo_Nutrimi_2017_PNG-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282" y="9183552"/>
              <a:ext cx="2611950" cy="73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303" y="5385048"/>
              <a:ext cx="4018756" cy="19691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Orange-Abstract-Wavy-Background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-4030588" y="4030588"/>
            <a:ext cx="9906000" cy="1844824"/>
          </a:xfrm>
          <a:prstGeom prst="rect">
            <a:avLst/>
          </a:prstGeom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906776" y="2216696"/>
            <a:ext cx="5949280" cy="201622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pt-BR" sz="5400" b="1" dirty="0" smtClean="0">
                <a:latin typeface="Calibri" pitchFamily="34" charset="0"/>
              </a:rPr>
              <a:t>POP</a:t>
            </a:r>
          </a:p>
          <a:p>
            <a:pPr algn="ctr">
              <a:defRPr sz="1000"/>
            </a:pPr>
            <a:r>
              <a:rPr lang="pt-BR" sz="5400" b="1" dirty="0" smtClean="0">
                <a:latin typeface="Calibri" pitchFamily="34" charset="0"/>
              </a:rPr>
              <a:t> </a:t>
            </a:r>
            <a:r>
              <a:rPr lang="pt-BR" sz="3200" b="1" dirty="0" smtClean="0">
                <a:latin typeface="Calibri" pitchFamily="34" charset="0"/>
              </a:rPr>
              <a:t>CONTROLE DE QUALIDADE NA RECEPÇÃO DE MERCADORIAS</a:t>
            </a:r>
            <a:endParaRPr lang="pt-BR" sz="32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66" y="4808984"/>
            <a:ext cx="2667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1"/>
          <p:cNvSpPr txBox="1">
            <a:spLocks noChangeArrowheads="1"/>
          </p:cNvSpPr>
          <p:nvPr/>
        </p:nvSpPr>
        <p:spPr bwMode="auto">
          <a:xfrm>
            <a:off x="1322315" y="8049344"/>
            <a:ext cx="5498312" cy="129614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PLANILHA DE RECEBIMENTO DE MERCADORIA</a:t>
            </a:r>
          </a:p>
          <a:p>
            <a:pPr marL="685800" indent="-68580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PLANILHA DE AVALIAÇÃO DO ENTREGADOR.</a:t>
            </a:r>
            <a:r>
              <a:rPr lang="pt-BR" sz="1600" b="1" i="0" u="none" strike="noStrike" baseline="0" dirty="0" smtClean="0">
                <a:latin typeface="Calibri" pitchFamily="34" charset="0"/>
              </a:rPr>
              <a:t> 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endParaRPr lang="pt-BR" sz="16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Orange-Abstract-Wavy-Background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-4030588" y="4030588"/>
            <a:ext cx="9906000" cy="184482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35" y="3984787"/>
            <a:ext cx="2859472" cy="360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908720" y="2144688"/>
            <a:ext cx="5949280" cy="7920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pt-BR" sz="5400" b="1" dirty="0" smtClean="0">
                <a:latin typeface="Calibri" pitchFamily="34" charset="0"/>
              </a:rPr>
              <a:t>POP</a:t>
            </a:r>
          </a:p>
          <a:p>
            <a:pPr algn="ctr">
              <a:defRPr sz="1000"/>
            </a:pPr>
            <a:r>
              <a:rPr lang="pt-BR" sz="4400" b="1" dirty="0">
                <a:latin typeface="Calibri" pitchFamily="34" charset="0"/>
              </a:rPr>
              <a:t>MANEJO DE </a:t>
            </a:r>
            <a:r>
              <a:rPr lang="pt-BR" sz="4400" b="1" dirty="0" smtClean="0">
                <a:latin typeface="Calibri" pitchFamily="34" charset="0"/>
              </a:rPr>
              <a:t>RESÍDUOS</a:t>
            </a:r>
            <a:endParaRPr lang="pt-BR" sz="11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1322315" y="7689304"/>
            <a:ext cx="5498312" cy="129614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DOCUMENTOS DA EMPRESA COLETORA DE ÓLEO QUEIMADO;</a:t>
            </a:r>
          </a:p>
          <a:p>
            <a:pPr marL="685800" indent="-68580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MANIFESTO DAS COLETAS DOS RESÍDUOS.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endParaRPr lang="pt-BR" sz="16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10"/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pic>
          <p:nvPicPr>
            <p:cNvPr id="5" name="Imagem 4" descr="Orange-Abstract-Wavy-Background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400000">
              <a:off x="-4030588" y="4030588"/>
              <a:ext cx="9906000" cy="1844824"/>
            </a:xfrm>
            <a:prstGeom prst="rect">
              <a:avLst/>
            </a:prstGeom>
          </p:spPr>
        </p:pic>
        <p:sp>
          <p:nvSpPr>
            <p:cNvPr id="7" name="Text Box 1"/>
            <p:cNvSpPr txBox="1">
              <a:spLocks noChangeArrowheads="1"/>
            </p:cNvSpPr>
            <p:nvPr/>
          </p:nvSpPr>
          <p:spPr bwMode="auto">
            <a:xfrm>
              <a:off x="908720" y="2144688"/>
              <a:ext cx="5949280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000"/>
              </a:pPr>
              <a:r>
                <a:rPr lang="pt-BR" sz="5400" b="1" dirty="0" smtClean="0">
                  <a:latin typeface="Calibri" pitchFamily="34" charset="0"/>
                </a:rPr>
                <a:t>POP</a:t>
              </a:r>
            </a:p>
            <a:p>
              <a:pPr algn="ctr">
                <a:defRPr sz="1000"/>
              </a:pPr>
              <a:r>
                <a:rPr lang="pt-BR" sz="3600" b="1" dirty="0" smtClean="0">
                  <a:latin typeface="Calibri" pitchFamily="34" charset="0"/>
                </a:rPr>
                <a:t>HIGIENIZAÇÃO </a:t>
              </a:r>
              <a:r>
                <a:rPr lang="pt-BR" sz="3600" b="1" dirty="0">
                  <a:latin typeface="Calibri" pitchFamily="34" charset="0"/>
                </a:rPr>
                <a:t>E MANUTENÇÃO DAS INSTALAÇÕES, EQUIPAMENTOS </a:t>
              </a:r>
              <a:r>
                <a:rPr lang="pt-BR" sz="3600" b="1" dirty="0" smtClean="0">
                  <a:latin typeface="Calibri" pitchFamily="34" charset="0"/>
                </a:rPr>
                <a:t>E MÓVEIS</a:t>
              </a:r>
            </a:p>
            <a:p>
              <a:pPr algn="ctr" rtl="0">
                <a:defRPr sz="1000"/>
              </a:pPr>
              <a:endParaRPr lang="pt-BR" sz="4800" b="1" i="0" u="none" strike="noStrike" baseline="0" dirty="0">
                <a:solidFill>
                  <a:srgbClr val="FF0000"/>
                </a:solidFill>
                <a:latin typeface="Arial Narrow"/>
              </a:endParaRPr>
            </a:p>
            <a:p>
              <a:pPr algn="l" rtl="0">
                <a:defRPr sz="1000"/>
              </a:pPr>
              <a:endParaRPr lang="pt-BR" sz="11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algn="l" rtl="0">
                <a:defRPr sz="1000"/>
              </a:pPr>
              <a:endParaRPr lang="pt-BR" sz="11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1359688" y="7761312"/>
            <a:ext cx="5498312" cy="129614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ESCALA DE LIMPEZA /PLANO DE HIGIENE</a:t>
            </a:r>
          </a:p>
          <a:p>
            <a:pPr marL="685800" indent="-68580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MONITORAMENTO DA HIGIENE AMBIENTAL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i="0" u="none" strike="noStrike" baseline="0" dirty="0" smtClean="0">
                <a:solidFill>
                  <a:srgbClr val="000000"/>
                </a:solidFill>
                <a:latin typeface="Calibri" pitchFamily="34" charset="0"/>
                <a:cs typeface="Times New Roman"/>
              </a:rPr>
              <a:t>FISPQ’S DOS PRODUTOS DE LIMPEZA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solidFill>
                  <a:srgbClr val="000000"/>
                </a:solidFill>
                <a:latin typeface="Calibri" pitchFamily="34" charset="0"/>
                <a:cs typeface="Times New Roman"/>
              </a:rPr>
              <a:t>SOLICITAÇÕES DE MANUTENÇÃO</a:t>
            </a:r>
            <a:r>
              <a:rPr lang="pt-BR" sz="1600" b="1" i="0" u="none" strike="noStrike" baseline="0" dirty="0" smtClean="0">
                <a:solidFill>
                  <a:srgbClr val="000000"/>
                </a:solidFill>
                <a:latin typeface="Calibri" pitchFamily="34" charset="0"/>
                <a:cs typeface="Times New Roman"/>
              </a:rPr>
              <a:t> 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solidFill>
                  <a:srgbClr val="000000"/>
                </a:solidFill>
                <a:latin typeface="Calibri" pitchFamily="34" charset="0"/>
                <a:cs typeface="Times New Roman"/>
              </a:rPr>
              <a:t>CALIBRAÇÃO</a:t>
            </a:r>
            <a:endParaRPr lang="pt-BR" sz="1600" b="1" i="0" u="none" strike="noStrike" baseline="0" dirty="0">
              <a:solidFill>
                <a:srgbClr val="000000"/>
              </a:solidFill>
              <a:latin typeface="Calibri" pitchFamily="34" charset="0"/>
              <a:cs typeface="Times New Roman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81" y="5374841"/>
            <a:ext cx="240712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10"/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pic>
          <p:nvPicPr>
            <p:cNvPr id="5" name="Imagem 4" descr="Orange-Abstract-Wavy-Background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400000">
              <a:off x="-4030588" y="4030588"/>
              <a:ext cx="9906000" cy="1844824"/>
            </a:xfrm>
            <a:prstGeom prst="rect">
              <a:avLst/>
            </a:prstGeom>
          </p:spPr>
        </p:pic>
        <p:sp>
          <p:nvSpPr>
            <p:cNvPr id="7" name="Text Box 1"/>
            <p:cNvSpPr txBox="1">
              <a:spLocks noChangeArrowheads="1"/>
            </p:cNvSpPr>
            <p:nvPr/>
          </p:nvSpPr>
          <p:spPr bwMode="auto">
            <a:xfrm>
              <a:off x="908720" y="2288704"/>
              <a:ext cx="5949280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pt-BR" sz="5400" b="1" dirty="0" smtClean="0">
                  <a:latin typeface="Calibri" pitchFamily="34" charset="0"/>
                </a:rPr>
                <a:t>PLANO DE </a:t>
              </a:r>
              <a:endParaRPr lang="pt-BR" sz="5400" b="1" i="0" u="none" strike="noStrike" baseline="0" dirty="0" smtClean="0">
                <a:latin typeface="Calibri" pitchFamily="34" charset="0"/>
              </a:endParaRPr>
            </a:p>
            <a:p>
              <a:pPr algn="ctr" rtl="0">
                <a:defRPr sz="1000"/>
              </a:pPr>
              <a:r>
                <a:rPr lang="pt-BR" sz="5400" b="1" dirty="0" smtClean="0">
                  <a:latin typeface="Calibri" pitchFamily="34" charset="0"/>
                </a:rPr>
                <a:t>HIGIENE</a:t>
              </a:r>
              <a:endParaRPr lang="pt-BR" sz="5400" b="1" i="0" u="none" strike="noStrike" baseline="0" dirty="0">
                <a:latin typeface="Calibri" pitchFamily="34" charset="0"/>
              </a:endParaRPr>
            </a:p>
            <a:p>
              <a:pPr algn="ctr" rtl="0">
                <a:defRPr sz="1000"/>
              </a:pPr>
              <a:endParaRPr lang="pt-BR" sz="4800" b="1" i="0" u="none" strike="noStrike" baseline="0" dirty="0">
                <a:solidFill>
                  <a:srgbClr val="FF0000"/>
                </a:solidFill>
                <a:latin typeface="Arial Narrow"/>
              </a:endParaRPr>
            </a:p>
            <a:p>
              <a:pPr algn="l" rtl="0">
                <a:defRPr sz="1000"/>
              </a:pPr>
              <a:endParaRPr lang="pt-BR" sz="11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algn="l" rtl="0">
                <a:defRPr sz="1000"/>
              </a:pPr>
              <a:endParaRPr lang="pt-BR" sz="11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737" y="4257752"/>
            <a:ext cx="4316413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10"/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pic>
          <p:nvPicPr>
            <p:cNvPr id="5" name="Imagem 4" descr="Orange-Abstract-Wavy-Background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400000">
              <a:off x="-4030588" y="4030588"/>
              <a:ext cx="9906000" cy="1844824"/>
            </a:xfrm>
            <a:prstGeom prst="rect">
              <a:avLst/>
            </a:prstGeom>
          </p:spPr>
        </p:pic>
        <p:sp>
          <p:nvSpPr>
            <p:cNvPr id="7" name="Text Box 1"/>
            <p:cNvSpPr txBox="1">
              <a:spLocks noChangeArrowheads="1"/>
            </p:cNvSpPr>
            <p:nvPr/>
          </p:nvSpPr>
          <p:spPr bwMode="auto">
            <a:xfrm>
              <a:off x="908720" y="2144688"/>
              <a:ext cx="5949280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pt-BR" sz="5400" b="1" dirty="0" smtClean="0">
                  <a:latin typeface="Calibri" pitchFamily="34" charset="0"/>
                </a:rPr>
                <a:t>FISPQ</a:t>
              </a:r>
            </a:p>
            <a:p>
              <a:pPr algn="ctr" rtl="0">
                <a:defRPr sz="1000"/>
              </a:pPr>
              <a:r>
                <a:rPr lang="pt-BR" sz="5400" b="1" dirty="0" smtClean="0">
                  <a:latin typeface="Calibri" pitchFamily="34" charset="0"/>
                </a:rPr>
                <a:t>PRODUTOS QUIMICOS</a:t>
              </a:r>
              <a:endParaRPr lang="pt-BR" sz="2800" b="1" dirty="0" smtClean="0">
                <a:latin typeface="Calibri" pitchFamily="34" charset="0"/>
              </a:endParaRPr>
            </a:p>
            <a:p>
              <a:pPr algn="ctr" rtl="0">
                <a:defRPr sz="1000"/>
              </a:pPr>
              <a:endParaRPr lang="pt-BR" sz="4800" b="1" i="0" u="none" strike="noStrike" baseline="0" dirty="0">
                <a:solidFill>
                  <a:srgbClr val="FF0000"/>
                </a:solidFill>
                <a:latin typeface="Arial Narrow"/>
              </a:endParaRPr>
            </a:p>
            <a:p>
              <a:pPr algn="l" rtl="0">
                <a:defRPr sz="1000"/>
              </a:pPr>
              <a:endParaRPr lang="pt-BR" sz="11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algn="l" rtl="0">
                <a:defRPr sz="1000"/>
              </a:pPr>
              <a:endParaRPr lang="pt-BR" sz="11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86" y="4858652"/>
            <a:ext cx="3348816" cy="2542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grpSp>
          <p:nvGrpSpPr>
            <p:cNvPr id="2" name="Grupo 10"/>
            <p:cNvGrpSpPr/>
            <p:nvPr/>
          </p:nvGrpSpPr>
          <p:grpSpPr>
            <a:xfrm>
              <a:off x="0" y="0"/>
              <a:ext cx="6858000" cy="9906000"/>
              <a:chOff x="0" y="0"/>
              <a:chExt cx="6858000" cy="9906000"/>
            </a:xfrm>
          </p:grpSpPr>
          <p:pic>
            <p:nvPicPr>
              <p:cNvPr id="5" name="Imagem 4" descr="Orange-Abstract-Wavy-Background.jpg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-4030588" y="4030588"/>
                <a:ext cx="9906000" cy="1844824"/>
              </a:xfrm>
              <a:prstGeom prst="rect">
                <a:avLst/>
              </a:prstGeom>
            </p:spPr>
          </p:pic>
          <p:sp>
            <p:nvSpPr>
              <p:cNvPr id="7" name="Text Box 1"/>
              <p:cNvSpPr txBox="1">
                <a:spLocks noChangeArrowheads="1"/>
              </p:cNvSpPr>
              <p:nvPr/>
            </p:nvSpPr>
            <p:spPr bwMode="auto">
              <a:xfrm>
                <a:off x="692696" y="2144688"/>
                <a:ext cx="6165304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pt-BR" sz="5400" b="1" dirty="0" smtClean="0">
                    <a:latin typeface="Calibri" pitchFamily="34" charset="0"/>
                  </a:rPr>
                  <a:t>MANUTENÇÃO E CALIBRAÇÃO</a:t>
                </a:r>
                <a:endParaRPr lang="pt-BR" sz="5400" b="1" i="0" u="none" strike="noStrike" baseline="0" dirty="0">
                  <a:solidFill>
                    <a:srgbClr val="FF0000"/>
                  </a:solidFill>
                  <a:latin typeface="Arial Narrow"/>
                </a:endParaRPr>
              </a:p>
              <a:p>
                <a:pPr algn="l" rtl="0">
                  <a:defRPr sz="1000"/>
                </a:pP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  <a:p>
                <a:pPr algn="l" rtl="0">
                  <a:defRPr sz="1000"/>
                </a:pP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54274" name="Picture 2" descr="Resultado de imagem para SOLICITAÇÃO DE MANUTENÇÃ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58969" y="4160912"/>
              <a:ext cx="3475183" cy="2606389"/>
            </a:xfrm>
            <a:prstGeom prst="rect">
              <a:avLst/>
            </a:prstGeom>
            <a:noFill/>
          </p:spPr>
        </p:pic>
      </p:grp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322315" y="7617296"/>
            <a:ext cx="5498312" cy="129614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SOLICITAÇÃO DE MANUTENÇÃO;</a:t>
            </a:r>
          </a:p>
          <a:p>
            <a:pPr marL="685800" indent="-68580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CALIBRAÇÃO DOS TERMOMETROS E EQUIPAMENTOS;</a:t>
            </a:r>
          </a:p>
          <a:p>
            <a:pPr marL="685800" indent="-68580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CERTIFICADO DE LIMPEZA DA TUBULAÇÃO DA COIFA.</a:t>
            </a:r>
            <a:endParaRPr lang="pt-BR" sz="16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0" y="0"/>
            <a:ext cx="6856056" cy="9906000"/>
            <a:chOff x="0" y="0"/>
            <a:chExt cx="6856056" cy="9906000"/>
          </a:xfrm>
        </p:grpSpPr>
        <p:grpSp>
          <p:nvGrpSpPr>
            <p:cNvPr id="3" name="Grupo 10"/>
            <p:cNvGrpSpPr/>
            <p:nvPr/>
          </p:nvGrpSpPr>
          <p:grpSpPr>
            <a:xfrm>
              <a:off x="0" y="0"/>
              <a:ext cx="6856056" cy="9906000"/>
              <a:chOff x="0" y="0"/>
              <a:chExt cx="6856056" cy="9906000"/>
            </a:xfrm>
          </p:grpSpPr>
          <p:pic>
            <p:nvPicPr>
              <p:cNvPr id="5" name="Imagem 4" descr="Orange-Abstract-Wavy-Background.jpg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-4030588" y="4030588"/>
                <a:ext cx="9906000" cy="1844824"/>
              </a:xfrm>
              <a:prstGeom prst="rect">
                <a:avLst/>
              </a:prstGeom>
            </p:spPr>
          </p:pic>
          <p:sp>
            <p:nvSpPr>
              <p:cNvPr id="7" name="Text Box 1"/>
              <p:cNvSpPr txBox="1">
                <a:spLocks noChangeArrowheads="1"/>
              </p:cNvSpPr>
              <p:nvPr/>
            </p:nvSpPr>
            <p:spPr bwMode="auto">
              <a:xfrm>
                <a:off x="906776" y="2288704"/>
                <a:ext cx="5949280" cy="2016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pt-BR" sz="5400" b="1" dirty="0" smtClean="0">
                    <a:latin typeface="Calibri" pitchFamily="34" charset="0"/>
                  </a:rPr>
                  <a:t>POP</a:t>
                </a:r>
              </a:p>
              <a:p>
                <a:pPr algn="ctr" rtl="0">
                  <a:defRPr sz="1000"/>
                </a:pPr>
                <a:r>
                  <a:rPr lang="pt-BR" sz="5400" b="1" dirty="0" smtClean="0">
                    <a:latin typeface="Calibri" pitchFamily="34" charset="0"/>
                  </a:rPr>
                  <a:t> ÁGUA </a:t>
                </a: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  <a:p>
                <a:pPr algn="l" rtl="0">
                  <a:defRPr sz="1000"/>
                </a:pP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28674" name="Picture 2" descr="Imagem relacionad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43100" y="4376936"/>
              <a:ext cx="4680520" cy="2604451"/>
            </a:xfrm>
            <a:prstGeom prst="rect">
              <a:avLst/>
            </a:prstGeom>
            <a:noFill/>
          </p:spPr>
        </p:pic>
      </p:grp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322315" y="7617296"/>
            <a:ext cx="5498312" cy="129614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FOLHA DE ROSTO POP ÁGUA; </a:t>
            </a:r>
            <a:endParaRPr lang="pt-BR" sz="1400" b="1" dirty="0" smtClean="0">
              <a:latin typeface="Calibri" pitchFamily="34" charset="0"/>
            </a:endParaRPr>
          </a:p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CERTIFICADO DE HIGIENE DO RESERVATÓRIO DE ÁGUA;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i="0" u="none" strike="noStrike" baseline="0" dirty="0" smtClean="0">
                <a:latin typeface="Calibri" pitchFamily="34" charset="0"/>
              </a:rPr>
              <a:t>LAUDO DA ÁGUA. 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endParaRPr lang="pt-BR" sz="16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0" y="15552"/>
            <a:ext cx="6871692" cy="9906000"/>
            <a:chOff x="0" y="108064"/>
            <a:chExt cx="6871692" cy="9906000"/>
          </a:xfrm>
        </p:grpSpPr>
        <p:grpSp>
          <p:nvGrpSpPr>
            <p:cNvPr id="3" name="Grupo 10"/>
            <p:cNvGrpSpPr/>
            <p:nvPr/>
          </p:nvGrpSpPr>
          <p:grpSpPr>
            <a:xfrm>
              <a:off x="0" y="108064"/>
              <a:ext cx="6871692" cy="9906000"/>
              <a:chOff x="0" y="108064"/>
              <a:chExt cx="6871692" cy="9906000"/>
            </a:xfrm>
          </p:grpSpPr>
          <p:pic>
            <p:nvPicPr>
              <p:cNvPr id="5" name="Imagem 4" descr="Orange-Abstract-Wavy-Background.jpg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-4030588" y="4138652"/>
                <a:ext cx="9906000" cy="1844824"/>
              </a:xfrm>
              <a:prstGeom prst="rect">
                <a:avLst/>
              </a:prstGeom>
            </p:spPr>
          </p:pic>
          <p:sp>
            <p:nvSpPr>
              <p:cNvPr id="7" name="Text Box 1"/>
              <p:cNvSpPr txBox="1">
                <a:spLocks noChangeArrowheads="1"/>
              </p:cNvSpPr>
              <p:nvPr/>
            </p:nvSpPr>
            <p:spPr bwMode="auto">
              <a:xfrm>
                <a:off x="922412" y="2381216"/>
                <a:ext cx="5949280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pt-BR" sz="5400" b="1" dirty="0" smtClean="0">
                    <a:latin typeface="Calibri" pitchFamily="34" charset="0"/>
                  </a:rPr>
                  <a:t>POP</a:t>
                </a:r>
              </a:p>
              <a:p>
                <a:pPr algn="ctr" rtl="0">
                  <a:defRPr sz="1000"/>
                </a:pPr>
                <a:endParaRPr lang="pt-BR" sz="800" b="1" dirty="0" smtClean="0">
                  <a:latin typeface="Calibri" pitchFamily="34" charset="0"/>
                </a:endParaRPr>
              </a:p>
              <a:p>
                <a:pPr algn="ctr">
                  <a:defRPr sz="1000"/>
                </a:pPr>
                <a:r>
                  <a:rPr lang="pt-BR" sz="4000" b="1" dirty="0" smtClean="0">
                    <a:latin typeface="Calibri" pitchFamily="34" charset="0"/>
                  </a:rPr>
                  <a:t>CONTROLE </a:t>
                </a:r>
                <a:r>
                  <a:rPr lang="pt-BR" sz="4000" b="1" dirty="0">
                    <a:latin typeface="Calibri" pitchFamily="34" charset="0"/>
                  </a:rPr>
                  <a:t>INTEGRADO DE VETORES E PRAGAS </a:t>
                </a:r>
                <a:r>
                  <a:rPr lang="pt-BR" sz="4000" b="1" dirty="0" smtClean="0">
                    <a:latin typeface="Calibri" pitchFamily="34" charset="0"/>
                  </a:rPr>
                  <a:t>URBANAS</a:t>
                </a:r>
                <a:endParaRPr lang="pt-BR" sz="40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1" name="Imagem 10" descr="controle-de-pragas-e-vetore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0651" y="5477560"/>
              <a:ext cx="1748509" cy="2016223"/>
            </a:xfrm>
            <a:prstGeom prst="rect">
              <a:avLst/>
            </a:prstGeom>
          </p:spPr>
        </p:pic>
      </p:grp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322315" y="7617296"/>
            <a:ext cx="5498312" cy="129614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FOLHA DE ROSTO POP ; </a:t>
            </a:r>
            <a:endParaRPr lang="pt-BR" sz="1400" b="1" dirty="0" smtClean="0">
              <a:latin typeface="Calibri" pitchFamily="34" charset="0"/>
            </a:endParaRPr>
          </a:p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i="0" u="none" strike="noStrike" baseline="0" dirty="0" smtClean="0">
                <a:latin typeface="Calibri" pitchFamily="34" charset="0"/>
              </a:rPr>
              <a:t>MONITORAMENTO DIÁRIO DA PRAGA;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CERTIFICADO DE EXECUÇÃO DO SERVIÇO;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i="0" u="none" strike="noStrike" baseline="0" dirty="0" smtClean="0">
                <a:latin typeface="Calibri" pitchFamily="34" charset="0"/>
              </a:rPr>
              <a:t>ALVARÁ SANITÁRIO DA EMPRESA CONTROLADORA. 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endParaRPr lang="pt-BR" sz="16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grpSp>
          <p:nvGrpSpPr>
            <p:cNvPr id="3" name="Grupo 10"/>
            <p:cNvGrpSpPr/>
            <p:nvPr/>
          </p:nvGrpSpPr>
          <p:grpSpPr>
            <a:xfrm>
              <a:off x="0" y="0"/>
              <a:ext cx="6858000" cy="9906000"/>
              <a:chOff x="0" y="0"/>
              <a:chExt cx="6858000" cy="9906000"/>
            </a:xfrm>
          </p:grpSpPr>
          <p:pic>
            <p:nvPicPr>
              <p:cNvPr id="5" name="Imagem 4" descr="Orange-Abstract-Wavy-Background.jpg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-4030588" y="4030588"/>
                <a:ext cx="9906000" cy="1844824"/>
              </a:xfrm>
              <a:prstGeom prst="rect">
                <a:avLst/>
              </a:prstGeom>
            </p:spPr>
          </p:pic>
          <p:sp>
            <p:nvSpPr>
              <p:cNvPr id="7" name="Text Box 1"/>
              <p:cNvSpPr txBox="1">
                <a:spLocks noChangeArrowheads="1"/>
              </p:cNvSpPr>
              <p:nvPr/>
            </p:nvSpPr>
            <p:spPr bwMode="auto">
              <a:xfrm>
                <a:off x="908720" y="2288704"/>
                <a:ext cx="5949280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pt-BR" sz="5400" b="1" dirty="0" smtClean="0">
                    <a:latin typeface="Calibri" pitchFamily="34" charset="0"/>
                  </a:rPr>
                  <a:t>CONTROLE DE </a:t>
                </a:r>
              </a:p>
              <a:p>
                <a:pPr algn="ctr" rtl="0">
                  <a:defRPr sz="1000"/>
                </a:pPr>
                <a:r>
                  <a:rPr lang="pt-BR" sz="5400" b="1" i="0" u="none" strike="noStrike" baseline="0" dirty="0" smtClean="0">
                    <a:latin typeface="Calibri" pitchFamily="34" charset="0"/>
                  </a:rPr>
                  <a:t>TEMPERATURA</a:t>
                </a:r>
                <a:endParaRPr lang="pt-BR" sz="5400" b="1" i="0" u="none" strike="noStrike" baseline="0" dirty="0">
                  <a:latin typeface="Calibri" pitchFamily="34" charset="0"/>
                </a:endParaRPr>
              </a:p>
              <a:p>
                <a:pPr algn="ctr" rtl="0">
                  <a:defRPr sz="1000"/>
                </a:pPr>
                <a:endParaRPr lang="pt-BR" sz="4800" b="1" i="0" u="none" strike="noStrike" baseline="0" dirty="0">
                  <a:solidFill>
                    <a:srgbClr val="FF0000"/>
                  </a:solidFill>
                  <a:latin typeface="Arial Narrow"/>
                </a:endParaRPr>
              </a:p>
              <a:p>
                <a:pPr algn="l" rtl="0">
                  <a:defRPr sz="1000"/>
                </a:pP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  <a:p>
                <a:pPr algn="l" rtl="0">
                  <a:defRPr sz="1000"/>
                </a:pP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38914" name="Picture 2" descr="Resultado de imagem para controle de temperatura dos alimento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8840" y="4808984"/>
              <a:ext cx="3687465" cy="2457930"/>
            </a:xfrm>
            <a:prstGeom prst="rect">
              <a:avLst/>
            </a:prstGeom>
            <a:noFill/>
          </p:spPr>
        </p:pic>
      </p:grp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322315" y="7617296"/>
            <a:ext cx="5498312" cy="129614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PLANILHA DE CONTROLE DE TEMPERATURA GERAL POR TURNO</a:t>
            </a:r>
            <a:r>
              <a:rPr lang="pt-BR" sz="1600" b="1" i="0" u="none" strike="noStrike" baseline="0" dirty="0" smtClean="0">
                <a:latin typeface="Calibri" pitchFamily="34" charset="0"/>
              </a:rPr>
              <a:t>. 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endParaRPr lang="pt-BR" sz="16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-27384" y="-15552"/>
            <a:ext cx="6903352" cy="9938690"/>
            <a:chOff x="-27384" y="-15552"/>
            <a:chExt cx="6903352" cy="9938690"/>
          </a:xfrm>
        </p:grpSpPr>
        <p:pic>
          <p:nvPicPr>
            <p:cNvPr id="11" name="Imagem 10" descr="Orange-Abstract-Wavy-Background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6200000">
              <a:off x="-824973" y="2222196"/>
              <a:ext cx="9938689" cy="5463193"/>
            </a:xfrm>
            <a:prstGeom prst="rect">
              <a:avLst/>
            </a:prstGeom>
          </p:spPr>
        </p:pic>
        <p:pic>
          <p:nvPicPr>
            <p:cNvPr id="5" name="Imagem 4" descr="Orange-Abstract-Wavy-Background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34383"/>
            <a:stretch>
              <a:fillRect/>
            </a:stretch>
          </p:blipFill>
          <p:spPr>
            <a:xfrm rot="5400000">
              <a:off x="-2915343" y="2872407"/>
              <a:ext cx="9938690" cy="4162772"/>
            </a:xfrm>
            <a:prstGeom prst="rect">
              <a:avLst/>
            </a:prstGeom>
          </p:spPr>
        </p:pic>
        <p:pic>
          <p:nvPicPr>
            <p:cNvPr id="13" name="Imagem 12" descr="Logo_Nutrimi_2017_JPG-01.jpg"/>
            <p:cNvPicPr>
              <a:picLocks noChangeAspect="1"/>
            </p:cNvPicPr>
            <p:nvPr/>
          </p:nvPicPr>
          <p:blipFill>
            <a:blip r:embed="rId4" cstate="print"/>
            <a:srcRect l="7851" t="8029" r="8212" b="11681"/>
            <a:stretch>
              <a:fillRect/>
            </a:stretch>
          </p:blipFill>
          <p:spPr>
            <a:xfrm>
              <a:off x="275051" y="9417496"/>
              <a:ext cx="1065717" cy="288032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 rot="16200000">
              <a:off x="-3855487" y="4221241"/>
              <a:ext cx="92734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b="1" dirty="0" smtClean="0">
                  <a:solidFill>
                    <a:schemeClr val="bg1"/>
                  </a:solidFill>
                </a:rPr>
                <a:t>PASTA DA QUALIDADE</a:t>
              </a:r>
              <a:endParaRPr lang="pt-BR" sz="4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4" y="61881"/>
            <a:ext cx="734694" cy="3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grpSp>
          <p:nvGrpSpPr>
            <p:cNvPr id="3" name="Grupo 10"/>
            <p:cNvGrpSpPr/>
            <p:nvPr/>
          </p:nvGrpSpPr>
          <p:grpSpPr>
            <a:xfrm>
              <a:off x="0" y="0"/>
              <a:ext cx="6858000" cy="9906000"/>
              <a:chOff x="0" y="0"/>
              <a:chExt cx="6858000" cy="9906000"/>
            </a:xfrm>
          </p:grpSpPr>
          <p:pic>
            <p:nvPicPr>
              <p:cNvPr id="5" name="Imagem 4" descr="Orange-Abstract-Wavy-Background.jpg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-4030588" y="4030588"/>
                <a:ext cx="9906000" cy="1844824"/>
              </a:xfrm>
              <a:prstGeom prst="rect">
                <a:avLst/>
              </a:prstGeom>
            </p:spPr>
          </p:pic>
          <p:sp>
            <p:nvSpPr>
              <p:cNvPr id="7" name="Text Box 1"/>
              <p:cNvSpPr txBox="1">
                <a:spLocks noChangeArrowheads="1"/>
              </p:cNvSpPr>
              <p:nvPr/>
            </p:nvSpPr>
            <p:spPr bwMode="auto">
              <a:xfrm>
                <a:off x="908720" y="2288704"/>
                <a:ext cx="5949280" cy="2160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pt-BR" sz="5400" b="1" i="0" u="none" strike="noStrike" baseline="0" dirty="0" smtClean="0">
                    <a:latin typeface="Calibri" pitchFamily="34" charset="0"/>
                  </a:rPr>
                  <a:t>VIGILÂNCIA</a:t>
                </a:r>
              </a:p>
              <a:p>
                <a:pPr algn="ctr" rtl="0">
                  <a:defRPr sz="1000"/>
                </a:pPr>
                <a:r>
                  <a:rPr lang="pt-BR" sz="5400" b="1" dirty="0" smtClean="0">
                    <a:latin typeface="Calibri" pitchFamily="34" charset="0"/>
                  </a:rPr>
                  <a:t>SANITÁRIA</a:t>
                </a:r>
                <a:endParaRPr lang="pt-BR" sz="5400" b="1" i="0" u="none" strike="noStrike" baseline="0" dirty="0">
                  <a:latin typeface="Calibri" pitchFamily="34" charset="0"/>
                </a:endParaRPr>
              </a:p>
              <a:p>
                <a:pPr algn="ctr" rtl="0">
                  <a:defRPr sz="1000"/>
                </a:pPr>
                <a:endParaRPr lang="pt-BR" sz="4800" b="1" i="0" u="none" strike="noStrike" baseline="0" dirty="0">
                  <a:solidFill>
                    <a:srgbClr val="FF0000"/>
                  </a:solidFill>
                  <a:latin typeface="Arial Narrow"/>
                </a:endParaRPr>
              </a:p>
              <a:p>
                <a:pPr algn="l" rtl="0">
                  <a:defRPr sz="1000"/>
                </a:pP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  <a:p>
                <a:pPr algn="l" rtl="0">
                  <a:defRPr sz="1000"/>
                </a:pP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24578" name="Picture 2" descr="Resultado de imagem para inspeção vigilancia sanitaria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780928" y="4592960"/>
              <a:ext cx="2708398" cy="3024336"/>
            </a:xfrm>
            <a:prstGeom prst="rect">
              <a:avLst/>
            </a:prstGeom>
            <a:noFill/>
          </p:spPr>
        </p:pic>
      </p:grp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359688" y="7761312"/>
            <a:ext cx="4608512" cy="70210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i="0" u="none" strike="noStrike" baseline="0" dirty="0" smtClean="0">
                <a:latin typeface="Calibri" pitchFamily="34" charset="0"/>
              </a:rPr>
              <a:t>ALVARÁ SANITÁRIO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DOCUMENTOS ANVISA</a:t>
            </a:r>
            <a:endParaRPr lang="pt-BR" sz="16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3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grpSp>
          <p:nvGrpSpPr>
            <p:cNvPr id="3" name="Grupo 10"/>
            <p:cNvGrpSpPr/>
            <p:nvPr/>
          </p:nvGrpSpPr>
          <p:grpSpPr>
            <a:xfrm>
              <a:off x="0" y="0"/>
              <a:ext cx="6858000" cy="9906000"/>
              <a:chOff x="0" y="0"/>
              <a:chExt cx="6858000" cy="9906000"/>
            </a:xfrm>
          </p:grpSpPr>
          <p:pic>
            <p:nvPicPr>
              <p:cNvPr id="5" name="Imagem 4" descr="Orange-Abstract-Wavy-Background.jpg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-4030588" y="4030588"/>
                <a:ext cx="9906000" cy="1844824"/>
              </a:xfrm>
              <a:prstGeom prst="rect">
                <a:avLst/>
              </a:prstGeom>
            </p:spPr>
          </p:pic>
          <p:sp>
            <p:nvSpPr>
              <p:cNvPr id="7" name="Text Box 1"/>
              <p:cNvSpPr txBox="1">
                <a:spLocks noChangeArrowheads="1"/>
              </p:cNvSpPr>
              <p:nvPr/>
            </p:nvSpPr>
            <p:spPr bwMode="auto">
              <a:xfrm>
                <a:off x="908720" y="2720752"/>
                <a:ext cx="5949280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pt-BR" sz="5400" b="1" dirty="0" smtClean="0">
                    <a:latin typeface="Calibri" pitchFamily="34" charset="0"/>
                  </a:rPr>
                  <a:t>AUDITORIAS</a:t>
                </a:r>
                <a:endParaRPr lang="pt-BR" sz="5400" b="1" i="0" u="none" strike="noStrike" baseline="0" dirty="0">
                  <a:latin typeface="Calibri" pitchFamily="34" charset="0"/>
                </a:endParaRPr>
              </a:p>
              <a:p>
                <a:pPr algn="ctr" rtl="0">
                  <a:defRPr sz="1000"/>
                </a:pPr>
                <a:endParaRPr lang="pt-BR" sz="4800" b="1" i="0" u="none" strike="noStrike" baseline="0" dirty="0">
                  <a:solidFill>
                    <a:srgbClr val="FF0000"/>
                  </a:solidFill>
                  <a:latin typeface="Arial Narrow"/>
                </a:endParaRPr>
              </a:p>
              <a:p>
                <a:pPr algn="l" rtl="0">
                  <a:defRPr sz="1000"/>
                </a:pP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  <a:p>
                <a:pPr algn="l" rtl="0">
                  <a:defRPr sz="1000"/>
                </a:pP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43012" name="Picture 4" descr="Resultado de imagem para relatorios 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20888" y="4376936"/>
              <a:ext cx="2947988" cy="2333626"/>
            </a:xfrm>
            <a:prstGeom prst="rect">
              <a:avLst/>
            </a:prstGeom>
            <a:noFill/>
          </p:spPr>
        </p:pic>
      </p:grpSp>
      <p:pic>
        <p:nvPicPr>
          <p:cNvPr id="12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10"/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pic>
          <p:nvPicPr>
            <p:cNvPr id="5" name="Imagem 4" descr="Orange-Abstract-Wavy-Background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400000">
              <a:off x="-4030588" y="4030588"/>
              <a:ext cx="9906000" cy="1844824"/>
            </a:xfrm>
            <a:prstGeom prst="rect">
              <a:avLst/>
            </a:prstGeom>
          </p:spPr>
        </p:pic>
        <p:sp>
          <p:nvSpPr>
            <p:cNvPr id="7" name="Text Box 1"/>
            <p:cNvSpPr txBox="1">
              <a:spLocks noChangeArrowheads="1"/>
            </p:cNvSpPr>
            <p:nvPr/>
          </p:nvSpPr>
          <p:spPr bwMode="auto">
            <a:xfrm>
              <a:off x="908720" y="2144688"/>
              <a:ext cx="5949280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000"/>
              </a:pPr>
              <a:r>
                <a:rPr lang="pt-BR" sz="5400" b="1" dirty="0" smtClean="0">
                  <a:latin typeface="Calibri" pitchFamily="34" charset="0"/>
                </a:rPr>
                <a:t>POP </a:t>
              </a:r>
            </a:p>
            <a:p>
              <a:pPr algn="ctr">
                <a:defRPr sz="1000"/>
              </a:pPr>
              <a:r>
                <a:rPr lang="pt-BR" sz="4400" b="1" dirty="0" smtClean="0">
                  <a:latin typeface="Calibri" pitchFamily="34" charset="0"/>
                </a:rPr>
                <a:t>HIGIENE E SAÚDE DO </a:t>
              </a:r>
              <a:r>
                <a:rPr lang="pt-BR" sz="4400" b="1" dirty="0">
                  <a:latin typeface="Calibri" pitchFamily="34" charset="0"/>
                </a:rPr>
                <a:t>MANIPULADOR</a:t>
              </a:r>
              <a:endParaRPr lang="pt-BR" sz="4400" b="1" dirty="0" smtClean="0">
                <a:latin typeface="Calibri" pitchFamily="34" charset="0"/>
              </a:endParaRPr>
            </a:p>
            <a:p>
              <a:pPr algn="ctr" rtl="0">
                <a:defRPr sz="1000"/>
              </a:pPr>
              <a:endParaRPr lang="pt-BR" sz="4800" b="1" i="0" u="none" strike="noStrike" baseline="0" dirty="0">
                <a:solidFill>
                  <a:srgbClr val="FF0000"/>
                </a:solidFill>
                <a:latin typeface="Arial Narrow"/>
              </a:endParaRPr>
            </a:p>
            <a:p>
              <a:pPr algn="l" rtl="0">
                <a:defRPr sz="1000"/>
              </a:pPr>
              <a:endParaRPr lang="pt-BR" sz="11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algn="l" rtl="0">
                <a:defRPr sz="1000"/>
              </a:pPr>
              <a:endParaRPr lang="pt-BR" sz="11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760" y="4808984"/>
            <a:ext cx="3312367" cy="234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1359688" y="7761312"/>
            <a:ext cx="5498312" cy="129614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FOLHA DE ROSTO POP - </a:t>
            </a:r>
            <a:r>
              <a:rPr lang="pt-BR" sz="1400" b="1" dirty="0" smtClean="0">
                <a:latin typeface="Calibri" pitchFamily="34" charset="0"/>
              </a:rPr>
              <a:t>LISTA NOMES FUNCIONÁRIOS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AVALIAÇÃO INDIVIDUAL DE HIGIENE PESSOAL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EXAME ASO + COMPLEMENTARES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i="0" u="none" strike="noStrike" baseline="0" dirty="0" smtClean="0">
                <a:solidFill>
                  <a:srgbClr val="000000"/>
                </a:solidFill>
                <a:latin typeface="Calibri" pitchFamily="34" charset="0"/>
                <a:cs typeface="Times New Roman"/>
              </a:rPr>
              <a:t>ENTREGA DE EPI’S</a:t>
            </a:r>
            <a:endParaRPr lang="pt-BR" sz="16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grpSp>
          <p:nvGrpSpPr>
            <p:cNvPr id="3" name="Grupo 10"/>
            <p:cNvGrpSpPr/>
            <p:nvPr/>
          </p:nvGrpSpPr>
          <p:grpSpPr>
            <a:xfrm>
              <a:off x="0" y="0"/>
              <a:ext cx="6858000" cy="9906000"/>
              <a:chOff x="0" y="0"/>
              <a:chExt cx="6858000" cy="9906000"/>
            </a:xfrm>
          </p:grpSpPr>
          <p:pic>
            <p:nvPicPr>
              <p:cNvPr id="5" name="Imagem 4" descr="Orange-Abstract-Wavy-Background.jpg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-4030588" y="4030588"/>
                <a:ext cx="9906000" cy="1844824"/>
              </a:xfrm>
              <a:prstGeom prst="rect">
                <a:avLst/>
              </a:prstGeom>
            </p:spPr>
          </p:pic>
          <p:sp>
            <p:nvSpPr>
              <p:cNvPr id="7" name="Text Box 1"/>
              <p:cNvSpPr txBox="1">
                <a:spLocks noChangeArrowheads="1"/>
              </p:cNvSpPr>
              <p:nvPr/>
            </p:nvSpPr>
            <p:spPr bwMode="auto">
              <a:xfrm>
                <a:off x="908720" y="2144688"/>
                <a:ext cx="5949280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pt-BR" sz="5400" b="1" dirty="0" smtClean="0">
                    <a:latin typeface="Calibri" pitchFamily="34" charset="0"/>
                  </a:rPr>
                  <a:t>AVALIAÇÃO INDIVIDUAL HIGIENE PESSOAL</a:t>
                </a:r>
              </a:p>
              <a:p>
                <a:pPr algn="ctr" rtl="0">
                  <a:defRPr sz="1000"/>
                </a:pPr>
                <a:endParaRPr lang="pt-BR" sz="4800" b="1" i="0" u="none" strike="noStrike" baseline="0" dirty="0">
                  <a:solidFill>
                    <a:srgbClr val="FF0000"/>
                  </a:solidFill>
                  <a:latin typeface="Arial Narrow"/>
                </a:endParaRPr>
              </a:p>
              <a:p>
                <a:pPr algn="l" rtl="0">
                  <a:defRPr sz="1000"/>
                </a:pP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  <a:p>
                <a:pPr algn="l" rtl="0">
                  <a:defRPr sz="1000"/>
                </a:pP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47106" name="Picture 2" descr="Resultado de imagem para higiene pessoal 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76872" y="4808984"/>
              <a:ext cx="3024336" cy="3024336"/>
            </a:xfrm>
            <a:prstGeom prst="rect">
              <a:avLst/>
            </a:prstGeom>
            <a:noFill/>
          </p:spPr>
        </p:pic>
      </p:grpSp>
      <p:pic>
        <p:nvPicPr>
          <p:cNvPr id="10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10"/>
          <p:cNvGrpSpPr/>
          <p:nvPr/>
        </p:nvGrpSpPr>
        <p:grpSpPr>
          <a:xfrm>
            <a:off x="-51759" y="0"/>
            <a:ext cx="6909759" cy="9906000"/>
            <a:chOff x="-51759" y="0"/>
            <a:chExt cx="6909759" cy="9906000"/>
          </a:xfrm>
        </p:grpSpPr>
        <p:pic>
          <p:nvPicPr>
            <p:cNvPr id="5" name="Imagem 4" descr="Orange-Abstract-Wavy-Background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400000">
              <a:off x="-4082347" y="4030588"/>
              <a:ext cx="9906000" cy="1844824"/>
            </a:xfrm>
            <a:prstGeom prst="rect">
              <a:avLst/>
            </a:prstGeom>
          </p:spPr>
        </p:pic>
        <p:sp>
          <p:nvSpPr>
            <p:cNvPr id="7" name="Text Box 1"/>
            <p:cNvSpPr txBox="1">
              <a:spLocks noChangeArrowheads="1"/>
            </p:cNvSpPr>
            <p:nvPr/>
          </p:nvSpPr>
          <p:spPr bwMode="auto">
            <a:xfrm>
              <a:off x="908720" y="2288704"/>
              <a:ext cx="5949280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pt-BR" sz="5400" b="1" dirty="0" smtClean="0">
                  <a:latin typeface="Calibri" pitchFamily="34" charset="0"/>
                </a:rPr>
                <a:t>PCMSO</a:t>
              </a:r>
            </a:p>
            <a:p>
              <a:pPr algn="ctr" rtl="0">
                <a:defRPr sz="1000"/>
              </a:pPr>
              <a:endParaRPr lang="pt-BR" sz="800" b="1" dirty="0" smtClean="0">
                <a:latin typeface="Calibri" pitchFamily="34" charset="0"/>
              </a:endParaRPr>
            </a:p>
            <a:p>
              <a:pPr algn="ctr" rtl="0">
                <a:defRPr sz="1000"/>
              </a:pPr>
              <a:r>
                <a:rPr lang="pt-BR" sz="3200" i="0" u="none" strike="noStrike" baseline="0" dirty="0" smtClean="0">
                  <a:latin typeface="Arial Narrow"/>
                </a:rPr>
                <a:t>PROGRAMA DE CONTROLE MÉDICO E SAÚDE OCUPACIONAL</a:t>
              </a:r>
              <a:endParaRPr lang="pt-BR" sz="3200" i="0" u="none" strike="noStrike" baseline="0" dirty="0">
                <a:latin typeface="Arial Narrow"/>
              </a:endParaRPr>
            </a:p>
            <a:p>
              <a:pPr algn="l" rtl="0">
                <a:defRPr sz="1000"/>
              </a:pPr>
              <a:endParaRPr lang="pt-BR" sz="11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algn="l" rtl="0">
                <a:defRPr sz="1000"/>
              </a:pPr>
              <a:endParaRPr lang="pt-BR" sz="11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pic>
        <p:nvPicPr>
          <p:cNvPr id="1026" name="Picture 2" descr="Resultado de imagem para PCMSO DESENH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302" y="4736976"/>
            <a:ext cx="2732115" cy="26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10"/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pic>
          <p:nvPicPr>
            <p:cNvPr id="5" name="Imagem 4" descr="Orange-Abstract-Wavy-Background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400000">
              <a:off x="-4030588" y="4030588"/>
              <a:ext cx="9906000" cy="1844824"/>
            </a:xfrm>
            <a:prstGeom prst="rect">
              <a:avLst/>
            </a:prstGeom>
          </p:spPr>
        </p:pic>
        <p:sp>
          <p:nvSpPr>
            <p:cNvPr id="7" name="Text Box 1"/>
            <p:cNvSpPr txBox="1">
              <a:spLocks noChangeArrowheads="1"/>
            </p:cNvSpPr>
            <p:nvPr/>
          </p:nvSpPr>
          <p:spPr bwMode="auto">
            <a:xfrm>
              <a:off x="908720" y="2288704"/>
              <a:ext cx="5949280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pt-BR" sz="5400" b="1" dirty="0" smtClean="0">
                  <a:latin typeface="Calibri" pitchFamily="34" charset="0"/>
                </a:rPr>
                <a:t>PPRA</a:t>
              </a:r>
            </a:p>
            <a:p>
              <a:pPr algn="ctr" rtl="0">
                <a:defRPr sz="1000"/>
              </a:pPr>
              <a:endParaRPr lang="pt-BR" sz="800" b="1" dirty="0" smtClean="0">
                <a:latin typeface="Calibri" pitchFamily="34" charset="0"/>
              </a:endParaRPr>
            </a:p>
            <a:p>
              <a:pPr algn="ctr" rtl="0">
                <a:defRPr sz="1000"/>
              </a:pPr>
              <a:r>
                <a:rPr lang="pt-BR" sz="3200" i="0" u="none" strike="noStrike" baseline="0" dirty="0" smtClean="0">
                  <a:latin typeface="Arial Narrow"/>
                </a:rPr>
                <a:t>PROGRAMA DE PREVENÇÃO DE RISCOS AMBIENTAIS</a:t>
              </a:r>
              <a:endParaRPr lang="pt-BR" sz="3200" i="0" u="none" strike="noStrike" baseline="0" dirty="0">
                <a:latin typeface="Arial Narrow"/>
              </a:endParaRPr>
            </a:p>
            <a:p>
              <a:pPr algn="l" rtl="0">
                <a:defRPr sz="1000"/>
              </a:pPr>
              <a:endParaRPr lang="pt-BR" sz="11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algn="l" rtl="0">
                <a:defRPr sz="1000"/>
              </a:pPr>
              <a:endParaRPr lang="pt-BR" sz="11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AutoShape 2" descr="Resultado de imagem para PP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11" y="4621544"/>
            <a:ext cx="2965698" cy="211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grpSp>
          <p:nvGrpSpPr>
            <p:cNvPr id="3" name="Grupo 10"/>
            <p:cNvGrpSpPr/>
            <p:nvPr/>
          </p:nvGrpSpPr>
          <p:grpSpPr>
            <a:xfrm>
              <a:off x="0" y="0"/>
              <a:ext cx="6858000" cy="9906000"/>
              <a:chOff x="0" y="0"/>
              <a:chExt cx="6858000" cy="9906000"/>
            </a:xfrm>
          </p:grpSpPr>
          <p:pic>
            <p:nvPicPr>
              <p:cNvPr id="5" name="Imagem 4" descr="Orange-Abstract-Wavy-Background.jpg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5400000">
                <a:off x="-4030588" y="4030588"/>
                <a:ext cx="9906000" cy="1844824"/>
              </a:xfrm>
              <a:prstGeom prst="rect">
                <a:avLst/>
              </a:prstGeom>
            </p:spPr>
          </p:pic>
          <p:sp>
            <p:nvSpPr>
              <p:cNvPr id="7" name="Text Box 1"/>
              <p:cNvSpPr txBox="1">
                <a:spLocks noChangeArrowheads="1"/>
              </p:cNvSpPr>
              <p:nvPr/>
            </p:nvSpPr>
            <p:spPr bwMode="auto">
              <a:xfrm>
                <a:off x="908720" y="2144688"/>
                <a:ext cx="5949280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>
                  <a:defRPr sz="1000"/>
                </a:pPr>
                <a:r>
                  <a:rPr lang="pt-BR" sz="5400" b="1" dirty="0" smtClean="0">
                    <a:latin typeface="Calibri" pitchFamily="34" charset="0"/>
                  </a:rPr>
                  <a:t>ENTREGA DE </a:t>
                </a:r>
              </a:p>
              <a:p>
                <a:pPr algn="ctr" rtl="0">
                  <a:defRPr sz="1000"/>
                </a:pPr>
                <a:r>
                  <a:rPr lang="pt-BR" sz="5400" b="1" dirty="0" err="1" smtClean="0">
                    <a:latin typeface="Calibri" pitchFamily="34" charset="0"/>
                  </a:rPr>
                  <a:t>EPI’S</a:t>
                </a:r>
                <a:endParaRPr lang="pt-BR" sz="2800" b="1" dirty="0" smtClean="0">
                  <a:latin typeface="Calibri" pitchFamily="34" charset="0"/>
                </a:endParaRPr>
              </a:p>
              <a:p>
                <a:pPr algn="ctr" rtl="0">
                  <a:defRPr sz="1000"/>
                </a:pPr>
                <a:endParaRPr lang="pt-BR" sz="4800" b="1" i="0" u="none" strike="noStrike" baseline="0" dirty="0">
                  <a:solidFill>
                    <a:srgbClr val="FF0000"/>
                  </a:solidFill>
                  <a:latin typeface="Arial Narrow"/>
                </a:endParaRPr>
              </a:p>
              <a:p>
                <a:pPr algn="l" rtl="0">
                  <a:defRPr sz="1000"/>
                </a:pP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  <a:p>
                <a:pPr algn="l" rtl="0">
                  <a:defRPr sz="1000"/>
                </a:pPr>
                <a:endParaRPr lang="pt-BR" sz="1100" b="1" i="0" u="none" strike="noStrike" baseline="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59394" name="Picture 2" descr="Resultado de imagem para epi ́s DE COZINH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8840" y="4448944"/>
              <a:ext cx="3760788" cy="3076575"/>
            </a:xfrm>
            <a:prstGeom prst="rect">
              <a:avLst/>
            </a:prstGeom>
            <a:noFill/>
          </p:spPr>
        </p:pic>
      </p:grpSp>
      <p:pic>
        <p:nvPicPr>
          <p:cNvPr id="10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0" y="0"/>
            <a:ext cx="6453336" cy="9906000"/>
            <a:chOff x="0" y="0"/>
            <a:chExt cx="6453336" cy="9906000"/>
          </a:xfrm>
        </p:grpSpPr>
        <p:pic>
          <p:nvPicPr>
            <p:cNvPr id="5" name="Imagem 4" descr="Orange-Abstract-Wavy-Background.jpg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400000">
              <a:off x="-4030588" y="4030588"/>
              <a:ext cx="9906000" cy="1844824"/>
            </a:xfrm>
            <a:prstGeom prst="rect">
              <a:avLst/>
            </a:prstGeom>
          </p:spPr>
        </p:pic>
        <p:pic>
          <p:nvPicPr>
            <p:cNvPr id="40962" name="Picture 2" descr="Resultado de imagem para treinamento de pessoa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83168" y="4304928"/>
              <a:ext cx="5070168" cy="3024510"/>
            </a:xfrm>
            <a:prstGeom prst="rect">
              <a:avLst/>
            </a:prstGeom>
            <a:noFill/>
          </p:spPr>
        </p:pic>
      </p:grp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1052736" y="2072680"/>
            <a:ext cx="5949280" cy="7920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pt-BR" sz="5400" b="1" dirty="0" smtClean="0">
                <a:latin typeface="Calibri" pitchFamily="34" charset="0"/>
              </a:rPr>
              <a:t>POP</a:t>
            </a:r>
          </a:p>
          <a:p>
            <a:pPr algn="ctr">
              <a:defRPr sz="1000"/>
            </a:pPr>
            <a:r>
              <a:rPr lang="pt-BR" sz="4000" b="1" dirty="0" smtClean="0">
                <a:latin typeface="Calibri" pitchFamily="34" charset="0"/>
              </a:rPr>
              <a:t>CAPACITAÇÃO /TRE </a:t>
            </a:r>
          </a:p>
          <a:p>
            <a:pPr algn="ctr">
              <a:defRPr sz="1000"/>
            </a:pPr>
            <a:r>
              <a:rPr lang="pt-BR" sz="4000" b="1" dirty="0" smtClean="0">
                <a:latin typeface="Calibri" pitchFamily="34" charset="0"/>
              </a:rPr>
              <a:t>DO </a:t>
            </a:r>
            <a:r>
              <a:rPr lang="pt-BR" sz="4000" b="1" dirty="0">
                <a:latin typeface="Calibri" pitchFamily="34" charset="0"/>
              </a:rPr>
              <a:t>MANIPULADOR</a:t>
            </a:r>
            <a:endParaRPr lang="pt-BR" sz="4000" b="1" dirty="0" smtClean="0">
              <a:latin typeface="Calibri" pitchFamily="34" charset="0"/>
            </a:endParaRPr>
          </a:p>
          <a:p>
            <a:pPr algn="ctr" rtl="0">
              <a:defRPr sz="1000"/>
            </a:pPr>
            <a:endParaRPr lang="pt-BR" sz="4800" b="1" i="0" u="none" strike="noStrike" baseline="0" dirty="0">
              <a:solidFill>
                <a:srgbClr val="FF0000"/>
              </a:solidFill>
              <a:latin typeface="Arial Narrow"/>
            </a:endParaRPr>
          </a:p>
          <a:p>
            <a:pPr algn="l" rtl="0">
              <a:defRPr sz="1000"/>
            </a:pPr>
            <a:endParaRPr lang="pt-BR" sz="11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 rtl="0">
              <a:defRPr sz="1000"/>
            </a:pPr>
            <a:endParaRPr lang="pt-BR" sz="11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1359688" y="7761312"/>
            <a:ext cx="5498312" cy="129614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i="0" u="none" strike="noStrike" baseline="0" dirty="0" smtClean="0">
                <a:latin typeface="Calibri" pitchFamily="34" charset="0"/>
              </a:rPr>
              <a:t>LISTA DE PRESENÇA DOS TREINAMENTOS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i="0" u="none" strike="noStrike" baseline="0" dirty="0" smtClean="0">
                <a:latin typeface="Calibri" pitchFamily="34" charset="0"/>
              </a:rPr>
              <a:t>CERTIFICADOS</a:t>
            </a:r>
          </a:p>
          <a:p>
            <a:pPr marL="685800" indent="-685800" rtl="0">
              <a:buFont typeface="Arial" pitchFamily="34" charset="0"/>
              <a:buChar char="•"/>
              <a:defRPr sz="1000"/>
            </a:pPr>
            <a:r>
              <a:rPr lang="pt-BR" sz="1600" b="1" dirty="0" smtClean="0">
                <a:latin typeface="Calibri" pitchFamily="34" charset="0"/>
              </a:rPr>
              <a:t>MATERIAL TÉCNICO DO TREINAMENTO MINISTRADO IMPRESSO.</a:t>
            </a:r>
            <a:r>
              <a:rPr lang="pt-BR" sz="1600" b="1" i="0" u="none" strike="noStrike" baseline="0" dirty="0" smtClean="0">
                <a:solidFill>
                  <a:srgbClr val="000000"/>
                </a:solidFill>
                <a:latin typeface="Calibri" pitchFamily="34" charset="0"/>
                <a:cs typeface="Times New Roman"/>
              </a:rPr>
              <a:t> </a:t>
            </a:r>
            <a:endParaRPr lang="pt-BR" sz="1600" b="1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3" descr="K:\ADM\LOGO - I MARCA\LOGO APROVADA - AGOSTO 17\Logo_Nutrimi_2017_PNG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9183552"/>
            <a:ext cx="2611950" cy="7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6" y="272480"/>
            <a:ext cx="2938776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259</Words>
  <Application>Microsoft Office PowerPoint</Application>
  <PresentationFormat>Papel A4 (210 x 297 mm)</PresentationFormat>
  <Paragraphs>96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Nutri Mi Alimentos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Nutrimi</dc:creator>
  <cp:lastModifiedBy>Milena Orofino</cp:lastModifiedBy>
  <cp:revision>402</cp:revision>
  <cp:lastPrinted>2018-12-14T18:35:26Z</cp:lastPrinted>
  <dcterms:created xsi:type="dcterms:W3CDTF">2017-02-21T18:27:09Z</dcterms:created>
  <dcterms:modified xsi:type="dcterms:W3CDTF">2019-01-10T17:53:07Z</dcterms:modified>
</cp:coreProperties>
</file>