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62" r:id="rId2"/>
    <p:sldMasterId id="2147483767" r:id="rId3"/>
    <p:sldMasterId id="2147483774" r:id="rId4"/>
    <p:sldMasterId id="2147483779" r:id="rId5"/>
  </p:sldMasterIdLst>
  <p:notesMasterIdLst>
    <p:notesMasterId r:id="rId10"/>
  </p:notesMasterIdLst>
  <p:sldIdLst>
    <p:sldId id="363" r:id="rId6"/>
    <p:sldId id="401" r:id="rId7"/>
    <p:sldId id="402" r:id="rId8"/>
    <p:sldId id="302" r:id="rId9"/>
  </p:sldIdLst>
  <p:sldSz cx="9144000" cy="5143500" type="screen16x9"/>
  <p:notesSz cx="6858000" cy="9144000"/>
  <p:defaultTextStyle>
    <a:defPPr>
      <a:defRPr lang="en-US"/>
    </a:defPPr>
    <a:lvl1pPr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28" indent="49207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849" indent="98408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783" indent="1476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706" indent="1968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65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78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9920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052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11255"/>
    <a:srgbClr val="0F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3038" autoAdjust="0"/>
  </p:normalViewPr>
  <p:slideViewPr>
    <p:cSldViewPr snapToObjects="1">
      <p:cViewPr varScale="1">
        <p:scale>
          <a:sx n="59" d="100"/>
          <a:sy n="59" d="100"/>
        </p:scale>
        <p:origin x="64" y="140"/>
      </p:cViewPr>
      <p:guideLst>
        <p:guide orient="horz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87E8-4AB7-6B41-838B-6BC10A40FD0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021D-D428-E442-AC91-03E04D28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w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0" tIns="25712" rIns="51420" bIns="25712" anchor="ctr"/>
          <a:lstStyle/>
          <a:p>
            <a:pPr algn="ctr" defTabSz="81620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62"/>
            <a:ext cx="3697422" cy="487561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093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4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854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87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5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1"/>
            <a:ext cx="9144000" cy="7968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7566-99EF-474A-8D0F-F855B60859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" y="18"/>
            <a:ext cx="9142647" cy="5143499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238107" y="338872"/>
            <a:ext cx="8593817" cy="346928"/>
          </a:xfrm>
        </p:spPr>
        <p:txBody>
          <a:bodyPr>
            <a:noAutofit/>
          </a:bodyPr>
          <a:lstStyle>
            <a:lvl1pPr algn="ctr" defTabSz="68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13" dirty="0">
                <a:solidFill>
                  <a:schemeClr val="tx2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005885"/>
            <a:ext cx="8610600" cy="3680461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ctr">
              <a:spcAft>
                <a:spcPts val="900"/>
              </a:spcAft>
              <a:buClr>
                <a:schemeClr val="accent2"/>
              </a:buClr>
              <a:buFontTx/>
              <a:buNone/>
              <a:defRPr sz="18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97" y="4929406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416101"/>
      </p:ext>
    </p:extLst>
  </p:cSld>
  <p:clrMapOvr>
    <a:masterClrMapping/>
  </p:clrMapOvr>
  <p:transition spd="med">
    <p:fade/>
  </p:transition>
  <p:hf hdr="0" dt="0"/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lunk-live-data-wave.png"/>
          <p:cNvPicPr>
            <a:picLocks noChangeAspect="1"/>
          </p:cNvPicPr>
          <p:nvPr userDrawn="1"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9525" y="-9525"/>
            <a:ext cx="9144000" cy="5143500"/>
          </a:xfrm>
          <a:prstGeom prst="rect">
            <a:avLst/>
          </a:prstGeom>
        </p:spPr>
      </p:pic>
      <p:pic>
        <p:nvPicPr>
          <p:cNvPr id="12" name="Picture 11" descr="1920x1080-vignette.png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5"/>
            <a:ext cx="8563032" cy="346928"/>
          </a:xfrm>
        </p:spPr>
        <p:txBody>
          <a:bodyPr>
            <a:noAutofit/>
          </a:bodyPr>
          <a:lstStyle>
            <a:lvl1pPr algn="ctr" defTabSz="6855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25" b="0" kern="1200" spc="-113" dirty="0">
                <a:solidFill>
                  <a:srgbClr val="000000"/>
                </a:solidFill>
                <a:latin typeface="Gotham Medium" pitchFamily="50" charset="0"/>
                <a:ea typeface="+mj-ea"/>
                <a:cs typeface="Gotham Medium" pitchFamily="50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67" y="492937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75" spc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8068" y="1024673"/>
            <a:ext cx="8563032" cy="377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8658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315200" y="57150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2016 Splunk Inc.</a:t>
            </a:r>
          </a:p>
        </p:txBody>
      </p:sp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74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1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9" y="1205588"/>
            <a:ext cx="6810403" cy="3400226"/>
          </a:xfrm>
          <a:prstGeom prst="rect">
            <a:avLst/>
          </a:prstGeom>
        </p:spPr>
        <p:txBody>
          <a:bodyPr lIns="51420" tIns="25712" rIns="51420" bIns="25712"/>
          <a:lstStyle>
            <a:lvl1pPr marL="0" marR="0" indent="0" algn="l" defTabSz="816209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093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461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175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69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9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980203"/>
            <a:ext cx="8555969" cy="3557179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91"/>
            <a:ext cx="9144000" cy="479779"/>
          </a:xfrm>
          <a:prstGeom prst="rect">
            <a:avLst/>
          </a:prstGeom>
        </p:spPr>
        <p:txBody>
          <a:bodyPr lIns="51420" tIns="25712" rIns="51420" bIns="25712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1360214"/>
            <a:ext cx="8555969" cy="3162003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"/>
            <a:ext cx="9143999" cy="91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6"/>
            <a:ext cx="9144000" cy="464789"/>
          </a:xfrm>
          <a:prstGeom prst="rect">
            <a:avLst/>
          </a:prstGeom>
        </p:spPr>
        <p:txBody>
          <a:bodyPr lIns="51420" tIns="25712" rIns="51420" bIns="25712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6" y="1251900"/>
            <a:ext cx="3939166" cy="4961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8" y="1750588"/>
            <a:ext cx="3664609" cy="2824790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601" y="1752716"/>
            <a:ext cx="3738464" cy="279226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64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13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40"/>
            <a:ext cx="385762" cy="257175"/>
          </a:xfrm>
          <a:prstGeom prst="rect">
            <a:avLst/>
          </a:prstGeom>
        </p:spPr>
        <p:txBody>
          <a:bodyPr vert="horz" lIns="81621" tIns="40811" rIns="81621" bIns="40811" rtlCol="0" anchor="ctr"/>
          <a:lstStyle>
            <a:lvl1pPr algn="ctr" defTabSz="816209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6" r:id="rId14"/>
    <p:sldLayoutId id="2147483758" r:id="rId15"/>
    <p:sldLayoutId id="2147483784" r:id="rId16"/>
    <p:sldLayoutId id="2147483785" r:id="rId17"/>
    <p:sldLayoutId id="2147483786" r:id="rId18"/>
    <p:sldLayoutId id="2147483791" r:id="rId19"/>
  </p:sldLayoutIdLst>
  <p:hf hdr="0" dt="0"/>
  <p:txStyles>
    <p:titleStyle>
      <a:lvl1pPr algn="ctr" defTabSz="815849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130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265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396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529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51" indent="-255551" algn="l" defTabSz="815849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845" indent="-285708" algn="l" defTabSz="815849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092" indent="-15872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375" indent="-204758" algn="l" defTabSz="815849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267" indent="-6666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583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8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94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9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0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0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2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25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2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36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73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48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4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dt="0"/>
  <p:txStyles>
    <p:titleStyle>
      <a:lvl1pPr algn="l" defTabSz="685749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8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8" y="1504950"/>
            <a:ext cx="4108271" cy="2057400"/>
          </a:xfrm>
        </p:spPr>
        <p:txBody>
          <a:bodyPr/>
          <a:lstStyle/>
          <a:p>
            <a:r>
              <a:rPr lang="en-US" sz="3200" dirty="0"/>
              <a:t>Splunk + PKI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iRule</a:t>
            </a:r>
            <a:r>
              <a:rPr lang="en-US" dirty="0"/>
              <a:t> for 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8841" y="865614"/>
            <a:ext cx="8555969" cy="3557179"/>
          </a:xfrm>
        </p:spPr>
        <p:txBody>
          <a:bodyPr/>
          <a:lstStyle/>
          <a:p>
            <a:r>
              <a:rPr lang="en-US" sz="1800" dirty="0"/>
              <a:t>Session variable from the Access Policy (ran at login</a:t>
            </a:r>
            <a:r>
              <a:rPr lang="en-US" sz="1800" dirty="0" smtClean="0"/>
              <a:t>):</a:t>
            </a:r>
            <a:r>
              <a:rPr lang="en-US" sz="1800" dirty="0"/>
              <a:t> </a:t>
            </a:r>
            <a:r>
              <a:rPr lang="en-US" sz="1800" dirty="0" err="1" smtClean="0"/>
              <a:t>session.logon.last.upn</a:t>
            </a:r>
            <a:r>
              <a:rPr lang="en-US" sz="1800" dirty="0" smtClean="0"/>
              <a:t> </a:t>
            </a:r>
            <a:r>
              <a:rPr lang="en-US" sz="1800" dirty="0"/>
              <a:t>= set </a:t>
            </a:r>
            <a:r>
              <a:rPr lang="en-US" sz="1800" dirty="0" err="1"/>
              <a:t>e_fields</a:t>
            </a:r>
            <a:r>
              <a:rPr lang="en-US" sz="1800" dirty="0"/>
              <a:t> [split [</a:t>
            </a:r>
            <a:r>
              <a:rPr lang="en-US" sz="1800" dirty="0" err="1" smtClean="0"/>
              <a:t>mcget</a:t>
            </a:r>
            <a:r>
              <a:rPr lang="en-US" sz="1800" dirty="0"/>
              <a:t> </a:t>
            </a:r>
            <a:r>
              <a:rPr lang="en-US" sz="1800" dirty="0" smtClean="0"/>
              <a:t>{session.ssl.cert.x509extension</a:t>
            </a:r>
            <a:r>
              <a:rPr lang="en-US" sz="1800" dirty="0"/>
              <a:t>}] "\n"]; </a:t>
            </a:r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qq</a:t>
            </a:r>
            <a:r>
              <a:rPr lang="en-US" sz="1800" dirty="0"/>
              <a:t> $</a:t>
            </a:r>
            <a:r>
              <a:rPr lang="en-US" sz="1800" dirty="0" err="1"/>
              <a:t>e_fields</a:t>
            </a:r>
            <a:r>
              <a:rPr lang="en-US" sz="1800" dirty="0"/>
              <a:t> { if {[</a:t>
            </a:r>
            <a:r>
              <a:rPr lang="en-US" sz="1800" dirty="0" smtClean="0"/>
              <a:t>string first </a:t>
            </a:r>
            <a:r>
              <a:rPr lang="en-US" sz="1800" dirty="0"/>
              <a:t>"</a:t>
            </a:r>
            <a:r>
              <a:rPr lang="en-US" sz="1800" dirty="0" err="1"/>
              <a:t>othername:UPN</a:t>
            </a:r>
            <a:r>
              <a:rPr lang="en-US" sz="1800" dirty="0"/>
              <a:t>" $</a:t>
            </a:r>
            <a:r>
              <a:rPr lang="en-US" sz="1800" dirty="0" err="1"/>
              <a:t>qq</a:t>
            </a:r>
            <a:r>
              <a:rPr lang="en-US" sz="1800" dirty="0"/>
              <a:t>] &gt;= 0} { return [string range $</a:t>
            </a:r>
            <a:r>
              <a:rPr lang="en-US" sz="1800" dirty="0" err="1"/>
              <a:t>qq</a:t>
            </a:r>
            <a:r>
              <a:rPr lang="en-US" sz="1800" dirty="0"/>
              <a:t> [expr { [</a:t>
            </a:r>
            <a:r>
              <a:rPr lang="en-US" sz="1800" dirty="0" smtClean="0"/>
              <a:t>string first </a:t>
            </a:r>
            <a:r>
              <a:rPr lang="en-US" sz="1800" dirty="0"/>
              <a:t>"&lt;" $</a:t>
            </a:r>
            <a:r>
              <a:rPr lang="en-US" sz="1800" dirty="0" err="1"/>
              <a:t>qq</a:t>
            </a:r>
            <a:r>
              <a:rPr lang="en-US" sz="1800" dirty="0"/>
              <a:t>] + 1 } ] [expr { [string first "&gt;" $</a:t>
            </a:r>
            <a:r>
              <a:rPr lang="en-US" sz="1800" dirty="0" err="1"/>
              <a:t>qq</a:t>
            </a:r>
            <a:r>
              <a:rPr lang="en-US" sz="1800" dirty="0"/>
              <a:t>] - 1 } ] ]; } }</a:t>
            </a:r>
          </a:p>
          <a:p>
            <a:r>
              <a:rPr lang="en-US" sz="1800" dirty="0"/>
              <a:t>After the UPN is extracted from above the very next is this </a:t>
            </a:r>
            <a:r>
              <a:rPr lang="en-US" sz="1800" dirty="0" err="1" smtClean="0"/>
              <a:t>iRule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ACCESS_ACL_ALLOWED </a:t>
            </a:r>
            <a:r>
              <a:rPr lang="en-US" sz="1800" dirty="0" smtClean="0"/>
              <a:t>{</a:t>
            </a:r>
            <a:r>
              <a:rPr lang="en-US" sz="1800" dirty="0"/>
              <a:t>  set user [ACCESS::session data get "</a:t>
            </a:r>
            <a:r>
              <a:rPr lang="en-US" sz="1800" dirty="0" err="1"/>
              <a:t>session.logon.last.upn</a:t>
            </a:r>
            <a:r>
              <a:rPr lang="en-US" sz="1800" dirty="0" smtClean="0"/>
              <a:t>"]</a:t>
            </a:r>
            <a:r>
              <a:rPr lang="en-US" sz="1800" dirty="0"/>
              <a:t>  HTTP::header replace "</a:t>
            </a:r>
            <a:r>
              <a:rPr lang="en-US" sz="1800" dirty="0" err="1"/>
              <a:t>cacuser</a:t>
            </a:r>
            <a:r>
              <a:rPr lang="en-US" sz="1800" dirty="0"/>
              <a:t>" $</a:t>
            </a:r>
            <a:r>
              <a:rPr lang="en-US" sz="1800" dirty="0" smtClean="0"/>
              <a:t>user}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Web.conf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SSOMode</a:t>
            </a:r>
            <a:r>
              <a:rPr lang="en-US" dirty="0"/>
              <a:t> = </a:t>
            </a:r>
            <a:r>
              <a:rPr lang="en-US" dirty="0" smtClean="0"/>
              <a:t>permissive </a:t>
            </a:r>
            <a:r>
              <a:rPr lang="en-US" dirty="0" err="1" smtClean="0"/>
              <a:t>trustedIP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XXX.XXX.XXX.XXX </a:t>
            </a:r>
            <a:r>
              <a:rPr lang="en-US" dirty="0" err="1" smtClean="0"/>
              <a:t>remoteUser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cacuser</a:t>
            </a:r>
            <a:r>
              <a:rPr lang="en-US" dirty="0"/>
              <a:t> </a:t>
            </a:r>
            <a:r>
              <a:rPr lang="en-US" dirty="0" err="1" smtClean="0"/>
              <a:t>allowSsoWithoutChangingServerConf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9" y="2190750"/>
            <a:ext cx="3705368" cy="85725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4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D731C01D794A4BB813414BF3FDA3A8" ma:contentTypeVersion="14" ma:contentTypeDescription="Create a new document." ma:contentTypeScope="" ma:versionID="6716e4b3de5a418e1702996ccdb1042c">
  <xsd:schema xmlns:xsd="http://www.w3.org/2001/XMLSchema" xmlns:xs="http://www.w3.org/2001/XMLSchema" xmlns:p="http://schemas.microsoft.com/office/2006/metadata/properties" xmlns:ns2="3ed0bdf9-8152-4ef6-9c0d-78e8aa913e11" xmlns:ns3="354ed4f7-8437-44d2-9d3a-01db8a687b32" targetNamespace="http://schemas.microsoft.com/office/2006/metadata/properties" ma:root="true" ma:fieldsID="7f487cb130bd79a96042175e1d73f0f9" ns2:_="" ns3:_="">
    <xsd:import namespace="3ed0bdf9-8152-4ef6-9c0d-78e8aa913e11"/>
    <xsd:import namespace="354ed4f7-8437-44d2-9d3a-01db8a687b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0bdf9-8152-4ef6-9c0d-78e8aa913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871f771-ab78-46b7-810c-7667649bb9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ed4f7-8437-44d2-9d3a-01db8a687b3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99d2b86-5332-4fed-b4c6-4925710970b8}" ma:internalName="TaxCatchAll" ma:showField="CatchAllData" ma:web="354ed4f7-8437-44d2-9d3a-01db8a687b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65B24-04F4-4373-BE75-3F469FBC7774}"/>
</file>

<file path=customXml/itemProps2.xml><?xml version="1.0" encoding="utf-8"?>
<ds:datastoreItem xmlns:ds="http://schemas.openxmlformats.org/officeDocument/2006/customXml" ds:itemID="{EA457FF4-B110-4DAA-A9EA-5D5756BEFBB2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18775</TotalTime>
  <Words>148</Words>
  <Application>Microsoft Office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ＭＳ Ｐゴシック</vt:lpstr>
      <vt:lpstr>Arial</vt:lpstr>
      <vt:lpstr>Avenir LT 35 Light</vt:lpstr>
      <vt:lpstr>Avenir LT Std 35 Light</vt:lpstr>
      <vt:lpstr>Calibri</vt:lpstr>
      <vt:lpstr>Gotham Book</vt:lpstr>
      <vt:lpstr>Gotham Medium</vt:lpstr>
      <vt:lpstr>Lucida Grande</vt:lpstr>
      <vt:lpstr>Myriad Pro</vt:lpstr>
      <vt:lpstr>Wingdings</vt:lpstr>
      <vt:lpstr>Wingdings 3</vt:lpstr>
      <vt:lpstr>Default Theme</vt:lpstr>
      <vt:lpstr>1_Custom Design</vt:lpstr>
      <vt:lpstr>3_Custom Design</vt:lpstr>
      <vt:lpstr>2_Custom Design</vt:lpstr>
      <vt:lpstr>4_Custom Design</vt:lpstr>
      <vt:lpstr>Splunk + PKI</vt:lpstr>
      <vt:lpstr>F5 iRule for APM</vt:lpstr>
      <vt:lpstr>F5 Web.conf</vt:lpstr>
      <vt:lpstr>Thank You</vt:lpstr>
    </vt:vector>
  </TitlesOfParts>
  <Company>Splunk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Security Summit - Zappos + Splunk</dc:title>
  <dc:subject>Moving Beyond SIEM to Security Analytics</dc:subject>
  <dc:creator>David Hannigan (Zappos),  Haiyan Song</dc:creator>
  <cp:lastModifiedBy>Cuff, Theodore J Jr CTR (USA)</cp:lastModifiedBy>
  <cp:revision>221</cp:revision>
  <cp:lastPrinted>2014-11-18T23:49:27Z</cp:lastPrinted>
  <dcterms:created xsi:type="dcterms:W3CDTF">2014-06-02T20:35:58Z</dcterms:created>
  <dcterms:modified xsi:type="dcterms:W3CDTF">2020-04-16T13:35:49Z</dcterms:modified>
</cp:coreProperties>
</file>