
<file path=[Content_Types].xml><?xml version="1.0" encoding="utf-8"?>
<Types xmlns="http://schemas.openxmlformats.org/package/2006/content-types">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p:cViewPr varScale="1">
        <p:scale>
          <a:sx n="82" d="100"/>
          <a:sy n="82" d="100"/>
        </p:scale>
        <p:origin x="490" y="72"/>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FB3-4554-93AE-E98D7EC5DAB9}"/>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FB3-4554-93AE-E98D7EC5DAB9}"/>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FB3-4554-93AE-E98D7EC5DAB9}"/>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Title</a:t>
          </a:r>
        </a:p>
      </dgm:t>
      <dgm:extLst>
        <a:ext uri="{E40237B7-FDA0-4F09-8148-C483321AD2D9}">
          <dgm14:cNvPr xmlns:dgm14="http://schemas.microsoft.com/office/drawing/2010/diagram" id="0" name="" title="Step 1 title"/>
        </a:ext>
      </dgm:extLs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Title</a:t>
          </a:r>
        </a:p>
      </dgm:t>
      <dgm:extLst>
        <a:ext uri="{E40237B7-FDA0-4F09-8148-C483321AD2D9}">
          <dgm14:cNvPr xmlns:dgm14="http://schemas.microsoft.com/office/drawing/2010/diagram" id="0" name="" title="Step 2 title"/>
        </a:ext>
      </dgm:extLs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Title</a:t>
          </a:r>
        </a:p>
      </dgm:t>
      <dgm:extLst>
        <a:ext uri="{E40237B7-FDA0-4F09-8148-C483321AD2D9}">
          <dgm14:cNvPr xmlns:dgm14="http://schemas.microsoft.com/office/drawing/2010/diagram" id="0" name="" title="Step 3 title"/>
        </a:ext>
      </dgm:extLs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Title</a:t>
          </a:r>
        </a:p>
      </dgm:t>
      <dgm:extLst>
        <a:ext uri="{E40237B7-FDA0-4F09-8148-C483321AD2D9}">
          <dgm14:cNvPr xmlns:dgm14="http://schemas.microsoft.com/office/drawing/2010/diagram" id="0" name="" title="Step 4 title"/>
        </a:ext>
      </dgm:extLs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Title</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Title</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Title</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Title</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1/7/2024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1/7/2024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1/7/2024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1/7/2024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0FE2824-C2A0-4931-BB32-60B24BDBB3CC}" type="datetimeFigureOut">
              <a:rPr lang="en-US" smtClean="0"/>
              <a:t>1/7/2024</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B0FE2824-C2A0-4931-BB32-60B24BDBB3CC}" type="datetimeFigureOut">
              <a:rPr lang="en-US" smtClean="0"/>
              <a:t>1/7/2024</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B0FE2824-C2A0-4931-BB32-60B24BDBB3CC}" type="datetimeFigureOut">
              <a:rPr lang="en-US" smtClean="0"/>
              <a:t>1/7/2024</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dirty="0"/>
              <a:t>Click to edit Master title style</a:t>
            </a:r>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1/7/2024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dirty="0"/>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1/7/2024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1/7/2024</a:t>
            </a:fld>
            <a:endParaRPr lang="en-US" dirty="0"/>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b="1" dirty="0">
                <a:solidFill>
                  <a:schemeClr val="accent1"/>
                </a:solidFill>
                <a:latin typeface="Calibri Light"/>
                <a:ea typeface="Calibri Light"/>
                <a:cs typeface="Calibri Light"/>
              </a:rPr>
              <a:t>HOW ANNUAL MEMBERS AND CASUAL RIDERS USE                               CYCLISTIC BIKE DIFFERENTLY</a:t>
            </a:r>
            <a:endParaRPr lang="en-US" dirty="0">
              <a:solidFill>
                <a:schemeClr val="accent1"/>
              </a:solidFill>
            </a:endParaRPr>
          </a:p>
        </p:txBody>
      </p:sp>
      <p:sp>
        <p:nvSpPr>
          <p:cNvPr id="3" name="Subtitle 2"/>
          <p:cNvSpPr>
            <a:spLocks noGrp="1"/>
          </p:cNvSpPr>
          <p:nvPr>
            <p:ph type="subTitle" idx="1"/>
          </p:nvPr>
        </p:nvSpPr>
        <p:spPr/>
        <p:txBody>
          <a:bodyPr vert="horz" lIns="91440" tIns="45720" rIns="91440" bIns="45720" rtlCol="0" anchor="t">
            <a:noAutofit/>
          </a:bodyPr>
          <a:lstStyle/>
          <a:p>
            <a:r>
              <a:rPr lang="en-US" sz="2000" dirty="0">
                <a:solidFill>
                  <a:schemeClr val="tx2">
                    <a:lumMod val="75000"/>
                  </a:schemeClr>
                </a:solidFill>
                <a:ea typeface="+mn-lt"/>
                <a:cs typeface="+mn-lt"/>
              </a:rPr>
              <a:t>Comparative Analysis of </a:t>
            </a:r>
            <a:r>
              <a:rPr lang="en-US" sz="2000" err="1">
                <a:solidFill>
                  <a:schemeClr val="tx2">
                    <a:lumMod val="75000"/>
                  </a:schemeClr>
                </a:solidFill>
                <a:ea typeface="+mn-lt"/>
                <a:cs typeface="+mn-lt"/>
              </a:rPr>
              <a:t>Cyclistic</a:t>
            </a:r>
            <a:r>
              <a:rPr lang="en-US" sz="2000" dirty="0">
                <a:solidFill>
                  <a:schemeClr val="tx2">
                    <a:lumMod val="75000"/>
                  </a:schemeClr>
                </a:solidFill>
                <a:ea typeface="+mn-lt"/>
                <a:cs typeface="+mn-lt"/>
              </a:rPr>
              <a:t> Bike Usage Between Annual Members and Casual Riders</a:t>
            </a:r>
            <a:endParaRPr lang="en-US" sz="2000" dirty="0">
              <a:solidFill>
                <a:schemeClr val="tx2">
                  <a:lumMod val="75000"/>
                </a:schemeClr>
              </a:solidFill>
            </a:endParaRP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5" name="Picture Placeholder 4" title="An empty placeholder to add an image. Click on the placeholder and select the image that you wish to add"/>
          <p:cNvSpPr>
            <a:spLocks noGrp="1"/>
          </p:cNvSpPr>
          <p:nvPr>
            <p:ph type="pic" idx="1"/>
          </p:nvPr>
        </p:nvSpPr>
        <p:spPr/>
        <p:txBody>
          <a:bodyPr/>
          <a:lstStyle/>
          <a:p>
            <a:endParaRPr lang="en-US"/>
          </a:p>
        </p:txBody>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ea typeface="+mj-lt"/>
                <a:cs typeface="+mj-lt"/>
              </a:rPr>
              <a:t>         A Comparative Study of </a:t>
            </a:r>
            <a:r>
              <a:rPr lang="en-US" sz="2800" b="1" dirty="0" err="1">
                <a:ea typeface="+mj-lt"/>
                <a:cs typeface="+mj-lt"/>
              </a:rPr>
              <a:t>Cyclistic</a:t>
            </a:r>
            <a:r>
              <a:rPr lang="en-US" sz="2800" b="1" dirty="0">
                <a:ea typeface="+mj-lt"/>
                <a:cs typeface="+mj-lt"/>
              </a:rPr>
              <a:t> Bike Usage</a:t>
            </a:r>
            <a:endParaRPr lang="en-US" sz="2800" dirty="0"/>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b="1" dirty="0">
                <a:solidFill>
                  <a:srgbClr val="B2D0B4"/>
                </a:solidFill>
                <a:ea typeface="+mn-lt"/>
                <a:cs typeface="+mn-lt"/>
              </a:rPr>
              <a:t>Usage Frequency:</a:t>
            </a:r>
            <a:endParaRPr lang="en-US" dirty="0">
              <a:solidFill>
                <a:srgbClr val="B2D0B4"/>
              </a:solidFill>
            </a:endParaRPr>
          </a:p>
          <a:p>
            <a:pPr lvl="1"/>
            <a:r>
              <a:rPr lang="en-US" i="1" dirty="0">
                <a:solidFill>
                  <a:schemeClr val="accent1">
                    <a:lumMod val="50000"/>
                  </a:schemeClr>
                </a:solidFill>
                <a:ea typeface="+mn-lt"/>
                <a:cs typeface="+mn-lt"/>
              </a:rPr>
              <a:t>Annual Members:</a:t>
            </a:r>
            <a:r>
              <a:rPr lang="en-US" dirty="0">
                <a:solidFill>
                  <a:schemeClr val="accent1">
                    <a:lumMod val="50000"/>
                  </a:schemeClr>
                </a:solidFill>
                <a:ea typeface="+mn-lt"/>
                <a:cs typeface="+mn-lt"/>
              </a:rPr>
              <a:t> Regular and consistent use, with a higher frequency of bike rentals throughout the year.</a:t>
            </a:r>
            <a:endParaRPr lang="en-US">
              <a:solidFill>
                <a:schemeClr val="accent1">
                  <a:lumMod val="50000"/>
                </a:schemeClr>
              </a:solidFill>
            </a:endParaRPr>
          </a:p>
          <a:p>
            <a:pPr lvl="1"/>
            <a:r>
              <a:rPr lang="en-US" i="1" dirty="0">
                <a:solidFill>
                  <a:schemeClr val="accent1">
                    <a:lumMod val="50000"/>
                  </a:schemeClr>
                </a:solidFill>
                <a:ea typeface="+mn-lt"/>
                <a:cs typeface="+mn-lt"/>
              </a:rPr>
              <a:t>Casual Riders:</a:t>
            </a:r>
            <a:r>
              <a:rPr lang="en-US" dirty="0">
                <a:solidFill>
                  <a:schemeClr val="accent1">
                    <a:lumMod val="50000"/>
                  </a:schemeClr>
                </a:solidFill>
                <a:ea typeface="+mn-lt"/>
                <a:cs typeface="+mn-lt"/>
              </a:rPr>
              <a:t> Infrequent or sporadic usage, often tied to specific events or occasional needs.</a:t>
            </a:r>
            <a:endParaRPr lang="en-US" dirty="0">
              <a:solidFill>
                <a:schemeClr val="accent1">
                  <a:lumMod val="50000"/>
                </a:schemeClr>
              </a:solidFill>
            </a:endParaRPr>
          </a:p>
          <a:p>
            <a:r>
              <a:rPr lang="en-US" b="1" dirty="0">
                <a:solidFill>
                  <a:srgbClr val="B2D0B4"/>
                </a:solidFill>
                <a:ea typeface="+mn-lt"/>
                <a:cs typeface="+mn-lt"/>
              </a:rPr>
              <a:t>Trip Duration:</a:t>
            </a:r>
            <a:endParaRPr lang="en-US" dirty="0"/>
          </a:p>
          <a:p>
            <a:pPr lvl="1"/>
            <a:r>
              <a:rPr lang="en-US" i="1" dirty="0">
                <a:solidFill>
                  <a:schemeClr val="accent1">
                    <a:lumMod val="50000"/>
                  </a:schemeClr>
                </a:solidFill>
                <a:ea typeface="+mn-lt"/>
                <a:cs typeface="+mn-lt"/>
              </a:rPr>
              <a:t>Annual Members:</a:t>
            </a:r>
            <a:r>
              <a:rPr lang="en-US" dirty="0">
                <a:solidFill>
                  <a:schemeClr val="accent1">
                    <a:lumMod val="50000"/>
                  </a:schemeClr>
                </a:solidFill>
                <a:ea typeface="+mn-lt"/>
                <a:cs typeface="+mn-lt"/>
              </a:rPr>
              <a:t> Typically engage in longer rides, suggesting the bikes are used for commuting or extended recreational purposes.</a:t>
            </a:r>
            <a:endParaRPr lang="en-US">
              <a:solidFill>
                <a:schemeClr val="accent1">
                  <a:lumMod val="50000"/>
                </a:schemeClr>
              </a:solidFill>
            </a:endParaRPr>
          </a:p>
          <a:p>
            <a:pPr lvl="1"/>
            <a:r>
              <a:rPr lang="en-US" i="1" dirty="0">
                <a:solidFill>
                  <a:schemeClr val="accent1">
                    <a:lumMod val="50000"/>
                  </a:schemeClr>
                </a:solidFill>
                <a:ea typeface="+mn-lt"/>
                <a:cs typeface="+mn-lt"/>
              </a:rPr>
              <a:t>Casual Riders:</a:t>
            </a:r>
            <a:r>
              <a:rPr lang="en-US" dirty="0">
                <a:solidFill>
                  <a:schemeClr val="accent1">
                    <a:lumMod val="50000"/>
                  </a:schemeClr>
                </a:solidFill>
                <a:ea typeface="+mn-lt"/>
                <a:cs typeface="+mn-lt"/>
              </a:rPr>
              <a:t> Shorter durations, indicating a focus on immediate and short-term travel needs.</a:t>
            </a:r>
            <a:endParaRPr lang="en-US" dirty="0">
              <a:solidFill>
                <a:schemeClr val="accent1">
                  <a:lumMod val="50000"/>
                </a:schemeClr>
              </a:solidFill>
            </a:endParaRPr>
          </a:p>
          <a:p>
            <a:r>
              <a:rPr lang="en-US" sz="1800" b="1" dirty="0">
                <a:solidFill>
                  <a:srgbClr val="B2D0B4"/>
                </a:solidFill>
                <a:ea typeface="+mn-lt"/>
                <a:cs typeface="+mn-lt"/>
              </a:rPr>
              <a:t>Peak Usage Times:</a:t>
            </a:r>
            <a:endParaRPr lang="en-US" sz="1800" dirty="0"/>
          </a:p>
          <a:p>
            <a:pPr lvl="1"/>
            <a:r>
              <a:rPr lang="en-US" sz="2000" i="1" dirty="0">
                <a:solidFill>
                  <a:schemeClr val="accent1">
                    <a:lumMod val="50000"/>
                  </a:schemeClr>
                </a:solidFill>
                <a:ea typeface="+mn-lt"/>
                <a:cs typeface="+mn-lt"/>
              </a:rPr>
              <a:t>Annual Members:</a:t>
            </a:r>
            <a:r>
              <a:rPr lang="en-US" sz="2000" dirty="0">
                <a:solidFill>
                  <a:schemeClr val="accent1">
                    <a:lumMod val="50000"/>
                  </a:schemeClr>
                </a:solidFill>
                <a:ea typeface="+mn-lt"/>
                <a:cs typeface="+mn-lt"/>
              </a:rPr>
              <a:t> Show a more evenly distributed usage pattern, indicating routine use during various times of the day.</a:t>
            </a:r>
            <a:endParaRPr lang="en-US" sz="2000">
              <a:solidFill>
                <a:schemeClr val="accent1">
                  <a:lumMod val="50000"/>
                </a:schemeClr>
              </a:solidFill>
            </a:endParaRPr>
          </a:p>
          <a:p>
            <a:pPr lvl="1"/>
            <a:r>
              <a:rPr lang="en-US" sz="2000" i="1" dirty="0">
                <a:solidFill>
                  <a:schemeClr val="accent1">
                    <a:lumMod val="50000"/>
                  </a:schemeClr>
                </a:solidFill>
                <a:ea typeface="+mn-lt"/>
                <a:cs typeface="+mn-lt"/>
              </a:rPr>
              <a:t>Casual Riders:</a:t>
            </a:r>
            <a:r>
              <a:rPr lang="en-US" sz="2000" dirty="0">
                <a:solidFill>
                  <a:schemeClr val="accent1">
                    <a:lumMod val="50000"/>
                  </a:schemeClr>
                </a:solidFill>
                <a:ea typeface="+mn-lt"/>
                <a:cs typeface="+mn-lt"/>
              </a:rPr>
              <a:t> Exhibit peak usage during specific hours or weekends, reflecting a trend aligned with leisure or event-based activities.</a:t>
            </a:r>
            <a:endParaRPr lang="en-US" sz="2000" dirty="0">
              <a:solidFill>
                <a:schemeClr val="accent1">
                  <a:lumMod val="50000"/>
                </a:schemeClr>
              </a:solidFill>
            </a:endParaRPr>
          </a:p>
          <a:p>
            <a:endParaRPr lang="en-US" sz="3400" dirty="0">
              <a:solidFill>
                <a:srgbClr val="B2D0B4"/>
              </a:solidFill>
            </a:endParaRP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title="Clustered column chart showing the values of 3 series for 4 categories"/>
          <p:cNvGraphicFramePr>
            <a:graphicFrameLocks noGrp="1"/>
          </p:cNvGraphicFramePr>
          <p:nvPr>
            <p:ph idx="1"/>
            <p:extLst>
              <p:ext uri="{D42A27DB-BD31-4B8C-83A1-F6EECF244321}">
                <p14:modId xmlns:p14="http://schemas.microsoft.com/office/powerpoint/2010/main" val="1832030309"/>
              </p:ext>
            </p:extLst>
          </p:nvPr>
        </p:nvGraphicFramePr>
        <p:xfrm>
          <a:off x="899984" y="1815328"/>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734888609"/>
              </p:ext>
            </p:extLst>
          </p:nvPr>
        </p:nvGraphicFramePr>
        <p:xfrm>
          <a:off x="6324600" y="1825623"/>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5" name="Content Placeholder 4"/>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ontent Placeholder 5" title="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734700642"/>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a Slide Title - 1</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7" name="Text Placeholder 6"/>
          <p:cNvSpPr>
            <a:spLocks noGrp="1"/>
          </p:cNvSpPr>
          <p:nvPr>
            <p:ph type="body" idx="1"/>
          </p:nvPr>
        </p:nvSpPr>
        <p:spPr/>
        <p:txBody>
          <a:bodyPr/>
          <a:lstStyle/>
          <a:p>
            <a:endParaRPr lang="en-US"/>
          </a:p>
        </p:txBody>
      </p:sp>
      <p:sp>
        <p:nvSpPr>
          <p:cNvPr id="8" name="Content Placeholder 7"/>
          <p:cNvSpPr>
            <a:spLocks noGrp="1"/>
          </p:cNvSpPr>
          <p:nvPr>
            <p:ph sz="half" idx="2"/>
          </p:nvPr>
        </p:nvSpPr>
        <p:spPr/>
        <p:txBody>
          <a:bodyPr/>
          <a:lstStyle/>
          <a:p>
            <a:endParaRPr lang="en-US"/>
          </a:p>
        </p:txBody>
      </p:sp>
      <p:sp>
        <p:nvSpPr>
          <p:cNvPr id="9" name="Text Placeholder 8"/>
          <p:cNvSpPr>
            <a:spLocks noGrp="1"/>
          </p:cNvSpPr>
          <p:nvPr>
            <p:ph type="body" sz="quarter" idx="3"/>
          </p:nvPr>
        </p:nvSpPr>
        <p:spPr/>
        <p:txBody>
          <a:bodyPr/>
          <a:lstStyle/>
          <a:p>
            <a:endParaRPr lang="en-US"/>
          </a:p>
        </p:txBody>
      </p:sp>
      <p:sp>
        <p:nvSpPr>
          <p:cNvPr id="10" name="Content Placeholder 9"/>
          <p:cNvSpPr>
            <a:spLocks noGrp="1"/>
          </p:cNvSpPr>
          <p:nvPr>
            <p:ph sz="quarter" idx="4"/>
          </p:nvPr>
        </p:nvSpPr>
        <p:spPr/>
        <p:txBody>
          <a:bodyPr/>
          <a:lstStyle/>
          <a:p>
            <a:endParaRPr lang="en-US"/>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TotalTime>
  <Words>257</Words>
  <Application>Microsoft Office PowerPoint</Application>
  <PresentationFormat>Widescreen</PresentationFormat>
  <Paragraphs>43</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 Light</vt:lpstr>
      <vt:lpstr>Century Schoolbook</vt:lpstr>
      <vt:lpstr>CITY SKETCH 16X9</vt:lpstr>
      <vt:lpstr>HOW ANNUAL MEMBERS AND CASUAL RIDERS USE                               CYCLISTIC BIKE DIFFERENTLY</vt:lpstr>
      <vt:lpstr>         A Comparative Study of Cyclistic Bike Usage</vt:lpstr>
      <vt:lpstr>Title and Content Layout with Chart</vt:lpstr>
      <vt:lpstr>Title and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clement aguele</dc:creator>
  <cp:lastModifiedBy>clement aguele</cp:lastModifiedBy>
  <cp:revision>34</cp:revision>
  <dcterms:created xsi:type="dcterms:W3CDTF">2023-12-23T03:05:55Z</dcterms:created>
  <dcterms:modified xsi:type="dcterms:W3CDTF">2024-01-07T20:29:32Z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