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7" r:id="rId21"/>
    <p:sldId id="275" r:id="rId22"/>
    <p:sldId id="276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7BBF7-748C-5544-9A78-96BFDA550265}">
          <p14:sldIdLst>
            <p14:sldId id="256"/>
          </p14:sldIdLst>
        </p14:section>
        <p14:section name="Abstract" id="{5C76F30A-00B6-6242-BAA6-22CF2ECF369F}">
          <p14:sldIdLst>
            <p14:sldId id="257"/>
          </p14:sldIdLst>
        </p14:section>
        <p14:section name="Introduction" id="{32087C28-4CF3-A942-87F5-E3ECCF93A8C1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4"/>
            <p14:sldId id="266"/>
            <p14:sldId id="267"/>
            <p14:sldId id="268"/>
            <p14:sldId id="269"/>
          </p14:sldIdLst>
        </p14:section>
        <p14:section name="UQ (JQSRT)" id="{52BD6E26-1300-DF4A-9EF8-A17704020667}">
          <p14:sldIdLst>
            <p14:sldId id="270"/>
            <p14:sldId id="271"/>
            <p14:sldId id="272"/>
            <p14:sldId id="273"/>
            <p14:sldId id="274"/>
            <p14:sldId id="277"/>
            <p14:sldId id="275"/>
            <p14:sldId id="276"/>
            <p14:sldId id="278"/>
            <p14:sldId id="279"/>
            <p14:sldId id="280"/>
          </p14:sldIdLst>
        </p14:section>
        <p14:section name="GSA (MC23 and JCP)" id="{CB3FB228-32AB-E448-B054-63B6C3CA72AB}">
          <p14:sldIdLst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C5G7 (MC25)" id="{AE35D997-9CA6-7B4C-B6DF-08D152170AED}">
          <p14:sldIdLst>
            <p14:sldId id="289"/>
            <p14:sldId id="290"/>
            <p14:sldId id="291"/>
          </p14:sldIdLst>
        </p14:section>
        <p14:section name="Conclusions" id="{F51EE4A7-FD0B-7641-9CD4-A028D44F4124}">
          <p14:sldIdLst>
            <p14:sldId id="292"/>
            <p14:sldId id="293"/>
            <p14:sldId id="294"/>
            <p14:sldId id="295"/>
          </p14:sldIdLst>
        </p14:section>
        <p14:section name="Appendix" id="{53DAFF5A-A90F-C343-AE72-923DBA064859}">
          <p14:sldIdLst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DC6E15D-8861-6EE9-A985-1B55B9C31C3A}" name="Clements, Kayla" initials="CK" userId="S::clemekay@oregonstate.edu::7ca85fbc-4e46-46a8-bf51-c5f3a57f01f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1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75A18-4AB7-4A22-A9EC-3B6453660806}" v="3" dt="2021-09-09T16:29:49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28" autoAdjust="0"/>
    <p:restoredTop sz="96419"/>
  </p:normalViewPr>
  <p:slideViewPr>
    <p:cSldViewPr snapToGrid="0">
      <p:cViewPr varScale="1">
        <p:scale>
          <a:sx n="157" d="100"/>
          <a:sy n="157" d="100"/>
        </p:scale>
        <p:origin x="320" y="168"/>
      </p:cViewPr>
      <p:guideLst/>
    </p:cSldViewPr>
  </p:slid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3DFAF-06DC-43B1-BBC9-0429973D07E9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CBC21-0F44-41F4-8EF4-24A9392FA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6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Reminders from TP:</a:t>
            </a:r>
          </a:p>
          <a:p>
            <a:pPr marL="171450" indent="-171450" algn="l">
              <a:buFontTx/>
              <a:buChar char="-"/>
            </a:pP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As you think about your slides, I recommend illustrating concepts with simple examples, if possible, and skipping details of derivations.</a:t>
            </a:r>
          </a:p>
          <a:p>
            <a:pPr algn="l"/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Being able to convince your committee that what you plan to do is a) new, and b) needed is an important part of the proposal/presentation. </a:t>
            </a:r>
            <a:r>
              <a:rPr lang="en-US" sz="2400" b="0" i="0" dirty="0">
                <a:solidFill>
                  <a:srgbClr val="1D1C1D"/>
                </a:solidFill>
                <a:effectLst/>
                <a:latin typeface="Slack-Lato"/>
              </a:rPr>
              <a:t>I typically want to see some evidence when I am being persuaded, and that’s where familiarity with previous research 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4CBC21-0F44-41F4-8EF4-24A9392FA7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92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778A2-FB36-46F2-B168-A33C39653C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0681" y="304800"/>
            <a:ext cx="11590638" cy="1625599"/>
          </a:xfrm>
          <a:solidFill>
            <a:schemeClr val="accent4"/>
          </a:solidFill>
          <a:effectLst>
            <a:outerShdw blurRad="50800" dist="1143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tIns="274320" anchor="t" anchorCtr="0"/>
          <a:lstStyle>
            <a:lvl1pPr algn="ctr">
              <a:defRPr sz="4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C9E545-A6BD-4536-BBFE-65E9FE74001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1191725"/>
            <a:ext cx="9144000" cy="430887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Insert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196CB-6216-429D-BB7C-14107F75A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19A1-7C50-429F-9DB9-DD723957CD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002631"/>
            <a:ext cx="10515600" cy="2852737"/>
          </a:xfrm>
        </p:spPr>
        <p:txBody>
          <a:bodyPr anchor="ctr" anchorCtr="0">
            <a:normAutofit/>
          </a:bodyPr>
          <a:lstStyle>
            <a:lvl1pPr algn="ctr">
              <a:defRPr sz="6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Section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028F-DF11-4FD0-9D50-FE5B7192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5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453A51-6449-4702-A542-6016DBB73DAA}"/>
              </a:ext>
            </a:extLst>
          </p:cNvPr>
          <p:cNvSpPr/>
          <p:nvPr userDrawn="1"/>
        </p:nvSpPr>
        <p:spPr>
          <a:xfrm>
            <a:off x="9982200" y="0"/>
            <a:ext cx="2209800" cy="68103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3A4FBF-BCAE-478D-967E-F0E642ADD2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580915" cy="681036"/>
          </a:xfrm>
          <a:ln>
            <a:solidFill>
              <a:schemeClr val="accent2"/>
            </a:solidFill>
          </a:ln>
        </p:spPr>
        <p:txBody>
          <a:bodyPr tIns="640080" bIns="548640"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Insert 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7D56-9E7F-47D3-905A-E5B7ADF18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1567542"/>
            <a:ext cx="11426372" cy="4408261"/>
          </a:xfrm>
        </p:spPr>
        <p:txBody>
          <a:bodyPr bIns="0"/>
          <a:lstStyle>
            <a:lvl1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Clr>
                <a:schemeClr val="accent1"/>
              </a:buCl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9AA8-179D-4C2E-B5EC-50A1FA49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4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AF42BCC-F5D4-4161-A2A5-947B119B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</p:spPr>
        <p:txBody>
          <a:bodyPr/>
          <a:lstStyle/>
          <a:p>
            <a:fld id="{A7B37A42-1143-48FC-B4BA-4801294DB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5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2AB29-4763-446A-AA03-D1241954F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0B5C-27DD-4D40-B0F1-A64C6F1D0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470E9-06F8-42FE-8EF6-F52173CE1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5AABF-4A2F-47B4-97B4-3F1286B9D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8A2D-A9FC-47F9-9511-F55D6BE92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1966A-2CC9-4C6B-B272-AC20E82FE5B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79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E399-8F82-44BE-8483-44A39F339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681" y="406400"/>
            <a:ext cx="11590638" cy="1439072"/>
          </a:xfrm>
        </p:spPr>
        <p:txBody>
          <a:bodyPr lIns="0" tIns="182880" rIns="0">
            <a:normAutofit/>
          </a:bodyPr>
          <a:lstStyle/>
          <a:p>
            <a:r>
              <a:rPr lang="en-US" sz="2800" dirty="0">
                <a:effectLst/>
              </a:rPr>
              <a:t>Uncertainty Quantification and Global Sensitivity Analysis Methods for Monte Carlo Radiation Transport Solvers</a:t>
            </a: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316E0-D1CA-4A13-881B-E154B2211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340" y="1418935"/>
            <a:ext cx="10367319" cy="394805"/>
          </a:xfrm>
        </p:spPr>
        <p:txBody>
          <a:bodyPr/>
          <a:lstStyle/>
          <a:p>
            <a:r>
              <a:rPr lang="en-US" sz="1800" dirty="0"/>
              <a:t>Dissertation Presentation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6E1BA5-24E1-4B64-8B0B-B47330D01D66}"/>
              </a:ext>
            </a:extLst>
          </p:cNvPr>
          <p:cNvSpPr txBox="1"/>
          <p:nvPr/>
        </p:nvSpPr>
        <p:spPr>
          <a:xfrm>
            <a:off x="4489677" y="2264841"/>
            <a:ext cx="3212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Kayla Clements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9EF90-A411-401F-8C14-7CDD3B1CA8B7}"/>
              </a:ext>
            </a:extLst>
          </p:cNvPr>
          <p:cNvSpPr txBox="1"/>
          <p:nvPr/>
        </p:nvSpPr>
        <p:spPr>
          <a:xfrm>
            <a:off x="2292350" y="3282061"/>
            <a:ext cx="760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Advisor: Dr. Todd Palmer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58F4D9-1DAD-4C20-BA72-9CFFC30D09FD}"/>
              </a:ext>
            </a:extLst>
          </p:cNvPr>
          <p:cNvSpPr txBox="1"/>
          <p:nvPr/>
        </p:nvSpPr>
        <p:spPr>
          <a:xfrm>
            <a:off x="1110121" y="3609773"/>
            <a:ext cx="997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School of Nuclear Science and Engineering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DD63-216C-4262-804C-B9493E409238}"/>
              </a:ext>
            </a:extLst>
          </p:cNvPr>
          <p:cNvSpPr txBox="1"/>
          <p:nvPr/>
        </p:nvSpPr>
        <p:spPr>
          <a:xfrm>
            <a:off x="1549400" y="4306818"/>
            <a:ext cx="90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December 10, 2024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7091D53-DD57-47EB-B0AF-A2FFE7054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1322" y="5644828"/>
            <a:ext cx="2313355" cy="740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2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3E8A7-B433-EA1C-658D-65EC57696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092B-1934-0559-70E4-0F28C54D0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76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D86-C701-1070-C92D-70CA54DB1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4A89F-BD16-D544-1878-D9DA09EA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76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1C25-3163-F18B-92A6-E9499CAB1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9F21F-9B20-868E-776D-DDD52EE52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96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BAF6-B5EA-CAC4-C50D-706CA073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Research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DF58-6388-C700-BD2C-C753D9C1A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78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C4B2-F107-1A6B-28B8-999D47439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 gang, it’s math time</a:t>
            </a:r>
          </a:p>
        </p:txBody>
      </p:sp>
    </p:spTree>
    <p:extLst>
      <p:ext uri="{BB962C8B-B14F-4D97-AF65-F5344CB8AC3E}">
        <p14:creationId xmlns:p14="http://schemas.microsoft.com/office/powerpoint/2010/main" val="301563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5CD0-FE7F-A96A-4437-2118B41CB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Formulation – Uncertainty quantification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A7BEE-3336-0A42-081A-374C88C60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36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64AEB-8B9D-570C-01E8-F8BC23993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Formulation – Stochastic solvers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0D4FB-4E26-D90A-23A7-3FF18A26B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38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38C6-59E6-D41E-4994-AF2611F23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– Standard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0232E-2C45-7DCD-056F-361702F1C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900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C2B-0402-F187-5E6F-8E1A99C7C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Formulation – Variance 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7A453-BFF5-F9A7-53AB-899DC9ABD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C622-E033-C7C2-080B-053FABDAE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– Variance 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1491-EBBC-AFB1-F842-7EF84245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4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4BF7-5625-83B6-063F-EFB5F71D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Bottom Line Up Front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FC53-0E28-1225-0375-34C9D6FA4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486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3A56-C081-7E65-39ED-F86826F7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Formulation – Estimator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98E48-0AF5-3F9B-0F51-2E55F046D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71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ED7A4-6E95-E0D4-4FEC-02AC4D55A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analytic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4A0BF-EA45-9AE5-D5F1-14BC1E69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05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D9D8-C1A3-38E4-0D56-12203EB48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scattering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A81CA-C76A-F949-D92F-56835EF8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8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8F99-6C67-ED6F-5AE7-08CB4224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Formulation –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35174-5B0A-C0F1-6629-35118280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2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D1B2-A450-C1B4-2DA0-03A80C3DF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Cost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472F2-BCEF-CFBF-72BD-662490D32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34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4F5BB-0EDC-680B-EDB3-6B225E86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9EA45-58CE-DDD2-4696-0A1FA1BA7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5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ADA9-E297-5816-4F53-C8663AE03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Formulation – Sensitivity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6C2B-0EB4-5E87-FA77-BC7AF25A3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472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B10B2-A2B3-F96F-954E-92347491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– Standard </a:t>
            </a:r>
            <a:r>
              <a:rPr lang="en-US" dirty="0" err="1"/>
              <a:t>Saltelli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A329-216B-A88D-68D4-84F7D64C6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38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E17C-0781-308C-DC18-4A34E63E8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– Standard with stochastic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152D0-B722-6D47-B59A-161C55E4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610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24FC-BDB1-D208-F4A6-ED305CC43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6"/>
          </a:xfrm>
        </p:spPr>
        <p:txBody>
          <a:bodyPr>
            <a:normAutofit fontScale="90000"/>
          </a:bodyPr>
          <a:lstStyle/>
          <a:p>
            <a:r>
              <a:rPr lang="en-US" dirty="0"/>
              <a:t>Formulation – Sensitivity indices with variance 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096D2-C34E-9902-0BBA-04D359EC8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15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F6A6E-ACDA-AEDD-63D1-D76FBF57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</p:spTree>
    <p:extLst>
      <p:ext uri="{BB962C8B-B14F-4D97-AF65-F5344CB8AC3E}">
        <p14:creationId xmlns:p14="http://schemas.microsoft.com/office/powerpoint/2010/main" val="7875717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980B-C0F0-30D2-C566-BAB1FE054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Approach – Variance deconvolution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4DEAD-4B1E-E4B1-415A-0A6B533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63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8068-C35D-FDB6-6B46-8EFC9CD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Slab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BDADF-1A7B-C040-1A52-33443FEBB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84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8DF7-33FC-D335-2F65-B67348F0D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– </a:t>
            </a:r>
            <a:r>
              <a:rPr lang="en-US" dirty="0" err="1"/>
              <a:t>Ishigami</a:t>
            </a:r>
            <a:r>
              <a:rPr lang="en-US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39B87-B43A-07C5-1D01-425D42E6C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07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5922E-3616-CF9F-8854-97FAF7A18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46F3D-3E78-07B2-DDA6-5D3A8C484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33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A5311-C768-F6B8-F7C1-5108A4179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C5G7-TD Benchmark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77436-6616-3E64-001B-C47C51641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529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6ABD-35A3-25D9-5EE5-2C41CF35B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0718B-493F-5A56-5A20-61F6655A7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672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43482-91CA-D211-2BD6-871641636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906B4-4F44-CE7F-B3D9-9F7459A0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238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D50E-0923-B52D-5E99-AFA623677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Conclusion…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F1C5-DC1D-ED1C-D26F-9B3099E2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560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21FE8-6C63-8048-8469-E7FEACB2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Publications related to the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77573-75E8-3A84-223F-2DEEF4F8D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641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9F74-EF65-716D-FD4C-C47C64E90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1D88-45FE-4A92-2424-61138B2FE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64A54-6567-6BB4-CD24-87F9C9398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a computational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F6143-7DAC-43CB-7A01-BD4AAD07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4194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05E41-14D7-A1C7-B128-F47F5AB7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D4F25-99EB-D6B5-D33D-A58D0A1ED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539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F74A7-6F6E-7093-6761-CC89734A2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 in MC/DC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93BF4-1F68-71E0-4CF9-68E3A4E28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67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45D2-23D3-10F3-07A1-DDE3E5BF4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Additional estimators for 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9BB4B-556F-98DA-EA24-A232984EC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37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3E437-0294-E903-8931-2F8CAF033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Deterministic vs Stochastic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0B07-B4A9-0BD5-F71B-3C3A444BA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70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B6729-58FD-6710-5395-571973DD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Monte Carlo Radiation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6E7E-0204-8E1C-89C6-9E06F4009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9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57BC-F5E6-512E-B76A-5FA9C468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Uncertainty Quantification (UQ)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31CA-8C4C-6A00-8E65-189A216C1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59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DD05-ABCE-E168-DE35-63E493F0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Global Sensitivity Analysis (GSA)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46D68-A6AC-CD08-C8FD-A602BB421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66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57F1-FAC9-D043-B5AA-FE77179AD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Sampling-based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0681-0499-348B-2725-5D89255B8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07705"/>
      </p:ext>
    </p:extLst>
  </p:cSld>
  <p:clrMapOvr>
    <a:masterClrMapping/>
  </p:clrMapOvr>
</p:sld>
</file>

<file path=ppt/theme/theme1.xml><?xml version="1.0" encoding="utf-8"?>
<a:theme xmlns:a="http://schemas.openxmlformats.org/drawingml/2006/main" name="cement_orange_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55A11"/>
      </a:accent1>
      <a:accent2>
        <a:srgbClr val="FAEFEA"/>
      </a:accent2>
      <a:accent3>
        <a:srgbClr val="757070"/>
      </a:accent3>
      <a:accent4>
        <a:srgbClr val="C55A11"/>
      </a:accent4>
      <a:accent5>
        <a:srgbClr val="C55A11"/>
      </a:accent5>
      <a:accent6>
        <a:srgbClr val="C55A1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ment_presentation_template_orange" id="{C1F4ED65-4AAC-374E-A6C4-E407FE769211}" vid="{A0109884-C236-FA4B-BF02-AA93781783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cement_orange_theme</Template>
  <TotalTime>5528</TotalTime>
  <Words>262</Words>
  <Application>Microsoft Macintosh PowerPoint</Application>
  <PresentationFormat>Widescreen</PresentationFormat>
  <Paragraphs>51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Slack-Lato</vt:lpstr>
      <vt:lpstr>cement_orange_theme</vt:lpstr>
      <vt:lpstr>Uncertainty Quantification and Global Sensitivity Analysis Methods for Monte Carlo Radiation Transport Solvers</vt:lpstr>
      <vt:lpstr>Bottom Line Up Front</vt:lpstr>
      <vt:lpstr>Context</vt:lpstr>
      <vt:lpstr>What is a computational model?</vt:lpstr>
      <vt:lpstr>Deterministic vs Stochastic Methods</vt:lpstr>
      <vt:lpstr>Monte Carlo Radiation Transport</vt:lpstr>
      <vt:lpstr>Uncertainty Quantification (UQ)</vt:lpstr>
      <vt:lpstr>Global Sensitivity Analysis (GSA)</vt:lpstr>
      <vt:lpstr>Sampling-based methods</vt:lpstr>
      <vt:lpstr>Problem Statement</vt:lpstr>
      <vt:lpstr>Existing approaches</vt:lpstr>
      <vt:lpstr>Variance deconvolution</vt:lpstr>
      <vt:lpstr>Research objectives</vt:lpstr>
      <vt:lpstr>Okay gang, it’s math time</vt:lpstr>
      <vt:lpstr>Formulation – Uncertainty quantification</vt:lpstr>
      <vt:lpstr>Formulation – Stochastic solvers</vt:lpstr>
      <vt:lpstr>Approach – Standard </vt:lpstr>
      <vt:lpstr>Formulation – Variance deconvolution</vt:lpstr>
      <vt:lpstr>Approach – Variance deconvolution</vt:lpstr>
      <vt:lpstr>Formulation – Estimator evaluation</vt:lpstr>
      <vt:lpstr>Results – analytic problem</vt:lpstr>
      <vt:lpstr>Results – scattering problem</vt:lpstr>
      <vt:lpstr>Formulation – Cost analysis</vt:lpstr>
      <vt:lpstr>Results – Cost analysis</vt:lpstr>
      <vt:lpstr>Discussion</vt:lpstr>
      <vt:lpstr>Formulation – Sensitivity indices</vt:lpstr>
      <vt:lpstr>Approach – Standard Saltelli</vt:lpstr>
      <vt:lpstr>Approach – Standard with stochastic solver</vt:lpstr>
      <vt:lpstr>Formulation – Sensitivity indices with variance deconvolution</vt:lpstr>
      <vt:lpstr>Approach – Variance deconvolution</vt:lpstr>
      <vt:lpstr>Results – Slab </vt:lpstr>
      <vt:lpstr>Results – Ishigami function</vt:lpstr>
      <vt:lpstr>Discussion</vt:lpstr>
      <vt:lpstr>The C5G7-TD Benchmark</vt:lpstr>
      <vt:lpstr>Results</vt:lpstr>
      <vt:lpstr>Discussion</vt:lpstr>
      <vt:lpstr>In Conclusion… </vt:lpstr>
      <vt:lpstr>Publications related to the dissertation</vt:lpstr>
      <vt:lpstr>Challenges and future work</vt:lpstr>
      <vt:lpstr>Acknowledgements</vt:lpstr>
      <vt:lpstr>Implementation in MC/DC</vt:lpstr>
      <vt:lpstr>Additional estimators for SIs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Preliminary Research Proposal</dc:title>
  <dc:creator>Clements, Kayla</dc:creator>
  <cp:lastModifiedBy>Clements, Kayla</cp:lastModifiedBy>
  <cp:revision>53</cp:revision>
  <dcterms:created xsi:type="dcterms:W3CDTF">2023-02-01T22:51:09Z</dcterms:created>
  <dcterms:modified xsi:type="dcterms:W3CDTF">2024-12-08T00:35:07Z</dcterms:modified>
</cp:coreProperties>
</file>