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2925"/>
  </p:normalViewPr>
  <p:slideViewPr>
    <p:cSldViewPr snapToGrid="0">
      <p:cViewPr>
        <p:scale>
          <a:sx n="79" d="100"/>
          <a:sy n="79" d="100"/>
        </p:scale>
        <p:origin x="304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DDC03-8A0C-7249-84F2-B6EC1D413D91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5DDC7-4C12-2E41-8041-41F0F1BAF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3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7226F-AD00-38B9-BD7F-650E6B45E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35674-2D66-9822-7D0F-E0971942FF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52AD8-D18F-A5FF-C068-38679A807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8A4B4-456D-E5BF-00B2-CFA7392D2B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5DDC7-4C12-2E41-8041-41F0F1BAF7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0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73F-45C0-A941-9EBB-759FC3C93819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4027-F04C-3E4C-8EE9-29A2F82F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59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73F-45C0-A941-9EBB-759FC3C93819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4027-F04C-3E4C-8EE9-29A2F82F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6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73F-45C0-A941-9EBB-759FC3C93819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4027-F04C-3E4C-8EE9-29A2F82F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3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73F-45C0-A941-9EBB-759FC3C93819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4027-F04C-3E4C-8EE9-29A2F82F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4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73F-45C0-A941-9EBB-759FC3C93819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4027-F04C-3E4C-8EE9-29A2F82F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6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73F-45C0-A941-9EBB-759FC3C93819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4027-F04C-3E4C-8EE9-29A2F82F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0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73F-45C0-A941-9EBB-759FC3C93819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4027-F04C-3E4C-8EE9-29A2F82F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95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73F-45C0-A941-9EBB-759FC3C93819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4027-F04C-3E4C-8EE9-29A2F82F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34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73F-45C0-A941-9EBB-759FC3C93819}" type="datetimeFigureOut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4027-F04C-3E4C-8EE9-29A2F82F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73F-45C0-A941-9EBB-759FC3C93819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4027-F04C-3E4C-8EE9-29A2F82F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43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673F-45C0-A941-9EBB-759FC3C93819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B4027-F04C-3E4C-8EE9-29A2F82F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8673F-45C0-A941-9EBB-759FC3C93819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B4027-F04C-3E4C-8EE9-29A2F82FD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6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lementsk97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mcdc.readthedocs.io/en/latest/" TargetMode="External"/><Relationship Id="rId4" Type="http://schemas.openxmlformats.org/officeDocument/2006/relationships/hyperlink" Target="https://github.com/clemeka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56508-D320-973E-27A9-BD5E7F281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D225A78A-E25A-5743-1A95-ED6D00A2D1E0}"/>
              </a:ext>
            </a:extLst>
          </p:cNvPr>
          <p:cNvSpPr txBox="1"/>
          <p:nvPr/>
        </p:nvSpPr>
        <p:spPr>
          <a:xfrm>
            <a:off x="226910" y="5003992"/>
            <a:ext cx="7315192" cy="156966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Graduate Research Assistant</a:t>
            </a:r>
          </a:p>
          <a:p>
            <a:r>
              <a:rPr lang="en-US" sz="1200" i="1" dirty="0"/>
              <a:t>Center for Exascale Monte Carlo Neutron Transport, Oregon State University</a:t>
            </a:r>
          </a:p>
          <a:p>
            <a:pPr marL="194310" indent="-194310">
              <a:buFont typeface="Arial" panose="020B0604020202020204" pitchFamily="34" charset="0"/>
              <a:buChar char="•"/>
            </a:pPr>
            <a:r>
              <a:rPr lang="en-US" sz="1200" dirty="0"/>
              <a:t>Introduced the developed UQ method as an integrated feature of MC/DC to handle parameter uncertainty in material properties, source strength/angle, and geometry</a:t>
            </a:r>
          </a:p>
          <a:p>
            <a:pPr marL="194310" indent="-194310">
              <a:buFont typeface="Arial" panose="020B0604020202020204" pitchFamily="34" charset="0"/>
              <a:buChar char="•"/>
            </a:pPr>
            <a:r>
              <a:rPr lang="en-US" sz="1200" dirty="0"/>
              <a:t>Contributed as author, co-author, and presenter on developed methods for journal publications, professional conferences, and progress reports to NNSA (PSAAP-III Center)</a:t>
            </a:r>
          </a:p>
          <a:p>
            <a:pPr marL="194310" indent="-194310">
              <a:buFont typeface="Arial" panose="020B0604020202020204" pitchFamily="34" charset="0"/>
              <a:buChar char="•"/>
            </a:pPr>
            <a:r>
              <a:rPr lang="en-US" sz="1200" dirty="0"/>
              <a:t>Acted as Instructor of Record for Mechanical Engineering Methods, a junior-level numerical methods course for undergraduates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46E7C9-6970-AB28-1D8D-62E4A436B6B7}"/>
              </a:ext>
            </a:extLst>
          </p:cNvPr>
          <p:cNvSpPr txBox="1"/>
          <p:nvPr/>
        </p:nvSpPr>
        <p:spPr>
          <a:xfrm>
            <a:off x="2623088" y="234435"/>
            <a:ext cx="252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Kayla B. Clements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A9EF5B-BF14-F424-6214-8EC76A23E6E8}"/>
              </a:ext>
            </a:extLst>
          </p:cNvPr>
          <p:cNvSpPr txBox="1"/>
          <p:nvPr/>
        </p:nvSpPr>
        <p:spPr>
          <a:xfrm>
            <a:off x="3070603" y="629364"/>
            <a:ext cx="169790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cs typeface="Times New Roman" panose="02020603050405020304" pitchFamily="18" charset="0"/>
              </a:rPr>
              <a:t>Seattle, WA | </a:t>
            </a:r>
            <a:r>
              <a:rPr lang="en-US" sz="1050" dirty="0"/>
              <a:t>954-654-9005</a:t>
            </a:r>
            <a:endParaRPr lang="en-US" sz="1050" dirty="0"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2E312-68EA-A204-E983-D16137711278}"/>
              </a:ext>
            </a:extLst>
          </p:cNvPr>
          <p:cNvSpPr txBox="1"/>
          <p:nvPr/>
        </p:nvSpPr>
        <p:spPr>
          <a:xfrm>
            <a:off x="1881174" y="857284"/>
            <a:ext cx="40767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Email: </a:t>
            </a:r>
            <a:r>
              <a:rPr lang="en-US" sz="1050" dirty="0">
                <a:hlinkClick r:id="rId3"/>
              </a:rPr>
              <a:t>clementsk97@gmail.com</a:t>
            </a:r>
            <a:r>
              <a:rPr lang="en-US" sz="1050" dirty="0"/>
              <a:t>  | GitHub: </a:t>
            </a:r>
            <a:r>
              <a:rPr lang="en-US" sz="1050" dirty="0">
                <a:hlinkClick r:id="rId4"/>
              </a:rPr>
              <a:t>https://github.com/clemekay</a:t>
            </a:r>
            <a:endParaRPr 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F214F0-9FEE-7D0C-E374-D05A8BF4AC6D}"/>
              </a:ext>
            </a:extLst>
          </p:cNvPr>
          <p:cNvSpPr txBox="1"/>
          <p:nvPr/>
        </p:nvSpPr>
        <p:spPr>
          <a:xfrm>
            <a:off x="228596" y="1115567"/>
            <a:ext cx="4920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Education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B58DE8-6C45-7841-6F39-A6148C00E37E}"/>
              </a:ext>
            </a:extLst>
          </p:cNvPr>
          <p:cNvSpPr txBox="1"/>
          <p:nvPr/>
        </p:nvSpPr>
        <p:spPr>
          <a:xfrm>
            <a:off x="228601" y="1422945"/>
            <a:ext cx="6457941" cy="6463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b="1" dirty="0"/>
              <a:t>Ph.D., Nuclear Engineering</a:t>
            </a:r>
            <a:r>
              <a:rPr lang="en-US" sz="1200" dirty="0"/>
              <a:t>, Oregon State University, </a:t>
            </a:r>
            <a:r>
              <a:rPr lang="en-US" sz="1200" i="1" dirty="0"/>
              <a:t>GPA 3.76</a:t>
            </a:r>
            <a:endParaRPr lang="en-US" sz="1200" dirty="0"/>
          </a:p>
          <a:p>
            <a:r>
              <a:rPr lang="en-US" sz="1200" b="1" dirty="0"/>
              <a:t>	</a:t>
            </a:r>
            <a:r>
              <a:rPr lang="en-US" sz="1200" dirty="0"/>
              <a:t>Dissertation: </a:t>
            </a:r>
            <a:r>
              <a:rPr lang="en-US" sz="1200" i="1" dirty="0"/>
              <a:t>Uncertainty Quantification and Global Sensitivity Analysis Methods for Monte 	Carlo Radiation Transport Solvers</a:t>
            </a:r>
            <a:endParaRPr 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4B5345-2DE1-A852-3AA3-57DADBEB7856}"/>
              </a:ext>
            </a:extLst>
          </p:cNvPr>
          <p:cNvSpPr txBox="1"/>
          <p:nvPr/>
        </p:nvSpPr>
        <p:spPr>
          <a:xfrm>
            <a:off x="228600" y="2012225"/>
            <a:ext cx="667512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B.S., Nuclear Engineering</a:t>
            </a:r>
            <a:r>
              <a:rPr lang="en-US" sz="1200" dirty="0"/>
              <a:t>, University of Florida, </a:t>
            </a:r>
            <a:r>
              <a:rPr lang="en-US" sz="1200" i="1" dirty="0"/>
              <a:t>Cum Laude</a:t>
            </a:r>
            <a:endParaRPr lang="en-US" sz="1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E9C0AF-8EEA-D395-EA1D-EF583B820194}"/>
              </a:ext>
            </a:extLst>
          </p:cNvPr>
          <p:cNvSpPr txBox="1"/>
          <p:nvPr/>
        </p:nvSpPr>
        <p:spPr>
          <a:xfrm>
            <a:off x="232000" y="2303966"/>
            <a:ext cx="491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Relevant Experience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CD8650-FEC0-B8D8-0248-B99C69ED64A1}"/>
              </a:ext>
            </a:extLst>
          </p:cNvPr>
          <p:cNvSpPr txBox="1"/>
          <p:nvPr/>
        </p:nvSpPr>
        <p:spPr>
          <a:xfrm>
            <a:off x="6400800" y="5003992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2020 - 2024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74E4BB-10B8-255B-99C6-AA762B0C951D}"/>
              </a:ext>
            </a:extLst>
          </p:cNvPr>
          <p:cNvSpPr txBox="1"/>
          <p:nvPr/>
        </p:nvSpPr>
        <p:spPr>
          <a:xfrm>
            <a:off x="232000" y="6576760"/>
            <a:ext cx="73151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Reactor Physics Analysis &amp; Design Intern</a:t>
            </a:r>
          </a:p>
          <a:p>
            <a:r>
              <a:rPr lang="en-US" sz="1200" i="1" dirty="0"/>
              <a:t>Idaho National Laboratory</a:t>
            </a:r>
          </a:p>
          <a:p>
            <a:pPr marL="194310" indent="-194310">
              <a:buFont typeface="Arial" panose="020B0604020202020204" pitchFamily="34" charset="0"/>
              <a:buChar char="•"/>
            </a:pPr>
            <a:r>
              <a:rPr lang="en-US" sz="1200" dirty="0"/>
              <a:t>Modeled fuel assemblies in MCNP for INL’s Transient Reactor Test (TREAT) Facility using fabrication and technical specification documents from reactor’s previous design work</a:t>
            </a:r>
          </a:p>
          <a:p>
            <a:pPr marL="194310" indent="-194310">
              <a:buFont typeface="Arial" panose="020B0604020202020204" pitchFamily="34" charset="0"/>
              <a:buChar char="•"/>
            </a:pPr>
            <a:r>
              <a:rPr lang="en-US" sz="1200" dirty="0"/>
              <a:t>Integrated developed fuel models into existing TREAT model and performed criticality studies using MCNP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85BAEC-6F4C-CD35-262F-1A6F1FAEB3F5}"/>
              </a:ext>
            </a:extLst>
          </p:cNvPr>
          <p:cNvSpPr txBox="1"/>
          <p:nvPr/>
        </p:nvSpPr>
        <p:spPr>
          <a:xfrm>
            <a:off x="6400800" y="142294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2024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E9D927-3F5C-2DDC-2651-449FD04B62F4}"/>
              </a:ext>
            </a:extLst>
          </p:cNvPr>
          <p:cNvSpPr txBox="1"/>
          <p:nvPr/>
        </p:nvSpPr>
        <p:spPr>
          <a:xfrm>
            <a:off x="6400763" y="201222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2019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FFDD4B-17E2-E8FE-86FC-B821415C9137}"/>
              </a:ext>
            </a:extLst>
          </p:cNvPr>
          <p:cNvSpPr txBox="1"/>
          <p:nvPr/>
        </p:nvSpPr>
        <p:spPr>
          <a:xfrm>
            <a:off x="6400800" y="657676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2019 - 2020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8C1250-6D73-DFC6-8D66-843FC4A20AA0}"/>
              </a:ext>
            </a:extLst>
          </p:cNvPr>
          <p:cNvSpPr txBox="1"/>
          <p:nvPr/>
        </p:nvSpPr>
        <p:spPr>
          <a:xfrm>
            <a:off x="228600" y="9141203"/>
            <a:ext cx="6973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4310" indent="-194310">
              <a:buFont typeface="Arial" panose="020B0604020202020204" pitchFamily="34" charset="0"/>
              <a:buChar char="•"/>
            </a:pPr>
            <a:r>
              <a:rPr lang="en-US" sz="1200" dirty="0"/>
              <a:t>Neutronic Analysis, Advanced Reactor Physics, Deterministic Particle Transport, </a:t>
            </a:r>
            <a:r>
              <a:rPr lang="en-US" sz="1200" dirty="0" err="1"/>
              <a:t>Thermohydraulics</a:t>
            </a:r>
            <a:endParaRPr lang="en-US" sz="1200" dirty="0"/>
          </a:p>
          <a:p>
            <a:pPr marL="194310" indent="-194310">
              <a:buFont typeface="Arial" panose="020B0604020202020204" pitchFamily="34" charset="0"/>
              <a:buChar char="•"/>
            </a:pPr>
            <a:r>
              <a:rPr lang="en-US" sz="1200" dirty="0"/>
              <a:t>Numerical Solutions for ODEs and PDEs, Computational Mathematics for Multiphysics</a:t>
            </a:r>
          </a:p>
          <a:p>
            <a:pPr marL="194310" indent="-194310">
              <a:buFont typeface="Arial" panose="020B0604020202020204" pitchFamily="34" charset="0"/>
              <a:buChar char="•"/>
            </a:pPr>
            <a:r>
              <a:rPr lang="en-US" sz="1200" dirty="0"/>
              <a:t>Software Development for Engineering Research, Applied Parallel Computing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A98BC0-6ED2-A158-79D0-3E83F7DF590C}"/>
              </a:ext>
            </a:extLst>
          </p:cNvPr>
          <p:cNvSpPr txBox="1"/>
          <p:nvPr/>
        </p:nvSpPr>
        <p:spPr>
          <a:xfrm>
            <a:off x="228600" y="8869680"/>
            <a:ext cx="491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Relevant Coursework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C2F5C-D777-7DCC-EF70-9ED466108809}"/>
              </a:ext>
            </a:extLst>
          </p:cNvPr>
          <p:cNvSpPr txBox="1"/>
          <p:nvPr/>
        </p:nvSpPr>
        <p:spPr>
          <a:xfrm>
            <a:off x="228596" y="2613344"/>
            <a:ext cx="7183642" cy="138499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Computational Physics Research Assistant</a:t>
            </a:r>
          </a:p>
          <a:p>
            <a:r>
              <a:rPr lang="en-US" sz="1200" i="1" dirty="0"/>
              <a:t>Center for Exascale Monte Carlo Neutron Transport, Oregon State University</a:t>
            </a:r>
          </a:p>
          <a:p>
            <a:pPr marL="194310" indent="-194310">
              <a:buFont typeface="Arial" panose="020B0604020202020204" pitchFamily="34" charset="0"/>
              <a:buChar char="•"/>
            </a:pPr>
            <a:r>
              <a:rPr lang="en-US" sz="1200" dirty="0"/>
              <a:t>Co-developer of Monte Carlo/Dynamic Code (</a:t>
            </a:r>
            <a:r>
              <a:rPr lang="en-US" sz="1200" dirty="0">
                <a:hlinkClick r:id="rId5"/>
              </a:rPr>
              <a:t>MC/DC</a:t>
            </a:r>
            <a:r>
              <a:rPr lang="en-US" sz="1200" dirty="0"/>
              <a:t>), a Python-based neutron transport code focused on CPU/GPU performance and machine-portability</a:t>
            </a:r>
          </a:p>
          <a:p>
            <a:pPr marL="194310" indent="-194310">
              <a:buFont typeface="Arial" panose="020B0604020202020204" pitchFamily="34" charset="0"/>
              <a:buChar char="•"/>
            </a:pPr>
            <a:r>
              <a:rPr lang="en-US" sz="1200" dirty="0"/>
              <a:t>Re-factor MC/DC to make code more modular for improved testing, debugging, and experience for external developers</a:t>
            </a:r>
          </a:p>
          <a:p>
            <a:pPr marL="194310" indent="-194310">
              <a:buFont typeface="Arial" panose="020B0604020202020204" pitchFamily="34" charset="0"/>
              <a:buChar char="•"/>
            </a:pPr>
            <a:r>
              <a:rPr lang="en-US" sz="1200" dirty="0"/>
              <a:t>Lead weekly developer meetings and track feature integration using GitHub Projects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9C039A-C9CB-2BB2-846C-8E210D840EC8}"/>
              </a:ext>
            </a:extLst>
          </p:cNvPr>
          <p:cNvSpPr txBox="1"/>
          <p:nvPr/>
        </p:nvSpPr>
        <p:spPr>
          <a:xfrm>
            <a:off x="6400800" y="261620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2025 - 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38BE92-477C-B514-A6E1-5FB8DFB992B7}"/>
              </a:ext>
            </a:extLst>
          </p:cNvPr>
          <p:cNvSpPr txBox="1"/>
          <p:nvPr/>
        </p:nvSpPr>
        <p:spPr>
          <a:xfrm>
            <a:off x="228600" y="3984944"/>
            <a:ext cx="73151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Radiation Effects and Theory Intern</a:t>
            </a:r>
          </a:p>
          <a:p>
            <a:r>
              <a:rPr lang="en-US" sz="1200" i="1" dirty="0"/>
              <a:t>Sandia National Laboratory</a:t>
            </a:r>
          </a:p>
          <a:p>
            <a:pPr marL="194310" indent="-194310">
              <a:buFont typeface="Arial" panose="020B0604020202020204" pitchFamily="34" charset="0"/>
              <a:buChar char="•"/>
            </a:pPr>
            <a:r>
              <a:rPr lang="en-US" sz="1200" dirty="0"/>
              <a:t>Developed uncertainty quantification and global sensitivity analysis methods for stochastic solvers and tested with Monte Carlo radiation transport software</a:t>
            </a:r>
          </a:p>
          <a:p>
            <a:pPr marL="194310" indent="-194310">
              <a:buFont typeface="Arial" panose="020B0604020202020204" pitchFamily="34" charset="0"/>
              <a:buChar char="•"/>
            </a:pPr>
            <a:r>
              <a:rPr lang="en-US" sz="1200" dirty="0"/>
              <a:t>Derived statistical properties of developed methods and compared with standard MC-MC approach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C99971-407C-1121-0F1D-CB75FF4BCA5D}"/>
              </a:ext>
            </a:extLst>
          </p:cNvPr>
          <p:cNvSpPr txBox="1"/>
          <p:nvPr/>
        </p:nvSpPr>
        <p:spPr>
          <a:xfrm>
            <a:off x="6400800" y="398494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2021 - 2024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C7454B-4611-0819-7CFF-30F29E9F21F8}"/>
              </a:ext>
            </a:extLst>
          </p:cNvPr>
          <p:cNvCxnSpPr>
            <a:cxnSpLocks/>
          </p:cNvCxnSpPr>
          <p:nvPr/>
        </p:nvCxnSpPr>
        <p:spPr>
          <a:xfrm>
            <a:off x="320040" y="2578608"/>
            <a:ext cx="7132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701286-F3C0-15EB-12C7-1B71659D875E}"/>
              </a:ext>
            </a:extLst>
          </p:cNvPr>
          <p:cNvCxnSpPr>
            <a:cxnSpLocks/>
          </p:cNvCxnSpPr>
          <p:nvPr/>
        </p:nvCxnSpPr>
        <p:spPr>
          <a:xfrm>
            <a:off x="320040" y="9141203"/>
            <a:ext cx="7132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8167B6-4C2D-8953-8EFE-9948EACC4FBE}"/>
              </a:ext>
            </a:extLst>
          </p:cNvPr>
          <p:cNvCxnSpPr>
            <a:cxnSpLocks/>
          </p:cNvCxnSpPr>
          <p:nvPr/>
        </p:nvCxnSpPr>
        <p:spPr>
          <a:xfrm>
            <a:off x="320040" y="1389779"/>
            <a:ext cx="7132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FE32306-D3BD-9C49-5EFE-6FA5A0362391}"/>
              </a:ext>
            </a:extLst>
          </p:cNvPr>
          <p:cNvSpPr txBox="1"/>
          <p:nvPr/>
        </p:nvSpPr>
        <p:spPr>
          <a:xfrm>
            <a:off x="228600" y="7562088"/>
            <a:ext cx="491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Skills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B244C3-C0F5-9B2A-2DAA-7C1872A4BC3E}"/>
              </a:ext>
            </a:extLst>
          </p:cNvPr>
          <p:cNvSpPr txBox="1"/>
          <p:nvPr/>
        </p:nvSpPr>
        <p:spPr>
          <a:xfrm>
            <a:off x="228600" y="7846444"/>
            <a:ext cx="69734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4310" indent="-194310">
              <a:buFont typeface="Arial" panose="020B0604020202020204" pitchFamily="34" charset="0"/>
              <a:buChar char="•"/>
            </a:pPr>
            <a:r>
              <a:rPr lang="en-US" sz="1200" dirty="0"/>
              <a:t>Proficient in Python for scientific computing, familiar with C++</a:t>
            </a:r>
          </a:p>
          <a:p>
            <a:pPr marL="194310" indent="-194310">
              <a:buFont typeface="Arial" panose="020B0604020202020204" pitchFamily="34" charset="0"/>
              <a:buChar char="•"/>
            </a:pPr>
            <a:r>
              <a:rPr lang="en-US" sz="1200" dirty="0"/>
              <a:t>Proficient with MCNP, familiar with SCALE (KENO)</a:t>
            </a:r>
          </a:p>
          <a:p>
            <a:pPr marL="194310" indent="-194310">
              <a:buFont typeface="Arial" panose="020B0604020202020204" pitchFamily="34" charset="0"/>
              <a:buChar char="•"/>
            </a:pPr>
            <a:r>
              <a:rPr lang="en-US" sz="1200" dirty="0"/>
              <a:t>Extensive work with high-performance computing environments</a:t>
            </a:r>
          </a:p>
          <a:p>
            <a:pPr marL="194310" indent="-194310">
              <a:buFont typeface="Arial" panose="020B0604020202020204" pitchFamily="34" charset="0"/>
              <a:buChar char="•"/>
            </a:pPr>
            <a:r>
              <a:rPr lang="en-US" sz="1200" dirty="0"/>
              <a:t>Familiar with team-based software development and maintenance of large codebase (e.g., profiling, debugging, documenting, testing, packaging, and version control with git)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D2D024-F0F0-8135-2282-66A69A0E7011}"/>
              </a:ext>
            </a:extLst>
          </p:cNvPr>
          <p:cNvCxnSpPr>
            <a:cxnSpLocks/>
          </p:cNvCxnSpPr>
          <p:nvPr/>
        </p:nvCxnSpPr>
        <p:spPr>
          <a:xfrm>
            <a:off x="320040" y="7838045"/>
            <a:ext cx="7132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39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1196</TotalTime>
  <Words>424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Clements, Kayla</dc:creator>
  <cp:lastModifiedBy>Clements, Kayla</cp:lastModifiedBy>
  <cp:revision>10</cp:revision>
  <cp:lastPrinted>2025-03-12T23:52:07Z</cp:lastPrinted>
  <dcterms:created xsi:type="dcterms:W3CDTF">2025-03-12T23:04:31Z</dcterms:created>
  <dcterms:modified xsi:type="dcterms:W3CDTF">2025-03-13T19:01:02Z</dcterms:modified>
</cp:coreProperties>
</file>