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7_2B3BE112.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3A0_F0DF1BC5.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0" r:id="rId3"/>
    <p:sldId id="272" r:id="rId4"/>
    <p:sldId id="261" r:id="rId5"/>
    <p:sldId id="273" r:id="rId6"/>
    <p:sldId id="934" r:id="rId7"/>
    <p:sldId id="263" r:id="rId8"/>
    <p:sldId id="1832" r:id="rId9"/>
    <p:sldId id="1834" r:id="rId10"/>
    <p:sldId id="1833" r:id="rId11"/>
    <p:sldId id="940" r:id="rId12"/>
    <p:sldId id="941" r:id="rId13"/>
    <p:sldId id="939" r:id="rId14"/>
    <p:sldId id="945" r:id="rId15"/>
    <p:sldId id="946" r:id="rId16"/>
    <p:sldId id="373" r:id="rId17"/>
    <p:sldId id="948" r:id="rId18"/>
    <p:sldId id="950" r:id="rId19"/>
    <p:sldId id="949" r:id="rId20"/>
    <p:sldId id="951" r:id="rId21"/>
    <p:sldId id="947" r:id="rId22"/>
    <p:sldId id="928" r:id="rId23"/>
    <p:sldId id="1816" r:id="rId24"/>
    <p:sldId id="938" r:id="rId25"/>
    <p:sldId id="1818" r:id="rId26"/>
    <p:sldId id="1817" r:id="rId27"/>
    <p:sldId id="1815" r:id="rId28"/>
    <p:sldId id="265" r:id="rId29"/>
    <p:sldId id="1838" r:id="rId30"/>
    <p:sldId id="1821" r:id="rId31"/>
    <p:sldId id="1824" r:id="rId32"/>
    <p:sldId id="1822" r:id="rId33"/>
    <p:sldId id="1826" r:id="rId34"/>
    <p:sldId id="1825" r:id="rId35"/>
    <p:sldId id="1823" r:id="rId36"/>
    <p:sldId id="1828" r:id="rId37"/>
    <p:sldId id="1819" r:id="rId38"/>
    <p:sldId id="1836" r:id="rId39"/>
    <p:sldId id="1837" r:id="rId40"/>
    <p:sldId id="1835" r:id="rId41"/>
    <p:sldId id="266" r:id="rId42"/>
    <p:sldId id="1839" r:id="rId43"/>
    <p:sldId id="936" r:id="rId44"/>
    <p:sldId id="1829" r:id="rId45"/>
    <p:sldId id="267" r:id="rId46"/>
    <p:sldId id="1830" r:id="rId47"/>
    <p:sldId id="1831" r:id="rId48"/>
    <p:sldId id="270" r:id="rId49"/>
    <p:sldId id="258" r:id="rId50"/>
    <p:sldId id="2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C6E15D-8861-6EE9-A985-1B55B9C31C3A}" name="Clements, Kayla" initials="CK" userId="S::clemekay@oregonstate.edu::7ca85fbc-4e46-46a8-bf51-c5f3a57f01f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E1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75A18-4AB7-4A22-A9EC-3B6453660806}" v="3" dt="2021-09-09T16:29:49.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46" autoAdjust="0"/>
    <p:restoredTop sz="96419"/>
  </p:normalViewPr>
  <p:slideViewPr>
    <p:cSldViewPr snapToGrid="0">
      <p:cViewPr>
        <p:scale>
          <a:sx n="97" d="100"/>
          <a:sy n="97" d="100"/>
        </p:scale>
        <p:origin x="976" y="144"/>
      </p:cViewPr>
      <p:guideLst/>
    </p:cSldViewPr>
  </p:slideViewPr>
  <p:notesTextViewPr>
    <p:cViewPr>
      <p:scale>
        <a:sx n="114" d="100"/>
        <a:sy n="114"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modernComment_107_2B3BE112.xml><?xml version="1.0" encoding="utf-8"?>
<p188:cmLst xmlns:a="http://schemas.openxmlformats.org/drawingml/2006/main" xmlns:r="http://schemas.openxmlformats.org/officeDocument/2006/relationships" xmlns:p188="http://schemas.microsoft.com/office/powerpoint/2018/8/main">
  <p188:cm id="{A84CD920-AA1C-DF4E-8907-37C7332E58A9}" authorId="{9DC6E15D-8861-6EE9-A985-1B55B9C31C3A}" created="2023-02-02T00:53:38.160">
    <pc:sldMkLst xmlns:pc="http://schemas.microsoft.com/office/powerpoint/2013/main/command">
      <pc:docMk/>
      <pc:sldMk cId="725344530" sldId="263"/>
    </pc:sldMkLst>
    <p188:txBody>
      <a:bodyPr/>
      <a:lstStyle/>
      <a:p>
        <a:r>
          <a:rPr lang="en-US"/>
          <a:t>I think my research objectives are too wordy on the slides but I had difficulty parsing them down without getting rid of too much context</a:t>
        </a:r>
      </a:p>
    </p188:txBody>
  </p188:cm>
</p188:cmLst>
</file>

<file path=ppt/comments/modernComment_3A0_F0DF1BC5.xml><?xml version="1.0" encoding="utf-8"?>
<p188:cmLst xmlns:a="http://schemas.openxmlformats.org/drawingml/2006/main" xmlns:r="http://schemas.openxmlformats.org/officeDocument/2006/relationships" xmlns:p188="http://schemas.microsoft.com/office/powerpoint/2018/8/main">
  <p188:cm id="{9958BC3C-CCC2-C94E-B0AD-76DDC02B9595}" authorId="{9DC6E15D-8861-6EE9-A985-1B55B9C31C3A}" created="2023-02-02T07:36:49.826">
    <pc:sldMkLst xmlns:pc="http://schemas.microsoft.com/office/powerpoint/2013/main/command">
      <pc:docMk/>
      <pc:sldMk cId="4041153477" sldId="928"/>
    </pc:sldMkLst>
    <p188:txBody>
      <a:bodyPr/>
      <a:lstStyle/>
      <a:p>
        <a:r>
          <a:rPr lang="en-US"/>
          <a:t>We don’t need to have the equations for analytic transmittance on the slide, do we? This only occurred to me once I finished typing 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3DFAF-06DC-43B1-BBC9-0429973D07E9}" type="datetimeFigureOut">
              <a:rPr lang="en-US" smtClean="0"/>
              <a:t>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CBC21-0F44-41F4-8EF4-24A9392FA7DB}" type="slidenum">
              <a:rPr lang="en-US" smtClean="0"/>
              <a:t>‹#›</a:t>
            </a:fld>
            <a:endParaRPr lang="en-US"/>
          </a:p>
        </p:txBody>
      </p:sp>
    </p:spTree>
    <p:extLst>
      <p:ext uri="{BB962C8B-B14F-4D97-AF65-F5344CB8AC3E}">
        <p14:creationId xmlns:p14="http://schemas.microsoft.com/office/powerpoint/2010/main" val="287618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Reminders from TP:</a:t>
            </a:r>
          </a:p>
          <a:p>
            <a:pPr marL="171450" indent="-171450" algn="l">
              <a:buFontTx/>
              <a:buChar char="-"/>
            </a:pPr>
            <a:r>
              <a:rPr lang="en-US" sz="1600" b="0" i="0" dirty="0">
                <a:solidFill>
                  <a:srgbClr val="1D1C1D"/>
                </a:solidFill>
                <a:effectLst/>
                <a:latin typeface="Slack-Lato"/>
              </a:rPr>
              <a:t>As you think about your slides, I recommend illustrating concepts with simple examples, if possible, and skipping details of derivations.</a:t>
            </a:r>
          </a:p>
          <a:p>
            <a:pPr algn="l"/>
            <a:r>
              <a:rPr lang="en-US" sz="1600" b="0" i="0" dirty="0">
                <a:solidFill>
                  <a:srgbClr val="1D1C1D"/>
                </a:solidFill>
                <a:effectLst/>
                <a:latin typeface="Slack-Lato"/>
              </a:rPr>
              <a:t>Being able to convince your committee that what you plan to do is a) new, and b) needed is an important part of the proposal/presentation. </a:t>
            </a:r>
            <a:r>
              <a:rPr lang="en-US" sz="2400" b="0" i="0" dirty="0">
                <a:solidFill>
                  <a:srgbClr val="1D1C1D"/>
                </a:solidFill>
                <a:effectLst/>
                <a:latin typeface="Slack-Lato"/>
              </a:rPr>
              <a:t>I typically want to see some evidence when I am being persuaded, and that’s where familiarity with previous research is important.</a:t>
            </a:r>
          </a:p>
        </p:txBody>
      </p:sp>
      <p:sp>
        <p:nvSpPr>
          <p:cNvPr id="4" name="Slide Number Placeholder 3"/>
          <p:cNvSpPr>
            <a:spLocks noGrp="1"/>
          </p:cNvSpPr>
          <p:nvPr>
            <p:ph type="sldNum" sz="quarter" idx="5"/>
          </p:nvPr>
        </p:nvSpPr>
        <p:spPr/>
        <p:txBody>
          <a:bodyPr/>
          <a:lstStyle/>
          <a:p>
            <a:fld id="{3B4CBC21-0F44-41F4-8EF4-24A9392FA7DB}" type="slidenum">
              <a:rPr lang="en-US" smtClean="0"/>
              <a:t>1</a:t>
            </a:fld>
            <a:endParaRPr lang="en-US"/>
          </a:p>
        </p:txBody>
      </p:sp>
    </p:spTree>
    <p:extLst>
      <p:ext uri="{BB962C8B-B14F-4D97-AF65-F5344CB8AC3E}">
        <p14:creationId xmlns:p14="http://schemas.microsoft.com/office/powerpoint/2010/main" val="247359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From a UQ standpoint, goal is variance of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as a function of uncertain parameter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transmittance T = ratio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Uncertain param </a:t>
            </a:r>
            <a:r>
              <a:rPr lang="en-US" sz="1200" b="0" i="0" u="none" strike="noStrike" kern="1200" dirty="0" err="1">
                <a:solidFill>
                  <a:schemeClr val="tx1"/>
                </a:solidFill>
                <a:effectLst/>
                <a:latin typeface="+mn-lt"/>
                <a:ea typeface="+mn-ea"/>
                <a:cs typeface="+mn-cs"/>
              </a:rPr>
              <a:t>sigT</a:t>
            </a:r>
            <a:r>
              <a:rPr lang="en-US" sz="1200" b="0" i="0" u="none" strike="noStrike" kern="1200" dirty="0">
                <a:solidFill>
                  <a:schemeClr val="tx1"/>
                </a:solidFill>
                <a:effectLst/>
                <a:latin typeface="+mn-lt"/>
                <a:ea typeface="+mn-ea"/>
                <a:cs typeface="+mn-cs"/>
              </a:rPr>
              <a:t>, transmittance as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Single code response </a:t>
            </a:r>
            <a:r>
              <a:rPr lang="en-US" sz="1200" b="0" i="0" u="none" strike="noStrike" kern="1200" dirty="0" err="1">
                <a:solidFill>
                  <a:schemeClr val="tx1"/>
                </a:solidFill>
                <a:effectLst/>
                <a:latin typeface="+mn-lt"/>
                <a:ea typeface="+mn-ea"/>
                <a:cs typeface="+mn-cs"/>
              </a:rPr>
              <a:t>func</a:t>
            </a:r>
            <a:r>
              <a:rPr lang="en-US" sz="1200" b="0" i="0" u="none" strike="noStrike" kern="1200" dirty="0">
                <a:solidFill>
                  <a:schemeClr val="tx1"/>
                </a:solidFill>
                <a:effectLst/>
                <a:latin typeface="+mn-lt"/>
                <a:ea typeface="+mn-ea"/>
                <a:cs typeface="+mn-cs"/>
              </a:rPr>
              <a:t> of xi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Also rep MC uncertainty mathematically, not a number, vector of RV</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is then expectation over eta,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 which must be estimated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Look at statistics, starting with expectation *click*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Expec</a:t>
            </a:r>
            <a:r>
              <a:rPr lang="en-US" sz="1200" b="0" i="0" u="none" strike="noStrike" kern="1200" dirty="0">
                <a:solidFill>
                  <a:schemeClr val="tx1"/>
                </a:solidFill>
                <a:effectLst/>
                <a:latin typeface="+mn-lt"/>
                <a:ea typeface="+mn-ea"/>
                <a:cs typeface="+mn-cs"/>
              </a:rPr>
              <a:t> of T over UQ space, aka first moment from Eq. 2, also approx.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What else do we care about?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our goal is to obtain the variance of our quantity of interest over a number of UQ samples, and we can start by going through the statistics of our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In this case, our quantity of interest will be transmittance, the ratio of particles that leave the system once they’ve entered. We have our uncertain parameter </a:t>
            </a:r>
            <a:r>
              <a:rPr lang="en-US" sz="1200" b="0" i="0" u="none" strike="noStrike" kern="1200" dirty="0" err="1">
                <a:solidFill>
                  <a:schemeClr val="tx1"/>
                </a:solidFill>
                <a:effectLst/>
                <a:latin typeface="+mn-lt"/>
                <a:ea typeface="+mn-ea"/>
                <a:cs typeface="+mn-cs"/>
              </a:rPr>
              <a:t>Sigma_t</a:t>
            </a:r>
            <a:r>
              <a:rPr lang="en-US" sz="1200" b="0" i="0" u="none" strike="noStrike" kern="1200" dirty="0">
                <a:solidFill>
                  <a:schemeClr val="tx1"/>
                </a:solidFill>
                <a:effectLst/>
                <a:latin typeface="+mn-lt"/>
                <a:ea typeface="+mn-ea"/>
                <a:cs typeface="+mn-cs"/>
              </a:rPr>
              <a:t>, and though you wouldn’t say the transport is a ‘function of’ the total cross section, here our quantity of interest transmittance becomes a function of the stochastic total cross section, as in Eq. 6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our parameter uncertainty is xi, we can represent the monte </a:t>
            </a:r>
            <a:r>
              <a:rPr lang="en-US" sz="1200" b="0" i="0" u="none" strike="noStrike" kern="1200" dirty="0" err="1">
                <a:solidFill>
                  <a:schemeClr val="tx1"/>
                </a:solidFill>
                <a:effectLst/>
                <a:latin typeface="+mn-lt"/>
                <a:ea typeface="+mn-ea"/>
                <a:cs typeface="+mn-cs"/>
              </a:rPr>
              <a:t>carlo</a:t>
            </a:r>
            <a:r>
              <a:rPr lang="en-US" sz="1200" b="0" i="0" u="none" strike="noStrike" kern="1200" dirty="0">
                <a:solidFill>
                  <a:schemeClr val="tx1"/>
                </a:solidFill>
                <a:effectLst/>
                <a:latin typeface="+mn-lt"/>
                <a:ea typeface="+mn-ea"/>
                <a:cs typeface="+mn-cs"/>
              </a:rPr>
              <a:t> solver uncertainty using eta. Eta is not something sampled and plugged in, like xi is, but just mathematically represents the vector of random variables used to follow a particle along its ‘random walk’, and the resulting stochasticity. One UQ sample response would then actually then be the expectation over the entire eta space. We can bring back our first moment equation to find expectation, eq. 2, and this would be exact if we had an infinite number of samples. Instead, we have to settle for an approximation using a finite number ”samples” of our solver’s random behavior for one UQ sample, aka the number </a:t>
            </a:r>
            <a:r>
              <a:rPr lang="en-US" sz="1200" b="0" i="0" u="none" strike="noStrike" kern="1200" dirty="0" err="1">
                <a:solidFill>
                  <a:schemeClr val="tx1"/>
                </a:solidFill>
                <a:effectLst/>
                <a:latin typeface="+mn-lt"/>
                <a:ea typeface="+mn-ea"/>
                <a:cs typeface="+mn-cs"/>
              </a:rPr>
              <a:t>N_eta</a:t>
            </a:r>
            <a:r>
              <a:rPr lang="en-US" sz="1200" b="0" i="0" u="none" strike="noStrike" kern="1200" dirty="0">
                <a:solidFill>
                  <a:schemeClr val="tx1"/>
                </a:solidFill>
                <a:effectLst/>
                <a:latin typeface="+mn-lt"/>
                <a:ea typeface="+mn-ea"/>
                <a:cs typeface="+mn-cs"/>
              </a:rPr>
              <a:t> of histories we run per UQ sample.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first moment of the final code response, aka expectation of T, is also approximated using a finite number of UQ samples </a:t>
            </a:r>
            <a:r>
              <a:rPr lang="en-US" sz="1200" b="0" i="0" u="none" strike="noStrike" kern="1200" dirty="0" err="1">
                <a:solidFill>
                  <a:schemeClr val="tx1"/>
                </a:solidFill>
                <a:effectLst/>
                <a:latin typeface="+mn-lt"/>
                <a:ea typeface="+mn-ea"/>
                <a:cs typeface="+mn-cs"/>
              </a:rPr>
              <a:t>N_xi</a:t>
            </a:r>
            <a:r>
              <a:rPr lang="en-US" sz="1200" b="0" i="0" u="none" strike="noStrike" kern="1200" dirty="0">
                <a:solidFill>
                  <a:schemeClr val="tx1"/>
                </a:solidFill>
                <a:effectLst/>
                <a:latin typeface="+mn-lt"/>
                <a:ea typeface="+mn-ea"/>
                <a:cs typeface="+mn-cs"/>
              </a:rPr>
              <a:t>. Plugging Eq. 8 into Eq. 2 gives us Eq. 9, an approximation to the first moment of T using our code responses.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2430F75-B5EC-044F-A636-30352D0A1350}" type="slidenum">
              <a:rPr lang="en-US" smtClean="0"/>
              <a:t>18</a:t>
            </a:fld>
            <a:endParaRPr lang="en-US"/>
          </a:p>
        </p:txBody>
      </p:sp>
    </p:spTree>
    <p:extLst>
      <p:ext uri="{BB962C8B-B14F-4D97-AF65-F5344CB8AC3E}">
        <p14:creationId xmlns:p14="http://schemas.microsoft.com/office/powerpoint/2010/main" val="288515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From a UQ standpoint, goal is variance of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as a function of uncertain parameter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transmittance T = ratio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Uncertain param </a:t>
            </a:r>
            <a:r>
              <a:rPr lang="en-US" sz="1200" b="0" i="0" u="none" strike="noStrike" kern="1200" dirty="0" err="1">
                <a:solidFill>
                  <a:schemeClr val="tx1"/>
                </a:solidFill>
                <a:effectLst/>
                <a:latin typeface="+mn-lt"/>
                <a:ea typeface="+mn-ea"/>
                <a:cs typeface="+mn-cs"/>
              </a:rPr>
              <a:t>sigT</a:t>
            </a:r>
            <a:r>
              <a:rPr lang="en-US" sz="1200" b="0" i="0" u="none" strike="noStrike" kern="1200" dirty="0">
                <a:solidFill>
                  <a:schemeClr val="tx1"/>
                </a:solidFill>
                <a:effectLst/>
                <a:latin typeface="+mn-lt"/>
                <a:ea typeface="+mn-ea"/>
                <a:cs typeface="+mn-cs"/>
              </a:rPr>
              <a:t>, transmittance as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Single code response </a:t>
            </a:r>
            <a:r>
              <a:rPr lang="en-US" sz="1200" b="0" i="0" u="none" strike="noStrike" kern="1200" dirty="0" err="1">
                <a:solidFill>
                  <a:schemeClr val="tx1"/>
                </a:solidFill>
                <a:effectLst/>
                <a:latin typeface="+mn-lt"/>
                <a:ea typeface="+mn-ea"/>
                <a:cs typeface="+mn-cs"/>
              </a:rPr>
              <a:t>func</a:t>
            </a:r>
            <a:r>
              <a:rPr lang="en-US" sz="1200" b="0" i="0" u="none" strike="noStrike" kern="1200" dirty="0">
                <a:solidFill>
                  <a:schemeClr val="tx1"/>
                </a:solidFill>
                <a:effectLst/>
                <a:latin typeface="+mn-lt"/>
                <a:ea typeface="+mn-ea"/>
                <a:cs typeface="+mn-cs"/>
              </a:rPr>
              <a:t> of xi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Also rep MC uncertainty mathematically, not a number, vector of RV</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is then expectation over eta,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 which must be estimated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Look at statistics, starting with expectation *click*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Expec</a:t>
            </a:r>
            <a:r>
              <a:rPr lang="en-US" sz="1200" b="0" i="0" u="none" strike="noStrike" kern="1200" dirty="0">
                <a:solidFill>
                  <a:schemeClr val="tx1"/>
                </a:solidFill>
                <a:effectLst/>
                <a:latin typeface="+mn-lt"/>
                <a:ea typeface="+mn-ea"/>
                <a:cs typeface="+mn-cs"/>
              </a:rPr>
              <a:t> of T over UQ space, aka first moment from Eq. 2, also approx.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What else do we care about?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our goal is to obtain the variance of our quantity of interest over a number of UQ samples, and we can start by going through the statistics of our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In this case, our quantity of interest will be transmittance, the ratio of particles that leave the system once they’ve entered. We have our uncertain parameter </a:t>
            </a:r>
            <a:r>
              <a:rPr lang="en-US" sz="1200" b="0" i="0" u="none" strike="noStrike" kern="1200" dirty="0" err="1">
                <a:solidFill>
                  <a:schemeClr val="tx1"/>
                </a:solidFill>
                <a:effectLst/>
                <a:latin typeface="+mn-lt"/>
                <a:ea typeface="+mn-ea"/>
                <a:cs typeface="+mn-cs"/>
              </a:rPr>
              <a:t>Sigma_t</a:t>
            </a:r>
            <a:r>
              <a:rPr lang="en-US" sz="1200" b="0" i="0" u="none" strike="noStrike" kern="1200" dirty="0">
                <a:solidFill>
                  <a:schemeClr val="tx1"/>
                </a:solidFill>
                <a:effectLst/>
                <a:latin typeface="+mn-lt"/>
                <a:ea typeface="+mn-ea"/>
                <a:cs typeface="+mn-cs"/>
              </a:rPr>
              <a:t>, and though you wouldn’t say the transport is a ‘function of’ the total cross section, here our quantity of interest transmittance becomes a function of the stochastic total cross section, as in Eq. 6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our parameter uncertainty is xi, we can represent the monte </a:t>
            </a:r>
            <a:r>
              <a:rPr lang="en-US" sz="1200" b="0" i="0" u="none" strike="noStrike" kern="1200" dirty="0" err="1">
                <a:solidFill>
                  <a:schemeClr val="tx1"/>
                </a:solidFill>
                <a:effectLst/>
                <a:latin typeface="+mn-lt"/>
                <a:ea typeface="+mn-ea"/>
                <a:cs typeface="+mn-cs"/>
              </a:rPr>
              <a:t>carlo</a:t>
            </a:r>
            <a:r>
              <a:rPr lang="en-US" sz="1200" b="0" i="0" u="none" strike="noStrike" kern="1200" dirty="0">
                <a:solidFill>
                  <a:schemeClr val="tx1"/>
                </a:solidFill>
                <a:effectLst/>
                <a:latin typeface="+mn-lt"/>
                <a:ea typeface="+mn-ea"/>
                <a:cs typeface="+mn-cs"/>
              </a:rPr>
              <a:t> solver uncertainty using eta. Eta is not something sampled and plugged in, like xi is, but just mathematically represents the vector of random variables used to follow a particle along its ‘random walk’, and the resulting stochasticity. One UQ sample response would then actually then be the expectation over the entire eta space. We can bring back our first moment equation to find expectation, eq. 2, and this would be exact if we had an infinite number of samples. Instead, we have to settle for an approximation using a finite number ”samples” of our solver’s random behavior for one UQ sample, aka the number </a:t>
            </a:r>
            <a:r>
              <a:rPr lang="en-US" sz="1200" b="0" i="0" u="none" strike="noStrike" kern="1200" dirty="0" err="1">
                <a:solidFill>
                  <a:schemeClr val="tx1"/>
                </a:solidFill>
                <a:effectLst/>
                <a:latin typeface="+mn-lt"/>
                <a:ea typeface="+mn-ea"/>
                <a:cs typeface="+mn-cs"/>
              </a:rPr>
              <a:t>N_eta</a:t>
            </a:r>
            <a:r>
              <a:rPr lang="en-US" sz="1200" b="0" i="0" u="none" strike="noStrike" kern="1200" dirty="0">
                <a:solidFill>
                  <a:schemeClr val="tx1"/>
                </a:solidFill>
                <a:effectLst/>
                <a:latin typeface="+mn-lt"/>
                <a:ea typeface="+mn-ea"/>
                <a:cs typeface="+mn-cs"/>
              </a:rPr>
              <a:t> of histories we run per UQ sample.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first moment of the final code response, aka expectation of T, is also approximated using a finite number of UQ samples </a:t>
            </a:r>
            <a:r>
              <a:rPr lang="en-US" sz="1200" b="0" i="0" u="none" strike="noStrike" kern="1200" dirty="0" err="1">
                <a:solidFill>
                  <a:schemeClr val="tx1"/>
                </a:solidFill>
                <a:effectLst/>
                <a:latin typeface="+mn-lt"/>
                <a:ea typeface="+mn-ea"/>
                <a:cs typeface="+mn-cs"/>
              </a:rPr>
              <a:t>N_xi</a:t>
            </a:r>
            <a:r>
              <a:rPr lang="en-US" sz="1200" b="0" i="0" u="none" strike="noStrike" kern="1200" dirty="0">
                <a:solidFill>
                  <a:schemeClr val="tx1"/>
                </a:solidFill>
                <a:effectLst/>
                <a:latin typeface="+mn-lt"/>
                <a:ea typeface="+mn-ea"/>
                <a:cs typeface="+mn-cs"/>
              </a:rPr>
              <a:t>. Plugging Eq. 8 into Eq. 2 gives us Eq. 9, an approximation to the first moment of T using our code responses.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2430F75-B5EC-044F-A636-30352D0A1350}" type="slidenum">
              <a:rPr lang="en-US" smtClean="0"/>
              <a:t>19</a:t>
            </a:fld>
            <a:endParaRPr lang="en-US"/>
          </a:p>
        </p:txBody>
      </p:sp>
    </p:spTree>
    <p:extLst>
      <p:ext uri="{BB962C8B-B14F-4D97-AF65-F5344CB8AC3E}">
        <p14:creationId xmlns:p14="http://schemas.microsoft.com/office/powerpoint/2010/main" val="165584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From a UQ standpoint, goal is variance of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as a function of uncertain parameter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transmittance T = ratio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Uncertain param </a:t>
            </a:r>
            <a:r>
              <a:rPr lang="en-US" sz="1200" b="0" i="0" u="none" strike="noStrike" kern="1200" dirty="0" err="1">
                <a:solidFill>
                  <a:schemeClr val="tx1"/>
                </a:solidFill>
                <a:effectLst/>
                <a:latin typeface="+mn-lt"/>
                <a:ea typeface="+mn-ea"/>
                <a:cs typeface="+mn-cs"/>
              </a:rPr>
              <a:t>sigT</a:t>
            </a:r>
            <a:r>
              <a:rPr lang="en-US" sz="1200" b="0" i="0" u="none" strike="noStrike" kern="1200" dirty="0">
                <a:solidFill>
                  <a:schemeClr val="tx1"/>
                </a:solidFill>
                <a:effectLst/>
                <a:latin typeface="+mn-lt"/>
                <a:ea typeface="+mn-ea"/>
                <a:cs typeface="+mn-cs"/>
              </a:rPr>
              <a:t>, transmittance as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Single code response </a:t>
            </a:r>
            <a:r>
              <a:rPr lang="en-US" sz="1200" b="0" i="0" u="none" strike="noStrike" kern="1200" dirty="0" err="1">
                <a:solidFill>
                  <a:schemeClr val="tx1"/>
                </a:solidFill>
                <a:effectLst/>
                <a:latin typeface="+mn-lt"/>
                <a:ea typeface="+mn-ea"/>
                <a:cs typeface="+mn-cs"/>
              </a:rPr>
              <a:t>func</a:t>
            </a:r>
            <a:r>
              <a:rPr lang="en-US" sz="1200" b="0" i="0" u="none" strike="noStrike" kern="1200" dirty="0">
                <a:solidFill>
                  <a:schemeClr val="tx1"/>
                </a:solidFill>
                <a:effectLst/>
                <a:latin typeface="+mn-lt"/>
                <a:ea typeface="+mn-ea"/>
                <a:cs typeface="+mn-cs"/>
              </a:rPr>
              <a:t> of xi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Also rep MC uncertainty mathematically, not a number, vector of RV</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is then expectation over eta,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 which must be estimated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Look at statistics, starting with expectation *click*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Expec</a:t>
            </a:r>
            <a:r>
              <a:rPr lang="en-US" sz="1200" b="0" i="0" u="none" strike="noStrike" kern="1200" dirty="0">
                <a:solidFill>
                  <a:schemeClr val="tx1"/>
                </a:solidFill>
                <a:effectLst/>
                <a:latin typeface="+mn-lt"/>
                <a:ea typeface="+mn-ea"/>
                <a:cs typeface="+mn-cs"/>
              </a:rPr>
              <a:t> of T over UQ space, aka first moment from Eq. 2, also approx.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What else do we care about?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our goal is to obtain the variance of our quantity of interest over a number of UQ samples, and we can start by going through the statistics of our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In this case, our quantity of interest will be transmittance, the ratio of particles that leave the system once they’ve entered. We have our uncertain parameter </a:t>
            </a:r>
            <a:r>
              <a:rPr lang="en-US" sz="1200" b="0" i="0" u="none" strike="noStrike" kern="1200" dirty="0" err="1">
                <a:solidFill>
                  <a:schemeClr val="tx1"/>
                </a:solidFill>
                <a:effectLst/>
                <a:latin typeface="+mn-lt"/>
                <a:ea typeface="+mn-ea"/>
                <a:cs typeface="+mn-cs"/>
              </a:rPr>
              <a:t>Sigma_t</a:t>
            </a:r>
            <a:r>
              <a:rPr lang="en-US" sz="1200" b="0" i="0" u="none" strike="noStrike" kern="1200" dirty="0">
                <a:solidFill>
                  <a:schemeClr val="tx1"/>
                </a:solidFill>
                <a:effectLst/>
                <a:latin typeface="+mn-lt"/>
                <a:ea typeface="+mn-ea"/>
                <a:cs typeface="+mn-cs"/>
              </a:rPr>
              <a:t>, and though you wouldn’t say the transport is a ‘function of’ the total cross section, here our quantity of interest transmittance becomes a function of the stochastic total cross section, as in Eq. 6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our parameter uncertainty is xi, we can represent the monte </a:t>
            </a:r>
            <a:r>
              <a:rPr lang="en-US" sz="1200" b="0" i="0" u="none" strike="noStrike" kern="1200" dirty="0" err="1">
                <a:solidFill>
                  <a:schemeClr val="tx1"/>
                </a:solidFill>
                <a:effectLst/>
                <a:latin typeface="+mn-lt"/>
                <a:ea typeface="+mn-ea"/>
                <a:cs typeface="+mn-cs"/>
              </a:rPr>
              <a:t>carlo</a:t>
            </a:r>
            <a:r>
              <a:rPr lang="en-US" sz="1200" b="0" i="0" u="none" strike="noStrike" kern="1200" dirty="0">
                <a:solidFill>
                  <a:schemeClr val="tx1"/>
                </a:solidFill>
                <a:effectLst/>
                <a:latin typeface="+mn-lt"/>
                <a:ea typeface="+mn-ea"/>
                <a:cs typeface="+mn-cs"/>
              </a:rPr>
              <a:t> solver uncertainty using eta. Eta is not something sampled and plugged in, like xi is, but just mathematically represents the vector of random variables used to follow a particle along its ‘random walk’, and the resulting stochasticity. One UQ sample response would then actually then be the expectation over the entire eta space. We can bring back our first moment equation to find expectation, eq. 2, and this would be exact if we had an infinite number of samples. Instead, we have to settle for an approximation using a finite number ”samples” of our solver’s random behavior for one UQ sample, aka the number </a:t>
            </a:r>
            <a:r>
              <a:rPr lang="en-US" sz="1200" b="0" i="0" u="none" strike="noStrike" kern="1200" dirty="0" err="1">
                <a:solidFill>
                  <a:schemeClr val="tx1"/>
                </a:solidFill>
                <a:effectLst/>
                <a:latin typeface="+mn-lt"/>
                <a:ea typeface="+mn-ea"/>
                <a:cs typeface="+mn-cs"/>
              </a:rPr>
              <a:t>N_eta</a:t>
            </a:r>
            <a:r>
              <a:rPr lang="en-US" sz="1200" b="0" i="0" u="none" strike="noStrike" kern="1200" dirty="0">
                <a:solidFill>
                  <a:schemeClr val="tx1"/>
                </a:solidFill>
                <a:effectLst/>
                <a:latin typeface="+mn-lt"/>
                <a:ea typeface="+mn-ea"/>
                <a:cs typeface="+mn-cs"/>
              </a:rPr>
              <a:t> of histories we run per UQ sample.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first moment of the final code response, aka expectation of T, is also approximated using a finite number of UQ samples </a:t>
            </a:r>
            <a:r>
              <a:rPr lang="en-US" sz="1200" b="0" i="0" u="none" strike="noStrike" kern="1200" dirty="0" err="1">
                <a:solidFill>
                  <a:schemeClr val="tx1"/>
                </a:solidFill>
                <a:effectLst/>
                <a:latin typeface="+mn-lt"/>
                <a:ea typeface="+mn-ea"/>
                <a:cs typeface="+mn-cs"/>
              </a:rPr>
              <a:t>N_xi</a:t>
            </a:r>
            <a:r>
              <a:rPr lang="en-US" sz="1200" b="0" i="0" u="none" strike="noStrike" kern="1200" dirty="0">
                <a:solidFill>
                  <a:schemeClr val="tx1"/>
                </a:solidFill>
                <a:effectLst/>
                <a:latin typeface="+mn-lt"/>
                <a:ea typeface="+mn-ea"/>
                <a:cs typeface="+mn-cs"/>
              </a:rPr>
              <a:t>. Plugging Eq. 8 into Eq. 2 gives us Eq. 9, an approximation to the first moment of T using our code responses.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2430F75-B5EC-044F-A636-30352D0A1350}" type="slidenum">
              <a:rPr lang="en-US" smtClean="0"/>
              <a:t>20</a:t>
            </a:fld>
            <a:endParaRPr lang="en-US"/>
          </a:p>
        </p:txBody>
      </p:sp>
    </p:spTree>
    <p:extLst>
      <p:ext uri="{BB962C8B-B14F-4D97-AF65-F5344CB8AC3E}">
        <p14:creationId xmlns:p14="http://schemas.microsoft.com/office/powerpoint/2010/main" val="343623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mn-lt"/>
                <a:ea typeface="+mn-ea"/>
                <a:cs typeface="+mn-cs"/>
              </a:rPr>
              <a:t>- an intro to uncertainty quantification</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quantity of interest Q, a function of uncertain parameter xi</a:t>
            </a:r>
          </a:p>
          <a:p>
            <a:r>
              <a:rPr lang="en-US" sz="1600" b="0" i="0" u="none" strike="noStrike" kern="1200" dirty="0">
                <a:solidFill>
                  <a:schemeClr val="tx1"/>
                </a:solidFill>
                <a:effectLst/>
                <a:latin typeface="+mn-lt"/>
                <a:ea typeface="+mn-ea"/>
                <a:cs typeface="+mn-cs"/>
              </a:rPr>
              <a:t>UQ propagates some source of uncertainty through a numerical code to evaluate statistics</a:t>
            </a:r>
          </a:p>
          <a:p>
            <a:r>
              <a:rPr lang="en-US" sz="1600" b="0" i="0" u="none" strike="noStrike" kern="1200" dirty="0">
                <a:solidFill>
                  <a:schemeClr val="tx1"/>
                </a:solidFill>
                <a:effectLst/>
                <a:latin typeface="+mn-lt"/>
                <a:ea typeface="+mn-ea"/>
                <a:cs typeface="+mn-cs"/>
              </a:rPr>
              <a:t>Statistics one might be interested in, using the moment equation. Mean is first moment; variance</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You can use a variety of strategies, surrogate and sampling and hybrid</a:t>
            </a:r>
          </a:p>
          <a:p>
            <a:pPr marL="285750" indent="-285750">
              <a:buFontTx/>
              <a:buChar char="-"/>
            </a:pPr>
            <a:r>
              <a:rPr lang="en-US" sz="1600" b="0" i="0" u="none" strike="noStrike" kern="1200" dirty="0">
                <a:solidFill>
                  <a:schemeClr val="tx1"/>
                </a:solidFill>
                <a:effectLst/>
                <a:latin typeface="+mn-lt"/>
                <a:ea typeface="+mn-ea"/>
                <a:cs typeface="+mn-cs"/>
              </a:rPr>
              <a:t>sampling aka MC good for noisy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example </a:t>
            </a:r>
            <a:r>
              <a:rPr lang="en-US" sz="1600" b="0" i="0" u="none" strike="noStrike" kern="1200" dirty="0" err="1">
                <a:solidFill>
                  <a:schemeClr val="tx1"/>
                </a:solidFill>
                <a:effectLst/>
                <a:latin typeface="+mn-lt"/>
                <a:ea typeface="+mn-ea"/>
                <a:cs typeface="+mn-cs"/>
              </a:rPr>
              <a:t>alg</a:t>
            </a:r>
            <a:endParaRPr lang="en-US" sz="1600" b="0" i="0" u="none" strike="noStrike"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b="0" i="0" u="none" strike="noStrike" kern="1200" dirty="0">
              <a:solidFill>
                <a:schemeClr val="tx1"/>
              </a:solidFill>
              <a:effectLst/>
              <a:latin typeface="+mn-lt"/>
              <a:ea typeface="+mn-ea"/>
              <a:cs typeface="+mn-cs"/>
            </a:endParaRP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you have some quantity of interest (or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as a result of a numerical code. Uncertainty quantification is the process of propagating some sources of uncertainty through the numerical code to evaluate the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is then a function of you uncertainty parameter, xi</a:t>
            </a:r>
          </a:p>
          <a:p>
            <a:r>
              <a:rPr lang="en-US" sz="1600" b="0" i="0" u="none" strike="noStrike" kern="1200" dirty="0">
                <a:solidFill>
                  <a:schemeClr val="tx1"/>
                </a:solidFill>
                <a:effectLst/>
                <a:latin typeface="+mn-lt"/>
                <a:ea typeface="+mn-ea"/>
                <a:cs typeface="+mn-cs"/>
              </a:rPr>
              <a:t>We have an example here of some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you might be interested in, as functions of the moment equation. So eq. 1 is the order-p moment equation of Q. Eq 2 is the first moment of Q, aka the expectation or mean. The variance can be taken to be the second moment minus the square of the first moment. A simple example of a stochastic system might look mathematically is eq. 4, where you have some differential equation describing your system, and the parameter xi represents uncertainty in your system. </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There are a variety of UQ strategies – surrogates, sampling-based methods, or hybrids of the two. In general, sampling methods (aka MC methods) are good for systems with noisy quantities of interest. Applied to eq. 4, If you have a numerical solver for a solution of y, a sampling UQ approach would be to sample xi and solve for y as a function of it, then do that a number of times (this is referred to as Monte Carlo UQ). Then, calculate your statistics information to understand how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reacts as a function of this uncertain parameter, and we can compare to an exact solution to understand how accurate our sampling approach is. </a:t>
            </a:r>
          </a:p>
          <a:p>
            <a:br>
              <a:rPr lang="en-US" sz="1600" dirty="0"/>
            </a:br>
            <a:endParaRPr lang="en-US" sz="1600" dirty="0"/>
          </a:p>
        </p:txBody>
      </p:sp>
      <p:sp>
        <p:nvSpPr>
          <p:cNvPr id="4" name="Slide Number Placeholder 3"/>
          <p:cNvSpPr>
            <a:spLocks noGrp="1"/>
          </p:cNvSpPr>
          <p:nvPr>
            <p:ph type="sldNum" sz="quarter" idx="5"/>
          </p:nvPr>
        </p:nvSpPr>
        <p:spPr/>
        <p:txBody>
          <a:bodyPr/>
          <a:lstStyle/>
          <a:p>
            <a:fld id="{A2430F75-B5EC-044F-A636-30352D0A1350}" type="slidenum">
              <a:rPr lang="en-US" smtClean="0"/>
              <a:t>21</a:t>
            </a:fld>
            <a:endParaRPr lang="en-US"/>
          </a:p>
        </p:txBody>
      </p:sp>
    </p:spTree>
    <p:extLst>
      <p:ext uri="{BB962C8B-B14F-4D97-AF65-F5344CB8AC3E}">
        <p14:creationId xmlns:p14="http://schemas.microsoft.com/office/powerpoint/2010/main" val="2163712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22</a:t>
            </a:fld>
            <a:endParaRPr lang="en-US"/>
          </a:p>
        </p:txBody>
      </p:sp>
    </p:spTree>
    <p:extLst>
      <p:ext uri="{BB962C8B-B14F-4D97-AF65-F5344CB8AC3E}">
        <p14:creationId xmlns:p14="http://schemas.microsoft.com/office/powerpoint/2010/main" val="1918139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Table on the left shows the results for transmittance and parametric variance for a benchmark (</a:t>
            </a:r>
            <a:r>
              <a:rPr lang="en-US" dirty="0" err="1"/>
              <a:t>overresolved</a:t>
            </a:r>
            <a:r>
              <a:rPr lang="en-US" dirty="0"/>
              <a:t>) configuration, just one repetition (which is a sample), and the analytic results. </a:t>
            </a:r>
          </a:p>
          <a:p>
            <a:pPr marL="171450" indent="-171450">
              <a:buFontTx/>
              <a:buChar char="-"/>
            </a:pPr>
            <a:endParaRPr lang="en-US" dirty="0"/>
          </a:p>
          <a:p>
            <a:pPr marL="171450" indent="-171450">
              <a:buFontTx/>
              <a:buChar char="-"/>
            </a:pPr>
            <a:r>
              <a:rPr lang="en-US" dirty="0"/>
              <a:t>Repeated algorithm 25,000 times to get statistics of estimate of </a:t>
            </a:r>
            <a:r>
              <a:rPr lang="en-US" dirty="0" err="1"/>
              <a:t>varT</a:t>
            </a:r>
            <a:r>
              <a:rPr lang="en-US" dirty="0"/>
              <a:t> and </a:t>
            </a:r>
            <a:r>
              <a:rPr lang="en-US" dirty="0" err="1"/>
              <a:t>varTtilde</a:t>
            </a:r>
            <a:endParaRPr lang="en-US" dirty="0"/>
          </a:p>
          <a:p>
            <a:pPr marL="171450" indent="-171450">
              <a:buFontTx/>
              <a:buChar char="-"/>
            </a:pPr>
            <a:r>
              <a:rPr lang="en-US" dirty="0"/>
              <a:t>300 </a:t>
            </a:r>
            <a:r>
              <a:rPr lang="en-US" dirty="0" err="1"/>
              <a:t>Nxi</a:t>
            </a:r>
            <a:r>
              <a:rPr lang="en-US" dirty="0"/>
              <a:t> 5 Neta</a:t>
            </a:r>
          </a:p>
          <a:p>
            <a:pPr marL="171450" indent="-171450">
              <a:buFontTx/>
              <a:buChar char="-"/>
            </a:pPr>
            <a:r>
              <a:rPr lang="en-US" dirty="0"/>
              <a:t>Clustered around analytic solution, estimators are unbiased</a:t>
            </a:r>
          </a:p>
          <a:p>
            <a:pPr marL="171450" indent="-171450">
              <a:buFontTx/>
              <a:buChar char="-"/>
            </a:pPr>
            <a:r>
              <a:rPr lang="en-US" dirty="0"/>
              <a:t>Strong indication that we get a good estimate of our variances</a:t>
            </a:r>
          </a:p>
          <a:p>
            <a:endParaRPr lang="en-US" dirty="0"/>
          </a:p>
          <a:p>
            <a:r>
              <a:rPr lang="en-US" dirty="0"/>
              <a:t>For a sample problem with 300 UQ samples and 5 particles per sample with 25,000 repetitions. Clustered around analytic solution, </a:t>
            </a:r>
            <a:r>
              <a:rPr lang="en-US" dirty="0" err="1"/>
              <a:t>bc</a:t>
            </a:r>
            <a:r>
              <a:rPr lang="en-US" dirty="0"/>
              <a:t> estimators are unbiased. </a:t>
            </a:r>
          </a:p>
        </p:txBody>
      </p:sp>
      <p:sp>
        <p:nvSpPr>
          <p:cNvPr id="4" name="Slide Number Placeholder 3"/>
          <p:cNvSpPr>
            <a:spLocks noGrp="1"/>
          </p:cNvSpPr>
          <p:nvPr>
            <p:ph type="sldNum" sz="quarter" idx="5"/>
          </p:nvPr>
        </p:nvSpPr>
        <p:spPr/>
        <p:txBody>
          <a:bodyPr/>
          <a:lstStyle/>
          <a:p>
            <a:fld id="{A2430F75-B5EC-044F-A636-30352D0A1350}" type="slidenum">
              <a:rPr lang="en-US" smtClean="0"/>
              <a:t>23</a:t>
            </a:fld>
            <a:endParaRPr lang="en-US"/>
          </a:p>
        </p:txBody>
      </p:sp>
    </p:spTree>
    <p:extLst>
      <p:ext uri="{BB962C8B-B14F-4D97-AF65-F5344CB8AC3E}">
        <p14:creationId xmlns:p14="http://schemas.microsoft.com/office/powerpoint/2010/main" val="1559201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Repeated algorithm 25,000 times to get statistics of estimate of </a:t>
            </a:r>
            <a:r>
              <a:rPr lang="en-US" dirty="0" err="1"/>
              <a:t>varT</a:t>
            </a:r>
            <a:r>
              <a:rPr lang="en-US" dirty="0"/>
              <a:t> and </a:t>
            </a:r>
            <a:r>
              <a:rPr lang="en-US" dirty="0" err="1"/>
              <a:t>varTtilde</a:t>
            </a:r>
            <a:endParaRPr lang="en-US" dirty="0"/>
          </a:p>
          <a:p>
            <a:pPr marL="171450" indent="-171450">
              <a:buFontTx/>
              <a:buChar char="-"/>
            </a:pPr>
            <a:r>
              <a:rPr lang="en-US" dirty="0"/>
              <a:t>300 </a:t>
            </a:r>
            <a:r>
              <a:rPr lang="en-US" dirty="0" err="1"/>
              <a:t>Nxi</a:t>
            </a:r>
            <a:r>
              <a:rPr lang="en-US" dirty="0"/>
              <a:t> 5 Neta</a:t>
            </a:r>
          </a:p>
          <a:p>
            <a:pPr marL="171450" indent="-171450">
              <a:buFontTx/>
              <a:buChar char="-"/>
            </a:pPr>
            <a:r>
              <a:rPr lang="en-US" dirty="0"/>
              <a:t>Clustered around analytic solution, estimators are unbiased</a:t>
            </a:r>
          </a:p>
          <a:p>
            <a:pPr marL="171450" indent="-171450">
              <a:buFontTx/>
              <a:buChar char="-"/>
            </a:pPr>
            <a:r>
              <a:rPr lang="en-US" dirty="0"/>
              <a:t>Strong indication that we get a good estimate of our variances</a:t>
            </a:r>
          </a:p>
          <a:p>
            <a:pPr marL="171450" indent="-171450">
              <a:buFontTx/>
              <a:buChar char="-"/>
            </a:pPr>
            <a:r>
              <a:rPr lang="en-US" dirty="0"/>
              <a:t>Poster compares to previously developed method</a:t>
            </a:r>
          </a:p>
          <a:p>
            <a:pPr marL="171450" indent="-171450">
              <a:buFontTx/>
              <a:buChar char="-"/>
            </a:pPr>
            <a:r>
              <a:rPr lang="en-US" dirty="0"/>
              <a:t>Other work includes varying </a:t>
            </a:r>
            <a:r>
              <a:rPr lang="en-US" dirty="0" err="1"/>
              <a:t>Nxi</a:t>
            </a:r>
            <a:r>
              <a:rPr lang="en-US" dirty="0"/>
              <a:t> and Neta, adding in scattering problem</a:t>
            </a:r>
          </a:p>
          <a:p>
            <a:endParaRPr lang="en-US" dirty="0"/>
          </a:p>
          <a:p>
            <a:r>
              <a:rPr lang="en-US" dirty="0"/>
              <a:t>For a sample problem with 300 UQ samples and 5 particles per sample with 25,000 repetitions. Clustered around analytic solution, </a:t>
            </a:r>
            <a:r>
              <a:rPr lang="en-US" dirty="0" err="1"/>
              <a:t>bc</a:t>
            </a:r>
            <a:r>
              <a:rPr lang="en-US" dirty="0"/>
              <a:t> estimators are unbiased. Poster does comparison w/ other method</a:t>
            </a:r>
          </a:p>
        </p:txBody>
      </p:sp>
      <p:sp>
        <p:nvSpPr>
          <p:cNvPr id="4" name="Slide Number Placeholder 3"/>
          <p:cNvSpPr>
            <a:spLocks noGrp="1"/>
          </p:cNvSpPr>
          <p:nvPr>
            <p:ph type="sldNum" sz="quarter" idx="5"/>
          </p:nvPr>
        </p:nvSpPr>
        <p:spPr/>
        <p:txBody>
          <a:bodyPr/>
          <a:lstStyle/>
          <a:p>
            <a:fld id="{A2430F75-B5EC-044F-A636-30352D0A1350}" type="slidenum">
              <a:rPr lang="en-US" smtClean="0"/>
              <a:t>24</a:t>
            </a:fld>
            <a:endParaRPr lang="en-US"/>
          </a:p>
        </p:txBody>
      </p:sp>
    </p:spTree>
    <p:extLst>
      <p:ext uri="{BB962C8B-B14F-4D97-AF65-F5344CB8AC3E}">
        <p14:creationId xmlns:p14="http://schemas.microsoft.com/office/powerpoint/2010/main" val="2939560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Repeated algorithm 25,000 times to get statistics of estimate of </a:t>
            </a:r>
            <a:r>
              <a:rPr lang="en-US" dirty="0" err="1"/>
              <a:t>varT</a:t>
            </a:r>
            <a:r>
              <a:rPr lang="en-US" dirty="0"/>
              <a:t> and </a:t>
            </a:r>
            <a:r>
              <a:rPr lang="en-US" dirty="0" err="1"/>
              <a:t>varTtilde</a:t>
            </a:r>
            <a:endParaRPr lang="en-US" dirty="0"/>
          </a:p>
          <a:p>
            <a:pPr marL="171450" indent="-171450">
              <a:buFontTx/>
              <a:buChar char="-"/>
            </a:pPr>
            <a:r>
              <a:rPr lang="en-US" dirty="0"/>
              <a:t>300 </a:t>
            </a:r>
            <a:r>
              <a:rPr lang="en-US" dirty="0" err="1"/>
              <a:t>Nxi</a:t>
            </a:r>
            <a:r>
              <a:rPr lang="en-US" dirty="0"/>
              <a:t> 5 Neta</a:t>
            </a:r>
          </a:p>
          <a:p>
            <a:pPr marL="171450" indent="-171450">
              <a:buFontTx/>
              <a:buChar char="-"/>
            </a:pPr>
            <a:r>
              <a:rPr lang="en-US" dirty="0"/>
              <a:t>Clustered around analytic solution, estimators are unbiased</a:t>
            </a:r>
          </a:p>
          <a:p>
            <a:pPr marL="171450" indent="-171450">
              <a:buFontTx/>
              <a:buChar char="-"/>
            </a:pPr>
            <a:r>
              <a:rPr lang="en-US" dirty="0"/>
              <a:t>Strong indication that we get a good estimate of our variances</a:t>
            </a:r>
          </a:p>
          <a:p>
            <a:pPr marL="171450" indent="-171450">
              <a:buFontTx/>
              <a:buChar char="-"/>
            </a:pPr>
            <a:r>
              <a:rPr lang="en-US" dirty="0"/>
              <a:t>Poster compares to previously developed method</a:t>
            </a:r>
          </a:p>
          <a:p>
            <a:pPr marL="171450" indent="-171450">
              <a:buFontTx/>
              <a:buChar char="-"/>
            </a:pPr>
            <a:r>
              <a:rPr lang="en-US" dirty="0"/>
              <a:t>Other work includes varying </a:t>
            </a:r>
            <a:r>
              <a:rPr lang="en-US" dirty="0" err="1"/>
              <a:t>Nxi</a:t>
            </a:r>
            <a:r>
              <a:rPr lang="en-US" dirty="0"/>
              <a:t> and Neta, adding in scattering problem</a:t>
            </a:r>
          </a:p>
          <a:p>
            <a:endParaRPr lang="en-US" dirty="0"/>
          </a:p>
          <a:p>
            <a:r>
              <a:rPr lang="en-US" dirty="0"/>
              <a:t>For a sample problem with 300 UQ samples and 5 particles per sample with 25,000 repetitions. Clustered around analytic solution, </a:t>
            </a:r>
            <a:r>
              <a:rPr lang="en-US" dirty="0" err="1"/>
              <a:t>bc</a:t>
            </a:r>
            <a:r>
              <a:rPr lang="en-US" dirty="0"/>
              <a:t> estimators are unbiased. Poster does comparison w/ other method</a:t>
            </a:r>
          </a:p>
        </p:txBody>
      </p:sp>
      <p:sp>
        <p:nvSpPr>
          <p:cNvPr id="4" name="Slide Number Placeholder 3"/>
          <p:cNvSpPr>
            <a:spLocks noGrp="1"/>
          </p:cNvSpPr>
          <p:nvPr>
            <p:ph type="sldNum" sz="quarter" idx="5"/>
          </p:nvPr>
        </p:nvSpPr>
        <p:spPr/>
        <p:txBody>
          <a:bodyPr/>
          <a:lstStyle/>
          <a:p>
            <a:fld id="{A2430F75-B5EC-044F-A636-30352D0A1350}" type="slidenum">
              <a:rPr lang="en-US" smtClean="0"/>
              <a:t>25</a:t>
            </a:fld>
            <a:endParaRPr lang="en-US"/>
          </a:p>
        </p:txBody>
      </p:sp>
    </p:spTree>
    <p:extLst>
      <p:ext uri="{BB962C8B-B14F-4D97-AF65-F5344CB8AC3E}">
        <p14:creationId xmlns:p14="http://schemas.microsoft.com/office/powerpoint/2010/main" val="1582191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Estimator is unbiased, </a:t>
            </a:r>
            <a:r>
              <a:rPr lang="en-US" dirty="0" err="1"/>
              <a:t>ie</a:t>
            </a:r>
            <a:r>
              <a:rPr lang="en-US" dirty="0"/>
              <a:t> we converge to the mean with no biasing error introduced</a:t>
            </a:r>
          </a:p>
          <a:p>
            <a:pPr marL="171450" indent="-171450">
              <a:buFontTx/>
              <a:buChar char="-"/>
            </a:pPr>
            <a:r>
              <a:rPr lang="en-US" dirty="0"/>
              <a:t>For a given total estimator cost, like 2000 total histories, there’s various combinations of </a:t>
            </a:r>
            <a:r>
              <a:rPr lang="en-US" dirty="0" err="1"/>
              <a:t>Nxi</a:t>
            </a:r>
            <a:r>
              <a:rPr lang="en-US" dirty="0"/>
              <a:t> and Neta possible</a:t>
            </a:r>
          </a:p>
          <a:p>
            <a:pPr marL="171450" indent="-171450">
              <a:buFontTx/>
              <a:buChar char="-"/>
            </a:pPr>
            <a:r>
              <a:rPr lang="en-US" dirty="0"/>
              <a:t>Goal: minimized variance of S^2, aka deviation from mean</a:t>
            </a:r>
          </a:p>
        </p:txBody>
      </p:sp>
      <p:sp>
        <p:nvSpPr>
          <p:cNvPr id="4" name="Slide Number Placeholder 3"/>
          <p:cNvSpPr>
            <a:spLocks noGrp="1"/>
          </p:cNvSpPr>
          <p:nvPr>
            <p:ph type="sldNum" sz="quarter" idx="5"/>
          </p:nvPr>
        </p:nvSpPr>
        <p:spPr/>
        <p:txBody>
          <a:bodyPr/>
          <a:lstStyle/>
          <a:p>
            <a:fld id="{A2430F75-B5EC-044F-A636-30352D0A1350}" type="slidenum">
              <a:rPr lang="en-US" smtClean="0"/>
              <a:t>27</a:t>
            </a:fld>
            <a:endParaRPr lang="en-US"/>
          </a:p>
        </p:txBody>
      </p:sp>
    </p:spTree>
    <p:extLst>
      <p:ext uri="{BB962C8B-B14F-4D97-AF65-F5344CB8AC3E}">
        <p14:creationId xmlns:p14="http://schemas.microsoft.com/office/powerpoint/2010/main" val="885173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31</a:t>
            </a:fld>
            <a:endParaRPr lang="en-US"/>
          </a:p>
        </p:txBody>
      </p:sp>
    </p:spTree>
    <p:extLst>
      <p:ext uri="{BB962C8B-B14F-4D97-AF65-F5344CB8AC3E}">
        <p14:creationId xmlns:p14="http://schemas.microsoft.com/office/powerpoint/2010/main" val="333646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speaking of monte </a:t>
            </a:r>
            <a:r>
              <a:rPr lang="en-US" dirty="0" err="1"/>
              <a:t>carlo</a:t>
            </a:r>
            <a:r>
              <a:rPr lang="en-US" dirty="0"/>
              <a:t>, pivot to MC rad transport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is a very simple rad transport system with some particles streaming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palmer said, deterministic solve continuous across entire phase space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MC treats physical system as statistical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nuclear data for probability distributions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look at transport algorithm as sampling approach, sampling distributions to tally particle behavior, avg </a:t>
            </a:r>
            <a:r>
              <a:rPr lang="en-US" dirty="0" err="1"/>
              <a:t>QoI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variance function of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introduce some stochasticity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want to perform UQ to understand effect, sampling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however, we know any variance at the end is a result of the solver AND the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novelty of method is ability to deconvolve w/ tallies that already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Pivoting a little bit here, we’ll look at some background for Monte Carlo radiation transport that is I’m sure redundant for many of you. Monte Carlo transport can be used to solve for a </a:t>
            </a:r>
            <a:r>
              <a:rPr lang="en-US" dirty="0" err="1"/>
              <a:t>QoI</a:t>
            </a:r>
            <a:r>
              <a:rPr lang="en-US" dirty="0"/>
              <a:t> as an alternate to deterministic methods, which would explicitly solve a system like this and, for example, get a solution of flux across the entire phase space. </a:t>
            </a:r>
            <a:r>
              <a:rPr lang="en-US" dirty="0">
                <a:effectLst/>
              </a:rPr>
              <a:t>Instead, MC methods treat the physical system as a statistical process, using nuclear data to construct probability distributions that describe the various ways particles could behave in the system. Individual particles are simulated and their behavior, like colliding with other particles, exiting the system, etc., is recorded in tallies based on what information the user might want. The central limit theorem can then be applied to extrapolate the tallied behavior of the simulated particles to the average behavior of all particles in the system, with some associated uncertainty based on the number of particles simulated.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This can also be thought of as a sampling approach – you run a certain number of histories and end up with a tally response for each, and you can calculate the mean and variance of your response. The variance you would see here would be a function of the method itself, where increasing the number of histories would decrease the variance. </a:t>
            </a:r>
            <a:endParaRPr lang="en-US" dirty="0"/>
          </a:p>
          <a:p>
            <a:endParaRPr lang="en-US" dirty="0"/>
          </a:p>
          <a:p>
            <a:r>
              <a:rPr lang="en-US" dirty="0"/>
              <a:t>What if we introduce some stochasticity to our monte </a:t>
            </a:r>
            <a:r>
              <a:rPr lang="en-US" dirty="0" err="1"/>
              <a:t>carlo</a:t>
            </a:r>
            <a:r>
              <a:rPr lang="en-US" dirty="0"/>
              <a:t> problem, for example some uncertainty in the total cross section? *click* We can perform UQ to understand the uncertainty of this parameter propagates throughout the solution by following a sampling UQ approach, which might look something like this *click* where we’ve nested the monte </a:t>
            </a:r>
            <a:r>
              <a:rPr lang="en-US" dirty="0" err="1"/>
              <a:t>carlo</a:t>
            </a:r>
            <a:r>
              <a:rPr lang="en-US" dirty="0"/>
              <a:t> transport solver into the monte </a:t>
            </a:r>
            <a:r>
              <a:rPr lang="en-US" dirty="0" err="1"/>
              <a:t>carlo</a:t>
            </a:r>
            <a:r>
              <a:rPr lang="en-US" dirty="0"/>
              <a:t> for UQ. Ideally, the UQ analysis that we perform for the variance would give the variance of our solution as a function of a UQ parameter. However, we know our </a:t>
            </a:r>
            <a:r>
              <a:rPr lang="en-US" dirty="0" err="1"/>
              <a:t>QoI</a:t>
            </a:r>
            <a:r>
              <a:rPr lang="en-US" dirty="0"/>
              <a:t> is already uncertain as a function of the solver itself; simply computing the variance of our realizations would give over-estimate the variance in a UQ sense, because the solver is adding additional stochasticity. The novelty of the method I’ll introduce now is that it’s able to deconvolve the parameter and solver uncertainties in the solution, and does so using information that a monte </a:t>
            </a:r>
            <a:r>
              <a:rPr lang="en-US" dirty="0" err="1"/>
              <a:t>carlo</a:t>
            </a:r>
            <a:r>
              <a:rPr lang="en-US" dirty="0"/>
              <a:t> transport solver would already tally. </a:t>
            </a:r>
          </a:p>
          <a:p>
            <a:endParaRPr lang="en-US" dirty="0"/>
          </a:p>
          <a:p>
            <a:r>
              <a:rPr lang="en-US" dirty="0"/>
              <a:t>You mentioned here that Monte Carlo is an algorithm rather than a set of equations.  This is a bit contentious--some claim that Monte Carlo is nothing more than solving the equations in a different way.  Personally, I think show how Monte Carlo solves the equations, but that, really, it's an algorithm for simulating phenomena.  Nonetheless, if you make that statement, "</a:t>
            </a:r>
            <a:r>
              <a:rPr lang="en-US" dirty="0" err="1"/>
              <a:t>them's</a:t>
            </a:r>
            <a:r>
              <a:rPr lang="en-US" dirty="0"/>
              <a:t> </a:t>
            </a:r>
            <a:r>
              <a:rPr lang="en-US" dirty="0" err="1"/>
              <a:t>fighin</a:t>
            </a:r>
            <a:r>
              <a:rPr lang="en-US" dirty="0"/>
              <a:t>' words," such that I'd suggest not saying that so that you don't potentially pick a fight you don't want and distract your viewers.</a:t>
            </a:r>
          </a:p>
        </p:txBody>
      </p:sp>
      <p:sp>
        <p:nvSpPr>
          <p:cNvPr id="4" name="Slide Number Placeholder 3"/>
          <p:cNvSpPr>
            <a:spLocks noGrp="1"/>
          </p:cNvSpPr>
          <p:nvPr>
            <p:ph type="sldNum" sz="quarter" idx="5"/>
          </p:nvPr>
        </p:nvSpPr>
        <p:spPr/>
        <p:txBody>
          <a:bodyPr/>
          <a:lstStyle/>
          <a:p>
            <a:fld id="{A2430F75-B5EC-044F-A636-30352D0A1350}" type="slidenum">
              <a:rPr lang="en-US" smtClean="0"/>
              <a:t>6</a:t>
            </a:fld>
            <a:endParaRPr lang="en-US"/>
          </a:p>
        </p:txBody>
      </p:sp>
    </p:spTree>
    <p:extLst>
      <p:ext uri="{BB962C8B-B14F-4D97-AF65-F5344CB8AC3E}">
        <p14:creationId xmlns:p14="http://schemas.microsoft.com/office/powerpoint/2010/main" val="228717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32</a:t>
            </a:fld>
            <a:endParaRPr lang="en-US"/>
          </a:p>
        </p:txBody>
      </p:sp>
    </p:spTree>
    <p:extLst>
      <p:ext uri="{BB962C8B-B14F-4D97-AF65-F5344CB8AC3E}">
        <p14:creationId xmlns:p14="http://schemas.microsoft.com/office/powerpoint/2010/main" val="3109373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33</a:t>
            </a:fld>
            <a:endParaRPr lang="en-US"/>
          </a:p>
        </p:txBody>
      </p:sp>
    </p:spTree>
    <p:extLst>
      <p:ext uri="{BB962C8B-B14F-4D97-AF65-F5344CB8AC3E}">
        <p14:creationId xmlns:p14="http://schemas.microsoft.com/office/powerpoint/2010/main" val="1337138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34</a:t>
            </a:fld>
            <a:endParaRPr lang="en-US"/>
          </a:p>
        </p:txBody>
      </p:sp>
    </p:spTree>
    <p:extLst>
      <p:ext uri="{BB962C8B-B14F-4D97-AF65-F5344CB8AC3E}">
        <p14:creationId xmlns:p14="http://schemas.microsoft.com/office/powerpoint/2010/main" val="2069665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35</a:t>
            </a:fld>
            <a:endParaRPr lang="en-US"/>
          </a:p>
        </p:txBody>
      </p:sp>
    </p:spTree>
    <p:extLst>
      <p:ext uri="{BB962C8B-B14F-4D97-AF65-F5344CB8AC3E}">
        <p14:creationId xmlns:p14="http://schemas.microsoft.com/office/powerpoint/2010/main" val="1362308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it to a stochastic, one dimensional, neutral-particle, mono-energetic, steady state rad transport problem with a normally incident beam and attenuation-only. The problem has 3 material sections, and table 1 shows the material properties including avg total </a:t>
            </a:r>
            <a:r>
              <a:rPr lang="en-US" dirty="0" err="1"/>
              <a:t>xsec</a:t>
            </a:r>
            <a:r>
              <a:rPr lang="en-US" dirty="0"/>
              <a:t> and variability of the </a:t>
            </a:r>
            <a:r>
              <a:rPr lang="en-US" dirty="0" err="1"/>
              <a:t>xsec</a:t>
            </a:r>
            <a:r>
              <a:rPr lang="en-US" dirty="0"/>
              <a:t> as applied in eq 5</a:t>
            </a:r>
          </a:p>
          <a:p>
            <a:endParaRPr lang="en-US" dirty="0"/>
          </a:p>
          <a:p>
            <a:r>
              <a:rPr lang="en-US" dirty="0"/>
              <a:t>- Saw nested algorithm w/ UQ on outside and RT on inside</a:t>
            </a:r>
          </a:p>
          <a:p>
            <a:endParaRPr lang="en-US" dirty="0"/>
          </a:p>
          <a:p>
            <a:r>
              <a:rPr lang="en-US" dirty="0"/>
              <a:t>So what would that algorithm actually look like for transmittance</a:t>
            </a:r>
          </a:p>
          <a:p>
            <a:endParaRPr lang="en-US" dirty="0"/>
          </a:p>
          <a:p>
            <a:endParaRPr lang="en-US" dirty="0"/>
          </a:p>
          <a:p>
            <a:endParaRPr lang="en-US" dirty="0"/>
          </a:p>
          <a:p>
            <a:r>
              <a:rPr lang="en-US" dirty="0"/>
              <a:t>Why an attenuation problem and a scattering problem?  Reason: attenuation problem to have closed-form solutions and scattering problem to be more realistic and enable looking at two different </a:t>
            </a:r>
            <a:r>
              <a:rPr lang="en-US" dirty="0" err="1"/>
              <a:t>QoIs</a:t>
            </a:r>
            <a:r>
              <a:rPr lang="en-US" dirty="0"/>
              <a:t> to see behavior.  You might have said that later, but I don't think you said it here, and it might be helpful.</a:t>
            </a:r>
          </a:p>
        </p:txBody>
      </p:sp>
      <p:sp>
        <p:nvSpPr>
          <p:cNvPr id="4" name="Slide Number Placeholder 3"/>
          <p:cNvSpPr>
            <a:spLocks noGrp="1"/>
          </p:cNvSpPr>
          <p:nvPr>
            <p:ph type="sldNum" sz="quarter" idx="5"/>
          </p:nvPr>
        </p:nvSpPr>
        <p:spPr/>
        <p:txBody>
          <a:bodyPr/>
          <a:lstStyle/>
          <a:p>
            <a:fld id="{A2430F75-B5EC-044F-A636-30352D0A1350}" type="slidenum">
              <a:rPr lang="en-US" smtClean="0"/>
              <a:t>36</a:t>
            </a:fld>
            <a:endParaRPr lang="en-US"/>
          </a:p>
        </p:txBody>
      </p:sp>
    </p:spTree>
    <p:extLst>
      <p:ext uri="{BB962C8B-B14F-4D97-AF65-F5344CB8AC3E}">
        <p14:creationId xmlns:p14="http://schemas.microsoft.com/office/powerpoint/2010/main" val="120735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mn-lt"/>
                <a:ea typeface="+mn-ea"/>
                <a:cs typeface="+mn-cs"/>
              </a:rPr>
              <a:t>- an intro to uncertainty quantification</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quantity of interest Q, a function of uncertain parameter xi</a:t>
            </a:r>
          </a:p>
          <a:p>
            <a:r>
              <a:rPr lang="en-US" sz="1600" b="0" i="0" u="none" strike="noStrike" kern="1200" dirty="0">
                <a:solidFill>
                  <a:schemeClr val="tx1"/>
                </a:solidFill>
                <a:effectLst/>
                <a:latin typeface="+mn-lt"/>
                <a:ea typeface="+mn-ea"/>
                <a:cs typeface="+mn-cs"/>
              </a:rPr>
              <a:t>UQ propagates some source of uncertainty through a numerical code to evaluate statistics</a:t>
            </a:r>
          </a:p>
          <a:p>
            <a:r>
              <a:rPr lang="en-US" sz="1600" b="0" i="0" u="none" strike="noStrike" kern="1200" dirty="0">
                <a:solidFill>
                  <a:schemeClr val="tx1"/>
                </a:solidFill>
                <a:effectLst/>
                <a:latin typeface="+mn-lt"/>
                <a:ea typeface="+mn-ea"/>
                <a:cs typeface="+mn-cs"/>
              </a:rPr>
              <a:t>Statistics one might be interested in, using the moment equation. Mean is first moment; variance</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You can use a variety of strategies, surrogate and sampling and hybrid</a:t>
            </a:r>
          </a:p>
          <a:p>
            <a:pPr marL="285750" indent="-285750">
              <a:buFontTx/>
              <a:buChar char="-"/>
            </a:pPr>
            <a:r>
              <a:rPr lang="en-US" sz="1600" b="0" i="0" u="none" strike="noStrike" kern="1200" dirty="0">
                <a:solidFill>
                  <a:schemeClr val="tx1"/>
                </a:solidFill>
                <a:effectLst/>
                <a:latin typeface="+mn-lt"/>
                <a:ea typeface="+mn-ea"/>
                <a:cs typeface="+mn-cs"/>
              </a:rPr>
              <a:t>sampling aka MC good for noisy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example </a:t>
            </a:r>
            <a:r>
              <a:rPr lang="en-US" sz="1600" b="0" i="0" u="none" strike="noStrike" kern="1200" dirty="0" err="1">
                <a:solidFill>
                  <a:schemeClr val="tx1"/>
                </a:solidFill>
                <a:effectLst/>
                <a:latin typeface="+mn-lt"/>
                <a:ea typeface="+mn-ea"/>
                <a:cs typeface="+mn-cs"/>
              </a:rPr>
              <a:t>alg</a:t>
            </a:r>
            <a:endParaRPr lang="en-US" sz="1600" b="0" i="0" u="none" strike="noStrike"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b="0" i="0" u="none" strike="noStrike" kern="1200" dirty="0">
              <a:solidFill>
                <a:schemeClr val="tx1"/>
              </a:solidFill>
              <a:effectLst/>
              <a:latin typeface="+mn-lt"/>
              <a:ea typeface="+mn-ea"/>
              <a:cs typeface="+mn-cs"/>
            </a:endParaRP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you have some quantity of interest (or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as a result of a numerical code. Uncertainty quantification is the process of propagating some sources of uncertainty through the numerical code to evaluate the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is then a function of you uncertainty parameter, xi</a:t>
            </a:r>
          </a:p>
          <a:p>
            <a:r>
              <a:rPr lang="en-US" sz="1600" b="0" i="0" u="none" strike="noStrike" kern="1200" dirty="0">
                <a:solidFill>
                  <a:schemeClr val="tx1"/>
                </a:solidFill>
                <a:effectLst/>
                <a:latin typeface="+mn-lt"/>
                <a:ea typeface="+mn-ea"/>
                <a:cs typeface="+mn-cs"/>
              </a:rPr>
              <a:t>We have an example here of some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you might be interested in, as functions of the moment equation. So eq. 1 is the order-p moment equation of Q. Eq 2 is the first moment of Q, aka the expectation or mean. The variance can be taken to be the second moment minus the square of the first moment. A simple example of a stochastic system might look mathematically is eq. 4, where you have some differential equation describing your system, and the parameter xi represents uncertainty in your system. </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There are a variety of UQ strategies – surrogates, sampling-based methods, or hybrids of the two. In general, sampling methods (aka MC methods) are good for systems with noisy quantities of interest. Applied to eq. 4, If you have a numerical solver for a solution of y, a sampling UQ approach would be to sample xi and solve for y as a function of it, then do that a number of times (this is referred to as Monte Carlo UQ). Then, calculate your statistics information to understand how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reacts as a function of this uncertain parameter, and we can compare to an exact solution to understand how accurate our sampling approach is. </a:t>
            </a:r>
          </a:p>
          <a:p>
            <a:br>
              <a:rPr lang="en-US" sz="1600" dirty="0"/>
            </a:br>
            <a:endParaRPr lang="en-US" sz="1600" dirty="0"/>
          </a:p>
        </p:txBody>
      </p:sp>
      <p:sp>
        <p:nvSpPr>
          <p:cNvPr id="4" name="Slide Number Placeholder 3"/>
          <p:cNvSpPr>
            <a:spLocks noGrp="1"/>
          </p:cNvSpPr>
          <p:nvPr>
            <p:ph type="sldNum" sz="quarter" idx="5"/>
          </p:nvPr>
        </p:nvSpPr>
        <p:spPr/>
        <p:txBody>
          <a:bodyPr/>
          <a:lstStyle/>
          <a:p>
            <a:fld id="{A2430F75-B5EC-044F-A636-30352D0A1350}" type="slidenum">
              <a:rPr lang="en-US" smtClean="0"/>
              <a:t>11</a:t>
            </a:fld>
            <a:endParaRPr lang="en-US"/>
          </a:p>
        </p:txBody>
      </p:sp>
    </p:spTree>
    <p:extLst>
      <p:ext uri="{BB962C8B-B14F-4D97-AF65-F5344CB8AC3E}">
        <p14:creationId xmlns:p14="http://schemas.microsoft.com/office/powerpoint/2010/main" val="119634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mn-lt"/>
                <a:ea typeface="+mn-ea"/>
                <a:cs typeface="+mn-cs"/>
              </a:rPr>
              <a:t>- an intro to uncertainty quantification</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quantity of interest Q, a function of uncertain parameter xi</a:t>
            </a:r>
          </a:p>
          <a:p>
            <a:r>
              <a:rPr lang="en-US" sz="1600" b="0" i="0" u="none" strike="noStrike" kern="1200" dirty="0">
                <a:solidFill>
                  <a:schemeClr val="tx1"/>
                </a:solidFill>
                <a:effectLst/>
                <a:latin typeface="+mn-lt"/>
                <a:ea typeface="+mn-ea"/>
                <a:cs typeface="+mn-cs"/>
              </a:rPr>
              <a:t>UQ propagates some source of uncertainty through a numerical code to evaluate statistics</a:t>
            </a:r>
          </a:p>
          <a:p>
            <a:r>
              <a:rPr lang="en-US" sz="1600" b="0" i="0" u="none" strike="noStrike" kern="1200" dirty="0">
                <a:solidFill>
                  <a:schemeClr val="tx1"/>
                </a:solidFill>
                <a:effectLst/>
                <a:latin typeface="+mn-lt"/>
                <a:ea typeface="+mn-ea"/>
                <a:cs typeface="+mn-cs"/>
              </a:rPr>
              <a:t>Statistics one might be interested in, using the moment equation. Mean is first moment; variance</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You can use a variety of strategies, surrogate and sampling and hybrid</a:t>
            </a:r>
          </a:p>
          <a:p>
            <a:pPr marL="285750" indent="-285750">
              <a:buFontTx/>
              <a:buChar char="-"/>
            </a:pPr>
            <a:r>
              <a:rPr lang="en-US" sz="1600" b="0" i="0" u="none" strike="noStrike" kern="1200" dirty="0">
                <a:solidFill>
                  <a:schemeClr val="tx1"/>
                </a:solidFill>
                <a:effectLst/>
                <a:latin typeface="+mn-lt"/>
                <a:ea typeface="+mn-ea"/>
                <a:cs typeface="+mn-cs"/>
              </a:rPr>
              <a:t>sampling aka MC good for noisy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example </a:t>
            </a:r>
            <a:r>
              <a:rPr lang="en-US" sz="1600" b="0" i="0" u="none" strike="noStrike" kern="1200" dirty="0" err="1">
                <a:solidFill>
                  <a:schemeClr val="tx1"/>
                </a:solidFill>
                <a:effectLst/>
                <a:latin typeface="+mn-lt"/>
                <a:ea typeface="+mn-ea"/>
                <a:cs typeface="+mn-cs"/>
              </a:rPr>
              <a:t>alg</a:t>
            </a:r>
            <a:endParaRPr lang="en-US" sz="1600" b="0" i="0" u="none" strike="noStrike"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b="0" i="0" u="none" strike="noStrike" kern="1200" dirty="0">
              <a:solidFill>
                <a:schemeClr val="tx1"/>
              </a:solidFill>
              <a:effectLst/>
              <a:latin typeface="+mn-lt"/>
              <a:ea typeface="+mn-ea"/>
              <a:cs typeface="+mn-cs"/>
            </a:endParaRP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you have some quantity of interest (or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as a result of a numerical code. Uncertainty quantification is the process of propagating some sources of uncertainty through the numerical code to evaluate the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is then a function of you uncertainty parameter, xi</a:t>
            </a:r>
          </a:p>
          <a:p>
            <a:r>
              <a:rPr lang="en-US" sz="1600" b="0" i="0" u="none" strike="noStrike" kern="1200" dirty="0">
                <a:solidFill>
                  <a:schemeClr val="tx1"/>
                </a:solidFill>
                <a:effectLst/>
                <a:latin typeface="+mn-lt"/>
                <a:ea typeface="+mn-ea"/>
                <a:cs typeface="+mn-cs"/>
              </a:rPr>
              <a:t>We have an example here of some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you might be interested in, as functions of the moment equation. So eq. 1 is the order-p moment equation of Q. Eq 2 is the first moment of Q, aka the expectation or mean. The variance can be taken to be the second moment minus the square of the first moment. A simple example of a stochastic system might look mathematically is eq. 4, where you have some differential equation describing your system, and the parameter xi represents uncertainty in your system. </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There are a variety of UQ strategies – surrogates, sampling-based methods, or hybrids of the two. In general, sampling methods (aka MC methods) are good for systems with noisy quantities of interest. Applied to eq. 4, If you have a numerical solver for a solution of y, a sampling UQ approach would be to sample xi and solve for y as a function of it, then do that a number of times (this is referred to as Monte Carlo UQ). Then, calculate your statistics information to understand how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reacts as a function of this uncertain parameter, and we can compare to an exact solution to understand how accurate our sampling approach is. </a:t>
            </a:r>
          </a:p>
          <a:p>
            <a:br>
              <a:rPr lang="en-US" sz="1600" dirty="0"/>
            </a:br>
            <a:endParaRPr lang="en-US" sz="1600" dirty="0"/>
          </a:p>
        </p:txBody>
      </p:sp>
      <p:sp>
        <p:nvSpPr>
          <p:cNvPr id="4" name="Slide Number Placeholder 3"/>
          <p:cNvSpPr>
            <a:spLocks noGrp="1"/>
          </p:cNvSpPr>
          <p:nvPr>
            <p:ph type="sldNum" sz="quarter" idx="5"/>
          </p:nvPr>
        </p:nvSpPr>
        <p:spPr/>
        <p:txBody>
          <a:bodyPr/>
          <a:lstStyle/>
          <a:p>
            <a:fld id="{A2430F75-B5EC-044F-A636-30352D0A1350}" type="slidenum">
              <a:rPr lang="en-US" smtClean="0"/>
              <a:t>12</a:t>
            </a:fld>
            <a:endParaRPr lang="en-US"/>
          </a:p>
        </p:txBody>
      </p:sp>
    </p:spTree>
    <p:extLst>
      <p:ext uri="{BB962C8B-B14F-4D97-AF65-F5344CB8AC3E}">
        <p14:creationId xmlns:p14="http://schemas.microsoft.com/office/powerpoint/2010/main" val="414115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mn-lt"/>
                <a:ea typeface="+mn-ea"/>
                <a:cs typeface="+mn-cs"/>
              </a:rPr>
              <a:t>- an intro to uncertainty quantification</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quantity of interest Q, a function of uncertain parameter xi</a:t>
            </a:r>
          </a:p>
          <a:p>
            <a:r>
              <a:rPr lang="en-US" sz="1600" b="0" i="0" u="none" strike="noStrike" kern="1200" dirty="0">
                <a:solidFill>
                  <a:schemeClr val="tx1"/>
                </a:solidFill>
                <a:effectLst/>
                <a:latin typeface="+mn-lt"/>
                <a:ea typeface="+mn-ea"/>
                <a:cs typeface="+mn-cs"/>
              </a:rPr>
              <a:t>UQ propagates some source of uncertainty through a numerical code to evaluate statistics</a:t>
            </a:r>
          </a:p>
          <a:p>
            <a:r>
              <a:rPr lang="en-US" sz="1600" b="0" i="0" u="none" strike="noStrike" kern="1200" dirty="0">
                <a:solidFill>
                  <a:schemeClr val="tx1"/>
                </a:solidFill>
                <a:effectLst/>
                <a:latin typeface="+mn-lt"/>
                <a:ea typeface="+mn-ea"/>
                <a:cs typeface="+mn-cs"/>
              </a:rPr>
              <a:t>Statistics one might be interested in, using the moment equation. Mean is first moment; variance</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You can use a variety of strategies, surrogate and sampling and hybrid</a:t>
            </a:r>
          </a:p>
          <a:p>
            <a:pPr marL="285750" indent="-285750">
              <a:buFontTx/>
              <a:buChar char="-"/>
            </a:pPr>
            <a:r>
              <a:rPr lang="en-US" sz="1600" b="0" i="0" u="none" strike="noStrike" kern="1200" dirty="0">
                <a:solidFill>
                  <a:schemeClr val="tx1"/>
                </a:solidFill>
                <a:effectLst/>
                <a:latin typeface="+mn-lt"/>
                <a:ea typeface="+mn-ea"/>
                <a:cs typeface="+mn-cs"/>
              </a:rPr>
              <a:t>sampling aka MC good for noisy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example </a:t>
            </a:r>
            <a:r>
              <a:rPr lang="en-US" sz="1600" b="0" i="0" u="none" strike="noStrike" kern="1200" dirty="0" err="1">
                <a:solidFill>
                  <a:schemeClr val="tx1"/>
                </a:solidFill>
                <a:effectLst/>
                <a:latin typeface="+mn-lt"/>
                <a:ea typeface="+mn-ea"/>
                <a:cs typeface="+mn-cs"/>
              </a:rPr>
              <a:t>alg</a:t>
            </a:r>
            <a:endParaRPr lang="en-US" sz="1600" b="0" i="0" u="none" strike="noStrike"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b="0" i="0" u="none" strike="noStrike" kern="1200" dirty="0">
              <a:solidFill>
                <a:schemeClr val="tx1"/>
              </a:solidFill>
              <a:effectLst/>
              <a:latin typeface="+mn-lt"/>
              <a:ea typeface="+mn-ea"/>
              <a:cs typeface="+mn-cs"/>
            </a:endParaRP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you have some quantity of interest (or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as a result of a numerical code. Uncertainty quantification is the process of propagating some sources of uncertainty through the numerical code to evaluate the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is then a function of you uncertainty parameter, xi</a:t>
            </a:r>
          </a:p>
          <a:p>
            <a:r>
              <a:rPr lang="en-US" sz="1600" b="0" i="0" u="none" strike="noStrike" kern="1200" dirty="0">
                <a:solidFill>
                  <a:schemeClr val="tx1"/>
                </a:solidFill>
                <a:effectLst/>
                <a:latin typeface="+mn-lt"/>
                <a:ea typeface="+mn-ea"/>
                <a:cs typeface="+mn-cs"/>
              </a:rPr>
              <a:t>We have an example here of some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you might be interested in, as functions of the moment equation. So eq. 1 is the order-p moment equation of Q. Eq 2 is the first moment of Q, aka the expectation or mean. The variance can be taken to be the second moment minus the square of the first moment. A simple example of a stochastic system might look mathematically is eq. 4, where you have some differential equation describing your system, and the parameter xi represents uncertainty in your system. </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There are a variety of UQ strategies – surrogates, sampling-based methods, or hybrids of the two. In general, sampling methods (aka MC methods) are good for systems with noisy quantities of interest. Applied to eq. 4, If you have a numerical solver for a solution of y, a sampling UQ approach would be to sample xi and solve for y as a function of it, then do that a number of times (this is referred to as Monte Carlo UQ). Then, calculate your statistics information to understand how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reacts as a function of this uncertain parameter, and we can compare to an exact solution to understand how accurate our sampling approach is. </a:t>
            </a:r>
          </a:p>
          <a:p>
            <a:br>
              <a:rPr lang="en-US" sz="1600" dirty="0"/>
            </a:br>
            <a:endParaRPr lang="en-US" sz="1600" dirty="0"/>
          </a:p>
        </p:txBody>
      </p:sp>
      <p:sp>
        <p:nvSpPr>
          <p:cNvPr id="4" name="Slide Number Placeholder 3"/>
          <p:cNvSpPr>
            <a:spLocks noGrp="1"/>
          </p:cNvSpPr>
          <p:nvPr>
            <p:ph type="sldNum" sz="quarter" idx="5"/>
          </p:nvPr>
        </p:nvSpPr>
        <p:spPr/>
        <p:txBody>
          <a:bodyPr/>
          <a:lstStyle/>
          <a:p>
            <a:fld id="{A2430F75-B5EC-044F-A636-30352D0A1350}" type="slidenum">
              <a:rPr lang="en-US" smtClean="0"/>
              <a:t>13</a:t>
            </a:fld>
            <a:endParaRPr lang="en-US"/>
          </a:p>
        </p:txBody>
      </p:sp>
    </p:spTree>
    <p:extLst>
      <p:ext uri="{BB962C8B-B14F-4D97-AF65-F5344CB8AC3E}">
        <p14:creationId xmlns:p14="http://schemas.microsoft.com/office/powerpoint/2010/main" val="147944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mn-lt"/>
                <a:ea typeface="+mn-ea"/>
                <a:cs typeface="+mn-cs"/>
              </a:rPr>
              <a:t>- an intro to uncertainty quantification</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quantity of interest Q, a function of uncertain parameter xi</a:t>
            </a:r>
          </a:p>
          <a:p>
            <a:r>
              <a:rPr lang="en-US" sz="1600" b="0" i="0" u="none" strike="noStrike" kern="1200" dirty="0">
                <a:solidFill>
                  <a:schemeClr val="tx1"/>
                </a:solidFill>
                <a:effectLst/>
                <a:latin typeface="+mn-lt"/>
                <a:ea typeface="+mn-ea"/>
                <a:cs typeface="+mn-cs"/>
              </a:rPr>
              <a:t>UQ propagates some source of uncertainty through a numerical code to evaluate statistics</a:t>
            </a:r>
          </a:p>
          <a:p>
            <a:r>
              <a:rPr lang="en-US" sz="1600" b="0" i="0" u="none" strike="noStrike" kern="1200" dirty="0">
                <a:solidFill>
                  <a:schemeClr val="tx1"/>
                </a:solidFill>
                <a:effectLst/>
                <a:latin typeface="+mn-lt"/>
                <a:ea typeface="+mn-ea"/>
                <a:cs typeface="+mn-cs"/>
              </a:rPr>
              <a:t>Statistics one might be interested in, using the moment equation. Mean is first moment; variance</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You can use a variety of strategies, surrogate and sampling and hybrid</a:t>
            </a:r>
          </a:p>
          <a:p>
            <a:pPr marL="285750" indent="-285750">
              <a:buFontTx/>
              <a:buChar char="-"/>
            </a:pPr>
            <a:r>
              <a:rPr lang="en-US" sz="1600" b="0" i="0" u="none" strike="noStrike" kern="1200" dirty="0">
                <a:solidFill>
                  <a:schemeClr val="tx1"/>
                </a:solidFill>
                <a:effectLst/>
                <a:latin typeface="+mn-lt"/>
                <a:ea typeface="+mn-ea"/>
                <a:cs typeface="+mn-cs"/>
              </a:rPr>
              <a:t>sampling aka MC good for noisy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example </a:t>
            </a:r>
            <a:r>
              <a:rPr lang="en-US" sz="1600" b="0" i="0" u="none" strike="noStrike" kern="1200" dirty="0" err="1">
                <a:solidFill>
                  <a:schemeClr val="tx1"/>
                </a:solidFill>
                <a:effectLst/>
                <a:latin typeface="+mn-lt"/>
                <a:ea typeface="+mn-ea"/>
                <a:cs typeface="+mn-cs"/>
              </a:rPr>
              <a:t>alg</a:t>
            </a:r>
            <a:endParaRPr lang="en-US" sz="1600" b="0" i="0" u="none" strike="noStrike"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b="0" i="0" u="none" strike="noStrike" kern="1200" dirty="0">
              <a:solidFill>
                <a:schemeClr val="tx1"/>
              </a:solidFill>
              <a:effectLst/>
              <a:latin typeface="+mn-lt"/>
              <a:ea typeface="+mn-ea"/>
              <a:cs typeface="+mn-cs"/>
            </a:endParaRP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you have some quantity of interest (or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as a result of a numerical code. Uncertainty quantification is the process of propagating some sources of uncertainty through the numerical code to evaluate the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is then a function of you uncertainty parameter, xi</a:t>
            </a:r>
          </a:p>
          <a:p>
            <a:r>
              <a:rPr lang="en-US" sz="1600" b="0" i="0" u="none" strike="noStrike" kern="1200" dirty="0">
                <a:solidFill>
                  <a:schemeClr val="tx1"/>
                </a:solidFill>
                <a:effectLst/>
                <a:latin typeface="+mn-lt"/>
                <a:ea typeface="+mn-ea"/>
                <a:cs typeface="+mn-cs"/>
              </a:rPr>
              <a:t>We have an example here of some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you might be interested in, as functions of the moment equation. So eq. 1 is the order-p moment equation of Q. Eq 2 is the first moment of Q, aka the expectation or mean. The variance can be taken to be the second moment minus the square of the first moment. A simple example of a stochastic system might look mathematically is eq. 4, where you have some differential equation describing your system, and the parameter xi represents uncertainty in your system. </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There are a variety of UQ strategies – surrogates, sampling-based methods, or hybrids of the two. In general, sampling methods (aka MC methods) are good for systems with noisy quantities of interest. Applied to eq. 4, If you have a numerical solver for a solution of y, a sampling UQ approach would be to sample xi and solve for y as a function of it, then do that a number of times (this is referred to as Monte Carlo UQ). Then, calculate your statistics information to understand how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reacts as a function of this uncertain parameter, and we can compare to an exact solution to understand how accurate our sampling approach is. </a:t>
            </a:r>
          </a:p>
          <a:p>
            <a:br>
              <a:rPr lang="en-US" sz="1600" dirty="0"/>
            </a:br>
            <a:endParaRPr lang="en-US" sz="1600" dirty="0"/>
          </a:p>
        </p:txBody>
      </p:sp>
      <p:sp>
        <p:nvSpPr>
          <p:cNvPr id="4" name="Slide Number Placeholder 3"/>
          <p:cNvSpPr>
            <a:spLocks noGrp="1"/>
          </p:cNvSpPr>
          <p:nvPr>
            <p:ph type="sldNum" sz="quarter" idx="5"/>
          </p:nvPr>
        </p:nvSpPr>
        <p:spPr/>
        <p:txBody>
          <a:bodyPr/>
          <a:lstStyle/>
          <a:p>
            <a:fld id="{A2430F75-B5EC-044F-A636-30352D0A1350}" type="slidenum">
              <a:rPr lang="en-US" smtClean="0"/>
              <a:t>14</a:t>
            </a:fld>
            <a:endParaRPr lang="en-US"/>
          </a:p>
        </p:txBody>
      </p:sp>
    </p:spTree>
    <p:extLst>
      <p:ext uri="{BB962C8B-B14F-4D97-AF65-F5344CB8AC3E}">
        <p14:creationId xmlns:p14="http://schemas.microsoft.com/office/powerpoint/2010/main" val="1189579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mn-lt"/>
                <a:ea typeface="+mn-ea"/>
                <a:cs typeface="+mn-cs"/>
              </a:rPr>
              <a:t>- an intro to uncertainty quantification</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quantity of interest Q, a function of uncertain parameter xi</a:t>
            </a:r>
          </a:p>
          <a:p>
            <a:r>
              <a:rPr lang="en-US" sz="1600" b="0" i="0" u="none" strike="noStrike" kern="1200" dirty="0">
                <a:solidFill>
                  <a:schemeClr val="tx1"/>
                </a:solidFill>
                <a:effectLst/>
                <a:latin typeface="+mn-lt"/>
                <a:ea typeface="+mn-ea"/>
                <a:cs typeface="+mn-cs"/>
              </a:rPr>
              <a:t>UQ propagates some source of uncertainty through a numerical code to evaluate statistics</a:t>
            </a:r>
          </a:p>
          <a:p>
            <a:r>
              <a:rPr lang="en-US" sz="1600" b="0" i="0" u="none" strike="noStrike" kern="1200" dirty="0">
                <a:solidFill>
                  <a:schemeClr val="tx1"/>
                </a:solidFill>
                <a:effectLst/>
                <a:latin typeface="+mn-lt"/>
                <a:ea typeface="+mn-ea"/>
                <a:cs typeface="+mn-cs"/>
              </a:rPr>
              <a:t>Statistics one might be interested in, using the moment equation. Mean is first moment; variance</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You can use a variety of strategies, surrogate and sampling and hybrid</a:t>
            </a:r>
          </a:p>
          <a:p>
            <a:pPr marL="285750" indent="-285750">
              <a:buFontTx/>
              <a:buChar char="-"/>
            </a:pPr>
            <a:r>
              <a:rPr lang="en-US" sz="1600" b="0" i="0" u="none" strike="noStrike" kern="1200" dirty="0">
                <a:solidFill>
                  <a:schemeClr val="tx1"/>
                </a:solidFill>
                <a:effectLst/>
                <a:latin typeface="+mn-lt"/>
                <a:ea typeface="+mn-ea"/>
                <a:cs typeface="+mn-cs"/>
              </a:rPr>
              <a:t>sampling aka MC good for noisy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example </a:t>
            </a:r>
            <a:r>
              <a:rPr lang="en-US" sz="1600" b="0" i="0" u="none" strike="noStrike" kern="1200" dirty="0" err="1">
                <a:solidFill>
                  <a:schemeClr val="tx1"/>
                </a:solidFill>
                <a:effectLst/>
                <a:latin typeface="+mn-lt"/>
                <a:ea typeface="+mn-ea"/>
                <a:cs typeface="+mn-cs"/>
              </a:rPr>
              <a:t>alg</a:t>
            </a:r>
            <a:endParaRPr lang="en-US" sz="1600" b="0" i="0" u="none" strike="noStrike"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600" b="0" i="0" u="none" strike="noStrike" kern="1200" dirty="0">
              <a:solidFill>
                <a:schemeClr val="tx1"/>
              </a:solidFill>
              <a:effectLst/>
              <a:latin typeface="+mn-lt"/>
              <a:ea typeface="+mn-ea"/>
              <a:cs typeface="+mn-cs"/>
            </a:endParaRP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In general you have some quantity of interest (or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as a result of a numerical code. Uncertainty quantification is the process of propagating some sources of uncertainty through the numerical code to evaluate the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Q is then a function of you uncertainty parameter, xi</a:t>
            </a:r>
          </a:p>
          <a:p>
            <a:r>
              <a:rPr lang="en-US" sz="1600" b="0" i="0" u="none" strike="noStrike" kern="1200" dirty="0">
                <a:solidFill>
                  <a:schemeClr val="tx1"/>
                </a:solidFill>
                <a:effectLst/>
                <a:latin typeface="+mn-lt"/>
                <a:ea typeface="+mn-ea"/>
                <a:cs typeface="+mn-cs"/>
              </a:rPr>
              <a:t>We have an example here of some statistics of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you might be interested in, as functions of the moment equation. So eq. 1 is the order-p moment equation of Q. Eq 2 is the first moment of Q, aka the expectation or mean. The variance can be taken to be the second moment minus the square of the first moment. A simple example of a stochastic system might look mathematically is eq. 4, where you have some differential equation describing your system, and the parameter xi represents uncertainty in your system. </a:t>
            </a:r>
          </a:p>
          <a:p>
            <a:endParaRPr lang="en-US" sz="1600" b="0" i="0" u="none" strike="noStrike"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There are a variety of UQ strategies – surrogates, sampling-based methods, or hybrids of the two. In general, sampling methods (aka MC methods) are good for systems with noisy quantities of interest. Applied to eq. 4, If you have a numerical solver for a solution of y, a sampling UQ approach would be to sample xi and solve for y as a function of it, then do that a number of times (this is referred to as Monte Carlo UQ). Then, calculate your statistics information to understand how your </a:t>
            </a:r>
            <a:r>
              <a:rPr lang="en-US" sz="1600" b="0" i="0" u="none" strike="noStrike" kern="1200" dirty="0" err="1">
                <a:solidFill>
                  <a:schemeClr val="tx1"/>
                </a:solidFill>
                <a:effectLst/>
                <a:latin typeface="+mn-lt"/>
                <a:ea typeface="+mn-ea"/>
                <a:cs typeface="+mn-cs"/>
              </a:rPr>
              <a:t>QoI</a:t>
            </a:r>
            <a:r>
              <a:rPr lang="en-US" sz="1600" b="0" i="0" u="none" strike="noStrike" kern="1200" dirty="0">
                <a:solidFill>
                  <a:schemeClr val="tx1"/>
                </a:solidFill>
                <a:effectLst/>
                <a:latin typeface="+mn-lt"/>
                <a:ea typeface="+mn-ea"/>
                <a:cs typeface="+mn-cs"/>
              </a:rPr>
              <a:t> reacts as a function of this uncertain parameter, and we can compare to an exact solution to understand how accurate our sampling approach is. </a:t>
            </a:r>
          </a:p>
          <a:p>
            <a:br>
              <a:rPr lang="en-US" sz="1600" dirty="0"/>
            </a:br>
            <a:endParaRPr lang="en-US" sz="1600" dirty="0"/>
          </a:p>
        </p:txBody>
      </p:sp>
      <p:sp>
        <p:nvSpPr>
          <p:cNvPr id="4" name="Slide Number Placeholder 3"/>
          <p:cNvSpPr>
            <a:spLocks noGrp="1"/>
          </p:cNvSpPr>
          <p:nvPr>
            <p:ph type="sldNum" sz="quarter" idx="5"/>
          </p:nvPr>
        </p:nvSpPr>
        <p:spPr/>
        <p:txBody>
          <a:bodyPr/>
          <a:lstStyle/>
          <a:p>
            <a:fld id="{A2430F75-B5EC-044F-A636-30352D0A1350}" type="slidenum">
              <a:rPr lang="en-US" smtClean="0"/>
              <a:t>15</a:t>
            </a:fld>
            <a:endParaRPr lang="en-US"/>
          </a:p>
        </p:txBody>
      </p:sp>
    </p:spTree>
    <p:extLst>
      <p:ext uri="{BB962C8B-B14F-4D97-AF65-F5344CB8AC3E}">
        <p14:creationId xmlns:p14="http://schemas.microsoft.com/office/powerpoint/2010/main" val="265873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From a UQ standpoint, goal is variance of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as a function of uncertain parameter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transmittance T = ratio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Uncertain param </a:t>
            </a:r>
            <a:r>
              <a:rPr lang="en-US" sz="1200" b="0" i="0" u="none" strike="noStrike" kern="1200" dirty="0" err="1">
                <a:solidFill>
                  <a:schemeClr val="tx1"/>
                </a:solidFill>
                <a:effectLst/>
                <a:latin typeface="+mn-lt"/>
                <a:ea typeface="+mn-ea"/>
                <a:cs typeface="+mn-cs"/>
              </a:rPr>
              <a:t>sigT</a:t>
            </a:r>
            <a:r>
              <a:rPr lang="en-US" sz="1200" b="0" i="0" u="none" strike="noStrike" kern="1200" dirty="0">
                <a:solidFill>
                  <a:schemeClr val="tx1"/>
                </a:solidFill>
                <a:effectLst/>
                <a:latin typeface="+mn-lt"/>
                <a:ea typeface="+mn-ea"/>
                <a:cs typeface="+mn-cs"/>
              </a:rPr>
              <a:t>, transmittance as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Single code response </a:t>
            </a:r>
            <a:r>
              <a:rPr lang="en-US" sz="1200" b="0" i="0" u="none" strike="noStrike" kern="1200" dirty="0" err="1">
                <a:solidFill>
                  <a:schemeClr val="tx1"/>
                </a:solidFill>
                <a:effectLst/>
                <a:latin typeface="+mn-lt"/>
                <a:ea typeface="+mn-ea"/>
                <a:cs typeface="+mn-cs"/>
              </a:rPr>
              <a:t>func</a:t>
            </a:r>
            <a:r>
              <a:rPr lang="en-US" sz="1200" b="0" i="0" u="none" strike="noStrike" kern="1200" dirty="0">
                <a:solidFill>
                  <a:schemeClr val="tx1"/>
                </a:solidFill>
                <a:effectLst/>
                <a:latin typeface="+mn-lt"/>
                <a:ea typeface="+mn-ea"/>
                <a:cs typeface="+mn-cs"/>
              </a:rPr>
              <a:t> of xi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Also rep MC uncertainty mathematically, not a number, vector of RV</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is then expectation over eta,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 which must be estimated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Look at statistics, starting with expectation *click*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Expec</a:t>
            </a:r>
            <a:r>
              <a:rPr lang="en-US" sz="1200" b="0" i="0" u="none" strike="noStrike" kern="1200" dirty="0">
                <a:solidFill>
                  <a:schemeClr val="tx1"/>
                </a:solidFill>
                <a:effectLst/>
                <a:latin typeface="+mn-lt"/>
                <a:ea typeface="+mn-ea"/>
                <a:cs typeface="+mn-cs"/>
              </a:rPr>
              <a:t> of T over UQ space, aka first moment from Eq. 2, also approx.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What else do we care about?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our goal is to obtain the variance of our quantity of interest over a number of UQ samples, and we can start by going through the statistics of our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In this case, our quantity of interest will be transmittance, the ratio of particles that leave the system once they’ve entered. We have our uncertain parameter </a:t>
            </a:r>
            <a:r>
              <a:rPr lang="en-US" sz="1200" b="0" i="0" u="none" strike="noStrike" kern="1200" dirty="0" err="1">
                <a:solidFill>
                  <a:schemeClr val="tx1"/>
                </a:solidFill>
                <a:effectLst/>
                <a:latin typeface="+mn-lt"/>
                <a:ea typeface="+mn-ea"/>
                <a:cs typeface="+mn-cs"/>
              </a:rPr>
              <a:t>Sigma_t</a:t>
            </a:r>
            <a:r>
              <a:rPr lang="en-US" sz="1200" b="0" i="0" u="none" strike="noStrike" kern="1200" dirty="0">
                <a:solidFill>
                  <a:schemeClr val="tx1"/>
                </a:solidFill>
                <a:effectLst/>
                <a:latin typeface="+mn-lt"/>
                <a:ea typeface="+mn-ea"/>
                <a:cs typeface="+mn-cs"/>
              </a:rPr>
              <a:t>, and though you wouldn’t say the transport is a ‘function of’ the total cross section, here our quantity of interest transmittance becomes a function of the stochastic total cross section, as in Eq. 6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our parameter uncertainty is xi, we can represent the monte </a:t>
            </a:r>
            <a:r>
              <a:rPr lang="en-US" sz="1200" b="0" i="0" u="none" strike="noStrike" kern="1200" dirty="0" err="1">
                <a:solidFill>
                  <a:schemeClr val="tx1"/>
                </a:solidFill>
                <a:effectLst/>
                <a:latin typeface="+mn-lt"/>
                <a:ea typeface="+mn-ea"/>
                <a:cs typeface="+mn-cs"/>
              </a:rPr>
              <a:t>carlo</a:t>
            </a:r>
            <a:r>
              <a:rPr lang="en-US" sz="1200" b="0" i="0" u="none" strike="noStrike" kern="1200" dirty="0">
                <a:solidFill>
                  <a:schemeClr val="tx1"/>
                </a:solidFill>
                <a:effectLst/>
                <a:latin typeface="+mn-lt"/>
                <a:ea typeface="+mn-ea"/>
                <a:cs typeface="+mn-cs"/>
              </a:rPr>
              <a:t> solver uncertainty using eta. Eta is not something sampled and plugged in, like xi is, but just mathematically represents the vector of random variables used to follow a particle along its ‘random walk’, and the resulting stochasticity. One UQ sample response would then actually then be the expectation over the entire eta space. We can bring back our first moment equation to find expectation, eq. 2, and this would be exact if we had an infinite number of samples. Instead, we have to settle for an approximation using a finite number ”samples” of our solver’s random behavior for one UQ sample, aka the number </a:t>
            </a:r>
            <a:r>
              <a:rPr lang="en-US" sz="1200" b="0" i="0" u="none" strike="noStrike" kern="1200" dirty="0" err="1">
                <a:solidFill>
                  <a:schemeClr val="tx1"/>
                </a:solidFill>
                <a:effectLst/>
                <a:latin typeface="+mn-lt"/>
                <a:ea typeface="+mn-ea"/>
                <a:cs typeface="+mn-cs"/>
              </a:rPr>
              <a:t>N_eta</a:t>
            </a:r>
            <a:r>
              <a:rPr lang="en-US" sz="1200" b="0" i="0" u="none" strike="noStrike" kern="1200" dirty="0">
                <a:solidFill>
                  <a:schemeClr val="tx1"/>
                </a:solidFill>
                <a:effectLst/>
                <a:latin typeface="+mn-lt"/>
                <a:ea typeface="+mn-ea"/>
                <a:cs typeface="+mn-cs"/>
              </a:rPr>
              <a:t> of histories we run per UQ sample.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first moment of the final code response, aka expectation of T, is also approximated using a finite number of UQ samples </a:t>
            </a:r>
            <a:r>
              <a:rPr lang="en-US" sz="1200" b="0" i="0" u="none" strike="noStrike" kern="1200" dirty="0" err="1">
                <a:solidFill>
                  <a:schemeClr val="tx1"/>
                </a:solidFill>
                <a:effectLst/>
                <a:latin typeface="+mn-lt"/>
                <a:ea typeface="+mn-ea"/>
                <a:cs typeface="+mn-cs"/>
              </a:rPr>
              <a:t>N_xi</a:t>
            </a:r>
            <a:r>
              <a:rPr lang="en-US" sz="1200" b="0" i="0" u="none" strike="noStrike" kern="1200" dirty="0">
                <a:solidFill>
                  <a:schemeClr val="tx1"/>
                </a:solidFill>
                <a:effectLst/>
                <a:latin typeface="+mn-lt"/>
                <a:ea typeface="+mn-ea"/>
                <a:cs typeface="+mn-cs"/>
              </a:rPr>
              <a:t>. Plugging Eq. 8 into Eq. 2 gives us Eq. 9, an approximation to the first moment of T using our code responses.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2430F75-B5EC-044F-A636-30352D0A1350}" type="slidenum">
              <a:rPr lang="en-US" smtClean="0"/>
              <a:t>16</a:t>
            </a:fld>
            <a:endParaRPr lang="en-US"/>
          </a:p>
        </p:txBody>
      </p:sp>
    </p:spTree>
    <p:extLst>
      <p:ext uri="{BB962C8B-B14F-4D97-AF65-F5344CB8AC3E}">
        <p14:creationId xmlns:p14="http://schemas.microsoft.com/office/powerpoint/2010/main" val="288865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From a UQ standpoint, goal is variance of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as a function of uncertain parameter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transmittance T = ratio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Uncertain param </a:t>
            </a:r>
            <a:r>
              <a:rPr lang="en-US" sz="1200" b="0" i="0" u="none" strike="noStrike" kern="1200" dirty="0" err="1">
                <a:solidFill>
                  <a:schemeClr val="tx1"/>
                </a:solidFill>
                <a:effectLst/>
                <a:latin typeface="+mn-lt"/>
                <a:ea typeface="+mn-ea"/>
                <a:cs typeface="+mn-cs"/>
              </a:rPr>
              <a:t>sigT</a:t>
            </a:r>
            <a:r>
              <a:rPr lang="en-US" sz="1200" b="0" i="0" u="none" strike="noStrike" kern="1200" dirty="0">
                <a:solidFill>
                  <a:schemeClr val="tx1"/>
                </a:solidFill>
                <a:effectLst/>
                <a:latin typeface="+mn-lt"/>
                <a:ea typeface="+mn-ea"/>
                <a:cs typeface="+mn-cs"/>
              </a:rPr>
              <a:t>, transmittance as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Single code response </a:t>
            </a:r>
            <a:r>
              <a:rPr lang="en-US" sz="1200" b="0" i="0" u="none" strike="noStrike" kern="1200" dirty="0" err="1">
                <a:solidFill>
                  <a:schemeClr val="tx1"/>
                </a:solidFill>
                <a:effectLst/>
                <a:latin typeface="+mn-lt"/>
                <a:ea typeface="+mn-ea"/>
                <a:cs typeface="+mn-cs"/>
              </a:rPr>
              <a:t>func</a:t>
            </a:r>
            <a:r>
              <a:rPr lang="en-US" sz="1200" b="0" i="0" u="none" strike="noStrike" kern="1200" dirty="0">
                <a:solidFill>
                  <a:schemeClr val="tx1"/>
                </a:solidFill>
                <a:effectLst/>
                <a:latin typeface="+mn-lt"/>
                <a:ea typeface="+mn-ea"/>
                <a:cs typeface="+mn-cs"/>
              </a:rPr>
              <a:t> of xi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Also rep MC uncertainty mathematically, not a number, vector of RV</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is then expectation over eta,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*click* which must be estimated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Look at statistics, starting with expectation *click*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err="1">
                <a:solidFill>
                  <a:schemeClr val="tx1"/>
                </a:solidFill>
                <a:effectLst/>
                <a:latin typeface="+mn-lt"/>
                <a:ea typeface="+mn-ea"/>
                <a:cs typeface="+mn-cs"/>
              </a:rPr>
              <a:t>Expec</a:t>
            </a:r>
            <a:r>
              <a:rPr lang="en-US" sz="1200" b="0" i="0" u="none" strike="noStrike" kern="1200" dirty="0">
                <a:solidFill>
                  <a:schemeClr val="tx1"/>
                </a:solidFill>
                <a:effectLst/>
                <a:latin typeface="+mn-lt"/>
                <a:ea typeface="+mn-ea"/>
                <a:cs typeface="+mn-cs"/>
              </a:rPr>
              <a:t> of T over UQ space, aka first moment from Eq. 2, also approx.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What else do we care about?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our goal is to obtain the variance of our quantity of interest over a number of UQ samples, and we can start by going through the statistics of our </a:t>
            </a:r>
            <a:r>
              <a:rPr lang="en-US" sz="1200" b="0" i="0" u="none" strike="noStrike" kern="1200" dirty="0" err="1">
                <a:solidFill>
                  <a:schemeClr val="tx1"/>
                </a:solidFill>
                <a:effectLst/>
                <a:latin typeface="+mn-lt"/>
                <a:ea typeface="+mn-ea"/>
                <a:cs typeface="+mn-cs"/>
              </a:rPr>
              <a:t>QoI</a:t>
            </a:r>
            <a:r>
              <a:rPr lang="en-US" sz="1200" b="0" i="0" u="none" strike="noStrike" kern="1200" dirty="0">
                <a:solidFill>
                  <a:schemeClr val="tx1"/>
                </a:solidFill>
                <a:effectLst/>
                <a:latin typeface="+mn-lt"/>
                <a:ea typeface="+mn-ea"/>
                <a:cs typeface="+mn-cs"/>
              </a:rPr>
              <a:t>. In this case, our quantity of interest will be transmittance, the ratio of particles that leave the system once they’ve entered. We have our uncertain parameter </a:t>
            </a:r>
            <a:r>
              <a:rPr lang="en-US" sz="1200" b="0" i="0" u="none" strike="noStrike" kern="1200" dirty="0" err="1">
                <a:solidFill>
                  <a:schemeClr val="tx1"/>
                </a:solidFill>
                <a:effectLst/>
                <a:latin typeface="+mn-lt"/>
                <a:ea typeface="+mn-ea"/>
                <a:cs typeface="+mn-cs"/>
              </a:rPr>
              <a:t>Sigma_t</a:t>
            </a:r>
            <a:r>
              <a:rPr lang="en-US" sz="1200" b="0" i="0" u="none" strike="noStrike" kern="1200" dirty="0">
                <a:solidFill>
                  <a:schemeClr val="tx1"/>
                </a:solidFill>
                <a:effectLst/>
                <a:latin typeface="+mn-lt"/>
                <a:ea typeface="+mn-ea"/>
                <a:cs typeface="+mn-cs"/>
              </a:rPr>
              <a:t>, and though you wouldn’t say the transport is a ‘function of’ the total cross section, here our quantity of interest transmittance becomes a function of the stochastic total cross section, as in Eq. 6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our parameter uncertainty is xi, we can represent the monte </a:t>
            </a:r>
            <a:r>
              <a:rPr lang="en-US" sz="1200" b="0" i="0" u="none" strike="noStrike" kern="1200" dirty="0" err="1">
                <a:solidFill>
                  <a:schemeClr val="tx1"/>
                </a:solidFill>
                <a:effectLst/>
                <a:latin typeface="+mn-lt"/>
                <a:ea typeface="+mn-ea"/>
                <a:cs typeface="+mn-cs"/>
              </a:rPr>
              <a:t>carlo</a:t>
            </a:r>
            <a:r>
              <a:rPr lang="en-US" sz="1200" b="0" i="0" u="none" strike="noStrike" kern="1200" dirty="0">
                <a:solidFill>
                  <a:schemeClr val="tx1"/>
                </a:solidFill>
                <a:effectLst/>
                <a:latin typeface="+mn-lt"/>
                <a:ea typeface="+mn-ea"/>
                <a:cs typeface="+mn-cs"/>
              </a:rPr>
              <a:t> solver uncertainty using eta. Eta is not something sampled and plugged in, like xi is, but just mathematically represents the vector of random variables used to follow a particle along its ‘random walk’, and the resulting stochasticity. One UQ sample response would then actually then be the expectation over the entire eta space. We can bring back our first moment equation to find expectation, eq. 2, and this would be exact if we had an infinite number of samples. Instead, we have to settle for an approximation using a finite number ”samples” of our solver’s random behavior for one UQ sample, aka the number </a:t>
            </a:r>
            <a:r>
              <a:rPr lang="en-US" sz="1200" b="0" i="0" u="none" strike="noStrike" kern="1200" dirty="0" err="1">
                <a:solidFill>
                  <a:schemeClr val="tx1"/>
                </a:solidFill>
                <a:effectLst/>
                <a:latin typeface="+mn-lt"/>
                <a:ea typeface="+mn-ea"/>
                <a:cs typeface="+mn-cs"/>
              </a:rPr>
              <a:t>N_eta</a:t>
            </a:r>
            <a:r>
              <a:rPr lang="en-US" sz="1200" b="0" i="0" u="none" strike="noStrike" kern="1200" dirty="0">
                <a:solidFill>
                  <a:schemeClr val="tx1"/>
                </a:solidFill>
                <a:effectLst/>
                <a:latin typeface="+mn-lt"/>
                <a:ea typeface="+mn-ea"/>
                <a:cs typeface="+mn-cs"/>
              </a:rPr>
              <a:t> of histories we run per UQ sample.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first moment of the final code response, aka expectation of T, is also approximated using a finite number of UQ samples </a:t>
            </a:r>
            <a:r>
              <a:rPr lang="en-US" sz="1200" b="0" i="0" u="none" strike="noStrike" kern="1200" dirty="0" err="1">
                <a:solidFill>
                  <a:schemeClr val="tx1"/>
                </a:solidFill>
                <a:effectLst/>
                <a:latin typeface="+mn-lt"/>
                <a:ea typeface="+mn-ea"/>
                <a:cs typeface="+mn-cs"/>
              </a:rPr>
              <a:t>N_xi</a:t>
            </a:r>
            <a:r>
              <a:rPr lang="en-US" sz="1200" b="0" i="0" u="none" strike="noStrike" kern="1200" dirty="0">
                <a:solidFill>
                  <a:schemeClr val="tx1"/>
                </a:solidFill>
                <a:effectLst/>
                <a:latin typeface="+mn-lt"/>
                <a:ea typeface="+mn-ea"/>
                <a:cs typeface="+mn-cs"/>
              </a:rPr>
              <a:t>. Plugging Eq. 8 into Eq. 2 gives us Eq. 9, an approximation to the first moment of T using our code responses.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2430F75-B5EC-044F-A636-30352D0A1350}" type="slidenum">
              <a:rPr lang="en-US" smtClean="0"/>
              <a:t>17</a:t>
            </a:fld>
            <a:endParaRPr lang="en-US"/>
          </a:p>
        </p:txBody>
      </p:sp>
    </p:spTree>
    <p:extLst>
      <p:ext uri="{BB962C8B-B14F-4D97-AF65-F5344CB8AC3E}">
        <p14:creationId xmlns:p14="http://schemas.microsoft.com/office/powerpoint/2010/main" val="203061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78A2-FB36-46F2-B168-A33C39653CA4}"/>
              </a:ext>
            </a:extLst>
          </p:cNvPr>
          <p:cNvSpPr>
            <a:spLocks noGrp="1"/>
          </p:cNvSpPr>
          <p:nvPr>
            <p:ph type="ctrTitle" hasCustomPrompt="1"/>
          </p:nvPr>
        </p:nvSpPr>
        <p:spPr>
          <a:xfrm>
            <a:off x="300681" y="304800"/>
            <a:ext cx="11590638" cy="1625599"/>
          </a:xfrm>
          <a:solidFill>
            <a:schemeClr val="accent4"/>
          </a:solidFill>
          <a:effectLst>
            <a:outerShdw blurRad="50800" dist="114300" dir="2700000" algn="tl" rotWithShape="0">
              <a:prstClr val="black">
                <a:alpha val="40000"/>
              </a:prstClr>
            </a:outerShdw>
            <a:softEdge rad="0"/>
          </a:effectLst>
        </p:spPr>
        <p:txBody>
          <a:bodyPr tIns="274320" anchor="t" anchorCtr="0"/>
          <a:lstStyle>
            <a:lvl1pPr algn="ctr">
              <a:defRPr sz="4000" b="1">
                <a:solidFill>
                  <a:schemeClr val="bg1"/>
                </a:solidFill>
                <a:latin typeface="Arial" panose="020B0604020202020204" pitchFamily="34" charset="0"/>
                <a:cs typeface="Arial" panose="020B0604020202020204" pitchFamily="34" charset="0"/>
              </a:defRPr>
            </a:lvl1pPr>
          </a:lstStyle>
          <a:p>
            <a:r>
              <a:rPr lang="en-US" dirty="0"/>
              <a:t>Insert title</a:t>
            </a:r>
          </a:p>
        </p:txBody>
      </p:sp>
      <p:sp>
        <p:nvSpPr>
          <p:cNvPr id="3" name="Subtitle 2">
            <a:extLst>
              <a:ext uri="{FF2B5EF4-FFF2-40B4-BE49-F238E27FC236}">
                <a16:creationId xmlns:a16="http://schemas.microsoft.com/office/drawing/2014/main" id="{00C9E545-A6BD-4536-BBFE-65E9FE740015}"/>
              </a:ext>
            </a:extLst>
          </p:cNvPr>
          <p:cNvSpPr>
            <a:spLocks noGrp="1"/>
          </p:cNvSpPr>
          <p:nvPr>
            <p:ph type="subTitle" idx="1" hasCustomPrompt="1"/>
          </p:nvPr>
        </p:nvSpPr>
        <p:spPr>
          <a:xfrm>
            <a:off x="1524000" y="1191725"/>
            <a:ext cx="9144000" cy="430887"/>
          </a:xfrm>
        </p:spPr>
        <p:txBody>
          <a:bodyPr>
            <a:noAutofit/>
          </a:bodyPr>
          <a:lstStyle>
            <a:lvl1pPr marL="0" indent="0" algn="ctr">
              <a:buNone/>
              <a:defRPr sz="260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Insert subtitle</a:t>
            </a:r>
          </a:p>
        </p:txBody>
      </p:sp>
      <p:sp>
        <p:nvSpPr>
          <p:cNvPr id="6" name="Slide Number Placeholder 5">
            <a:extLst>
              <a:ext uri="{FF2B5EF4-FFF2-40B4-BE49-F238E27FC236}">
                <a16:creationId xmlns:a16="http://schemas.microsoft.com/office/drawing/2014/main" id="{3E8196CB-6216-429D-BB7C-14107F75A75D}"/>
              </a:ext>
            </a:extLst>
          </p:cNvPr>
          <p:cNvSpPr>
            <a:spLocks noGrp="1"/>
          </p:cNvSpPr>
          <p:nvPr>
            <p:ph type="sldNum" sz="quarter" idx="12"/>
          </p:nvPr>
        </p:nvSpPr>
        <p:spPr/>
        <p:txBody>
          <a:bodyPr/>
          <a:lstStyle/>
          <a:p>
            <a:fld id="{A7B37A42-1143-48FC-B4BA-4801294DBEED}" type="slidenum">
              <a:rPr lang="en-US" smtClean="0"/>
              <a:t>‹#›</a:t>
            </a:fld>
            <a:endParaRPr lang="en-US"/>
          </a:p>
        </p:txBody>
      </p:sp>
    </p:spTree>
    <p:extLst>
      <p:ext uri="{BB962C8B-B14F-4D97-AF65-F5344CB8AC3E}">
        <p14:creationId xmlns:p14="http://schemas.microsoft.com/office/powerpoint/2010/main" val="34369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19A1-7C50-429F-9DB9-DD723957CD3B}"/>
              </a:ext>
            </a:extLst>
          </p:cNvPr>
          <p:cNvSpPr>
            <a:spLocks noGrp="1"/>
          </p:cNvSpPr>
          <p:nvPr>
            <p:ph type="title" hasCustomPrompt="1"/>
          </p:nvPr>
        </p:nvSpPr>
        <p:spPr>
          <a:xfrm>
            <a:off x="838200" y="2002631"/>
            <a:ext cx="10515600" cy="2852737"/>
          </a:xfrm>
        </p:spPr>
        <p:txBody>
          <a:bodyPr anchor="ctr" anchorCtr="0">
            <a:normAutofit/>
          </a:bodyPr>
          <a:lstStyle>
            <a:lvl1pPr algn="ctr">
              <a:defRPr sz="6600" b="1">
                <a:latin typeface="Arial" panose="020B0604020202020204" pitchFamily="34" charset="0"/>
                <a:cs typeface="Arial" panose="020B0604020202020204" pitchFamily="34" charset="0"/>
              </a:defRPr>
            </a:lvl1pPr>
          </a:lstStyle>
          <a:p>
            <a:r>
              <a:rPr lang="en-US" dirty="0"/>
              <a:t>Insert Section Title</a:t>
            </a:r>
          </a:p>
        </p:txBody>
      </p:sp>
      <p:sp>
        <p:nvSpPr>
          <p:cNvPr id="6" name="Slide Number Placeholder 5">
            <a:extLst>
              <a:ext uri="{FF2B5EF4-FFF2-40B4-BE49-F238E27FC236}">
                <a16:creationId xmlns:a16="http://schemas.microsoft.com/office/drawing/2014/main" id="{84DD028F-DF11-4FD0-9D50-FE5B719223FA}"/>
              </a:ext>
            </a:extLst>
          </p:cNvPr>
          <p:cNvSpPr>
            <a:spLocks noGrp="1"/>
          </p:cNvSpPr>
          <p:nvPr>
            <p:ph type="sldNum" sz="quarter" idx="12"/>
          </p:nvPr>
        </p:nvSpPr>
        <p:spPr/>
        <p:txBody>
          <a:bodyPr/>
          <a:lstStyle/>
          <a:p>
            <a:fld id="{A7B37A42-1143-48FC-B4BA-4801294DBEED}" type="slidenum">
              <a:rPr lang="en-US" smtClean="0"/>
              <a:t>‹#›</a:t>
            </a:fld>
            <a:endParaRPr lang="en-US"/>
          </a:p>
        </p:txBody>
      </p:sp>
      <p:sp>
        <p:nvSpPr>
          <p:cNvPr id="7" name="TextBox 6">
            <a:extLst>
              <a:ext uri="{FF2B5EF4-FFF2-40B4-BE49-F238E27FC236}">
                <a16:creationId xmlns:a16="http://schemas.microsoft.com/office/drawing/2014/main" id="{49C32E37-2259-4F74-B282-F52D4433E186}"/>
              </a:ext>
            </a:extLst>
          </p:cNvPr>
          <p:cNvSpPr txBox="1"/>
          <p:nvPr userDrawn="1"/>
        </p:nvSpPr>
        <p:spPr>
          <a:xfrm>
            <a:off x="10886586" y="116930"/>
            <a:ext cx="1033272" cy="502920"/>
          </a:xfrm>
          <a:prstGeom prst="rect">
            <a:avLst/>
          </a:prstGeom>
          <a:blipFill dpi="0" rotWithShape="1">
            <a:blip r:embed="rId2"/>
            <a:srcRect/>
            <a:stretch>
              <a:fillRect/>
            </a:stretch>
          </a:blipFill>
        </p:spPr>
        <p:txBody>
          <a:bodyPr wrap="square" rtlCol="0">
            <a:spAutoFit/>
          </a:bodyPr>
          <a:lstStyle/>
          <a:p>
            <a:endParaRPr lang="en-US" dirty="0"/>
          </a:p>
        </p:txBody>
      </p:sp>
    </p:spTree>
    <p:extLst>
      <p:ext uri="{BB962C8B-B14F-4D97-AF65-F5344CB8AC3E}">
        <p14:creationId xmlns:p14="http://schemas.microsoft.com/office/powerpoint/2010/main" val="134805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453A51-6449-4702-A542-6016DBB73DAA}"/>
              </a:ext>
            </a:extLst>
          </p:cNvPr>
          <p:cNvSpPr/>
          <p:nvPr userDrawn="1"/>
        </p:nvSpPr>
        <p:spPr>
          <a:xfrm>
            <a:off x="9982200" y="0"/>
            <a:ext cx="2209800" cy="6810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A4FBF-BCAE-478D-967E-F0E642ADD2FC}"/>
              </a:ext>
            </a:extLst>
          </p:cNvPr>
          <p:cNvSpPr>
            <a:spLocks noGrp="1"/>
          </p:cNvSpPr>
          <p:nvPr>
            <p:ph type="title" hasCustomPrompt="1"/>
          </p:nvPr>
        </p:nvSpPr>
        <p:spPr>
          <a:xfrm>
            <a:off x="0" y="0"/>
            <a:ext cx="10580915" cy="681036"/>
          </a:xfrm>
          <a:ln>
            <a:solidFill>
              <a:schemeClr val="accent2"/>
            </a:solidFill>
          </a:ln>
        </p:spPr>
        <p:txBody>
          <a:bodyPr tIns="640080" bIns="548640">
            <a:normAutofit/>
          </a:bodyPr>
          <a:lstStyle>
            <a:lvl1pPr>
              <a:defRPr sz="3600" b="1">
                <a:latin typeface="Arial" panose="020B0604020202020204" pitchFamily="34" charset="0"/>
                <a:cs typeface="Arial" panose="020B0604020202020204" pitchFamily="34" charset="0"/>
              </a:defRPr>
            </a:lvl1pPr>
          </a:lstStyle>
          <a:p>
            <a:r>
              <a:rPr lang="en-US" dirty="0"/>
              <a:t>Insert slide title</a:t>
            </a:r>
          </a:p>
        </p:txBody>
      </p:sp>
      <p:sp>
        <p:nvSpPr>
          <p:cNvPr id="3" name="Content Placeholder 2">
            <a:extLst>
              <a:ext uri="{FF2B5EF4-FFF2-40B4-BE49-F238E27FC236}">
                <a16:creationId xmlns:a16="http://schemas.microsoft.com/office/drawing/2014/main" id="{DA8B7D56-9E7F-47D3-905A-E5B7ADF18EF7}"/>
              </a:ext>
            </a:extLst>
          </p:cNvPr>
          <p:cNvSpPr>
            <a:spLocks noGrp="1"/>
          </p:cNvSpPr>
          <p:nvPr>
            <p:ph idx="1"/>
          </p:nvPr>
        </p:nvSpPr>
        <p:spPr>
          <a:xfrm>
            <a:off x="402771" y="1567542"/>
            <a:ext cx="11426372" cy="4408261"/>
          </a:xfrm>
        </p:spPr>
        <p:txBody>
          <a:bodyPr bIns="0"/>
          <a:lstStyle>
            <a:lvl1pPr>
              <a:buClr>
                <a:schemeClr val="accent1"/>
              </a:buClr>
              <a:defRPr>
                <a:latin typeface="Arial" panose="020B0604020202020204" pitchFamily="34" charset="0"/>
                <a:cs typeface="Arial" panose="020B0604020202020204" pitchFamily="34" charset="0"/>
              </a:defRPr>
            </a:lvl1pPr>
            <a:lvl2pPr>
              <a:buClr>
                <a:schemeClr val="accent1"/>
              </a:buClr>
              <a:defRPr>
                <a:latin typeface="Arial" panose="020B0604020202020204" pitchFamily="34" charset="0"/>
                <a:cs typeface="Arial" panose="020B0604020202020204" pitchFamily="34" charset="0"/>
              </a:defRPr>
            </a:lvl2pPr>
            <a:lvl3pPr>
              <a:buClr>
                <a:schemeClr val="accent1"/>
              </a:buClr>
              <a:defRPr>
                <a:latin typeface="Arial" panose="020B0604020202020204" pitchFamily="34" charset="0"/>
                <a:cs typeface="Arial" panose="020B0604020202020204" pitchFamily="34" charset="0"/>
              </a:defRPr>
            </a:lvl3pPr>
            <a:lvl4pPr>
              <a:buClr>
                <a:schemeClr val="accent1"/>
              </a:buClr>
              <a:defRPr>
                <a:latin typeface="Arial" panose="020B0604020202020204" pitchFamily="34" charset="0"/>
                <a:cs typeface="Arial" panose="020B0604020202020204" pitchFamily="34" charset="0"/>
              </a:defRPr>
            </a:lvl4pPr>
            <a:lvl5pPr>
              <a:buClr>
                <a:schemeClr val="accent1"/>
              </a:buCl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E8C19AA8-179D-4C2E-B5EC-50A1FA49B5B7}"/>
              </a:ext>
            </a:extLst>
          </p:cNvPr>
          <p:cNvSpPr>
            <a:spLocks noGrp="1"/>
          </p:cNvSpPr>
          <p:nvPr>
            <p:ph type="sldNum" sz="quarter" idx="12"/>
          </p:nvPr>
        </p:nvSpPr>
        <p:spPr/>
        <p:txBody>
          <a:bodyPr/>
          <a:lstStyle/>
          <a:p>
            <a:fld id="{A7B37A42-1143-48FC-B4BA-4801294DBEED}" type="slidenum">
              <a:rPr lang="en-US" smtClean="0"/>
              <a:t>‹#›</a:t>
            </a:fld>
            <a:endParaRPr lang="en-US"/>
          </a:p>
        </p:txBody>
      </p:sp>
      <p:sp>
        <p:nvSpPr>
          <p:cNvPr id="9" name="TextBox 8">
            <a:extLst>
              <a:ext uri="{FF2B5EF4-FFF2-40B4-BE49-F238E27FC236}">
                <a16:creationId xmlns:a16="http://schemas.microsoft.com/office/drawing/2014/main" id="{DAEEB3A4-C5AA-4F32-B179-3144AB2D7971}"/>
              </a:ext>
            </a:extLst>
          </p:cNvPr>
          <p:cNvSpPr txBox="1"/>
          <p:nvPr userDrawn="1"/>
        </p:nvSpPr>
        <p:spPr>
          <a:xfrm>
            <a:off x="10886586" y="116930"/>
            <a:ext cx="1033272" cy="502920"/>
          </a:xfrm>
          <a:prstGeom prst="rect">
            <a:avLst/>
          </a:prstGeom>
          <a:blipFill dpi="0" rotWithShape="1">
            <a:blip r:embed="rId2"/>
            <a:srcRect/>
            <a:stretch>
              <a:fillRect/>
            </a:stretch>
          </a:blipFill>
        </p:spPr>
        <p:txBody>
          <a:bodyPr wrap="square" rtlCol="0">
            <a:spAutoFit/>
          </a:bodyPr>
          <a:lstStyle/>
          <a:p>
            <a:endParaRPr lang="en-US" dirty="0"/>
          </a:p>
        </p:txBody>
      </p:sp>
    </p:spTree>
    <p:extLst>
      <p:ext uri="{BB962C8B-B14F-4D97-AF65-F5344CB8AC3E}">
        <p14:creationId xmlns:p14="http://schemas.microsoft.com/office/powerpoint/2010/main" val="186547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itle slid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AF42BCC-F5D4-4161-A2A5-947B119B2DFB}"/>
              </a:ext>
            </a:extLst>
          </p:cNvPr>
          <p:cNvSpPr>
            <a:spLocks noGrp="1"/>
          </p:cNvSpPr>
          <p:nvPr>
            <p:ph type="sldNum" sz="quarter" idx="12"/>
          </p:nvPr>
        </p:nvSpPr>
        <p:spPr>
          <a:xfrm>
            <a:off x="8610600" y="6356351"/>
            <a:ext cx="2743200" cy="365125"/>
          </a:xfrm>
        </p:spPr>
        <p:txBody>
          <a:bodyPr/>
          <a:lstStyle/>
          <a:p>
            <a:fld id="{A7B37A42-1143-48FC-B4BA-4801294DBEED}" type="slidenum">
              <a:rPr lang="en-US" smtClean="0"/>
              <a:t>‹#›</a:t>
            </a:fld>
            <a:endParaRPr lang="en-US"/>
          </a:p>
        </p:txBody>
      </p:sp>
      <p:sp>
        <p:nvSpPr>
          <p:cNvPr id="8" name="TextBox 7">
            <a:extLst>
              <a:ext uri="{FF2B5EF4-FFF2-40B4-BE49-F238E27FC236}">
                <a16:creationId xmlns:a16="http://schemas.microsoft.com/office/drawing/2014/main" id="{39E98441-1229-4C95-B679-8D2416EF25E5}"/>
              </a:ext>
            </a:extLst>
          </p:cNvPr>
          <p:cNvSpPr txBox="1"/>
          <p:nvPr userDrawn="1"/>
        </p:nvSpPr>
        <p:spPr>
          <a:xfrm>
            <a:off x="10886586" y="116930"/>
            <a:ext cx="1033272" cy="502920"/>
          </a:xfrm>
          <a:prstGeom prst="rect">
            <a:avLst/>
          </a:prstGeom>
          <a:blipFill dpi="0" rotWithShape="1">
            <a:blip r:embed="rId2"/>
            <a:srcRect/>
            <a:stretch>
              <a:fillRect/>
            </a:stretch>
          </a:blipFill>
        </p:spPr>
        <p:txBody>
          <a:bodyPr wrap="square" rtlCol="0">
            <a:spAutoFit/>
          </a:bodyPr>
          <a:lstStyle/>
          <a:p>
            <a:endParaRPr lang="en-US" dirty="0"/>
          </a:p>
        </p:txBody>
      </p:sp>
    </p:spTree>
    <p:extLst>
      <p:ext uri="{BB962C8B-B14F-4D97-AF65-F5344CB8AC3E}">
        <p14:creationId xmlns:p14="http://schemas.microsoft.com/office/powerpoint/2010/main" val="3404350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92AB29-4763-446A-AA03-D1241954FDAA}"/>
              </a:ext>
            </a:extLst>
          </p:cNvPr>
          <p:cNvSpPr>
            <a:spLocks noGrp="1"/>
          </p:cNvSpPr>
          <p:nvPr>
            <p:ph type="title"/>
          </p:nvPr>
        </p:nvSpPr>
        <p:spPr>
          <a:xfrm>
            <a:off x="838200" y="365126"/>
            <a:ext cx="10515600" cy="1325563"/>
          </a:xfrm>
          <a:prstGeom prst="rect">
            <a:avLst/>
          </a:prstGeom>
          <a:solidFill>
            <a:schemeClr val="accent2"/>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700B5C-27DD-4D40-B0F1-A64C6F1D0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9470E9-06F8-42FE-8EF6-F52173CE1EC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905AABF-4A2F-47B4-97B4-3F1286B9DE8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B8A2D-A9FC-47F9-9511-F55D6BE9216B}"/>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71966A-2CC9-4C6B-B272-AC20E82FE5B1}" type="slidenum">
              <a:rPr lang="en-US" smtClean="0"/>
              <a:pPr/>
              <a:t>‹#›</a:t>
            </a:fld>
            <a:endParaRPr lang="en-US" dirty="0"/>
          </a:p>
        </p:txBody>
      </p:sp>
    </p:spTree>
    <p:extLst>
      <p:ext uri="{BB962C8B-B14F-4D97-AF65-F5344CB8AC3E}">
        <p14:creationId xmlns:p14="http://schemas.microsoft.com/office/powerpoint/2010/main" val="106879310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18/10/relationships/comments" Target="../comments/modernComment_3A0_F0DF1BC5.xml"/><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0.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4.png"/><Relationship Id="rId7"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4.png"/><Relationship Id="rId7"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ndex.php?curid=22396140" TargetMode="External"/><Relationship Id="rId2" Type="http://schemas.openxmlformats.org/officeDocument/2006/relationships/hyperlink" Target="https://wiki.its.sfu.ca/permanent/learning/index.php/File:CompModelFig1.png#file" TargetMode="External"/><Relationship Id="rId1" Type="http://schemas.openxmlformats.org/officeDocument/2006/relationships/slideLayout" Target="../slideLayouts/slideLayout3.xml"/><Relationship Id="rId4" Type="http://schemas.openxmlformats.org/officeDocument/2006/relationships/hyperlink" Target="https://github.com/CEMeNT-PSAAP/MCD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7_2B3BE1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E399-8F82-44BE-8483-44A39F339C3F}"/>
              </a:ext>
            </a:extLst>
          </p:cNvPr>
          <p:cNvSpPr>
            <a:spLocks noGrp="1"/>
          </p:cNvSpPr>
          <p:nvPr>
            <p:ph type="ctrTitle"/>
          </p:nvPr>
        </p:nvSpPr>
        <p:spPr>
          <a:xfrm>
            <a:off x="300681" y="406400"/>
            <a:ext cx="11590638" cy="1439072"/>
          </a:xfrm>
        </p:spPr>
        <p:txBody>
          <a:bodyPr lIns="0" tIns="182880" rIns="0">
            <a:normAutofit/>
          </a:bodyPr>
          <a:lstStyle/>
          <a:p>
            <a:r>
              <a:rPr lang="en-US" sz="2800" dirty="0">
                <a:effectLst/>
              </a:rPr>
              <a:t>Global sensitivity analysis methods for Monte Carlo radiation transport solvers </a:t>
            </a:r>
            <a:endParaRPr lang="en-US" sz="2800" dirty="0"/>
          </a:p>
        </p:txBody>
      </p:sp>
      <p:sp>
        <p:nvSpPr>
          <p:cNvPr id="3" name="Subtitle 2">
            <a:extLst>
              <a:ext uri="{FF2B5EF4-FFF2-40B4-BE49-F238E27FC236}">
                <a16:creationId xmlns:a16="http://schemas.microsoft.com/office/drawing/2014/main" id="{674316E0-D1CA-4A13-881B-E154B2211010}"/>
              </a:ext>
            </a:extLst>
          </p:cNvPr>
          <p:cNvSpPr>
            <a:spLocks noGrp="1"/>
          </p:cNvSpPr>
          <p:nvPr>
            <p:ph type="subTitle" idx="1"/>
          </p:nvPr>
        </p:nvSpPr>
        <p:spPr>
          <a:xfrm>
            <a:off x="912340" y="1418935"/>
            <a:ext cx="10367319" cy="394805"/>
          </a:xfrm>
        </p:spPr>
        <p:txBody>
          <a:bodyPr/>
          <a:lstStyle/>
          <a:p>
            <a:r>
              <a:rPr lang="en-US" sz="1800" dirty="0"/>
              <a:t>Preliminary Research Proposal</a:t>
            </a:r>
          </a:p>
        </p:txBody>
      </p:sp>
      <p:sp>
        <p:nvSpPr>
          <p:cNvPr id="4" name="TextBox 3">
            <a:extLst>
              <a:ext uri="{FF2B5EF4-FFF2-40B4-BE49-F238E27FC236}">
                <a16:creationId xmlns:a16="http://schemas.microsoft.com/office/drawing/2014/main" id="{B66E1BA5-24E1-4B64-8B0B-B47330D01D66}"/>
              </a:ext>
            </a:extLst>
          </p:cNvPr>
          <p:cNvSpPr txBox="1"/>
          <p:nvPr/>
        </p:nvSpPr>
        <p:spPr>
          <a:xfrm>
            <a:off x="4489677" y="2264841"/>
            <a:ext cx="3212646"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Kayla Clements</a:t>
            </a:r>
          </a:p>
        </p:txBody>
      </p:sp>
      <p:sp>
        <p:nvSpPr>
          <p:cNvPr id="5" name="TextBox 4">
            <a:extLst>
              <a:ext uri="{FF2B5EF4-FFF2-40B4-BE49-F238E27FC236}">
                <a16:creationId xmlns:a16="http://schemas.microsoft.com/office/drawing/2014/main" id="{2E99EF90-A411-401F-8C14-7CDD3B1CA8B7}"/>
              </a:ext>
            </a:extLst>
          </p:cNvPr>
          <p:cNvSpPr txBox="1"/>
          <p:nvPr/>
        </p:nvSpPr>
        <p:spPr>
          <a:xfrm>
            <a:off x="2292350" y="3282061"/>
            <a:ext cx="7607300" cy="369332"/>
          </a:xfrm>
          <a:prstGeom prst="rect">
            <a:avLst/>
          </a:prstGeom>
          <a:noFill/>
        </p:spPr>
        <p:txBody>
          <a:bodyPr wrap="square" rtlCol="0">
            <a:spAutoFit/>
          </a:bodyPr>
          <a:lstStyle/>
          <a:p>
            <a:pPr algn="ctr"/>
            <a:r>
              <a:rPr lang="en-US" sz="1800" dirty="0">
                <a:latin typeface="Arial" panose="020B0604020202020204" pitchFamily="34" charset="0"/>
                <a:cs typeface="Arial" panose="020B0604020202020204" pitchFamily="34" charset="0"/>
              </a:rPr>
              <a:t>Advisor: Dr. Todd Palmer</a:t>
            </a:r>
          </a:p>
        </p:txBody>
      </p:sp>
      <p:sp>
        <p:nvSpPr>
          <p:cNvPr id="6" name="TextBox 5">
            <a:extLst>
              <a:ext uri="{FF2B5EF4-FFF2-40B4-BE49-F238E27FC236}">
                <a16:creationId xmlns:a16="http://schemas.microsoft.com/office/drawing/2014/main" id="{D658F4D9-1DAD-4C20-BA72-9CFFC30D09FD}"/>
              </a:ext>
            </a:extLst>
          </p:cNvPr>
          <p:cNvSpPr txBox="1"/>
          <p:nvPr/>
        </p:nvSpPr>
        <p:spPr>
          <a:xfrm>
            <a:off x="1110121" y="3609773"/>
            <a:ext cx="9971758" cy="369332"/>
          </a:xfrm>
          <a:prstGeom prst="rect">
            <a:avLst/>
          </a:prstGeom>
          <a:noFill/>
        </p:spPr>
        <p:txBody>
          <a:bodyPr wrap="square" rtlCol="0">
            <a:spAutoFit/>
          </a:bodyPr>
          <a:lstStyle/>
          <a:p>
            <a:pPr algn="ctr"/>
            <a:r>
              <a:rPr lang="en-US" sz="1800" b="0" i="0" u="none" strike="noStrike" baseline="0" dirty="0">
                <a:latin typeface="Arial" panose="020B0604020202020204" pitchFamily="34" charset="0"/>
                <a:cs typeface="Arial" panose="020B0604020202020204" pitchFamily="34" charset="0"/>
              </a:rPr>
              <a:t>School of Nuclear Science and Engineering</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076DD63-216C-4262-804C-B9493E409238}"/>
              </a:ext>
            </a:extLst>
          </p:cNvPr>
          <p:cNvSpPr txBox="1"/>
          <p:nvPr/>
        </p:nvSpPr>
        <p:spPr>
          <a:xfrm>
            <a:off x="1549400" y="4306818"/>
            <a:ext cx="9093200" cy="369332"/>
          </a:xfrm>
          <a:prstGeom prst="rect">
            <a:avLst/>
          </a:prstGeom>
          <a:noFill/>
        </p:spPr>
        <p:txBody>
          <a:bodyPr wrap="square" rtlCol="0">
            <a:spAutoFit/>
          </a:bodyPr>
          <a:lstStyle/>
          <a:p>
            <a:pPr algn="ctr"/>
            <a:r>
              <a:rPr lang="en-US" sz="1800" b="0" i="0" u="none" strike="noStrike" baseline="0" dirty="0">
                <a:latin typeface="Arial" panose="020B0604020202020204" pitchFamily="34" charset="0"/>
                <a:cs typeface="Arial" panose="020B0604020202020204" pitchFamily="34" charset="0"/>
              </a:rPr>
              <a:t>February </a:t>
            </a:r>
            <a:r>
              <a:rPr lang="en-US" dirty="0">
                <a:latin typeface="Arial" panose="020B0604020202020204" pitchFamily="34" charset="0"/>
                <a:cs typeface="Arial" panose="020B0604020202020204" pitchFamily="34" charset="0"/>
              </a:rPr>
              <a:t>6</a:t>
            </a:r>
            <a:r>
              <a:rPr lang="en-US" sz="1800" b="0" i="0" u="none" strike="noStrike" baseline="0" dirty="0">
                <a:latin typeface="Arial" panose="020B0604020202020204" pitchFamily="34" charset="0"/>
                <a:cs typeface="Arial" panose="020B0604020202020204" pitchFamily="34" charset="0"/>
              </a:rPr>
              <a:t>, 2023</a:t>
            </a:r>
            <a:endParaRPr lang="en-US" sz="1800" dirty="0">
              <a:latin typeface="Arial" panose="020B0604020202020204" pitchFamily="34" charset="0"/>
              <a:cs typeface="Arial" panose="020B0604020202020204" pitchFamily="34" charset="0"/>
            </a:endParaRPr>
          </a:p>
        </p:txBody>
      </p:sp>
      <p:pic>
        <p:nvPicPr>
          <p:cNvPr id="10" name="Graphic 9">
            <a:extLst>
              <a:ext uri="{FF2B5EF4-FFF2-40B4-BE49-F238E27FC236}">
                <a16:creationId xmlns:a16="http://schemas.microsoft.com/office/drawing/2014/main" id="{E7091D53-DD57-47EB-B0AF-A2FFE70549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11322" y="5644828"/>
            <a:ext cx="2313355" cy="740748"/>
          </a:xfrm>
          <a:prstGeom prst="rect">
            <a:avLst/>
          </a:prstGeom>
        </p:spPr>
      </p:pic>
      <p:pic>
        <p:nvPicPr>
          <p:cNvPr id="13" name="Picture 12" descr="Text, logo&#10;&#10;Description automatically generated">
            <a:extLst>
              <a:ext uri="{FF2B5EF4-FFF2-40B4-BE49-F238E27FC236}">
                <a16:creationId xmlns:a16="http://schemas.microsoft.com/office/drawing/2014/main" id="{265AFDCD-F8A4-9E6E-0CCC-1B4C02F5F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1959" y="5531151"/>
            <a:ext cx="2424121" cy="1129420"/>
          </a:xfrm>
          <a:prstGeom prst="rect">
            <a:avLst/>
          </a:prstGeom>
        </p:spPr>
      </p:pic>
    </p:spTree>
    <p:extLst>
      <p:ext uri="{BB962C8B-B14F-4D97-AF65-F5344CB8AC3E}">
        <p14:creationId xmlns:p14="http://schemas.microsoft.com/office/powerpoint/2010/main" val="265553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41E7F121-CD51-9C56-3638-233BA6BCBDFE}"/>
              </a:ext>
            </a:extLst>
          </p:cNvPr>
          <p:cNvSpPr/>
          <p:nvPr/>
        </p:nvSpPr>
        <p:spPr>
          <a:xfrm>
            <a:off x="1361224" y="5246826"/>
            <a:ext cx="9509465" cy="1292087"/>
          </a:xfrm>
          <a:prstGeom prst="roundRect">
            <a:avLst/>
          </a:prstGeom>
          <a:solidFill>
            <a:schemeClr val="accent2"/>
          </a:solidFill>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A2D5492-B3FF-0950-3710-F03F30A3178E}"/>
              </a:ext>
            </a:extLst>
          </p:cNvPr>
          <p:cNvSpPr>
            <a:spLocks noGrp="1"/>
          </p:cNvSpPr>
          <p:nvPr>
            <p:ph type="title"/>
          </p:nvPr>
        </p:nvSpPr>
        <p:spPr>
          <a:xfrm>
            <a:off x="0" y="0"/>
            <a:ext cx="12192000" cy="681036"/>
          </a:xfrm>
        </p:spPr>
        <p:txBody>
          <a:bodyPr>
            <a:normAutofit fontScale="90000"/>
          </a:bodyPr>
          <a:lstStyle/>
          <a:p>
            <a:r>
              <a:rPr lang="en-US" dirty="0"/>
              <a:t>Literature Review Review</a:t>
            </a:r>
          </a:p>
        </p:txBody>
      </p:sp>
      <p:sp>
        <p:nvSpPr>
          <p:cNvPr id="3" name="Content Placeholder 2">
            <a:extLst>
              <a:ext uri="{FF2B5EF4-FFF2-40B4-BE49-F238E27FC236}">
                <a16:creationId xmlns:a16="http://schemas.microsoft.com/office/drawing/2014/main" id="{21E55552-56D8-96C9-9718-7FF0068746E0}"/>
              </a:ext>
            </a:extLst>
          </p:cNvPr>
          <p:cNvSpPr>
            <a:spLocks noGrp="1"/>
          </p:cNvSpPr>
          <p:nvPr>
            <p:ph idx="1"/>
          </p:nvPr>
        </p:nvSpPr>
        <p:spPr>
          <a:xfrm>
            <a:off x="402771" y="1034143"/>
            <a:ext cx="11426372" cy="1292087"/>
          </a:xfrm>
        </p:spPr>
        <p:txBody>
          <a:bodyPr>
            <a:normAutofit/>
          </a:bodyPr>
          <a:lstStyle/>
          <a:p>
            <a:pPr marL="0" indent="0">
              <a:buNone/>
            </a:pPr>
            <a:r>
              <a:rPr lang="en-US" sz="2000" u="sng" dirty="0"/>
              <a:t>Previous work</a:t>
            </a:r>
          </a:p>
          <a:p>
            <a:r>
              <a:rPr lang="en-US" sz="2000" dirty="0"/>
              <a:t>Aaron Olson and Gianluca Geraci (Sandia National Laboratories)</a:t>
            </a:r>
          </a:p>
          <a:p>
            <a:r>
              <a:rPr lang="en-US" sz="2000" dirty="0"/>
              <a:t>EVADE – Embedded Variance Deconvolution</a:t>
            </a:r>
          </a:p>
        </p:txBody>
      </p:sp>
      <p:sp>
        <p:nvSpPr>
          <p:cNvPr id="5" name="TextBox 4">
            <a:extLst>
              <a:ext uri="{FF2B5EF4-FFF2-40B4-BE49-F238E27FC236}">
                <a16:creationId xmlns:a16="http://schemas.microsoft.com/office/drawing/2014/main" id="{614EA880-2E65-3B63-3241-C357AAFDEEA6}"/>
              </a:ext>
            </a:extLst>
          </p:cNvPr>
          <p:cNvSpPr txBox="1"/>
          <p:nvPr/>
        </p:nvSpPr>
        <p:spPr>
          <a:xfrm>
            <a:off x="1476179" y="5292704"/>
            <a:ext cx="9509465" cy="1200329"/>
          </a:xfrm>
          <a:prstGeom prst="rect">
            <a:avLst/>
          </a:prstGeom>
          <a:noFill/>
        </p:spPr>
        <p:txBody>
          <a:bodyPr wrap="square" rtlCol="0">
            <a:spAutoFit/>
          </a:bodyPr>
          <a:lstStyle/>
          <a:p>
            <a:r>
              <a:rPr lang="en-US" dirty="0">
                <a:effectLst/>
                <a:latin typeface="Arial" panose="020B0604020202020204" pitchFamily="34" charset="0"/>
                <a:cs typeface="Arial" panose="020B0604020202020204" pitchFamily="34" charset="0"/>
              </a:rPr>
              <a:t>“For the comparison of the results using the random sampling approach with SAMPLER [to the results from the continuous linear perturbation models with CE-TSUNAMI], it has to be considered that the results are obtained by a limited sample size. Every output quantity is accompanied by a statistical confidence interval considering the sample size of 1,000.” </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B9C578B-7DC0-470F-E639-0C9B466242EB}"/>
              </a:ext>
            </a:extLst>
          </p:cNvPr>
          <p:cNvSpPr txBox="1"/>
          <p:nvPr/>
        </p:nvSpPr>
        <p:spPr>
          <a:xfrm>
            <a:off x="402772" y="2422436"/>
            <a:ext cx="11426372" cy="2663293"/>
          </a:xfrm>
          <a:prstGeom prst="rect">
            <a:avLst/>
          </a:prstGeom>
          <a:noFill/>
        </p:spPr>
        <p:txBody>
          <a:bodyPr wrap="square" rtlCol="0">
            <a:spAutoFit/>
          </a:bodyPr>
          <a:lstStyle/>
          <a:p>
            <a:pPr marL="0" marR="0" lvl="0" indent="0" algn="l" defTabSz="685800" rtl="0" eaLnBrk="1" fontAlgn="auto" latinLnBrk="0" hangingPunct="1">
              <a:lnSpc>
                <a:spcPct val="90000"/>
              </a:lnSpc>
              <a:spcBef>
                <a:spcPts val="750"/>
              </a:spcBef>
              <a:spcAft>
                <a:spcPts val="0"/>
              </a:spcAft>
              <a:buClr>
                <a:srgbClr val="C55A11"/>
              </a:buClr>
              <a:buSzTx/>
              <a:buFont typeface="Arial" panose="020B0604020202020204" pitchFamily="34" charset="0"/>
              <a:buNone/>
              <a:tabLst/>
              <a:defRPr/>
            </a:pPr>
            <a:r>
              <a:rPr kumimoji="0" lang="en-US" sz="20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methods</a:t>
            </a:r>
          </a:p>
          <a:p>
            <a:pPr marL="171450" marR="0" lvl="0" indent="-171450" algn="l" defTabSz="685800" rtl="0" eaLnBrk="1" fontAlgn="auto" latinLnBrk="0" hangingPunct="1">
              <a:lnSpc>
                <a:spcPct val="90000"/>
              </a:lnSpc>
              <a:spcBef>
                <a:spcPts val="750"/>
              </a:spcBef>
              <a:spcAft>
                <a:spcPts val="0"/>
              </a:spcAft>
              <a:buClr>
                <a:srgbClr val="C55A11"/>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Existing Monte Carlo radiation transport codes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e.g.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MCNP, Serpent, KENO)</a:t>
            </a:r>
          </a:p>
          <a:p>
            <a:pPr marL="57150" indent="-171450" defTabSz="685800">
              <a:lnSpc>
                <a:spcPct val="90000"/>
              </a:lnSpc>
              <a:spcBef>
                <a:spcPts val="375"/>
              </a:spcBef>
              <a:buClr>
                <a:srgbClr val="C55A11"/>
              </a:buClr>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Adjoint-Based Sensitivity Analysis and Uncertainty Quantification for </a:t>
            </a:r>
            <a:r>
              <a:rPr lang="en-US" sz="2000" dirty="0" err="1">
                <a:solidFill>
                  <a:prstClr val="black"/>
                </a:solidFill>
                <a:latin typeface="Arial" panose="020B0604020202020204" pitchFamily="34" charset="0"/>
                <a:cs typeface="Arial" panose="020B0604020202020204" pitchFamily="34" charset="0"/>
              </a:rPr>
              <a:t>keff</a:t>
            </a:r>
            <a:r>
              <a:rPr lang="en-US" sz="2000" dirty="0">
                <a:solidFill>
                  <a:prstClr val="black"/>
                </a:solidFill>
                <a:latin typeface="Arial" panose="020B0604020202020204" pitchFamily="34" charset="0"/>
                <a:cs typeface="Arial" panose="020B0604020202020204" pitchFamily="34" charset="0"/>
              </a:rPr>
              <a:t>: Using the MCNP KSEN Card</a:t>
            </a:r>
            <a:r>
              <a:rPr lang="en-US" sz="2000" baseline="30000" dirty="0">
                <a:solidFill>
                  <a:prstClr val="black"/>
                </a:solidFill>
                <a:latin typeface="Arial" panose="020B0604020202020204" pitchFamily="34" charset="0"/>
                <a:cs typeface="Arial" panose="020B0604020202020204" pitchFamily="34" charset="0"/>
              </a:rPr>
              <a:t>[3]</a:t>
            </a:r>
            <a:r>
              <a:rPr lang="en-US" sz="2000" dirty="0">
                <a:solidFill>
                  <a:prstClr val="black"/>
                </a:solidFill>
                <a:latin typeface="Arial" panose="020B0604020202020204" pitchFamily="34" charset="0"/>
                <a:cs typeface="Arial" panose="020B0604020202020204" pitchFamily="34" charset="0"/>
              </a:rPr>
              <a:t>, (2018)</a:t>
            </a:r>
          </a:p>
          <a:p>
            <a:pPr marL="514350" lvl="1" indent="-171450" defTabSz="685800">
              <a:lnSpc>
                <a:spcPct val="90000"/>
              </a:lnSpc>
              <a:spcBef>
                <a:spcPts val="375"/>
              </a:spcBef>
              <a:buClr>
                <a:srgbClr val="C55A11"/>
              </a:buClr>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MCNP uncertainty analysis for k-eigenvalue problems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71450" marR="0" lvl="0" indent="-171450" algn="l" defTabSz="685800" rtl="0" eaLnBrk="1" fontAlgn="auto" latinLnBrk="0" hangingPunct="1">
              <a:lnSpc>
                <a:spcPct val="90000"/>
              </a:lnSpc>
              <a:spcBef>
                <a:spcPts val="750"/>
              </a:spcBef>
              <a:spcAft>
                <a:spcPts val="0"/>
              </a:spcAft>
              <a:buClr>
                <a:srgbClr val="C55A11"/>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Nuclear data uncertainty and sensitivity analysis of the VHTRC benchmark using SCALE</a:t>
            </a:r>
            <a:r>
              <a:rPr kumimoji="0" lang="en-US" sz="20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[4</a:t>
            </a:r>
            <a:r>
              <a:rPr lang="en-US" sz="2000" baseline="30000" dirty="0">
                <a:solidFill>
                  <a:prstClr val="black"/>
                </a:solidFill>
                <a:latin typeface="Arial" panose="020B0604020202020204" pitchFamily="34" charset="0"/>
                <a:cs typeface="Arial" panose="020B0604020202020204" pitchFamily="34" charset="0"/>
              </a:rPr>
              <a:t>]</a:t>
            </a:r>
            <a:r>
              <a:rPr lang="en-US" sz="2000" dirty="0">
                <a:solidFill>
                  <a:prstClr val="black"/>
                </a:solidFill>
                <a:latin typeface="Arial" panose="020B0604020202020204" pitchFamily="34" charset="0"/>
                <a:cs typeface="Arial" panose="020B0604020202020204" pitchFamily="34" charset="0"/>
              </a:rPr>
              <a:t>, </a:t>
            </a:r>
            <a:r>
              <a:rPr kumimoji="0" lang="en-US" sz="2000" b="0"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(2017)</a:t>
            </a:r>
            <a:endParaRPr kumimoji="0" lang="en-US" sz="20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14350" marR="0" lvl="1" indent="-171450" algn="l" defTabSz="685800" rtl="0" eaLnBrk="1" fontAlgn="auto" latinLnBrk="0" hangingPunct="1">
              <a:lnSpc>
                <a:spcPct val="90000"/>
              </a:lnSpc>
              <a:spcBef>
                <a:spcPts val="375"/>
              </a:spcBef>
              <a:spcAft>
                <a:spcPts val="0"/>
              </a:spcAft>
              <a:buClr>
                <a:srgbClr val="C55A11"/>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Compares random sampling methods with linear perturbation methods</a:t>
            </a:r>
          </a:p>
          <a:p>
            <a:pPr marL="514350" marR="0" lvl="1" indent="-171450" algn="l" defTabSz="685800" rtl="0" eaLnBrk="1" fontAlgn="auto" latinLnBrk="0" hangingPunct="1">
              <a:lnSpc>
                <a:spcPct val="90000"/>
              </a:lnSpc>
              <a:spcBef>
                <a:spcPts val="375"/>
              </a:spcBef>
              <a:spcAft>
                <a:spcPts val="0"/>
              </a:spcAft>
              <a:buClr>
                <a:srgbClr val="C55A11"/>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Discusses influence of particle modeling and nuclear data</a:t>
            </a:r>
          </a:p>
        </p:txBody>
      </p:sp>
      <p:sp>
        <p:nvSpPr>
          <p:cNvPr id="10" name="Slide Number Placeholder 3">
            <a:extLst>
              <a:ext uri="{FF2B5EF4-FFF2-40B4-BE49-F238E27FC236}">
                <a16:creationId xmlns:a16="http://schemas.microsoft.com/office/drawing/2014/main" id="{5C58DAC6-0F98-EC5F-6723-E6EC2465CE17}"/>
              </a:ext>
            </a:extLst>
          </p:cNvPr>
          <p:cNvSpPr>
            <a:spLocks noGrp="1"/>
          </p:cNvSpPr>
          <p:nvPr>
            <p:ph type="sldNum" sz="quarter" idx="12"/>
          </p:nvPr>
        </p:nvSpPr>
        <p:spPr>
          <a:xfrm>
            <a:off x="8610600" y="6356351"/>
            <a:ext cx="2743200" cy="365125"/>
          </a:xfrm>
        </p:spPr>
        <p:txBody>
          <a:bodyPr/>
          <a:lstStyle/>
          <a:p>
            <a:r>
              <a:rPr lang="en-US" sz="1600" dirty="0"/>
              <a:t>8/33</a:t>
            </a:r>
          </a:p>
        </p:txBody>
      </p:sp>
    </p:spTree>
    <p:extLst>
      <p:ext uri="{BB962C8B-B14F-4D97-AF65-F5344CB8AC3E}">
        <p14:creationId xmlns:p14="http://schemas.microsoft.com/office/powerpoint/2010/main" val="264201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Background – Sampling uncertainty quantification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69B1069-EA70-4FB3-91DE-EDE32237ABCC}"/>
                  </a:ext>
                </a:extLst>
              </p:cNvPr>
              <p:cNvSpPr>
                <a:spLocks noGrp="1"/>
              </p:cNvSpPr>
              <p:nvPr>
                <p:ph idx="1"/>
              </p:nvPr>
            </p:nvSpPr>
            <p:spPr>
              <a:xfrm>
                <a:off x="382814" y="1382200"/>
                <a:ext cx="8227785" cy="1673288"/>
              </a:xfrm>
            </p:spPr>
            <p:txBody>
              <a:bodyPr>
                <a:noAutofit/>
              </a:bodyPr>
              <a:lstStyle/>
              <a:p>
                <a:pPr marL="342900" indent="-342900">
                  <a:buFont typeface="Arial" panose="020B0604020202020204" pitchFamily="34" charset="0"/>
                  <a:buChar char="•"/>
                </a:pPr>
                <a:r>
                  <a:rPr lang="en-US" sz="2000" dirty="0"/>
                  <a:t>Quantity of interest (</a:t>
                </a:r>
                <a:r>
                  <a:rPr lang="en-US" sz="2000" dirty="0" err="1"/>
                  <a:t>QoI</a:t>
                </a:r>
                <a:r>
                  <a:rPr lang="en-US" sz="2000" dirty="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oMath>
                </a14:m>
                <a:endParaRPr lang="en-US" sz="2000" dirty="0"/>
              </a:p>
              <a:p>
                <a:pPr marL="342900" indent="-342900">
                  <a:buFont typeface="Arial" panose="020B0604020202020204" pitchFamily="34" charset="0"/>
                  <a:buChar char="•"/>
                </a:pPr>
                <a:r>
                  <a:rPr lang="en-US" sz="2000" dirty="0"/>
                  <a:t>Characterize </a:t>
                </a:r>
                <a14:m>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r>
                      <a:rPr lang="en-US" sz="2000" i="1">
                        <a:latin typeface="Cambria Math" panose="02040503050406030204" pitchFamily="18" charset="0"/>
                      </a:rPr>
                      <m:t> </m:t>
                    </m:r>
                  </m:oMath>
                </a14:m>
                <a:r>
                  <a:rPr lang="en-US" sz="2000" dirty="0"/>
                  <a:t>with</a:t>
                </a:r>
              </a:p>
              <a:p>
                <a:pPr lvl="1"/>
                <a:r>
                  <a:rPr lang="en-US" sz="2000" dirty="0">
                    <a:ea typeface="Cambria Math" panose="02040503050406030204" pitchFamily="18" charset="0"/>
                  </a:rPr>
                  <a:t>Mean,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i="1" dirty="0">
                    <a:ea typeface="Cambria Math" panose="02040503050406030204" pitchFamily="18" charset="0"/>
                  </a:rPr>
                  <a:t>		</a:t>
                </a:r>
              </a:p>
              <a:p>
                <a:pPr lvl="1"/>
                <a:r>
                  <a:rPr lang="en-US" sz="2000" dirty="0">
                    <a:ea typeface="Cambria Math" panose="02040503050406030204" pitchFamily="18" charset="0"/>
                  </a:rPr>
                  <a:t>Variance,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𝑄</m:t>
                        </m:r>
                      </m:e>
                    </m:d>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𝑄</m:t>
                            </m:r>
                          </m:e>
                          <m:sup>
                            <m:r>
                              <a:rPr lang="en-US" sz="2000" i="1">
                                <a:latin typeface="Cambria Math" panose="02040503050406030204" pitchFamily="18" charset="0"/>
                                <a:ea typeface="Cambria Math" panose="02040503050406030204" pitchFamily="18" charset="0"/>
                              </a:rPr>
                              <m:t>2</m:t>
                            </m:r>
                          </m:sup>
                        </m:sSup>
                      </m:e>
                    </m:d>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𝑄</m:t>
                            </m:r>
                          </m:e>
                        </m:d>
                      </m:e>
                      <m:sup>
                        <m:r>
                          <a:rPr lang="en-US" sz="2000" i="1">
                            <a:latin typeface="Cambria Math" panose="02040503050406030204" pitchFamily="18" charset="0"/>
                            <a:ea typeface="Cambria Math" panose="02040503050406030204" pitchFamily="18" charset="0"/>
                          </a:rPr>
                          <m:t>2</m:t>
                        </m:r>
                      </m:sup>
                    </m:sSup>
                  </m:oMath>
                </a14:m>
                <a:r>
                  <a:rPr lang="en-US" sz="2000" dirty="0"/>
                  <a:t>	</a:t>
                </a:r>
              </a:p>
            </p:txBody>
          </p:sp>
        </mc:Choice>
        <mc:Fallback>
          <p:sp>
            <p:nvSpPr>
              <p:cNvPr id="4" name="Text Placeholder 3">
                <a:extLst>
                  <a:ext uri="{FF2B5EF4-FFF2-40B4-BE49-F238E27FC236}">
                    <a16:creationId xmlns:a16="http://schemas.microsoft.com/office/drawing/2014/main" id="{E69B1069-EA70-4FB3-91DE-EDE32237ABCC}"/>
                  </a:ext>
                </a:extLst>
              </p:cNvPr>
              <p:cNvSpPr>
                <a:spLocks noGrp="1" noRot="1" noChangeAspect="1" noMove="1" noResize="1" noEditPoints="1" noAdjustHandles="1" noChangeArrowheads="1" noChangeShapeType="1" noTextEdit="1"/>
              </p:cNvSpPr>
              <p:nvPr>
                <p:ph idx="1"/>
              </p:nvPr>
            </p:nvSpPr>
            <p:spPr>
              <a:xfrm>
                <a:off x="382814" y="1382200"/>
                <a:ext cx="8227785" cy="1673288"/>
              </a:xfrm>
              <a:blipFill>
                <a:blip r:embed="rId3"/>
                <a:stretch>
                  <a:fillRect l="-772" t="-30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 Placeholder 3">
                <a:extLst>
                  <a:ext uri="{FF2B5EF4-FFF2-40B4-BE49-F238E27FC236}">
                    <a16:creationId xmlns:a16="http://schemas.microsoft.com/office/drawing/2014/main" id="{15F8618C-C0C2-0FED-5E87-C4D08859F802}"/>
                  </a:ext>
                </a:extLst>
              </p:cNvPr>
              <p:cNvSpPr txBox="1">
                <a:spLocks/>
              </p:cNvSpPr>
              <p:nvPr/>
            </p:nvSpPr>
            <p:spPr>
              <a:xfrm>
                <a:off x="382814" y="3999684"/>
                <a:ext cx="8504708" cy="1673352"/>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Sampling UQ algorithm:</a:t>
                </a:r>
              </a:p>
              <a:p>
                <a:pPr marL="685800" lvl="1" indent="-342900">
                  <a:buFont typeface="+mj-lt"/>
                  <a:buAutoNum type="arabicPeriod"/>
                </a:pPr>
                <a:r>
                  <a:rPr lang="en-US" sz="2000" dirty="0"/>
                  <a:t>Sample UQ parameter </a:t>
                </a:r>
                <a14:m>
                  <m:oMath xmlns:m="http://schemas.openxmlformats.org/officeDocument/2006/math">
                    <m:r>
                      <a:rPr lang="en-US" sz="2000" i="1">
                        <a:latin typeface="Cambria Math" panose="02040503050406030204" pitchFamily="18" charset="0"/>
                      </a:rPr>
                      <m:t>𝜉</m:t>
                    </m:r>
                  </m:oMath>
                </a14:m>
                <a:endParaRPr lang="en-US" sz="2000" dirty="0"/>
              </a:p>
              <a:p>
                <a:pPr marL="685800" lvl="1" indent="-342900">
                  <a:buFont typeface="+mj-lt"/>
                  <a:buAutoNum type="arabicPeriod"/>
                </a:pPr>
                <a:r>
                  <a:rPr lang="en-US" sz="2000" dirty="0"/>
                  <a:t>Solve for </a:t>
                </a:r>
                <a:r>
                  <a:rPr lang="en-US" sz="2000" dirty="0" err="1"/>
                  <a:t>QoI</a:t>
                </a:r>
                <a:r>
                  <a:rPr lang="en-US" sz="2000" dirty="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oMath>
                </a14:m>
                <a:r>
                  <a:rPr lang="en-US" sz="2000" dirty="0"/>
                  <a:t> with existing solver</a:t>
                </a:r>
                <a:endParaRPr lang="en-US" sz="2000" b="1" dirty="0"/>
              </a:p>
              <a:p>
                <a:pPr marL="685800" lvl="1" indent="-342900">
                  <a:buFont typeface="+mj-lt"/>
                  <a:buAutoNum type="arabicPeriod"/>
                </a:pPr>
                <a:r>
                  <a:rPr lang="en-US" sz="2000" dirty="0"/>
                  <a:t>Repeat for </a:t>
                </a:r>
                <a14:m>
                  <m:oMath xmlns:m="http://schemas.openxmlformats.org/officeDocument/2006/math">
                    <m:r>
                      <a:rPr lang="en-US" sz="2000" b="0" i="1" smtClean="0">
                        <a:latin typeface="Cambria Math" panose="02040503050406030204" pitchFamily="18" charset="0"/>
                      </a:rPr>
                      <m:t>𝑁</m:t>
                    </m:r>
                  </m:oMath>
                </a14:m>
                <a:r>
                  <a:rPr lang="en-US" sz="2000" dirty="0"/>
                  <a:t> UQ samples</a:t>
                </a:r>
              </a:p>
              <a:p>
                <a:pPr marL="685800" lvl="1" indent="-342900">
                  <a:buFont typeface="+mj-lt"/>
                  <a:buAutoNum type="arabicPeriod"/>
                </a:pPr>
                <a:r>
                  <a:rPr lang="en-US" sz="2000" dirty="0"/>
                  <a:t>Use sampling-based estimators for statistics</a:t>
                </a:r>
              </a:p>
              <a:p>
                <a:endParaRPr lang="en-US" sz="2000" dirty="0"/>
              </a:p>
              <a:p>
                <a:endParaRPr lang="en-US" sz="2000" dirty="0"/>
              </a:p>
            </p:txBody>
          </p:sp>
        </mc:Choice>
        <mc:Fallback>
          <p:sp>
            <p:nvSpPr>
              <p:cNvPr id="3" name="Text Placeholder 3">
                <a:extLst>
                  <a:ext uri="{FF2B5EF4-FFF2-40B4-BE49-F238E27FC236}">
                    <a16:creationId xmlns:a16="http://schemas.microsoft.com/office/drawing/2014/main" id="{15F8618C-C0C2-0FED-5E87-C4D08859F802}"/>
                  </a:ext>
                </a:extLst>
              </p:cNvPr>
              <p:cNvSpPr txBox="1">
                <a:spLocks noRot="1" noChangeAspect="1" noMove="1" noResize="1" noEditPoints="1" noAdjustHandles="1" noChangeArrowheads="1" noChangeShapeType="1" noTextEdit="1"/>
              </p:cNvSpPr>
              <p:nvPr/>
            </p:nvSpPr>
            <p:spPr>
              <a:xfrm>
                <a:off x="382814" y="3999684"/>
                <a:ext cx="8504708" cy="1673352"/>
              </a:xfrm>
              <a:prstGeom prst="rect">
                <a:avLst/>
              </a:prstGeom>
              <a:blipFill>
                <a:blip r:embed="rId4"/>
                <a:stretch>
                  <a:fillRect l="-896" t="-3008" b="-6015"/>
                </a:stretch>
              </a:blipFill>
            </p:spPr>
            <p:txBody>
              <a:bodyPr/>
              <a:lstStyle/>
              <a:p>
                <a:r>
                  <a:rPr lang="en-US">
                    <a:noFill/>
                  </a:rPr>
                  <a:t> </a:t>
                </a:r>
              </a:p>
            </p:txBody>
          </p:sp>
        </mc:Fallback>
      </mc:AlternateContent>
      <p:sp>
        <p:nvSpPr>
          <p:cNvPr id="9" name="Slide Number Placeholder 3">
            <a:extLst>
              <a:ext uri="{FF2B5EF4-FFF2-40B4-BE49-F238E27FC236}">
                <a16:creationId xmlns:a16="http://schemas.microsoft.com/office/drawing/2014/main" id="{B424D06D-F4C8-D29B-547E-098889DB76DE}"/>
              </a:ext>
            </a:extLst>
          </p:cNvPr>
          <p:cNvSpPr>
            <a:spLocks noGrp="1"/>
          </p:cNvSpPr>
          <p:nvPr>
            <p:ph type="sldNum" sz="quarter" idx="12"/>
          </p:nvPr>
        </p:nvSpPr>
        <p:spPr>
          <a:xfrm>
            <a:off x="8610600" y="6356351"/>
            <a:ext cx="2743200" cy="365125"/>
          </a:xfrm>
        </p:spPr>
        <p:txBody>
          <a:bodyPr/>
          <a:lstStyle/>
          <a:p>
            <a:r>
              <a:rPr lang="en-US" sz="1600" dirty="0"/>
              <a:t>9/33</a:t>
            </a:r>
          </a:p>
        </p:txBody>
      </p:sp>
    </p:spTree>
    <p:extLst>
      <p:ext uri="{BB962C8B-B14F-4D97-AF65-F5344CB8AC3E}">
        <p14:creationId xmlns:p14="http://schemas.microsoft.com/office/powerpoint/2010/main" val="247705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52B7ABF-B07B-FE69-7D95-2383026CA700}"/>
              </a:ext>
            </a:extLst>
          </p:cNvPr>
          <p:cNvSpPr/>
          <p:nvPr/>
        </p:nvSpPr>
        <p:spPr>
          <a:xfrm>
            <a:off x="6222425" y="1239791"/>
            <a:ext cx="5586761" cy="2609385"/>
          </a:xfrm>
          <a:prstGeom prst="round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8B8E5BB6-DFB8-114E-9F54-0E288633F0F0}"/>
                  </a:ext>
                </a:extLst>
              </p:cNvPr>
              <p:cNvSpPr txBox="1">
                <a:spLocks/>
              </p:cNvSpPr>
              <p:nvPr/>
            </p:nvSpPr>
            <p:spPr>
              <a:xfrm>
                <a:off x="382814" y="3999684"/>
                <a:ext cx="8504708" cy="1673352"/>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Sampling UQ algorithm:</a:t>
                </a:r>
              </a:p>
              <a:p>
                <a:pPr marL="685800" lvl="1" indent="-342900">
                  <a:buFont typeface="+mj-lt"/>
                  <a:buAutoNum type="arabicPeriod"/>
                </a:pPr>
                <a:r>
                  <a:rPr lang="en-US" sz="2000" dirty="0"/>
                  <a:t>Sample UQ parameter </a:t>
                </a:r>
                <a14:m>
                  <m:oMath xmlns:m="http://schemas.openxmlformats.org/officeDocument/2006/math">
                    <m:r>
                      <a:rPr lang="en-US" sz="2000" i="1">
                        <a:latin typeface="Cambria Math" panose="02040503050406030204" pitchFamily="18" charset="0"/>
                      </a:rPr>
                      <m:t>𝜉</m:t>
                    </m:r>
                  </m:oMath>
                </a14:m>
                <a:endParaRPr lang="en-US" sz="2000" dirty="0"/>
              </a:p>
              <a:p>
                <a:pPr marL="685800" lvl="1" indent="-342900">
                  <a:buFont typeface="+mj-lt"/>
                  <a:buAutoNum type="arabicPeriod"/>
                </a:pPr>
                <a:r>
                  <a:rPr lang="en-US" sz="2000" dirty="0"/>
                  <a:t>Solve for </a:t>
                </a:r>
                <a:r>
                  <a:rPr lang="en-US" sz="2000" dirty="0" err="1"/>
                  <a:t>QoI</a:t>
                </a:r>
                <a:r>
                  <a:rPr lang="en-US" sz="2000" dirty="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oMath>
                </a14:m>
                <a:r>
                  <a:rPr lang="en-US" sz="2000" dirty="0"/>
                  <a:t> with existing solver</a:t>
                </a:r>
                <a:endParaRPr lang="en-US" sz="2000" b="1" dirty="0"/>
              </a:p>
              <a:p>
                <a:pPr marL="685800" lvl="1" indent="-342900">
                  <a:buFont typeface="+mj-lt"/>
                  <a:buAutoNum type="arabicPeriod"/>
                </a:pPr>
                <a:r>
                  <a:rPr lang="en-US" sz="2000" dirty="0"/>
                  <a:t>Repeat for </a:t>
                </a:r>
                <a14:m>
                  <m:oMath xmlns:m="http://schemas.openxmlformats.org/officeDocument/2006/math">
                    <m:r>
                      <a:rPr lang="en-US" sz="2000" b="0" i="1" smtClean="0">
                        <a:latin typeface="Cambria Math" panose="02040503050406030204" pitchFamily="18" charset="0"/>
                      </a:rPr>
                      <m:t>𝑁</m:t>
                    </m:r>
                  </m:oMath>
                </a14:m>
                <a:r>
                  <a:rPr lang="en-US" sz="2000" dirty="0"/>
                  <a:t> UQ samples</a:t>
                </a:r>
              </a:p>
              <a:p>
                <a:pPr marL="685800" lvl="1" indent="-342900">
                  <a:buFont typeface="+mj-lt"/>
                  <a:buAutoNum type="arabicPeriod"/>
                </a:pPr>
                <a:r>
                  <a:rPr lang="en-US" sz="2000" dirty="0"/>
                  <a:t>Use sampling-based estimators for statistics</a:t>
                </a:r>
              </a:p>
              <a:p>
                <a:endParaRPr lang="en-US" sz="2000" dirty="0"/>
              </a:p>
              <a:p>
                <a:endParaRPr lang="en-US" sz="2000" dirty="0"/>
              </a:p>
            </p:txBody>
          </p:sp>
        </mc:Choice>
        <mc:Fallback>
          <p:sp>
            <p:nvSpPr>
              <p:cNvPr id="8" name="Text Placeholder 3">
                <a:extLst>
                  <a:ext uri="{FF2B5EF4-FFF2-40B4-BE49-F238E27FC236}">
                    <a16:creationId xmlns:a16="http://schemas.microsoft.com/office/drawing/2014/main" id="{8B8E5BB6-DFB8-114E-9F54-0E288633F0F0}"/>
                  </a:ext>
                </a:extLst>
              </p:cNvPr>
              <p:cNvSpPr txBox="1">
                <a:spLocks noRot="1" noChangeAspect="1" noMove="1" noResize="1" noEditPoints="1" noAdjustHandles="1" noChangeArrowheads="1" noChangeShapeType="1" noTextEdit="1"/>
              </p:cNvSpPr>
              <p:nvPr/>
            </p:nvSpPr>
            <p:spPr>
              <a:xfrm>
                <a:off x="382814" y="3999684"/>
                <a:ext cx="8504708" cy="1673352"/>
              </a:xfrm>
              <a:prstGeom prst="rect">
                <a:avLst/>
              </a:prstGeom>
              <a:blipFill>
                <a:blip r:embed="rId3"/>
                <a:stretch>
                  <a:fillRect l="-896" t="-3008" b="-601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Background – Sampling uncertainty quantification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69B1069-EA70-4FB3-91DE-EDE32237ABCC}"/>
                  </a:ext>
                </a:extLst>
              </p:cNvPr>
              <p:cNvSpPr>
                <a:spLocks noGrp="1"/>
              </p:cNvSpPr>
              <p:nvPr>
                <p:ph idx="1"/>
              </p:nvPr>
            </p:nvSpPr>
            <p:spPr>
              <a:xfrm>
                <a:off x="382814" y="1382200"/>
                <a:ext cx="8227785" cy="1673288"/>
              </a:xfrm>
            </p:spPr>
            <p:txBody>
              <a:bodyPr>
                <a:noAutofit/>
              </a:bodyPr>
              <a:lstStyle/>
              <a:p>
                <a:pPr marL="342900" indent="-342900">
                  <a:buFont typeface="Arial" panose="020B0604020202020204" pitchFamily="34" charset="0"/>
                  <a:buChar char="•"/>
                </a:pPr>
                <a:r>
                  <a:rPr lang="en-US" sz="2000" dirty="0"/>
                  <a:t>Quantity of interest (</a:t>
                </a:r>
                <a:r>
                  <a:rPr lang="en-US" sz="2000" dirty="0" err="1"/>
                  <a:t>QoI</a:t>
                </a:r>
                <a:r>
                  <a:rPr lang="en-US" sz="2000" dirty="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oMath>
                </a14:m>
                <a:endParaRPr lang="en-US" sz="2000" dirty="0"/>
              </a:p>
              <a:p>
                <a:pPr marL="342900" indent="-342900">
                  <a:buFont typeface="Arial" panose="020B0604020202020204" pitchFamily="34" charset="0"/>
                  <a:buChar char="•"/>
                </a:pPr>
                <a:r>
                  <a:rPr lang="en-US" sz="2000" dirty="0"/>
                  <a:t>Characterize </a:t>
                </a:r>
                <a14:m>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r>
                      <a:rPr lang="en-US" sz="2000" i="1">
                        <a:latin typeface="Cambria Math" panose="02040503050406030204" pitchFamily="18" charset="0"/>
                      </a:rPr>
                      <m:t> </m:t>
                    </m:r>
                  </m:oMath>
                </a14:m>
                <a:r>
                  <a:rPr lang="en-US" sz="2000" dirty="0"/>
                  <a:t>with</a:t>
                </a:r>
              </a:p>
              <a:p>
                <a:pPr lvl="1"/>
                <a:r>
                  <a:rPr lang="en-US" sz="2000" dirty="0">
                    <a:ea typeface="Cambria Math" panose="02040503050406030204" pitchFamily="18" charset="0"/>
                  </a:rPr>
                  <a:t>Mean,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i="1" dirty="0">
                    <a:ea typeface="Cambria Math" panose="02040503050406030204" pitchFamily="18" charset="0"/>
                  </a:rPr>
                  <a:t>		</a:t>
                </a:r>
              </a:p>
              <a:p>
                <a:pPr lvl="1"/>
                <a:r>
                  <a:rPr lang="en-US" sz="2000" dirty="0">
                    <a:ea typeface="Cambria Math" panose="02040503050406030204" pitchFamily="18" charset="0"/>
                  </a:rPr>
                  <a:t>Variance,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𝑄</m:t>
                        </m:r>
                      </m:e>
                    </m:d>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𝑄</m:t>
                            </m:r>
                          </m:e>
                          <m:sup>
                            <m:r>
                              <a:rPr lang="en-US" sz="2000" i="1">
                                <a:latin typeface="Cambria Math" panose="02040503050406030204" pitchFamily="18" charset="0"/>
                                <a:ea typeface="Cambria Math" panose="02040503050406030204" pitchFamily="18" charset="0"/>
                              </a:rPr>
                              <m:t>2</m:t>
                            </m:r>
                          </m:sup>
                        </m:sSup>
                      </m:e>
                    </m:d>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𝑄</m:t>
                            </m:r>
                          </m:e>
                        </m:d>
                      </m:e>
                      <m:sup>
                        <m:r>
                          <a:rPr lang="en-US" sz="2000" i="1">
                            <a:latin typeface="Cambria Math" panose="02040503050406030204" pitchFamily="18" charset="0"/>
                            <a:ea typeface="Cambria Math" panose="02040503050406030204" pitchFamily="18" charset="0"/>
                          </a:rPr>
                          <m:t>2</m:t>
                        </m:r>
                      </m:sup>
                    </m:sSup>
                  </m:oMath>
                </a14:m>
                <a:r>
                  <a:rPr lang="en-US" sz="2000" dirty="0"/>
                  <a:t>	</a:t>
                </a:r>
              </a:p>
            </p:txBody>
          </p:sp>
        </mc:Choice>
        <mc:Fallback>
          <p:sp>
            <p:nvSpPr>
              <p:cNvPr id="4" name="Text Placeholder 3">
                <a:extLst>
                  <a:ext uri="{FF2B5EF4-FFF2-40B4-BE49-F238E27FC236}">
                    <a16:creationId xmlns:a16="http://schemas.microsoft.com/office/drawing/2014/main" id="{E69B1069-EA70-4FB3-91DE-EDE32237ABCC}"/>
                  </a:ext>
                </a:extLst>
              </p:cNvPr>
              <p:cNvSpPr>
                <a:spLocks noGrp="1" noRot="1" noChangeAspect="1" noMove="1" noResize="1" noEditPoints="1" noAdjustHandles="1" noChangeArrowheads="1" noChangeShapeType="1" noTextEdit="1"/>
              </p:cNvSpPr>
              <p:nvPr>
                <p:ph idx="1"/>
              </p:nvPr>
            </p:nvSpPr>
            <p:spPr>
              <a:xfrm>
                <a:off x="382814" y="1382200"/>
                <a:ext cx="8227785" cy="1673288"/>
              </a:xfrm>
              <a:blipFill>
                <a:blip r:embed="rId4"/>
                <a:stretch>
                  <a:fillRect l="-772" t="-30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19A5C8-F2CC-161F-4AC4-029CA73892EA}"/>
                  </a:ext>
                </a:extLst>
              </p:cNvPr>
              <p:cNvSpPr txBox="1"/>
              <p:nvPr/>
            </p:nvSpPr>
            <p:spPr>
              <a:xfrm>
                <a:off x="6817595" y="1382200"/>
                <a:ext cx="3264552"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𝑄</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e>
                      </m:nary>
                      <m:r>
                        <a:rPr lang="en-US" sz="2400" b="0" i="1" smtClean="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BC19A5C8-F2CC-161F-4AC4-029CA73892EA}"/>
                  </a:ext>
                </a:extLst>
              </p:cNvPr>
              <p:cNvSpPr txBox="1">
                <a:spLocks noRot="1" noChangeAspect="1" noMove="1" noResize="1" noEditPoints="1" noAdjustHandles="1" noChangeArrowheads="1" noChangeShapeType="1" noTextEdit="1"/>
              </p:cNvSpPr>
              <p:nvPr/>
            </p:nvSpPr>
            <p:spPr>
              <a:xfrm>
                <a:off x="6817595" y="1382200"/>
                <a:ext cx="3264552" cy="1169231"/>
              </a:xfrm>
              <a:prstGeom prst="rect">
                <a:avLst/>
              </a:prstGeom>
              <a:blipFill>
                <a:blip r:embed="rId5"/>
                <a:stretch>
                  <a:fillRect l="-388" t="-93617" b="-15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B75053-D110-5827-0898-ED212BEEBC00}"/>
                  </a:ext>
                </a:extLst>
              </p:cNvPr>
              <p:cNvSpPr txBox="1"/>
              <p:nvPr/>
            </p:nvSpPr>
            <p:spPr>
              <a:xfrm>
                <a:off x="6526308" y="2513022"/>
                <a:ext cx="5282878"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𝑄</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r>
                            <a:rPr lang="en-US" sz="2400" b="0" i="1" smtClean="0">
                              <a:latin typeface="Cambria Math" panose="02040503050406030204" pitchFamily="18" charset="0"/>
                            </a:rPr>
                            <m:t>−1</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𝑄</m:t>
                                      </m:r>
                                    </m:e>
                                  </m:d>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04B75053-D110-5827-0898-ED212BEEBC00}"/>
                  </a:ext>
                </a:extLst>
              </p:cNvPr>
              <p:cNvSpPr txBox="1">
                <a:spLocks noRot="1" noChangeAspect="1" noMove="1" noResize="1" noEditPoints="1" noAdjustHandles="1" noChangeArrowheads="1" noChangeShapeType="1" noTextEdit="1"/>
              </p:cNvSpPr>
              <p:nvPr/>
            </p:nvSpPr>
            <p:spPr>
              <a:xfrm>
                <a:off x="6526308" y="2513022"/>
                <a:ext cx="5282878" cy="1169231"/>
              </a:xfrm>
              <a:prstGeom prst="rect">
                <a:avLst/>
              </a:prstGeom>
              <a:blipFill>
                <a:blip r:embed="rId6"/>
                <a:stretch>
                  <a:fillRect l="-481" t="-94624" b="-152688"/>
                </a:stretch>
              </a:blipFill>
              <a:ln>
                <a:noFill/>
              </a:ln>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17EF16C8-18A7-12BB-A70C-BEAC7725D17F}"/>
              </a:ext>
            </a:extLst>
          </p:cNvPr>
          <p:cNvSpPr>
            <a:spLocks noGrp="1"/>
          </p:cNvSpPr>
          <p:nvPr>
            <p:ph type="sldNum" sz="quarter" idx="12"/>
          </p:nvPr>
        </p:nvSpPr>
        <p:spPr>
          <a:xfrm>
            <a:off x="8610600" y="6356351"/>
            <a:ext cx="2743200" cy="365125"/>
          </a:xfrm>
        </p:spPr>
        <p:txBody>
          <a:bodyPr/>
          <a:lstStyle/>
          <a:p>
            <a:r>
              <a:rPr lang="en-US" sz="1600" dirty="0"/>
              <a:t>9/33</a:t>
            </a:r>
          </a:p>
        </p:txBody>
      </p:sp>
    </p:spTree>
    <p:extLst>
      <p:ext uri="{BB962C8B-B14F-4D97-AF65-F5344CB8AC3E}">
        <p14:creationId xmlns:p14="http://schemas.microsoft.com/office/powerpoint/2010/main" val="3503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52B7ABF-B07B-FE69-7D95-2383026CA700}"/>
              </a:ext>
            </a:extLst>
          </p:cNvPr>
          <p:cNvSpPr/>
          <p:nvPr/>
        </p:nvSpPr>
        <p:spPr>
          <a:xfrm>
            <a:off x="6222425" y="1239791"/>
            <a:ext cx="5586761" cy="2609385"/>
          </a:xfrm>
          <a:prstGeom prst="round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8B8E5BB6-DFB8-114E-9F54-0E288633F0F0}"/>
                  </a:ext>
                </a:extLst>
              </p:cNvPr>
              <p:cNvSpPr txBox="1">
                <a:spLocks/>
              </p:cNvSpPr>
              <p:nvPr/>
            </p:nvSpPr>
            <p:spPr>
              <a:xfrm>
                <a:off x="382814" y="3999685"/>
                <a:ext cx="8504708" cy="1673287"/>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Sampling UQ algorithm with stochastic solver:</a:t>
                </a:r>
              </a:p>
              <a:p>
                <a:pPr marL="685800" lvl="1" indent="-342900">
                  <a:buFont typeface="+mj-lt"/>
                  <a:buAutoNum type="arabicPeriod"/>
                </a:pPr>
                <a:r>
                  <a:rPr lang="en-US" sz="2000" dirty="0"/>
                  <a:t>Sample UQ parameter </a:t>
                </a:r>
                <a14:m>
                  <m:oMath xmlns:m="http://schemas.openxmlformats.org/officeDocument/2006/math">
                    <m:r>
                      <a:rPr lang="en-US" sz="2000" i="1">
                        <a:latin typeface="Cambria Math" panose="02040503050406030204" pitchFamily="18" charset="0"/>
                      </a:rPr>
                      <m:t>𝜉</m:t>
                    </m:r>
                  </m:oMath>
                </a14:m>
                <a:endParaRPr lang="en-US" sz="2000" dirty="0"/>
              </a:p>
              <a:p>
                <a:pPr marL="685800" lvl="1" indent="-342900">
                  <a:buFont typeface="+mj-lt"/>
                  <a:buAutoNum type="arabicPeriod"/>
                </a:pPr>
                <a:r>
                  <a:rPr lang="en-US" sz="2000" dirty="0"/>
                  <a:t>Solve for </a:t>
                </a:r>
                <a:r>
                  <a:rPr lang="en-US" sz="2000" dirty="0" err="1"/>
                  <a:t>QoI</a:t>
                </a:r>
                <a:r>
                  <a:rPr lang="en-US" sz="2000" dirty="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oMath>
                </a14:m>
                <a:r>
                  <a:rPr lang="en-US" sz="2000" dirty="0"/>
                  <a:t> with existing </a:t>
                </a:r>
                <a:r>
                  <a:rPr lang="en-US" sz="2000" b="1" dirty="0"/>
                  <a:t>stochastic</a:t>
                </a:r>
                <a:r>
                  <a:rPr lang="en-US" sz="2000" dirty="0"/>
                  <a:t> solver, </a:t>
                </a:r>
                <a14:m>
                  <m:oMath xmlns:m="http://schemas.openxmlformats.org/officeDocument/2006/math">
                    <m:r>
                      <a:rPr lang="en-US" sz="2000" b="1" i="1">
                        <a:latin typeface="Cambria Math" panose="02040503050406030204" pitchFamily="18" charset="0"/>
                      </a:rPr>
                      <m:t>𝑸</m:t>
                    </m:r>
                    <m:d>
                      <m:dPr>
                        <m:ctrlPr>
                          <a:rPr lang="en-US" sz="2000" b="1" i="1">
                            <a:latin typeface="Cambria Math" panose="02040503050406030204" pitchFamily="18" charset="0"/>
                          </a:rPr>
                        </m:ctrlPr>
                      </m:dPr>
                      <m:e>
                        <m:r>
                          <a:rPr lang="en-US" sz="2000" b="1" i="1">
                            <a:latin typeface="Cambria Math" panose="02040503050406030204" pitchFamily="18" charset="0"/>
                          </a:rPr>
                          <m:t>𝝃</m:t>
                        </m:r>
                      </m:e>
                    </m:d>
                    <m:r>
                      <a:rPr lang="en-US" sz="2000" b="1" i="1" smtClean="0">
                        <a:latin typeface="Cambria Math" panose="02040503050406030204" pitchFamily="18" charset="0"/>
                      </a:rPr>
                      <m:t>→</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𝑸</m:t>
                        </m:r>
                      </m:e>
                    </m:acc>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𝝃</m:t>
                        </m:r>
                      </m:e>
                    </m:d>
                  </m:oMath>
                </a14:m>
                <a:endParaRPr lang="en-US" sz="2000" b="1" dirty="0"/>
              </a:p>
              <a:p>
                <a:pPr marL="685800" lvl="1" indent="-342900">
                  <a:buFont typeface="+mj-lt"/>
                  <a:buAutoNum type="arabicPeriod"/>
                </a:pPr>
                <a:r>
                  <a:rPr lang="en-US" sz="2000" dirty="0"/>
                  <a:t>Repeat for </a:t>
                </a:r>
                <a14:m>
                  <m:oMath xmlns:m="http://schemas.openxmlformats.org/officeDocument/2006/math">
                    <m:r>
                      <a:rPr lang="en-US" sz="2000" b="0" i="1" smtClean="0">
                        <a:latin typeface="Cambria Math" panose="02040503050406030204" pitchFamily="18" charset="0"/>
                      </a:rPr>
                      <m:t>𝑁</m:t>
                    </m:r>
                  </m:oMath>
                </a14:m>
                <a:r>
                  <a:rPr lang="en-US" sz="2000" dirty="0"/>
                  <a:t> UQ samples</a:t>
                </a:r>
              </a:p>
              <a:p>
                <a:pPr marL="685800" lvl="1" indent="-342900">
                  <a:buFont typeface="+mj-lt"/>
                  <a:buAutoNum type="arabicPeriod"/>
                </a:pPr>
                <a:r>
                  <a:rPr lang="en-US" sz="2000" dirty="0"/>
                  <a:t>Use sampling-based estimators for statistics</a:t>
                </a:r>
              </a:p>
              <a:p>
                <a:endParaRPr lang="en-US" sz="2000" dirty="0"/>
              </a:p>
              <a:p>
                <a:endParaRPr lang="en-US" sz="2000" dirty="0"/>
              </a:p>
            </p:txBody>
          </p:sp>
        </mc:Choice>
        <mc:Fallback>
          <p:sp>
            <p:nvSpPr>
              <p:cNvPr id="8" name="Text Placeholder 3">
                <a:extLst>
                  <a:ext uri="{FF2B5EF4-FFF2-40B4-BE49-F238E27FC236}">
                    <a16:creationId xmlns:a16="http://schemas.microsoft.com/office/drawing/2014/main" id="{8B8E5BB6-DFB8-114E-9F54-0E288633F0F0}"/>
                  </a:ext>
                </a:extLst>
              </p:cNvPr>
              <p:cNvSpPr txBox="1">
                <a:spLocks noRot="1" noChangeAspect="1" noMove="1" noResize="1" noEditPoints="1" noAdjustHandles="1" noChangeArrowheads="1" noChangeShapeType="1" noTextEdit="1"/>
              </p:cNvSpPr>
              <p:nvPr/>
            </p:nvSpPr>
            <p:spPr>
              <a:xfrm>
                <a:off x="382814" y="3999685"/>
                <a:ext cx="8504708" cy="1673287"/>
              </a:xfrm>
              <a:prstGeom prst="rect">
                <a:avLst/>
              </a:prstGeom>
              <a:blipFill>
                <a:blip r:embed="rId3"/>
                <a:stretch>
                  <a:fillRect l="-896" t="-3008" b="-751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Background – Sampling uncertainty quantification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69B1069-EA70-4FB3-91DE-EDE32237ABCC}"/>
                  </a:ext>
                </a:extLst>
              </p:cNvPr>
              <p:cNvSpPr>
                <a:spLocks noGrp="1"/>
              </p:cNvSpPr>
              <p:nvPr>
                <p:ph idx="1"/>
              </p:nvPr>
            </p:nvSpPr>
            <p:spPr>
              <a:xfrm>
                <a:off x="382814" y="1382200"/>
                <a:ext cx="8227785" cy="1673288"/>
              </a:xfrm>
            </p:spPr>
            <p:txBody>
              <a:bodyPr>
                <a:noAutofit/>
              </a:bodyPr>
              <a:lstStyle/>
              <a:p>
                <a:pPr marL="342900" indent="-342900">
                  <a:buFont typeface="Arial" panose="020B0604020202020204" pitchFamily="34" charset="0"/>
                  <a:buChar char="•"/>
                </a:pPr>
                <a:r>
                  <a:rPr lang="en-US" sz="2000" dirty="0"/>
                  <a:t>Quantity of interest (</a:t>
                </a:r>
                <a:r>
                  <a:rPr lang="en-US" sz="2000" dirty="0" err="1"/>
                  <a:t>QoI</a:t>
                </a:r>
                <a:r>
                  <a:rPr lang="en-US" sz="2000" dirty="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oMath>
                </a14:m>
                <a:endParaRPr lang="en-US" sz="2000" dirty="0"/>
              </a:p>
              <a:p>
                <a:pPr marL="342900" indent="-342900">
                  <a:buFont typeface="Arial" panose="020B0604020202020204" pitchFamily="34" charset="0"/>
                  <a:buChar char="•"/>
                </a:pPr>
                <a:r>
                  <a:rPr lang="en-US" sz="2000" dirty="0"/>
                  <a:t>Characterize </a:t>
                </a:r>
                <a14:m>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𝜉</m:t>
                        </m:r>
                      </m:e>
                    </m:d>
                    <m:r>
                      <a:rPr lang="en-US" sz="2000" i="1">
                        <a:latin typeface="Cambria Math" panose="02040503050406030204" pitchFamily="18" charset="0"/>
                      </a:rPr>
                      <m:t> </m:t>
                    </m:r>
                  </m:oMath>
                </a14:m>
                <a:r>
                  <a:rPr lang="en-US" sz="2000" dirty="0"/>
                  <a:t>with</a:t>
                </a:r>
              </a:p>
              <a:p>
                <a:pPr lvl="1"/>
                <a:r>
                  <a:rPr lang="en-US" sz="2000" dirty="0">
                    <a:ea typeface="Cambria Math" panose="02040503050406030204" pitchFamily="18" charset="0"/>
                  </a:rPr>
                  <a:t>Mean,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i="1" dirty="0">
                    <a:ea typeface="Cambria Math" panose="02040503050406030204" pitchFamily="18" charset="0"/>
                  </a:rPr>
                  <a:t>		</a:t>
                </a:r>
              </a:p>
              <a:p>
                <a:pPr lvl="1"/>
                <a:r>
                  <a:rPr lang="en-US" sz="2000" dirty="0">
                    <a:ea typeface="Cambria Math" panose="02040503050406030204" pitchFamily="18" charset="0"/>
                  </a:rPr>
                  <a:t>Variance,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𝑄</m:t>
                        </m:r>
                      </m:e>
                    </m:d>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𝑄</m:t>
                            </m:r>
                          </m:e>
                          <m:sup>
                            <m:r>
                              <a:rPr lang="en-US" sz="2000" i="1">
                                <a:latin typeface="Cambria Math" panose="02040503050406030204" pitchFamily="18" charset="0"/>
                                <a:ea typeface="Cambria Math" panose="02040503050406030204" pitchFamily="18" charset="0"/>
                              </a:rPr>
                              <m:t>2</m:t>
                            </m:r>
                          </m:sup>
                        </m:sSup>
                      </m:e>
                    </m:d>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b="0" i="1" smtClean="0">
                            <a:latin typeface="Cambria Math" panose="02040503050406030204" pitchFamily="18" charset="0"/>
                            <a:ea typeface="Cambria Math" panose="02040503050406030204" pitchFamily="18" charset="0"/>
                          </a:rPr>
                          <m:t>𝜉</m:t>
                        </m:r>
                      </m:sub>
                    </m:sSub>
                    <m:sSup>
                      <m:sSupPr>
                        <m:ctrlPr>
                          <a:rPr lang="en-US" sz="2000" i="1">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𝑄</m:t>
                            </m:r>
                          </m:e>
                        </m:d>
                      </m:e>
                      <m:sup>
                        <m:r>
                          <a:rPr lang="en-US" sz="2000" i="1">
                            <a:latin typeface="Cambria Math" panose="02040503050406030204" pitchFamily="18" charset="0"/>
                            <a:ea typeface="Cambria Math" panose="02040503050406030204" pitchFamily="18" charset="0"/>
                          </a:rPr>
                          <m:t>2</m:t>
                        </m:r>
                      </m:sup>
                    </m:sSup>
                  </m:oMath>
                </a14:m>
                <a:r>
                  <a:rPr lang="en-US" sz="2000" dirty="0"/>
                  <a:t>	</a:t>
                </a:r>
              </a:p>
            </p:txBody>
          </p:sp>
        </mc:Choice>
        <mc:Fallback>
          <p:sp>
            <p:nvSpPr>
              <p:cNvPr id="4" name="Text Placeholder 3">
                <a:extLst>
                  <a:ext uri="{FF2B5EF4-FFF2-40B4-BE49-F238E27FC236}">
                    <a16:creationId xmlns:a16="http://schemas.microsoft.com/office/drawing/2014/main" id="{E69B1069-EA70-4FB3-91DE-EDE32237ABCC}"/>
                  </a:ext>
                </a:extLst>
              </p:cNvPr>
              <p:cNvSpPr>
                <a:spLocks noGrp="1" noRot="1" noChangeAspect="1" noMove="1" noResize="1" noEditPoints="1" noAdjustHandles="1" noChangeArrowheads="1" noChangeShapeType="1" noTextEdit="1"/>
              </p:cNvSpPr>
              <p:nvPr>
                <p:ph idx="1"/>
              </p:nvPr>
            </p:nvSpPr>
            <p:spPr>
              <a:xfrm>
                <a:off x="382814" y="1382200"/>
                <a:ext cx="8227785" cy="1673288"/>
              </a:xfrm>
              <a:blipFill>
                <a:blip r:embed="rId4"/>
                <a:stretch>
                  <a:fillRect l="-772" t="-30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19A5C8-F2CC-161F-4AC4-029CA73892EA}"/>
                  </a:ext>
                </a:extLst>
              </p:cNvPr>
              <p:cNvSpPr txBox="1"/>
              <p:nvPr/>
            </p:nvSpPr>
            <p:spPr>
              <a:xfrm>
                <a:off x="6817595" y="1382200"/>
                <a:ext cx="4657010"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e>
                      </m:nary>
                    </m:oMath>
                  </m:oMathPara>
                </a14:m>
                <a:endParaRPr lang="en-US" sz="2400" dirty="0"/>
              </a:p>
            </p:txBody>
          </p:sp>
        </mc:Choice>
        <mc:Fallback xmlns="">
          <p:sp>
            <p:nvSpPr>
              <p:cNvPr id="5" name="TextBox 4">
                <a:extLst>
                  <a:ext uri="{FF2B5EF4-FFF2-40B4-BE49-F238E27FC236}">
                    <a16:creationId xmlns:a16="http://schemas.microsoft.com/office/drawing/2014/main" id="{BC19A5C8-F2CC-161F-4AC4-029CA73892EA}"/>
                  </a:ext>
                </a:extLst>
              </p:cNvPr>
              <p:cNvSpPr txBox="1">
                <a:spLocks noRot="1" noChangeAspect="1" noMove="1" noResize="1" noEditPoints="1" noAdjustHandles="1" noChangeArrowheads="1" noChangeShapeType="1" noTextEdit="1"/>
              </p:cNvSpPr>
              <p:nvPr/>
            </p:nvSpPr>
            <p:spPr>
              <a:xfrm>
                <a:off x="6817595" y="1382200"/>
                <a:ext cx="4657010" cy="1169231"/>
              </a:xfrm>
              <a:prstGeom prst="rect">
                <a:avLst/>
              </a:prstGeom>
              <a:blipFill>
                <a:blip r:embed="rId5"/>
                <a:stretch>
                  <a:fillRect l="-272" t="-93617" b="-15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B75053-D110-5827-0898-ED212BEEBC00}"/>
                  </a:ext>
                </a:extLst>
              </p:cNvPr>
              <p:cNvSpPr txBox="1"/>
              <p:nvPr/>
            </p:nvSpPr>
            <p:spPr>
              <a:xfrm>
                <a:off x="6526307" y="2513022"/>
                <a:ext cx="5586761"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r>
                            <a:rPr lang="en-US" sz="2400" b="0" i="1" smtClean="0">
                              <a:latin typeface="Cambria Math" panose="02040503050406030204" pitchFamily="18" charset="0"/>
                            </a:rPr>
                            <m:t>−1</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e>
                                    <m:sub>
                                      <m:r>
                                        <a:rPr lang="en-US" sz="2400" b="0" i="1" smtClean="0">
                                          <a:latin typeface="Cambria Math" panose="02040503050406030204" pitchFamily="18" charset="0"/>
                                        </a:rPr>
                                        <m:t>𝑎𝑣𝑔</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04B75053-D110-5827-0898-ED212BEEBC00}"/>
                  </a:ext>
                </a:extLst>
              </p:cNvPr>
              <p:cNvSpPr txBox="1">
                <a:spLocks noRot="1" noChangeAspect="1" noMove="1" noResize="1" noEditPoints="1" noAdjustHandles="1" noChangeArrowheads="1" noChangeShapeType="1" noTextEdit="1"/>
              </p:cNvSpPr>
              <p:nvPr/>
            </p:nvSpPr>
            <p:spPr>
              <a:xfrm>
                <a:off x="6526307" y="2513022"/>
                <a:ext cx="5586761" cy="1169231"/>
              </a:xfrm>
              <a:prstGeom prst="rect">
                <a:avLst/>
              </a:prstGeom>
              <a:blipFill>
                <a:blip r:embed="rId6"/>
                <a:stretch>
                  <a:fillRect l="-455" t="-94624" b="-152688"/>
                </a:stretch>
              </a:blipFill>
              <a:ln>
                <a:noFill/>
              </a:ln>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70C39BEB-AB10-6663-E116-BCCB9D990F84}"/>
              </a:ext>
            </a:extLst>
          </p:cNvPr>
          <p:cNvSpPr>
            <a:spLocks noGrp="1"/>
          </p:cNvSpPr>
          <p:nvPr>
            <p:ph type="sldNum" sz="quarter" idx="12"/>
          </p:nvPr>
        </p:nvSpPr>
        <p:spPr>
          <a:xfrm>
            <a:off x="8610600" y="6356351"/>
            <a:ext cx="2743200" cy="365125"/>
          </a:xfrm>
        </p:spPr>
        <p:txBody>
          <a:bodyPr/>
          <a:lstStyle/>
          <a:p>
            <a:r>
              <a:rPr lang="en-US" sz="1600" dirty="0"/>
              <a:t>10/33</a:t>
            </a:r>
          </a:p>
        </p:txBody>
      </p:sp>
    </p:spTree>
    <p:extLst>
      <p:ext uri="{BB962C8B-B14F-4D97-AF65-F5344CB8AC3E}">
        <p14:creationId xmlns:p14="http://schemas.microsoft.com/office/powerpoint/2010/main" val="10769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52B7ABF-B07B-FE69-7D95-2383026CA700}"/>
              </a:ext>
            </a:extLst>
          </p:cNvPr>
          <p:cNvSpPr/>
          <p:nvPr/>
        </p:nvSpPr>
        <p:spPr>
          <a:xfrm>
            <a:off x="2444904" y="2446114"/>
            <a:ext cx="7302191" cy="2609385"/>
          </a:xfrm>
          <a:prstGeom prst="round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Background – Sampling uncertainty quantification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19A5C8-F2CC-161F-4AC4-029CA73892EA}"/>
                  </a:ext>
                </a:extLst>
              </p:cNvPr>
              <p:cNvSpPr txBox="1"/>
              <p:nvPr/>
            </p:nvSpPr>
            <p:spPr>
              <a:xfrm>
                <a:off x="3040074" y="2581575"/>
                <a:ext cx="4657010"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e>
                      </m:nary>
                      <m:r>
                        <a:rPr lang="en-US" sz="2400" b="0" i="1" smtClean="0">
                          <a:latin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𝑄</m:t>
                          </m:r>
                        </m:e>
                      </m:d>
                    </m:oMath>
                  </m:oMathPara>
                </a14:m>
                <a:endParaRPr lang="en-US" sz="2400" dirty="0"/>
              </a:p>
            </p:txBody>
          </p:sp>
        </mc:Choice>
        <mc:Fallback xmlns="">
          <p:sp>
            <p:nvSpPr>
              <p:cNvPr id="5" name="TextBox 4">
                <a:extLst>
                  <a:ext uri="{FF2B5EF4-FFF2-40B4-BE49-F238E27FC236}">
                    <a16:creationId xmlns:a16="http://schemas.microsoft.com/office/drawing/2014/main" id="{BC19A5C8-F2CC-161F-4AC4-029CA73892EA}"/>
                  </a:ext>
                </a:extLst>
              </p:cNvPr>
              <p:cNvSpPr txBox="1">
                <a:spLocks noRot="1" noChangeAspect="1" noMove="1" noResize="1" noEditPoints="1" noAdjustHandles="1" noChangeArrowheads="1" noChangeShapeType="1" noTextEdit="1"/>
              </p:cNvSpPr>
              <p:nvPr/>
            </p:nvSpPr>
            <p:spPr>
              <a:xfrm>
                <a:off x="3040074" y="2581575"/>
                <a:ext cx="4657010" cy="1169231"/>
              </a:xfrm>
              <a:prstGeom prst="rect">
                <a:avLst/>
              </a:prstGeom>
              <a:blipFill>
                <a:blip r:embed="rId3"/>
                <a:stretch>
                  <a:fillRect l="-272" t="-95699" b="-15268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B75053-D110-5827-0898-ED212BEEBC00}"/>
                  </a:ext>
                </a:extLst>
              </p:cNvPr>
              <p:cNvSpPr txBox="1"/>
              <p:nvPr/>
            </p:nvSpPr>
            <p:spPr>
              <a:xfrm>
                <a:off x="2748786" y="3712397"/>
                <a:ext cx="6998309"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r>
                            <a:rPr lang="en-US" sz="2400" b="0" i="1" smtClean="0">
                              <a:latin typeface="Cambria Math" panose="02040503050406030204" pitchFamily="18" charset="0"/>
                            </a:rPr>
                            <m:t>−1</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e>
                                    <m:sub>
                                      <m:r>
                                        <a:rPr lang="en-US" sz="2400" b="0" i="1" smtClean="0">
                                          <a:latin typeface="Cambria Math" panose="02040503050406030204" pitchFamily="18" charset="0"/>
                                        </a:rPr>
                                        <m:t>𝑎𝑣𝑔</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𝑄</m:t>
                          </m:r>
                        </m:e>
                      </m:d>
                    </m:oMath>
                  </m:oMathPara>
                </a14:m>
                <a:endParaRPr lang="en-US" sz="2400" dirty="0"/>
              </a:p>
            </p:txBody>
          </p:sp>
        </mc:Choice>
        <mc:Fallback xmlns="">
          <p:sp>
            <p:nvSpPr>
              <p:cNvPr id="6" name="TextBox 5">
                <a:extLst>
                  <a:ext uri="{FF2B5EF4-FFF2-40B4-BE49-F238E27FC236}">
                    <a16:creationId xmlns:a16="http://schemas.microsoft.com/office/drawing/2014/main" id="{04B75053-D110-5827-0898-ED212BEEBC00}"/>
                  </a:ext>
                </a:extLst>
              </p:cNvPr>
              <p:cNvSpPr txBox="1">
                <a:spLocks noRot="1" noChangeAspect="1" noMove="1" noResize="1" noEditPoints="1" noAdjustHandles="1" noChangeArrowheads="1" noChangeShapeType="1" noTextEdit="1"/>
              </p:cNvSpPr>
              <p:nvPr/>
            </p:nvSpPr>
            <p:spPr>
              <a:xfrm>
                <a:off x="2748786" y="3712397"/>
                <a:ext cx="6998309" cy="1169231"/>
              </a:xfrm>
              <a:prstGeom prst="rect">
                <a:avLst/>
              </a:prstGeom>
              <a:blipFill>
                <a:blip r:embed="rId4"/>
                <a:stretch>
                  <a:fillRect l="-181" t="-95699" b="-152688"/>
                </a:stretch>
              </a:blipFill>
              <a:ln>
                <a:noFill/>
              </a:ln>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87178EDD-215D-392D-E10B-8E06CAC18838}"/>
              </a:ext>
            </a:extLst>
          </p:cNvPr>
          <p:cNvSpPr>
            <a:spLocks noGrp="1"/>
          </p:cNvSpPr>
          <p:nvPr>
            <p:ph type="sldNum" sz="quarter" idx="12"/>
          </p:nvPr>
        </p:nvSpPr>
        <p:spPr>
          <a:xfrm>
            <a:off x="8610600" y="6356351"/>
            <a:ext cx="2743200" cy="365125"/>
          </a:xfrm>
        </p:spPr>
        <p:txBody>
          <a:bodyPr/>
          <a:lstStyle/>
          <a:p>
            <a:r>
              <a:rPr lang="en-US" sz="1600" dirty="0"/>
              <a:t>11/33</a:t>
            </a:r>
          </a:p>
        </p:txBody>
      </p:sp>
    </p:spTree>
    <p:extLst>
      <p:ext uri="{BB962C8B-B14F-4D97-AF65-F5344CB8AC3E}">
        <p14:creationId xmlns:p14="http://schemas.microsoft.com/office/powerpoint/2010/main" val="329736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52B7ABF-B07B-FE69-7D95-2383026CA700}"/>
              </a:ext>
            </a:extLst>
          </p:cNvPr>
          <p:cNvSpPr/>
          <p:nvPr/>
        </p:nvSpPr>
        <p:spPr>
          <a:xfrm>
            <a:off x="2444904" y="2446114"/>
            <a:ext cx="7302191" cy="2609385"/>
          </a:xfrm>
          <a:prstGeom prst="round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Methods – Uncertainty quantification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B75053-D110-5827-0898-ED212BEEBC00}"/>
                  </a:ext>
                </a:extLst>
              </p:cNvPr>
              <p:cNvSpPr txBox="1"/>
              <p:nvPr/>
            </p:nvSpPr>
            <p:spPr>
              <a:xfrm>
                <a:off x="2748786" y="3712397"/>
                <a:ext cx="6998309" cy="1169231"/>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r>
                            <a:rPr lang="en-US" sz="2400" b="0" i="1" smtClean="0">
                              <a:latin typeface="Cambria Math" panose="02040503050406030204" pitchFamily="18" charset="0"/>
                            </a:rPr>
                            <m:t>−1</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𝜉</m:t>
                              </m:r>
                            </m:sub>
                          </m:sSub>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e>
                                    <m:sub>
                                      <m:r>
                                        <a:rPr lang="en-US" sz="2400" b="0" i="1" smtClean="0">
                                          <a:latin typeface="Cambria Math" panose="02040503050406030204" pitchFamily="18" charset="0"/>
                                        </a:rPr>
                                        <m:t>𝑎𝑣𝑔</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𝑄</m:t>
                          </m:r>
                        </m:e>
                      </m:d>
                    </m:oMath>
                  </m:oMathPara>
                </a14:m>
                <a:endParaRPr lang="en-US" sz="2400" dirty="0"/>
              </a:p>
            </p:txBody>
          </p:sp>
        </mc:Choice>
        <mc:Fallback xmlns="">
          <p:sp>
            <p:nvSpPr>
              <p:cNvPr id="6" name="TextBox 5">
                <a:extLst>
                  <a:ext uri="{FF2B5EF4-FFF2-40B4-BE49-F238E27FC236}">
                    <a16:creationId xmlns:a16="http://schemas.microsoft.com/office/drawing/2014/main" id="{04B75053-D110-5827-0898-ED212BEEBC00}"/>
                  </a:ext>
                </a:extLst>
              </p:cNvPr>
              <p:cNvSpPr txBox="1">
                <a:spLocks noRot="1" noChangeAspect="1" noMove="1" noResize="1" noEditPoints="1" noAdjustHandles="1" noChangeArrowheads="1" noChangeShapeType="1" noTextEdit="1"/>
              </p:cNvSpPr>
              <p:nvPr/>
            </p:nvSpPr>
            <p:spPr>
              <a:xfrm>
                <a:off x="2748786" y="3712397"/>
                <a:ext cx="6998309" cy="1169231"/>
              </a:xfrm>
              <a:prstGeom prst="rect">
                <a:avLst/>
              </a:prstGeom>
              <a:blipFill>
                <a:blip r:embed="rId3"/>
                <a:stretch>
                  <a:fillRect l="-181" t="-95699" b="-15268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226918-AACC-B8E4-1396-140FDD19832B}"/>
                  </a:ext>
                </a:extLst>
              </p:cNvPr>
              <p:cNvSpPr txBox="1"/>
              <p:nvPr/>
            </p:nvSpPr>
            <p:spPr>
              <a:xfrm>
                <a:off x="3040074" y="2940873"/>
                <a:ext cx="4657010" cy="520784"/>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𝑄</m:t>
                          </m:r>
                        </m:e>
                      </m:d>
                    </m:oMath>
                  </m:oMathPara>
                </a14:m>
                <a:endParaRPr lang="en-US" sz="2400" dirty="0"/>
              </a:p>
            </p:txBody>
          </p:sp>
        </mc:Choice>
        <mc:Fallback xmlns="">
          <p:sp>
            <p:nvSpPr>
              <p:cNvPr id="4" name="TextBox 3">
                <a:extLst>
                  <a:ext uri="{FF2B5EF4-FFF2-40B4-BE49-F238E27FC236}">
                    <a16:creationId xmlns:a16="http://schemas.microsoft.com/office/drawing/2014/main" id="{B2226918-AACC-B8E4-1396-140FDD19832B}"/>
                  </a:ext>
                </a:extLst>
              </p:cNvPr>
              <p:cNvSpPr txBox="1">
                <a:spLocks noRot="1" noChangeAspect="1" noMove="1" noResize="1" noEditPoints="1" noAdjustHandles="1" noChangeArrowheads="1" noChangeShapeType="1" noTextEdit="1"/>
              </p:cNvSpPr>
              <p:nvPr/>
            </p:nvSpPr>
            <p:spPr>
              <a:xfrm>
                <a:off x="3040074" y="2940873"/>
                <a:ext cx="4657010" cy="520784"/>
              </a:xfrm>
              <a:prstGeom prst="rect">
                <a:avLst/>
              </a:prstGeom>
              <a:blipFill>
                <a:blip r:embed="rId4"/>
                <a:stretch>
                  <a:fillRect l="-272" b="-11905"/>
                </a:stretch>
              </a:blipFill>
              <a:ln>
                <a:noFill/>
              </a:ln>
            </p:spPr>
            <p:txBody>
              <a:bodyPr/>
              <a:lstStyle/>
              <a:p>
                <a:r>
                  <a:rPr lang="en-US">
                    <a:noFill/>
                  </a:rPr>
                  <a:t> </a:t>
                </a:r>
              </a:p>
            </p:txBody>
          </p:sp>
        </mc:Fallback>
      </mc:AlternateContent>
      <p:pic>
        <p:nvPicPr>
          <p:cNvPr id="8" name="Graphic 7" descr="Checkmark with solid fill">
            <a:extLst>
              <a:ext uri="{FF2B5EF4-FFF2-40B4-BE49-F238E27FC236}">
                <a16:creationId xmlns:a16="http://schemas.microsoft.com/office/drawing/2014/main" id="{A2FE735A-EEA7-A8EA-B6C2-3A3123D085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5666" y="2875502"/>
            <a:ext cx="586155" cy="586155"/>
          </a:xfrm>
          <a:prstGeom prst="rect">
            <a:avLst/>
          </a:prstGeom>
        </p:spPr>
      </p:pic>
      <p:sp>
        <p:nvSpPr>
          <p:cNvPr id="7" name="Slide Number Placeholder 3">
            <a:extLst>
              <a:ext uri="{FF2B5EF4-FFF2-40B4-BE49-F238E27FC236}">
                <a16:creationId xmlns:a16="http://schemas.microsoft.com/office/drawing/2014/main" id="{3779B460-5368-0D8F-9C3D-B1FE299A77D0}"/>
              </a:ext>
            </a:extLst>
          </p:cNvPr>
          <p:cNvSpPr>
            <a:spLocks noGrp="1"/>
          </p:cNvSpPr>
          <p:nvPr>
            <p:ph type="sldNum" sz="quarter" idx="12"/>
          </p:nvPr>
        </p:nvSpPr>
        <p:spPr>
          <a:xfrm>
            <a:off x="8610600" y="6356351"/>
            <a:ext cx="2743200" cy="365125"/>
          </a:xfrm>
        </p:spPr>
        <p:txBody>
          <a:bodyPr/>
          <a:lstStyle/>
          <a:p>
            <a:r>
              <a:rPr lang="en-US" sz="1600" dirty="0"/>
              <a:t>12/33</a:t>
            </a:r>
          </a:p>
        </p:txBody>
      </p:sp>
    </p:spTree>
    <p:extLst>
      <p:ext uri="{BB962C8B-B14F-4D97-AF65-F5344CB8AC3E}">
        <p14:creationId xmlns:p14="http://schemas.microsoft.com/office/powerpoint/2010/main" val="297612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C3A2E04-EA4B-309C-0D0A-A65B63A7D4DC}"/>
              </a:ext>
            </a:extLst>
          </p:cNvPr>
          <p:cNvSpPr>
            <a:spLocks noGrp="1"/>
          </p:cNvSpPr>
          <p:nvPr>
            <p:ph type="title"/>
          </p:nvPr>
        </p:nvSpPr>
        <p:spPr>
          <a:xfrm>
            <a:off x="0" y="0"/>
            <a:ext cx="11997549" cy="681036"/>
          </a:xfrm>
        </p:spPr>
        <p:txBody>
          <a:bodyPr>
            <a:normAutofit fontScale="90000"/>
          </a:bodyPr>
          <a:lstStyle/>
          <a:p>
            <a:r>
              <a:rPr lang="en-US" dirty="0"/>
              <a:t>Methods – Uncertainty quantification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FDD967-FB0A-2289-298E-2A0AB9DD9713}"/>
                  </a:ext>
                </a:extLst>
              </p:cNvPr>
              <p:cNvSpPr txBox="1"/>
              <p:nvPr/>
            </p:nvSpPr>
            <p:spPr>
              <a:xfrm>
                <a:off x="426525" y="1050046"/>
                <a:ext cx="8226552" cy="45711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Goal: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b="0" dirty="0">
                    <a:latin typeface="Arial" panose="020B0604020202020204" pitchFamily="34" charset="0"/>
                    <a:cs typeface="Arial" panose="020B0604020202020204" pitchFamily="34" charset="0"/>
                  </a:rPr>
                  <a:t> from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𝑄</m:t>
                            </m:r>
                          </m:e>
                        </m:acc>
                      </m:e>
                    </m:d>
                  </m:oMath>
                </a14:m>
                <a:endParaRPr lang="en-US" sz="2000" b="0" i="1" dirty="0">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C9FDD967-FB0A-2289-298E-2A0AB9DD9713}"/>
                  </a:ext>
                </a:extLst>
              </p:cNvPr>
              <p:cNvSpPr txBox="1">
                <a:spLocks noRot="1" noChangeAspect="1" noMove="1" noResize="1" noEditPoints="1" noAdjustHandles="1" noChangeArrowheads="1" noChangeShapeType="1" noTextEdit="1"/>
              </p:cNvSpPr>
              <p:nvPr/>
            </p:nvSpPr>
            <p:spPr>
              <a:xfrm>
                <a:off x="426525" y="1050046"/>
                <a:ext cx="8226552" cy="457113"/>
              </a:xfrm>
              <a:prstGeom prst="rect">
                <a:avLst/>
              </a:prstGeom>
              <a:blipFill>
                <a:blip r:embed="rId3"/>
                <a:stretch>
                  <a:fillRect l="-616" t="-2703" b="-13514"/>
                </a:stretch>
              </a:blipFill>
            </p:spPr>
            <p:txBody>
              <a:bodyPr/>
              <a:lstStyle/>
              <a:p>
                <a:r>
                  <a:rPr lang="en-US">
                    <a:noFill/>
                  </a:rPr>
                  <a:t> </a:t>
                </a:r>
              </a:p>
            </p:txBody>
          </p:sp>
        </mc:Fallback>
      </mc:AlternateContent>
      <p:sp>
        <p:nvSpPr>
          <p:cNvPr id="3" name="Slide Number Placeholder 3">
            <a:extLst>
              <a:ext uri="{FF2B5EF4-FFF2-40B4-BE49-F238E27FC236}">
                <a16:creationId xmlns:a16="http://schemas.microsoft.com/office/drawing/2014/main" id="{3046F32E-2055-7855-CA48-3B21D654689E}"/>
              </a:ext>
            </a:extLst>
          </p:cNvPr>
          <p:cNvSpPr>
            <a:spLocks noGrp="1"/>
          </p:cNvSpPr>
          <p:nvPr>
            <p:ph type="sldNum" sz="quarter" idx="12"/>
          </p:nvPr>
        </p:nvSpPr>
        <p:spPr>
          <a:xfrm>
            <a:off x="8610600" y="6356351"/>
            <a:ext cx="2743200" cy="365125"/>
          </a:xfrm>
        </p:spPr>
        <p:txBody>
          <a:bodyPr/>
          <a:lstStyle/>
          <a:p>
            <a:r>
              <a:rPr lang="en-US" sz="1600" dirty="0"/>
              <a:t>13/33</a:t>
            </a:r>
          </a:p>
        </p:txBody>
      </p:sp>
    </p:spTree>
    <p:extLst>
      <p:ext uri="{BB962C8B-B14F-4D97-AF65-F5344CB8AC3E}">
        <p14:creationId xmlns:p14="http://schemas.microsoft.com/office/powerpoint/2010/main" val="236088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29FEDBA-C40C-2F4E-A2E8-E230D6BC980A}"/>
                  </a:ext>
                </a:extLst>
              </p:cNvPr>
              <p:cNvSpPr txBox="1"/>
              <p:nvPr/>
            </p:nvSpPr>
            <p:spPr>
              <a:xfrm>
                <a:off x="440318" y="1584347"/>
                <a:ext cx="11557231" cy="496931"/>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Parameter uncertainty </a:t>
                </a:r>
                <a14:m>
                  <m:oMath xmlns:m="http://schemas.openxmlformats.org/officeDocument/2006/math">
                    <m:r>
                      <a:rPr lang="en-US" sz="2000" b="0" i="1" smtClean="0">
                        <a:latin typeface="Cambria Math" panose="02040503050406030204" pitchFamily="18" charset="0"/>
                      </a:rPr>
                      <m:t>𝜉</m:t>
                    </m:r>
                  </m:oMath>
                </a14:m>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MCRT uncertainty </a:t>
                </a:r>
                <a14:m>
                  <m:oMath xmlns:m="http://schemas.openxmlformats.org/officeDocument/2006/math">
                    <m:r>
                      <a:rPr lang="en-US" sz="2000" b="0" i="1" smtClean="0">
                        <a:latin typeface="Cambria Math" panose="02040503050406030204" pitchFamily="18" charset="0"/>
                      </a:rPr>
                      <m:t>𝜂</m:t>
                    </m:r>
                  </m:oMath>
                </a14:m>
                <a:endParaRPr lang="en-US" sz="2000" i="1"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F29FEDBA-C40C-2F4E-A2E8-E230D6BC980A}"/>
                  </a:ext>
                </a:extLst>
              </p:cNvPr>
              <p:cNvSpPr txBox="1">
                <a:spLocks noRot="1" noChangeAspect="1" noMove="1" noResize="1" noEditPoints="1" noAdjustHandles="1" noChangeArrowheads="1" noChangeShapeType="1" noTextEdit="1"/>
              </p:cNvSpPr>
              <p:nvPr/>
            </p:nvSpPr>
            <p:spPr>
              <a:xfrm>
                <a:off x="440318" y="1584347"/>
                <a:ext cx="11557231" cy="496931"/>
              </a:xfrm>
              <a:prstGeom prst="rect">
                <a:avLst/>
              </a:prstGeom>
              <a:blipFill>
                <a:blip r:embed="rId3"/>
                <a:stretch>
                  <a:fillRect l="-439" b="-22500"/>
                </a:stretch>
              </a:blipFill>
            </p:spPr>
            <p:txBody>
              <a:bodyPr/>
              <a:lstStyle/>
              <a:p>
                <a:r>
                  <a:rPr lang="en-US">
                    <a:noFill/>
                  </a:rPr>
                  <a:t> </a:t>
                </a:r>
              </a:p>
            </p:txBody>
          </p:sp>
        </mc:Fallback>
      </mc:AlternateContent>
      <p:sp>
        <p:nvSpPr>
          <p:cNvPr id="8" name="Title 7">
            <a:extLst>
              <a:ext uri="{FF2B5EF4-FFF2-40B4-BE49-F238E27FC236}">
                <a16:creationId xmlns:a16="http://schemas.microsoft.com/office/drawing/2014/main" id="{7C3A2E04-EA4B-309C-0D0A-A65B63A7D4DC}"/>
              </a:ext>
            </a:extLst>
          </p:cNvPr>
          <p:cNvSpPr>
            <a:spLocks noGrp="1"/>
          </p:cNvSpPr>
          <p:nvPr>
            <p:ph type="title"/>
          </p:nvPr>
        </p:nvSpPr>
        <p:spPr>
          <a:xfrm>
            <a:off x="0" y="0"/>
            <a:ext cx="11997549" cy="681036"/>
          </a:xfrm>
        </p:spPr>
        <p:txBody>
          <a:bodyPr>
            <a:normAutofit fontScale="90000"/>
          </a:bodyPr>
          <a:lstStyle/>
          <a:p>
            <a:r>
              <a:rPr lang="en-US" dirty="0"/>
              <a:t>Methods – Uncertainty quantification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FDD967-FB0A-2289-298E-2A0AB9DD9713}"/>
                  </a:ext>
                </a:extLst>
              </p:cNvPr>
              <p:cNvSpPr txBox="1"/>
              <p:nvPr/>
            </p:nvSpPr>
            <p:spPr>
              <a:xfrm>
                <a:off x="426525" y="1050046"/>
                <a:ext cx="8226552" cy="45711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Goal: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b="0" dirty="0">
                    <a:latin typeface="Arial" panose="020B0604020202020204" pitchFamily="34" charset="0"/>
                    <a:cs typeface="Arial" panose="020B0604020202020204" pitchFamily="34" charset="0"/>
                  </a:rPr>
                  <a:t> from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𝑄</m:t>
                            </m:r>
                          </m:e>
                        </m:acc>
                      </m:e>
                    </m:d>
                  </m:oMath>
                </a14:m>
                <a:endParaRPr lang="en-US" sz="2000" b="0" i="1" dirty="0">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C9FDD967-FB0A-2289-298E-2A0AB9DD9713}"/>
                  </a:ext>
                </a:extLst>
              </p:cNvPr>
              <p:cNvSpPr txBox="1">
                <a:spLocks noRot="1" noChangeAspect="1" noMove="1" noResize="1" noEditPoints="1" noAdjustHandles="1" noChangeArrowheads="1" noChangeShapeType="1" noTextEdit="1"/>
              </p:cNvSpPr>
              <p:nvPr/>
            </p:nvSpPr>
            <p:spPr>
              <a:xfrm>
                <a:off x="426525" y="1050046"/>
                <a:ext cx="8226552" cy="457113"/>
              </a:xfrm>
              <a:prstGeom prst="rect">
                <a:avLst/>
              </a:prstGeom>
              <a:blipFill>
                <a:blip r:embed="rId4"/>
                <a:stretch>
                  <a:fillRect l="-616" t="-2703" b="-13514"/>
                </a:stretch>
              </a:blipFill>
            </p:spPr>
            <p:txBody>
              <a:bodyPr/>
              <a:lstStyle/>
              <a:p>
                <a:r>
                  <a:rPr lang="en-US">
                    <a:noFill/>
                  </a:rPr>
                  <a:t> </a:t>
                </a:r>
              </a:p>
            </p:txBody>
          </p:sp>
        </mc:Fallback>
      </mc:AlternateContent>
      <p:sp>
        <p:nvSpPr>
          <p:cNvPr id="3" name="Slide Number Placeholder 3">
            <a:extLst>
              <a:ext uri="{FF2B5EF4-FFF2-40B4-BE49-F238E27FC236}">
                <a16:creationId xmlns:a16="http://schemas.microsoft.com/office/drawing/2014/main" id="{08E15091-AC52-D366-4623-09505BBE3DB0}"/>
              </a:ext>
            </a:extLst>
          </p:cNvPr>
          <p:cNvSpPr>
            <a:spLocks noGrp="1"/>
          </p:cNvSpPr>
          <p:nvPr>
            <p:ph type="sldNum" sz="quarter" idx="12"/>
          </p:nvPr>
        </p:nvSpPr>
        <p:spPr>
          <a:xfrm>
            <a:off x="8610600" y="6356351"/>
            <a:ext cx="2743200" cy="365125"/>
          </a:xfrm>
        </p:spPr>
        <p:txBody>
          <a:bodyPr/>
          <a:lstStyle/>
          <a:p>
            <a:r>
              <a:rPr lang="en-US" sz="1600" dirty="0"/>
              <a:t>13/33</a:t>
            </a:r>
          </a:p>
        </p:txBody>
      </p:sp>
    </p:spTree>
    <p:extLst>
      <p:ext uri="{BB962C8B-B14F-4D97-AF65-F5344CB8AC3E}">
        <p14:creationId xmlns:p14="http://schemas.microsoft.com/office/powerpoint/2010/main" val="35026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29FEDBA-C40C-2F4E-A2E8-E230D6BC980A}"/>
                  </a:ext>
                </a:extLst>
              </p:cNvPr>
              <p:cNvSpPr txBox="1"/>
              <p:nvPr/>
            </p:nvSpPr>
            <p:spPr>
              <a:xfrm>
                <a:off x="440318" y="1584347"/>
                <a:ext cx="11557231" cy="496931"/>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Parameter uncertainty </a:t>
                </a:r>
                <a14:m>
                  <m:oMath xmlns:m="http://schemas.openxmlformats.org/officeDocument/2006/math">
                    <m:r>
                      <a:rPr lang="en-US" sz="2000" b="0" i="1" smtClean="0">
                        <a:latin typeface="Cambria Math" panose="02040503050406030204" pitchFamily="18" charset="0"/>
                      </a:rPr>
                      <m:t>𝜉</m:t>
                    </m:r>
                  </m:oMath>
                </a14:m>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MCRT uncertainty </a:t>
                </a:r>
                <a14:m>
                  <m:oMath xmlns:m="http://schemas.openxmlformats.org/officeDocument/2006/math">
                    <m:r>
                      <a:rPr lang="en-US" sz="2000" b="0" i="1" smtClean="0">
                        <a:latin typeface="Cambria Math" panose="02040503050406030204" pitchFamily="18" charset="0"/>
                      </a:rPr>
                      <m:t>𝜂</m:t>
                    </m:r>
                  </m:oMath>
                </a14:m>
                <a:endParaRPr lang="en-US" sz="2000" i="1"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F29FEDBA-C40C-2F4E-A2E8-E230D6BC980A}"/>
                  </a:ext>
                </a:extLst>
              </p:cNvPr>
              <p:cNvSpPr txBox="1">
                <a:spLocks noRot="1" noChangeAspect="1" noMove="1" noResize="1" noEditPoints="1" noAdjustHandles="1" noChangeArrowheads="1" noChangeShapeType="1" noTextEdit="1"/>
              </p:cNvSpPr>
              <p:nvPr/>
            </p:nvSpPr>
            <p:spPr>
              <a:xfrm>
                <a:off x="440318" y="1584347"/>
                <a:ext cx="11557231" cy="496931"/>
              </a:xfrm>
              <a:prstGeom prst="rect">
                <a:avLst/>
              </a:prstGeom>
              <a:blipFill>
                <a:blip r:embed="rId3"/>
                <a:stretch>
                  <a:fillRect l="-439" b="-2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289225-D1D7-7C46-AF92-BDF605201FAE}"/>
                  </a:ext>
                </a:extLst>
              </p:cNvPr>
              <p:cNvSpPr txBox="1"/>
              <p:nvPr/>
            </p:nvSpPr>
            <p:spPr>
              <a:xfrm>
                <a:off x="1802580" y="2132586"/>
                <a:ext cx="3151632" cy="12015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𝜉</m:t>
                          </m:r>
                        </m:e>
                      </m:d>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den>
                      </m:f>
                      <m:nary>
                        <m:naryPr>
                          <m:chr m:val="∑"/>
                          <m:ctrlPr>
                            <a:rPr lang="en-US" sz="2400" i="1">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sup>
                        <m:e>
                          <m:r>
                            <a:rPr lang="en-US" sz="2400" i="1">
                              <a:latin typeface="Cambria Math" panose="02040503050406030204" pitchFamily="18" charset="0"/>
                              <a:ea typeface="Cambria Math" panose="02040503050406030204" pitchFamily="18" charset="0"/>
                            </a:rPr>
                            <m:t>𝑓</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𝜉</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4" name="TextBox 3">
                <a:extLst>
                  <a:ext uri="{FF2B5EF4-FFF2-40B4-BE49-F238E27FC236}">
                    <a16:creationId xmlns:a16="http://schemas.microsoft.com/office/drawing/2014/main" id="{BD289225-D1D7-7C46-AF92-BDF605201FAE}"/>
                  </a:ext>
                </a:extLst>
              </p:cNvPr>
              <p:cNvSpPr txBox="1">
                <a:spLocks noRot="1" noChangeAspect="1" noMove="1" noResize="1" noEditPoints="1" noAdjustHandles="1" noChangeArrowheads="1" noChangeShapeType="1" noTextEdit="1"/>
              </p:cNvSpPr>
              <p:nvPr/>
            </p:nvSpPr>
            <p:spPr>
              <a:xfrm>
                <a:off x="1802580" y="2132586"/>
                <a:ext cx="3151632" cy="1201547"/>
              </a:xfrm>
              <a:prstGeom prst="rect">
                <a:avLst/>
              </a:prstGeom>
              <a:blipFill>
                <a:blip r:embed="rId4"/>
                <a:stretch>
                  <a:fillRect t="-94737" b="-145263"/>
                </a:stretch>
              </a:blipFill>
            </p:spPr>
            <p:txBody>
              <a:bodyPr/>
              <a:lstStyle/>
              <a:p>
                <a:r>
                  <a:rPr lang="en-US">
                    <a:noFill/>
                  </a:rPr>
                  <a:t> </a:t>
                </a:r>
              </a:p>
            </p:txBody>
          </p:sp>
        </mc:Fallback>
      </mc:AlternateContent>
      <p:sp>
        <p:nvSpPr>
          <p:cNvPr id="8" name="Title 7">
            <a:extLst>
              <a:ext uri="{FF2B5EF4-FFF2-40B4-BE49-F238E27FC236}">
                <a16:creationId xmlns:a16="http://schemas.microsoft.com/office/drawing/2014/main" id="{7C3A2E04-EA4B-309C-0D0A-A65B63A7D4DC}"/>
              </a:ext>
            </a:extLst>
          </p:cNvPr>
          <p:cNvSpPr>
            <a:spLocks noGrp="1"/>
          </p:cNvSpPr>
          <p:nvPr>
            <p:ph type="title"/>
          </p:nvPr>
        </p:nvSpPr>
        <p:spPr>
          <a:xfrm>
            <a:off x="0" y="0"/>
            <a:ext cx="11997549" cy="681036"/>
          </a:xfrm>
        </p:spPr>
        <p:txBody>
          <a:bodyPr>
            <a:normAutofit fontScale="90000"/>
          </a:bodyPr>
          <a:lstStyle/>
          <a:p>
            <a:r>
              <a:rPr lang="en-US" dirty="0"/>
              <a:t>Methods – Uncertainty quantification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FDD967-FB0A-2289-298E-2A0AB9DD9713}"/>
                  </a:ext>
                </a:extLst>
              </p:cNvPr>
              <p:cNvSpPr txBox="1"/>
              <p:nvPr/>
            </p:nvSpPr>
            <p:spPr>
              <a:xfrm>
                <a:off x="426525" y="1050046"/>
                <a:ext cx="8226552" cy="45711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Goal: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b="0" dirty="0">
                    <a:latin typeface="Arial" panose="020B0604020202020204" pitchFamily="34" charset="0"/>
                    <a:cs typeface="Arial" panose="020B0604020202020204" pitchFamily="34" charset="0"/>
                  </a:rPr>
                  <a:t> from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𝑄</m:t>
                            </m:r>
                          </m:e>
                        </m:acc>
                      </m:e>
                    </m:d>
                  </m:oMath>
                </a14:m>
                <a:endParaRPr lang="en-US" sz="2000" b="0" i="1" dirty="0">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C9FDD967-FB0A-2289-298E-2A0AB9DD9713}"/>
                  </a:ext>
                </a:extLst>
              </p:cNvPr>
              <p:cNvSpPr txBox="1">
                <a:spLocks noRot="1" noChangeAspect="1" noMove="1" noResize="1" noEditPoints="1" noAdjustHandles="1" noChangeArrowheads="1" noChangeShapeType="1" noTextEdit="1"/>
              </p:cNvSpPr>
              <p:nvPr/>
            </p:nvSpPr>
            <p:spPr>
              <a:xfrm>
                <a:off x="426525" y="1050046"/>
                <a:ext cx="8226552" cy="457113"/>
              </a:xfrm>
              <a:prstGeom prst="rect">
                <a:avLst/>
              </a:prstGeom>
              <a:blipFill>
                <a:blip r:embed="rId5"/>
                <a:stretch>
                  <a:fillRect l="-616" t="-2703" b="-13514"/>
                </a:stretch>
              </a:blipFill>
            </p:spPr>
            <p:txBody>
              <a:bodyPr/>
              <a:lstStyle/>
              <a:p>
                <a:r>
                  <a:rPr lang="en-US">
                    <a:noFill/>
                  </a:rPr>
                  <a:t> </a:t>
                </a:r>
              </a:p>
            </p:txBody>
          </p:sp>
        </mc:Fallback>
      </mc:AlternateContent>
      <p:sp>
        <p:nvSpPr>
          <p:cNvPr id="3" name="Slide Number Placeholder 3">
            <a:extLst>
              <a:ext uri="{FF2B5EF4-FFF2-40B4-BE49-F238E27FC236}">
                <a16:creationId xmlns:a16="http://schemas.microsoft.com/office/drawing/2014/main" id="{2BBABD88-0A9E-BCFC-54C4-882571755EE1}"/>
              </a:ext>
            </a:extLst>
          </p:cNvPr>
          <p:cNvSpPr>
            <a:spLocks noGrp="1"/>
          </p:cNvSpPr>
          <p:nvPr>
            <p:ph type="sldNum" sz="quarter" idx="12"/>
          </p:nvPr>
        </p:nvSpPr>
        <p:spPr>
          <a:xfrm>
            <a:off x="8610600" y="6356351"/>
            <a:ext cx="2743200" cy="365125"/>
          </a:xfrm>
        </p:spPr>
        <p:txBody>
          <a:bodyPr/>
          <a:lstStyle/>
          <a:p>
            <a:r>
              <a:rPr lang="en-US" sz="1600" dirty="0"/>
              <a:t>13/33</a:t>
            </a:r>
          </a:p>
        </p:txBody>
      </p:sp>
    </p:spTree>
    <p:extLst>
      <p:ext uri="{BB962C8B-B14F-4D97-AF65-F5344CB8AC3E}">
        <p14:creationId xmlns:p14="http://schemas.microsoft.com/office/powerpoint/2010/main" val="101149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29FEDBA-C40C-2F4E-A2E8-E230D6BC980A}"/>
                  </a:ext>
                </a:extLst>
              </p:cNvPr>
              <p:cNvSpPr txBox="1"/>
              <p:nvPr/>
            </p:nvSpPr>
            <p:spPr>
              <a:xfrm>
                <a:off x="440318" y="1584347"/>
                <a:ext cx="11557231" cy="496931"/>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Parameter uncertainty </a:t>
                </a:r>
                <a14:m>
                  <m:oMath xmlns:m="http://schemas.openxmlformats.org/officeDocument/2006/math">
                    <m:r>
                      <a:rPr lang="en-US" sz="2000" b="0" i="1" smtClean="0">
                        <a:latin typeface="Cambria Math" panose="02040503050406030204" pitchFamily="18" charset="0"/>
                      </a:rPr>
                      <m:t>𝜉</m:t>
                    </m:r>
                  </m:oMath>
                </a14:m>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MCRT uncertainty </a:t>
                </a:r>
                <a14:m>
                  <m:oMath xmlns:m="http://schemas.openxmlformats.org/officeDocument/2006/math">
                    <m:r>
                      <a:rPr lang="en-US" sz="2000" b="0" i="1" smtClean="0">
                        <a:latin typeface="Cambria Math" panose="02040503050406030204" pitchFamily="18" charset="0"/>
                      </a:rPr>
                      <m:t>𝜂</m:t>
                    </m:r>
                  </m:oMath>
                </a14:m>
                <a:endParaRPr lang="en-US" sz="2000" i="1"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F29FEDBA-C40C-2F4E-A2E8-E230D6BC980A}"/>
                  </a:ext>
                </a:extLst>
              </p:cNvPr>
              <p:cNvSpPr txBox="1">
                <a:spLocks noRot="1" noChangeAspect="1" noMove="1" noResize="1" noEditPoints="1" noAdjustHandles="1" noChangeArrowheads="1" noChangeShapeType="1" noTextEdit="1"/>
              </p:cNvSpPr>
              <p:nvPr/>
            </p:nvSpPr>
            <p:spPr>
              <a:xfrm>
                <a:off x="440318" y="1584347"/>
                <a:ext cx="11557231" cy="496931"/>
              </a:xfrm>
              <a:prstGeom prst="rect">
                <a:avLst/>
              </a:prstGeom>
              <a:blipFill>
                <a:blip r:embed="rId3"/>
                <a:stretch>
                  <a:fillRect l="-439" b="-2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289225-D1D7-7C46-AF92-BDF605201FAE}"/>
                  </a:ext>
                </a:extLst>
              </p:cNvPr>
              <p:cNvSpPr txBox="1"/>
              <p:nvPr/>
            </p:nvSpPr>
            <p:spPr>
              <a:xfrm>
                <a:off x="1802580" y="2132586"/>
                <a:ext cx="3151632" cy="12015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𝜉</m:t>
                          </m:r>
                        </m:e>
                      </m:d>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den>
                      </m:f>
                      <m:nary>
                        <m:naryPr>
                          <m:chr m:val="∑"/>
                          <m:ctrlPr>
                            <a:rPr lang="en-US" sz="2400" i="1">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sup>
                        <m:e>
                          <m:r>
                            <a:rPr lang="en-US" sz="2400" i="1">
                              <a:latin typeface="Cambria Math" panose="02040503050406030204" pitchFamily="18" charset="0"/>
                              <a:ea typeface="Cambria Math" panose="02040503050406030204" pitchFamily="18" charset="0"/>
                            </a:rPr>
                            <m:t>𝑓</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𝜉</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4" name="TextBox 3">
                <a:extLst>
                  <a:ext uri="{FF2B5EF4-FFF2-40B4-BE49-F238E27FC236}">
                    <a16:creationId xmlns:a16="http://schemas.microsoft.com/office/drawing/2014/main" id="{BD289225-D1D7-7C46-AF92-BDF605201FAE}"/>
                  </a:ext>
                </a:extLst>
              </p:cNvPr>
              <p:cNvSpPr txBox="1">
                <a:spLocks noRot="1" noChangeAspect="1" noMove="1" noResize="1" noEditPoints="1" noAdjustHandles="1" noChangeArrowheads="1" noChangeShapeType="1" noTextEdit="1"/>
              </p:cNvSpPr>
              <p:nvPr/>
            </p:nvSpPr>
            <p:spPr>
              <a:xfrm>
                <a:off x="1802580" y="2132586"/>
                <a:ext cx="3151632" cy="1201547"/>
              </a:xfrm>
              <a:prstGeom prst="rect">
                <a:avLst/>
              </a:prstGeom>
              <a:blipFill>
                <a:blip r:embed="rId4"/>
                <a:stretch>
                  <a:fillRect t="-94737" b="-145263"/>
                </a:stretch>
              </a:blipFill>
            </p:spPr>
            <p:txBody>
              <a:bodyPr/>
              <a:lstStyle/>
              <a:p>
                <a:r>
                  <a:rPr lang="en-US">
                    <a:noFill/>
                  </a:rPr>
                  <a:t> </a:t>
                </a:r>
              </a:p>
            </p:txBody>
          </p:sp>
        </mc:Fallback>
      </mc:AlternateContent>
      <p:sp>
        <p:nvSpPr>
          <p:cNvPr id="8" name="Title 7">
            <a:extLst>
              <a:ext uri="{FF2B5EF4-FFF2-40B4-BE49-F238E27FC236}">
                <a16:creationId xmlns:a16="http://schemas.microsoft.com/office/drawing/2014/main" id="{7C3A2E04-EA4B-309C-0D0A-A65B63A7D4DC}"/>
              </a:ext>
            </a:extLst>
          </p:cNvPr>
          <p:cNvSpPr>
            <a:spLocks noGrp="1"/>
          </p:cNvSpPr>
          <p:nvPr>
            <p:ph type="title"/>
          </p:nvPr>
        </p:nvSpPr>
        <p:spPr>
          <a:xfrm>
            <a:off x="0" y="0"/>
            <a:ext cx="11997549" cy="681036"/>
          </a:xfrm>
        </p:spPr>
        <p:txBody>
          <a:bodyPr>
            <a:normAutofit fontScale="90000"/>
          </a:bodyPr>
          <a:lstStyle/>
          <a:p>
            <a:r>
              <a:rPr lang="en-US" dirty="0"/>
              <a:t>Methods – Uncertainty quantification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FDD967-FB0A-2289-298E-2A0AB9DD9713}"/>
                  </a:ext>
                </a:extLst>
              </p:cNvPr>
              <p:cNvSpPr txBox="1"/>
              <p:nvPr/>
            </p:nvSpPr>
            <p:spPr>
              <a:xfrm>
                <a:off x="426525" y="1050046"/>
                <a:ext cx="8226552" cy="45711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Goal: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b="0" dirty="0">
                    <a:latin typeface="Arial" panose="020B0604020202020204" pitchFamily="34" charset="0"/>
                    <a:cs typeface="Arial" panose="020B0604020202020204" pitchFamily="34" charset="0"/>
                  </a:rPr>
                  <a:t> from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𝑄</m:t>
                            </m:r>
                          </m:e>
                        </m:acc>
                      </m:e>
                    </m:d>
                  </m:oMath>
                </a14:m>
                <a:endParaRPr lang="en-US" sz="2000" b="0" i="1" dirty="0">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C9FDD967-FB0A-2289-298E-2A0AB9DD9713}"/>
                  </a:ext>
                </a:extLst>
              </p:cNvPr>
              <p:cNvSpPr txBox="1">
                <a:spLocks noRot="1" noChangeAspect="1" noMove="1" noResize="1" noEditPoints="1" noAdjustHandles="1" noChangeArrowheads="1" noChangeShapeType="1" noTextEdit="1"/>
              </p:cNvSpPr>
              <p:nvPr/>
            </p:nvSpPr>
            <p:spPr>
              <a:xfrm>
                <a:off x="426525" y="1050046"/>
                <a:ext cx="8226552" cy="457113"/>
              </a:xfrm>
              <a:prstGeom prst="rect">
                <a:avLst/>
              </a:prstGeom>
              <a:blipFill>
                <a:blip r:embed="rId5"/>
                <a:stretch>
                  <a:fillRect l="-616" t="-2703" b="-13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A18DF0B-961D-7038-22AE-38F650A8A79D}"/>
                  </a:ext>
                </a:extLst>
              </p:cNvPr>
              <p:cNvSpPr txBox="1"/>
              <p:nvPr/>
            </p:nvSpPr>
            <p:spPr>
              <a:xfrm>
                <a:off x="426524" y="3442857"/>
                <a:ext cx="9621779" cy="1107996"/>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Law of total variance</a:t>
                </a:r>
              </a:p>
              <a:p>
                <a:pPr marL="285750" indent="-285750">
                  <a:buClr>
                    <a:schemeClr val="accent1"/>
                  </a:buClr>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lvl="4">
                  <a:buClr>
                    <a:schemeClr val="accent1"/>
                  </a:buClr>
                </a:pPr>
                <a14:m>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b="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𝑌</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𝑌</m:t>
                        </m:r>
                      </m:sub>
                    </m:sSub>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𝑋</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𝑋</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𝑍</m:t>
                        </m:r>
                      </m:e>
                    </m:d>
                    <m:r>
                      <a:rPr lang="en-US" sz="2400" i="1">
                        <a:latin typeface="Cambria Math" panose="02040503050406030204" pitchFamily="18" charset="0"/>
                        <a:ea typeface="Cambria Math" panose="02040503050406030204" pitchFamily="18" charset="0"/>
                      </a:rPr>
                      <m:t>]</m:t>
                    </m:r>
                  </m:oMath>
                </a14:m>
                <a:r>
                  <a:rPr lang="en-US" sz="2400" dirty="0">
                    <a:latin typeface="Arial" panose="020B0604020202020204" pitchFamily="34" charset="0"/>
                    <a:cs typeface="Arial" panose="020B0604020202020204" pitchFamily="34" charset="0"/>
                  </a:rPr>
                  <a:t>		</a:t>
                </a:r>
              </a:p>
            </p:txBody>
          </p:sp>
        </mc:Choice>
        <mc:Fallback>
          <p:sp>
            <p:nvSpPr>
              <p:cNvPr id="14" name="TextBox 13">
                <a:extLst>
                  <a:ext uri="{FF2B5EF4-FFF2-40B4-BE49-F238E27FC236}">
                    <a16:creationId xmlns:a16="http://schemas.microsoft.com/office/drawing/2014/main" id="{5A18DF0B-961D-7038-22AE-38F650A8A79D}"/>
                  </a:ext>
                </a:extLst>
              </p:cNvPr>
              <p:cNvSpPr txBox="1">
                <a:spLocks noRot="1" noChangeAspect="1" noMove="1" noResize="1" noEditPoints="1" noAdjustHandles="1" noChangeArrowheads="1" noChangeShapeType="1" noTextEdit="1"/>
              </p:cNvSpPr>
              <p:nvPr/>
            </p:nvSpPr>
            <p:spPr>
              <a:xfrm>
                <a:off x="426524" y="3442857"/>
                <a:ext cx="9621779" cy="1107996"/>
              </a:xfrm>
              <a:prstGeom prst="rect">
                <a:avLst/>
              </a:prstGeom>
              <a:blipFill>
                <a:blip r:embed="rId6"/>
                <a:stretch>
                  <a:fillRect l="-527" t="-3409" b="-7955"/>
                </a:stretch>
              </a:blipFill>
            </p:spPr>
            <p:txBody>
              <a:bodyPr/>
              <a:lstStyle/>
              <a:p>
                <a:r>
                  <a:rPr lang="en-US">
                    <a:noFill/>
                  </a:rPr>
                  <a:t> </a:t>
                </a:r>
              </a:p>
            </p:txBody>
          </p:sp>
        </mc:Fallback>
      </mc:AlternateContent>
      <p:sp>
        <p:nvSpPr>
          <p:cNvPr id="3" name="Slide Number Placeholder 3">
            <a:extLst>
              <a:ext uri="{FF2B5EF4-FFF2-40B4-BE49-F238E27FC236}">
                <a16:creationId xmlns:a16="http://schemas.microsoft.com/office/drawing/2014/main" id="{EA42BB03-C711-E04D-FAD8-A361A33F0C3B}"/>
              </a:ext>
            </a:extLst>
          </p:cNvPr>
          <p:cNvSpPr>
            <a:spLocks noGrp="1"/>
          </p:cNvSpPr>
          <p:nvPr>
            <p:ph type="sldNum" sz="quarter" idx="12"/>
          </p:nvPr>
        </p:nvSpPr>
        <p:spPr>
          <a:xfrm>
            <a:off x="8610600" y="6356351"/>
            <a:ext cx="2743200" cy="365125"/>
          </a:xfrm>
        </p:spPr>
        <p:txBody>
          <a:bodyPr/>
          <a:lstStyle/>
          <a:p>
            <a:r>
              <a:rPr lang="en-US" sz="1600" dirty="0"/>
              <a:t>13/33</a:t>
            </a:r>
          </a:p>
        </p:txBody>
      </p:sp>
    </p:spTree>
    <p:extLst>
      <p:ext uri="{BB962C8B-B14F-4D97-AF65-F5344CB8AC3E}">
        <p14:creationId xmlns:p14="http://schemas.microsoft.com/office/powerpoint/2010/main" val="231464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33E5-457A-4B95-9B85-6E7EAF0F6E71}"/>
              </a:ext>
            </a:extLst>
          </p:cNvPr>
          <p:cNvSpPr>
            <a:spLocks noGrp="1"/>
          </p:cNvSpPr>
          <p:nvPr>
            <p:ph type="title"/>
          </p:nvPr>
        </p:nvSpPr>
        <p:spPr>
          <a:xfrm>
            <a:off x="0" y="0"/>
            <a:ext cx="12192000" cy="681036"/>
          </a:xfrm>
        </p:spPr>
        <p:txBody>
          <a:bodyPr>
            <a:normAutofit fontScale="90000"/>
          </a:bodyPr>
          <a:lstStyle/>
          <a:p>
            <a:r>
              <a:rPr lang="en-US" dirty="0"/>
              <a:t>Background – Computational modeling</a:t>
            </a:r>
          </a:p>
        </p:txBody>
      </p:sp>
      <p:pic>
        <p:nvPicPr>
          <p:cNvPr id="5" name="Picture 4" descr="Diagram&#10;&#10;Description automatically generated">
            <a:extLst>
              <a:ext uri="{FF2B5EF4-FFF2-40B4-BE49-F238E27FC236}">
                <a16:creationId xmlns:a16="http://schemas.microsoft.com/office/drawing/2014/main" id="{BB1BFB38-27B2-59B2-E806-0A49435C605D}"/>
              </a:ext>
            </a:extLst>
          </p:cNvPr>
          <p:cNvPicPr>
            <a:picLocks noChangeAspect="1"/>
          </p:cNvPicPr>
          <p:nvPr/>
        </p:nvPicPr>
        <p:blipFill rotWithShape="1">
          <a:blip r:embed="rId2">
            <a:extLst>
              <a:ext uri="{28A0092B-C50C-407E-A947-70E740481C1C}">
                <a14:useLocalDpi xmlns:a14="http://schemas.microsoft.com/office/drawing/2010/main" val="0"/>
              </a:ext>
            </a:extLst>
          </a:blip>
          <a:srcRect l="3644" t="8339" r="6045"/>
          <a:stretch/>
        </p:blipFill>
        <p:spPr>
          <a:xfrm>
            <a:off x="279708" y="1559385"/>
            <a:ext cx="6786563" cy="3381202"/>
          </a:xfrm>
          <a:prstGeom prst="rect">
            <a:avLst/>
          </a:prstGeom>
        </p:spPr>
      </p:pic>
      <p:sp>
        <p:nvSpPr>
          <p:cNvPr id="8" name="TextBox 7">
            <a:extLst>
              <a:ext uri="{FF2B5EF4-FFF2-40B4-BE49-F238E27FC236}">
                <a16:creationId xmlns:a16="http://schemas.microsoft.com/office/drawing/2014/main" id="{8AC63CF8-B60D-B545-15C3-F73B990B3909}"/>
              </a:ext>
            </a:extLst>
          </p:cNvPr>
          <p:cNvSpPr txBox="1"/>
          <p:nvPr/>
        </p:nvSpPr>
        <p:spPr>
          <a:xfrm>
            <a:off x="1770064" y="4836809"/>
            <a:ext cx="380585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Computational modeling diagram</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BEF33E4-1C85-B4CF-2AD3-9E0B643D2F38}"/>
                  </a:ext>
                </a:extLst>
              </p:cNvPr>
              <p:cNvSpPr txBox="1"/>
              <p:nvPr/>
            </p:nvSpPr>
            <p:spPr>
              <a:xfrm>
                <a:off x="8427720" y="2271015"/>
                <a:ext cx="2286000" cy="369332"/>
              </a:xfrm>
              <a:prstGeom prst="rect">
                <a:avLst/>
              </a:prstGeom>
              <a:noFill/>
              <a:ln>
                <a:noFill/>
              </a:ln>
            </p:spPr>
            <p:txBody>
              <a:bodyPr wrap="square" rtlCol="0">
                <a:spAutoFit/>
              </a:bodyPr>
              <a:lstStyle/>
              <a:p>
                <a:pPr algn="ctr"/>
                <a:r>
                  <a:rPr lang="en-US" b="1" dirty="0">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a14:m>
                <a:r>
                  <a:rPr lang="en-US" dirty="0">
                    <a:latin typeface="Arial" panose="020B0604020202020204" pitchFamily="34" charset="0"/>
                    <a:cs typeface="Arial" panose="020B0604020202020204" pitchFamily="34" charset="0"/>
                  </a:rPr>
                  <a:t> </a:t>
                </a:r>
              </a:p>
            </p:txBody>
          </p:sp>
        </mc:Choice>
        <mc:Fallback>
          <p:sp>
            <p:nvSpPr>
              <p:cNvPr id="14" name="TextBox 13">
                <a:extLst>
                  <a:ext uri="{FF2B5EF4-FFF2-40B4-BE49-F238E27FC236}">
                    <a16:creationId xmlns:a16="http://schemas.microsoft.com/office/drawing/2014/main" id="{5BEF33E4-1C85-B4CF-2AD3-9E0B643D2F38}"/>
                  </a:ext>
                </a:extLst>
              </p:cNvPr>
              <p:cNvSpPr txBox="1">
                <a:spLocks noRot="1" noChangeAspect="1" noMove="1" noResize="1" noEditPoints="1" noAdjustHandles="1" noChangeArrowheads="1" noChangeShapeType="1" noTextEdit="1"/>
              </p:cNvSpPr>
              <p:nvPr/>
            </p:nvSpPr>
            <p:spPr>
              <a:xfrm>
                <a:off x="8427720" y="2271015"/>
                <a:ext cx="2286000" cy="369332"/>
              </a:xfrm>
              <a:prstGeom prst="rect">
                <a:avLst/>
              </a:prstGeom>
              <a:blipFill>
                <a:blip r:embed="rId3"/>
                <a:stretch>
                  <a:fillRect t="-10345" b="-2758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349DC1D-4D30-5243-919E-314A8E4B5B7A}"/>
                  </a:ext>
                </a:extLst>
              </p:cNvPr>
              <p:cNvSpPr txBox="1"/>
              <p:nvPr/>
            </p:nvSpPr>
            <p:spPr>
              <a:xfrm>
                <a:off x="8656320" y="2858341"/>
                <a:ext cx="1828800" cy="369332"/>
              </a:xfrm>
              <a:prstGeom prst="rect">
                <a:avLst/>
              </a:prstGeom>
              <a:noFill/>
              <a:ln>
                <a:noFill/>
              </a:ln>
            </p:spPr>
            <p:txBody>
              <a:bodyPr wrap="none" rtlCol="0">
                <a:spAutoFit/>
              </a:bodyPr>
              <a:lstStyle/>
              <a:p>
                <a:pPr algn="ctr"/>
                <a:r>
                  <a:rPr lang="en-US" b="1" dirty="0">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r>
                      <m:rPr>
                        <m:sty m:val="p"/>
                      </m:rPr>
                      <a:rPr lang="en-US" b="0" i="0" smtClean="0">
                        <a:latin typeface="Cambria Math" panose="02040503050406030204" pitchFamily="18" charset="0"/>
                      </a:rPr>
                      <m:t>y</m:t>
                    </m:r>
                  </m:oMath>
                </a14:m>
                <a:endParaRPr lang="en-US" dirty="0">
                  <a:latin typeface="Arial" panose="020B0604020202020204" pitchFamily="34" charset="0"/>
                  <a:cs typeface="Arial" panose="020B0604020202020204" pitchFamily="34" charset="0"/>
                </a:endParaRPr>
              </a:p>
            </p:txBody>
          </p:sp>
        </mc:Choice>
        <mc:Fallback>
          <p:sp>
            <p:nvSpPr>
              <p:cNvPr id="15" name="TextBox 14">
                <a:extLst>
                  <a:ext uri="{FF2B5EF4-FFF2-40B4-BE49-F238E27FC236}">
                    <a16:creationId xmlns:a16="http://schemas.microsoft.com/office/drawing/2014/main" id="{1349DC1D-4D30-5243-919E-314A8E4B5B7A}"/>
                  </a:ext>
                </a:extLst>
              </p:cNvPr>
              <p:cNvSpPr txBox="1">
                <a:spLocks noRot="1" noChangeAspect="1" noMove="1" noResize="1" noEditPoints="1" noAdjustHandles="1" noChangeArrowheads="1" noChangeShapeType="1" noTextEdit="1"/>
              </p:cNvSpPr>
              <p:nvPr/>
            </p:nvSpPr>
            <p:spPr>
              <a:xfrm>
                <a:off x="8656320" y="2858341"/>
                <a:ext cx="1828800" cy="369332"/>
              </a:xfrm>
              <a:prstGeom prst="rect">
                <a:avLst/>
              </a:prstGeom>
              <a:blipFill>
                <a:blip r:embed="rId4"/>
                <a:stretch>
                  <a:fillRect l="-690" t="-10345" b="-31034"/>
                </a:stretch>
              </a:blipFill>
              <a:ln>
                <a:noFill/>
              </a:ln>
            </p:spPr>
            <p:txBody>
              <a:bodyPr/>
              <a:lstStyle/>
              <a:p>
                <a:r>
                  <a:rPr lang="en-US">
                    <a:noFill/>
                  </a:rPr>
                  <a:t> </a:t>
                </a:r>
              </a:p>
            </p:txBody>
          </p:sp>
        </mc:Fallback>
      </mc:AlternateContent>
      <p:sp>
        <p:nvSpPr>
          <p:cNvPr id="17" name="TextBox 16">
            <a:extLst>
              <a:ext uri="{FF2B5EF4-FFF2-40B4-BE49-F238E27FC236}">
                <a16:creationId xmlns:a16="http://schemas.microsoft.com/office/drawing/2014/main" id="{C9C1CD76-F2AF-A791-2C92-BB833B5F769C}"/>
              </a:ext>
            </a:extLst>
          </p:cNvPr>
          <p:cNvSpPr txBox="1"/>
          <p:nvPr/>
        </p:nvSpPr>
        <p:spPr>
          <a:xfrm>
            <a:off x="8610600" y="3429000"/>
            <a:ext cx="1920240" cy="369332"/>
          </a:xfrm>
          <a:prstGeom prst="rect">
            <a:avLst/>
          </a:prstGeom>
          <a:noFill/>
          <a:ln>
            <a:noFill/>
          </a:ln>
        </p:spPr>
        <p:txBody>
          <a:bodyPr wrap="square" rtlCol="0">
            <a:spAutoFit/>
          </a:bodyPr>
          <a:lstStyle/>
          <a:p>
            <a:r>
              <a:rPr lang="en-US" b="1" dirty="0">
                <a:latin typeface="Arial" panose="020B0604020202020204" pitchFamily="34" charset="0"/>
                <a:cs typeface="Arial" panose="020B0604020202020204" pitchFamily="34" charset="0"/>
              </a:rPr>
              <a:t>Simulation</a:t>
            </a:r>
            <a:r>
              <a:rPr lang="en-US" dirty="0">
                <a:latin typeface="Arial" panose="020B0604020202020204" pitchFamily="34" charset="0"/>
                <a:cs typeface="Arial" panose="020B0604020202020204" pitchFamily="34" charset="0"/>
              </a:rPr>
              <a:t>  </a:t>
            </a:r>
          </a:p>
        </p:txBody>
      </p:sp>
      <p:pic>
        <p:nvPicPr>
          <p:cNvPr id="19" name="Graphic 18" descr="Programmer female with solid fill">
            <a:extLst>
              <a:ext uri="{FF2B5EF4-FFF2-40B4-BE49-F238E27FC236}">
                <a16:creationId xmlns:a16="http://schemas.microsoft.com/office/drawing/2014/main" id="{E3F4B679-F056-EF59-8B53-5E0219AB9E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9700" y="3337345"/>
            <a:ext cx="481511" cy="481511"/>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98A7BFE-0759-A084-0E46-B0E41E3D8C7A}"/>
                  </a:ext>
                </a:extLst>
              </p:cNvPr>
              <p:cNvSpPr txBox="1"/>
              <p:nvPr/>
            </p:nvSpPr>
            <p:spPr>
              <a:xfrm>
                <a:off x="7741920" y="4033929"/>
                <a:ext cx="3657600" cy="369332"/>
              </a:xfrm>
              <a:prstGeom prst="rect">
                <a:avLst/>
              </a:prstGeom>
              <a:noFill/>
              <a:ln>
                <a:noFill/>
              </a:ln>
            </p:spPr>
            <p:txBody>
              <a:bodyPr wrap="square" rtlCol="0">
                <a:spAutoFit/>
              </a:bodyPr>
              <a:lstStyle/>
              <a:p>
                <a:r>
                  <a:rPr lang="en-US" b="1" dirty="0">
                    <a:latin typeface="Arial" panose="020B0604020202020204" pitchFamily="34" charset="0"/>
                    <a:cs typeface="Arial" panose="020B0604020202020204" pitchFamily="34" charset="0"/>
                  </a:rPr>
                  <a:t>Test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simulation</a:t>
                </a:r>
                <a:r>
                  <a:rPr lang="en-US" dirty="0">
                    <a:latin typeface="Arial" panose="020B0604020202020204" pitchFamily="34" charset="0"/>
                    <a:cs typeface="Arial" panose="020B0604020202020204" pitchFamily="34" charset="0"/>
                  </a:rPr>
                  <a:t>  </a:t>
                </a:r>
                <a14:m>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 </m:t>
                    </m:r>
                  </m:oMath>
                </a14:m>
                <a:endParaRPr lang="en-US" dirty="0">
                  <a:latin typeface="Arial" panose="020B0604020202020204" pitchFamily="34" charset="0"/>
                  <a:cs typeface="Arial" panose="020B0604020202020204" pitchFamily="34" charset="0"/>
                </a:endParaRPr>
              </a:p>
            </p:txBody>
          </p:sp>
        </mc:Choice>
        <mc:Fallback>
          <p:sp>
            <p:nvSpPr>
              <p:cNvPr id="20" name="TextBox 19">
                <a:extLst>
                  <a:ext uri="{FF2B5EF4-FFF2-40B4-BE49-F238E27FC236}">
                    <a16:creationId xmlns:a16="http://schemas.microsoft.com/office/drawing/2014/main" id="{A98A7BFE-0759-A084-0E46-B0E41E3D8C7A}"/>
                  </a:ext>
                </a:extLst>
              </p:cNvPr>
              <p:cNvSpPr txBox="1">
                <a:spLocks noRot="1" noChangeAspect="1" noMove="1" noResize="1" noEditPoints="1" noAdjustHandles="1" noChangeArrowheads="1" noChangeShapeType="1" noTextEdit="1"/>
              </p:cNvSpPr>
              <p:nvPr/>
            </p:nvSpPr>
            <p:spPr>
              <a:xfrm>
                <a:off x="7741920" y="4033929"/>
                <a:ext cx="3657600" cy="369332"/>
              </a:xfrm>
              <a:prstGeom prst="rect">
                <a:avLst/>
              </a:prstGeom>
              <a:blipFill>
                <a:blip r:embed="rId7"/>
                <a:stretch>
                  <a:fillRect l="-1384" t="-6667" b="-2666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7003A2D-B652-5CBF-753E-D1B0A2ABD0C3}"/>
                  </a:ext>
                </a:extLst>
              </p:cNvPr>
              <p:cNvSpPr txBox="1"/>
              <p:nvPr/>
            </p:nvSpPr>
            <p:spPr>
              <a:xfrm>
                <a:off x="10756605" y="4033929"/>
                <a:ext cx="736868"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a:t>
                </a:r>
              </a:p>
            </p:txBody>
          </p:sp>
        </mc:Choice>
        <mc:Fallback>
          <p:sp>
            <p:nvSpPr>
              <p:cNvPr id="21" name="TextBox 20">
                <a:extLst>
                  <a:ext uri="{FF2B5EF4-FFF2-40B4-BE49-F238E27FC236}">
                    <a16:creationId xmlns:a16="http://schemas.microsoft.com/office/drawing/2014/main" id="{27003A2D-B652-5CBF-753E-D1B0A2ABD0C3}"/>
                  </a:ext>
                </a:extLst>
              </p:cNvPr>
              <p:cNvSpPr txBox="1">
                <a:spLocks noRot="1" noChangeAspect="1" noMove="1" noResize="1" noEditPoints="1" noAdjustHandles="1" noChangeArrowheads="1" noChangeShapeType="1" noTextEdit="1"/>
              </p:cNvSpPr>
              <p:nvPr/>
            </p:nvSpPr>
            <p:spPr>
              <a:xfrm>
                <a:off x="10756605" y="4033929"/>
                <a:ext cx="736868" cy="369332"/>
              </a:xfrm>
              <a:prstGeom prst="rect">
                <a:avLst/>
              </a:prstGeom>
              <a:blipFill>
                <a:blip r:embed="rId8"/>
                <a:stretch>
                  <a:fillRect t="-6667" r="-6897" b="-26667"/>
                </a:stretch>
              </a:blipFill>
            </p:spPr>
            <p:txBody>
              <a:bodyPr/>
              <a:lstStyle/>
              <a:p>
                <a:r>
                  <a:rPr lang="en-US">
                    <a:noFill/>
                  </a:rPr>
                  <a:t> </a:t>
                </a:r>
              </a:p>
            </p:txBody>
          </p:sp>
        </mc:Fallback>
      </mc:AlternateContent>
      <p:pic>
        <p:nvPicPr>
          <p:cNvPr id="22" name="Graphic 21" descr="Programmer female with solid fill">
            <a:extLst>
              <a:ext uri="{FF2B5EF4-FFF2-40B4-BE49-F238E27FC236}">
                <a16:creationId xmlns:a16="http://schemas.microsoft.com/office/drawing/2014/main" id="{D79DAF50-6449-43F8-92B4-9EBAAA4E9C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75094" y="3977839"/>
            <a:ext cx="481511" cy="481511"/>
          </a:xfrm>
          <a:prstGeom prst="rect">
            <a:avLst/>
          </a:prstGeom>
        </p:spPr>
      </p:pic>
      <p:sp>
        <p:nvSpPr>
          <p:cNvPr id="4" name="Slide Number Placeholder 3">
            <a:extLst>
              <a:ext uri="{FF2B5EF4-FFF2-40B4-BE49-F238E27FC236}">
                <a16:creationId xmlns:a16="http://schemas.microsoft.com/office/drawing/2014/main" id="{77B07780-9359-8769-7B20-BA851353E6F2}"/>
              </a:ext>
            </a:extLst>
          </p:cNvPr>
          <p:cNvSpPr>
            <a:spLocks noGrp="1"/>
          </p:cNvSpPr>
          <p:nvPr>
            <p:ph type="sldNum" sz="quarter" idx="12"/>
          </p:nvPr>
        </p:nvSpPr>
        <p:spPr/>
        <p:txBody>
          <a:bodyPr/>
          <a:lstStyle/>
          <a:p>
            <a:fld id="{A7B37A42-1143-48FC-B4BA-4801294DBEED}" type="slidenum">
              <a:rPr lang="en-US" sz="1600" smtClean="0"/>
              <a:t>2</a:t>
            </a:fld>
            <a:r>
              <a:rPr lang="en-US" sz="1600" dirty="0"/>
              <a:t>/33</a:t>
            </a:r>
          </a:p>
        </p:txBody>
      </p:sp>
    </p:spTree>
    <p:extLst>
      <p:ext uri="{BB962C8B-B14F-4D97-AF65-F5344CB8AC3E}">
        <p14:creationId xmlns:p14="http://schemas.microsoft.com/office/powerpoint/2010/main" val="164090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63FA1B-AEF4-6A77-3323-1E8FB8B02A5B}"/>
              </a:ext>
            </a:extLst>
          </p:cNvPr>
          <p:cNvSpPr/>
          <p:nvPr/>
        </p:nvSpPr>
        <p:spPr>
          <a:xfrm>
            <a:off x="2198053" y="4675450"/>
            <a:ext cx="7850250" cy="914317"/>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119D74C-0E6F-ADE7-A4CC-DC329DFA0E59}"/>
                  </a:ext>
                </a:extLst>
              </p:cNvPr>
              <p:cNvSpPr txBox="1"/>
              <p:nvPr/>
            </p:nvSpPr>
            <p:spPr>
              <a:xfrm>
                <a:off x="2198053" y="4756461"/>
                <a:ext cx="7930441" cy="6423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b="0" i="1" smtClean="0">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d>
                            <m:dPr>
                              <m:ctrlPr>
                                <a:rPr lang="en-US" sz="240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𝜉</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𝜂</m:t>
                              </m:r>
                            </m:e>
                          </m:d>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𝜉</m:t>
                          </m:r>
                        </m:sub>
                      </m:sSub>
                      <m:r>
                        <a:rPr lang="en-US" sz="2400" i="1">
                          <a:latin typeface="Cambria Math" panose="02040503050406030204" pitchFamily="18" charset="0"/>
                          <a:ea typeface="Cambria Math" panose="02040503050406030204" pitchFamily="18" charset="0"/>
                        </a:rPr>
                        <m:t> </m:t>
                      </m:r>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𝜂</m:t>
                              </m:r>
                            </m:sub>
                          </m:sSub>
                          <m:r>
                            <a:rPr lang="en-US" sz="2400" i="1">
                              <a:latin typeface="Cambria Math" panose="02040503050406030204" pitchFamily="18" charset="0"/>
                              <a:ea typeface="Cambria Math" panose="02040503050406030204" pitchFamily="18" charset="0"/>
                            </a:rPr>
                            <m:t> </m:t>
                          </m:r>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𝜉</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𝜂</m:t>
                                  </m:r>
                                </m:e>
                              </m:d>
                            </m:e>
                          </m:d>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𝜉</m:t>
                          </m:r>
                        </m:sub>
                      </m:sSub>
                      <m:r>
                        <a:rPr lang="en-US" sz="2400" i="1">
                          <a:latin typeface="Cambria Math" panose="02040503050406030204" pitchFamily="18" charset="0"/>
                          <a:ea typeface="Cambria Math" panose="02040503050406030204" pitchFamily="18" charset="0"/>
                        </a:rPr>
                        <m:t> </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𝜂</m:t>
                              </m:r>
                            </m:sub>
                          </m:sSub>
                          <m:r>
                            <a:rPr lang="en-US" sz="2400" i="1">
                              <a:latin typeface="Cambria Math" panose="02040503050406030204" pitchFamily="18" charset="0"/>
                              <a:ea typeface="Cambria Math" panose="02040503050406030204" pitchFamily="18" charset="0"/>
                            </a:rPr>
                            <m:t> </m:t>
                          </m:r>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𝑄</m:t>
                                  </m:r>
                                </m:e>
                              </m:acc>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𝜉</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𝜂</m:t>
                                  </m:r>
                                </m:e>
                              </m:d>
                            </m:e>
                          </m:d>
                        </m:e>
                      </m:d>
                    </m:oMath>
                  </m:oMathPara>
                </a14:m>
                <a:endParaRPr dirty="0"/>
              </a:p>
            </p:txBody>
          </p:sp>
        </mc:Choice>
        <mc:Fallback xmlns="">
          <p:sp>
            <p:nvSpPr>
              <p:cNvPr id="2" name="TextBox 1">
                <a:extLst>
                  <a:ext uri="{FF2B5EF4-FFF2-40B4-BE49-F238E27FC236}">
                    <a16:creationId xmlns:a16="http://schemas.microsoft.com/office/drawing/2014/main" id="{3119D74C-0E6F-ADE7-A4CC-DC329DFA0E59}"/>
                  </a:ext>
                </a:extLst>
              </p:cNvPr>
              <p:cNvSpPr txBox="1">
                <a:spLocks noRot="1" noChangeAspect="1" noMove="1" noResize="1" noEditPoints="1" noAdjustHandles="1" noChangeArrowheads="1" noChangeShapeType="1" noTextEdit="1"/>
              </p:cNvSpPr>
              <p:nvPr/>
            </p:nvSpPr>
            <p:spPr>
              <a:xfrm>
                <a:off x="2198053" y="4756461"/>
                <a:ext cx="7930441" cy="6423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29FEDBA-C40C-2F4E-A2E8-E230D6BC980A}"/>
                  </a:ext>
                </a:extLst>
              </p:cNvPr>
              <p:cNvSpPr txBox="1"/>
              <p:nvPr/>
            </p:nvSpPr>
            <p:spPr>
              <a:xfrm>
                <a:off x="440318" y="1584347"/>
                <a:ext cx="11557231" cy="496931"/>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Parameter uncertainty </a:t>
                </a:r>
                <a14:m>
                  <m:oMath xmlns:m="http://schemas.openxmlformats.org/officeDocument/2006/math">
                    <m:r>
                      <a:rPr lang="en-US" sz="2000" b="0" i="1" smtClean="0">
                        <a:latin typeface="Cambria Math" panose="02040503050406030204" pitchFamily="18" charset="0"/>
                      </a:rPr>
                      <m:t>𝜉</m:t>
                    </m:r>
                  </m:oMath>
                </a14:m>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MCRT uncertainty </a:t>
                </a:r>
                <a14:m>
                  <m:oMath xmlns:m="http://schemas.openxmlformats.org/officeDocument/2006/math">
                    <m:r>
                      <a:rPr lang="en-US" sz="2000" b="0" i="1" smtClean="0">
                        <a:latin typeface="Cambria Math" panose="02040503050406030204" pitchFamily="18" charset="0"/>
                      </a:rPr>
                      <m:t>𝜂</m:t>
                    </m:r>
                  </m:oMath>
                </a14:m>
                <a:endParaRPr lang="en-US" sz="2000" i="1"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F29FEDBA-C40C-2F4E-A2E8-E230D6BC980A}"/>
                  </a:ext>
                </a:extLst>
              </p:cNvPr>
              <p:cNvSpPr txBox="1">
                <a:spLocks noRot="1" noChangeAspect="1" noMove="1" noResize="1" noEditPoints="1" noAdjustHandles="1" noChangeArrowheads="1" noChangeShapeType="1" noTextEdit="1"/>
              </p:cNvSpPr>
              <p:nvPr/>
            </p:nvSpPr>
            <p:spPr>
              <a:xfrm>
                <a:off x="440318" y="1584347"/>
                <a:ext cx="11557231" cy="496931"/>
              </a:xfrm>
              <a:prstGeom prst="rect">
                <a:avLst/>
              </a:prstGeom>
              <a:blipFill>
                <a:blip r:embed="rId4"/>
                <a:stretch>
                  <a:fillRect l="-439" b="-2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289225-D1D7-7C46-AF92-BDF605201FAE}"/>
                  </a:ext>
                </a:extLst>
              </p:cNvPr>
              <p:cNvSpPr txBox="1"/>
              <p:nvPr/>
            </p:nvSpPr>
            <p:spPr>
              <a:xfrm>
                <a:off x="1802580" y="2132586"/>
                <a:ext cx="3151632" cy="12015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𝜉</m:t>
                          </m:r>
                        </m:e>
                      </m:d>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den>
                      </m:f>
                      <m:nary>
                        <m:naryPr>
                          <m:chr m:val="∑"/>
                          <m:ctrlPr>
                            <a:rPr lang="en-US" sz="2400" i="1">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sup>
                        <m:e>
                          <m:r>
                            <a:rPr lang="en-US" sz="2400" i="1">
                              <a:latin typeface="Cambria Math" panose="02040503050406030204" pitchFamily="18" charset="0"/>
                              <a:ea typeface="Cambria Math" panose="02040503050406030204" pitchFamily="18" charset="0"/>
                            </a:rPr>
                            <m:t>𝑓</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𝜉</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4" name="TextBox 3">
                <a:extLst>
                  <a:ext uri="{FF2B5EF4-FFF2-40B4-BE49-F238E27FC236}">
                    <a16:creationId xmlns:a16="http://schemas.microsoft.com/office/drawing/2014/main" id="{BD289225-D1D7-7C46-AF92-BDF605201FAE}"/>
                  </a:ext>
                </a:extLst>
              </p:cNvPr>
              <p:cNvSpPr txBox="1">
                <a:spLocks noRot="1" noChangeAspect="1" noMove="1" noResize="1" noEditPoints="1" noAdjustHandles="1" noChangeArrowheads="1" noChangeShapeType="1" noTextEdit="1"/>
              </p:cNvSpPr>
              <p:nvPr/>
            </p:nvSpPr>
            <p:spPr>
              <a:xfrm>
                <a:off x="1802580" y="2132586"/>
                <a:ext cx="3151632" cy="1201547"/>
              </a:xfrm>
              <a:prstGeom prst="rect">
                <a:avLst/>
              </a:prstGeom>
              <a:blipFill>
                <a:blip r:embed="rId5"/>
                <a:stretch>
                  <a:fillRect t="-94737" b="-145263"/>
                </a:stretch>
              </a:blipFill>
            </p:spPr>
            <p:txBody>
              <a:bodyPr/>
              <a:lstStyle/>
              <a:p>
                <a:r>
                  <a:rPr lang="en-US">
                    <a:noFill/>
                  </a:rPr>
                  <a:t> </a:t>
                </a:r>
              </a:p>
            </p:txBody>
          </p:sp>
        </mc:Fallback>
      </mc:AlternateContent>
      <p:sp>
        <p:nvSpPr>
          <p:cNvPr id="8" name="Title 7">
            <a:extLst>
              <a:ext uri="{FF2B5EF4-FFF2-40B4-BE49-F238E27FC236}">
                <a16:creationId xmlns:a16="http://schemas.microsoft.com/office/drawing/2014/main" id="{7C3A2E04-EA4B-309C-0D0A-A65B63A7D4DC}"/>
              </a:ext>
            </a:extLst>
          </p:cNvPr>
          <p:cNvSpPr>
            <a:spLocks noGrp="1"/>
          </p:cNvSpPr>
          <p:nvPr>
            <p:ph type="title"/>
          </p:nvPr>
        </p:nvSpPr>
        <p:spPr>
          <a:xfrm>
            <a:off x="0" y="0"/>
            <a:ext cx="11997549" cy="681036"/>
          </a:xfrm>
        </p:spPr>
        <p:txBody>
          <a:bodyPr>
            <a:normAutofit fontScale="90000"/>
          </a:bodyPr>
          <a:lstStyle/>
          <a:p>
            <a:r>
              <a:rPr lang="en-US" dirty="0"/>
              <a:t>Methods – Uncertainty quantification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FDD967-FB0A-2289-298E-2A0AB9DD9713}"/>
                  </a:ext>
                </a:extLst>
              </p:cNvPr>
              <p:cNvSpPr txBox="1"/>
              <p:nvPr/>
            </p:nvSpPr>
            <p:spPr>
              <a:xfrm>
                <a:off x="426525" y="1050046"/>
                <a:ext cx="8226552" cy="45711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Goal: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oMath>
                </a14:m>
                <a:r>
                  <a:rPr lang="en-US" sz="2000" b="0" dirty="0">
                    <a:latin typeface="Arial" panose="020B0604020202020204" pitchFamily="34" charset="0"/>
                    <a:cs typeface="Arial" panose="020B0604020202020204" pitchFamily="34" charset="0"/>
                  </a:rPr>
                  <a:t> from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𝑄</m:t>
                            </m:r>
                          </m:e>
                        </m:acc>
                      </m:e>
                    </m:d>
                  </m:oMath>
                </a14:m>
                <a:endParaRPr lang="en-US" sz="2000" b="0" i="1" dirty="0">
                  <a:latin typeface="Arial" panose="020B0604020202020204" pitchFamily="34" charset="0"/>
                  <a:cs typeface="Arial" panose="020B0604020202020204" pitchFamily="34" charset="0"/>
                </a:endParaRPr>
              </a:p>
            </p:txBody>
          </p:sp>
        </mc:Choice>
        <mc:Fallback>
          <p:sp>
            <p:nvSpPr>
              <p:cNvPr id="11" name="TextBox 10">
                <a:extLst>
                  <a:ext uri="{FF2B5EF4-FFF2-40B4-BE49-F238E27FC236}">
                    <a16:creationId xmlns:a16="http://schemas.microsoft.com/office/drawing/2014/main" id="{C9FDD967-FB0A-2289-298E-2A0AB9DD9713}"/>
                  </a:ext>
                </a:extLst>
              </p:cNvPr>
              <p:cNvSpPr txBox="1">
                <a:spLocks noRot="1" noChangeAspect="1" noMove="1" noResize="1" noEditPoints="1" noAdjustHandles="1" noChangeArrowheads="1" noChangeShapeType="1" noTextEdit="1"/>
              </p:cNvSpPr>
              <p:nvPr/>
            </p:nvSpPr>
            <p:spPr>
              <a:xfrm>
                <a:off x="426525" y="1050046"/>
                <a:ext cx="8226552" cy="457113"/>
              </a:xfrm>
              <a:prstGeom prst="rect">
                <a:avLst/>
              </a:prstGeom>
              <a:blipFill>
                <a:blip r:embed="rId6"/>
                <a:stretch>
                  <a:fillRect l="-616" t="-2703" b="-13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A18DF0B-961D-7038-22AE-38F650A8A79D}"/>
                  </a:ext>
                </a:extLst>
              </p:cNvPr>
              <p:cNvSpPr txBox="1"/>
              <p:nvPr/>
            </p:nvSpPr>
            <p:spPr>
              <a:xfrm>
                <a:off x="426524" y="3442857"/>
                <a:ext cx="9621779" cy="1107996"/>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Law of total variance</a:t>
                </a:r>
              </a:p>
              <a:p>
                <a:pPr marL="285750" indent="-285750">
                  <a:buClr>
                    <a:schemeClr val="accent1"/>
                  </a:buClr>
                  <a:buFont typeface="Arial" panose="020B0604020202020204" pitchFamily="34" charset="0"/>
                  <a:buChar char="•"/>
                </a:pPr>
                <a:endParaRPr lang="en-US" sz="2100" dirty="0">
                  <a:latin typeface="Arial" panose="020B0604020202020204" pitchFamily="34" charset="0"/>
                  <a:cs typeface="Arial" panose="020B0604020202020204" pitchFamily="34" charset="0"/>
                </a:endParaRPr>
              </a:p>
              <a:p>
                <a:pPr lvl="4">
                  <a:buClr>
                    <a:schemeClr val="accent1"/>
                  </a:buClr>
                </a:pPr>
                <a14:m>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b="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𝑌</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𝑌</m:t>
                        </m:r>
                      </m:sub>
                    </m:sSub>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𝑋</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𝑋</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𝑍</m:t>
                        </m:r>
                      </m:e>
                    </m:d>
                    <m:r>
                      <a:rPr lang="en-US" sz="2400" i="1">
                        <a:latin typeface="Cambria Math" panose="02040503050406030204" pitchFamily="18" charset="0"/>
                        <a:ea typeface="Cambria Math" panose="02040503050406030204" pitchFamily="18" charset="0"/>
                      </a:rPr>
                      <m:t>]</m:t>
                    </m:r>
                  </m:oMath>
                </a14:m>
                <a:r>
                  <a:rPr lang="en-US" sz="2400" dirty="0">
                    <a:latin typeface="Arial" panose="020B0604020202020204" pitchFamily="34" charset="0"/>
                    <a:cs typeface="Arial" panose="020B0604020202020204" pitchFamily="34" charset="0"/>
                  </a:rPr>
                  <a:t>		</a:t>
                </a:r>
              </a:p>
            </p:txBody>
          </p:sp>
        </mc:Choice>
        <mc:Fallback>
          <p:sp>
            <p:nvSpPr>
              <p:cNvPr id="14" name="TextBox 13">
                <a:extLst>
                  <a:ext uri="{FF2B5EF4-FFF2-40B4-BE49-F238E27FC236}">
                    <a16:creationId xmlns:a16="http://schemas.microsoft.com/office/drawing/2014/main" id="{5A18DF0B-961D-7038-22AE-38F650A8A79D}"/>
                  </a:ext>
                </a:extLst>
              </p:cNvPr>
              <p:cNvSpPr txBox="1">
                <a:spLocks noRot="1" noChangeAspect="1" noMove="1" noResize="1" noEditPoints="1" noAdjustHandles="1" noChangeArrowheads="1" noChangeShapeType="1" noTextEdit="1"/>
              </p:cNvSpPr>
              <p:nvPr/>
            </p:nvSpPr>
            <p:spPr>
              <a:xfrm>
                <a:off x="426524" y="3442857"/>
                <a:ext cx="9621779" cy="1107996"/>
              </a:xfrm>
              <a:prstGeom prst="rect">
                <a:avLst/>
              </a:prstGeom>
              <a:blipFill>
                <a:blip r:embed="rId7"/>
                <a:stretch>
                  <a:fillRect l="-527" t="-3409" b="-7955"/>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99A8E8EB-B7B4-E06B-BC6F-FF30BD6D667E}"/>
              </a:ext>
            </a:extLst>
          </p:cNvPr>
          <p:cNvSpPr>
            <a:spLocks noGrp="1"/>
          </p:cNvSpPr>
          <p:nvPr>
            <p:ph type="sldNum" sz="quarter" idx="12"/>
          </p:nvPr>
        </p:nvSpPr>
        <p:spPr>
          <a:xfrm>
            <a:off x="8610600" y="6356351"/>
            <a:ext cx="2743200" cy="365125"/>
          </a:xfrm>
        </p:spPr>
        <p:txBody>
          <a:bodyPr/>
          <a:lstStyle/>
          <a:p>
            <a:r>
              <a:rPr lang="en-US" sz="1600" dirty="0"/>
              <a:t>13/33</a:t>
            </a:r>
          </a:p>
        </p:txBody>
      </p:sp>
    </p:spTree>
    <p:extLst>
      <p:ext uri="{BB962C8B-B14F-4D97-AF65-F5344CB8AC3E}">
        <p14:creationId xmlns:p14="http://schemas.microsoft.com/office/powerpoint/2010/main" val="155553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52B7ABF-B07B-FE69-7D95-2383026CA700}"/>
              </a:ext>
            </a:extLst>
          </p:cNvPr>
          <p:cNvSpPr/>
          <p:nvPr/>
        </p:nvSpPr>
        <p:spPr>
          <a:xfrm>
            <a:off x="2444903" y="2124307"/>
            <a:ext cx="7302191" cy="2609385"/>
          </a:xfrm>
          <a:prstGeom prst="round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Methods – Uncertainty quantification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226918-AACC-B8E4-1396-140FDD19832B}"/>
                  </a:ext>
                </a:extLst>
              </p:cNvPr>
              <p:cNvSpPr txBox="1"/>
              <p:nvPr/>
            </p:nvSpPr>
            <p:spPr>
              <a:xfrm>
                <a:off x="3040074" y="2673247"/>
                <a:ext cx="4657010" cy="520784"/>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𝑄</m:t>
                          </m:r>
                        </m:e>
                      </m:d>
                    </m:oMath>
                  </m:oMathPara>
                </a14:m>
                <a:endParaRPr lang="en-US" sz="2400" dirty="0"/>
              </a:p>
            </p:txBody>
          </p:sp>
        </mc:Choice>
        <mc:Fallback>
          <p:sp>
            <p:nvSpPr>
              <p:cNvPr id="4" name="TextBox 3">
                <a:extLst>
                  <a:ext uri="{FF2B5EF4-FFF2-40B4-BE49-F238E27FC236}">
                    <a16:creationId xmlns:a16="http://schemas.microsoft.com/office/drawing/2014/main" id="{B2226918-AACC-B8E4-1396-140FDD19832B}"/>
                  </a:ext>
                </a:extLst>
              </p:cNvPr>
              <p:cNvSpPr txBox="1">
                <a:spLocks noRot="1" noChangeAspect="1" noMove="1" noResize="1" noEditPoints="1" noAdjustHandles="1" noChangeArrowheads="1" noChangeShapeType="1" noTextEdit="1"/>
              </p:cNvSpPr>
              <p:nvPr/>
            </p:nvSpPr>
            <p:spPr>
              <a:xfrm>
                <a:off x="3040074" y="2673247"/>
                <a:ext cx="4657010" cy="520784"/>
              </a:xfrm>
              <a:prstGeom prst="rect">
                <a:avLst/>
              </a:prstGeom>
              <a:blipFill>
                <a:blip r:embed="rId3"/>
                <a:stretch>
                  <a:fillRect l="-272" b="-1190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499DF04-A40E-14B0-4477-2F23053DD430}"/>
                  </a:ext>
                </a:extLst>
              </p:cNvPr>
              <p:cNvSpPr txBox="1"/>
              <p:nvPr/>
            </p:nvSpPr>
            <p:spPr>
              <a:xfrm>
                <a:off x="2748785" y="3586987"/>
                <a:ext cx="6998309" cy="8935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𝕍</m:t>
                      </m:r>
                      <m:r>
                        <a:rPr lang="en-US" sz="2400" i="1" smtClean="0">
                          <a:latin typeface="Cambria Math" panose="02040503050406030204" pitchFamily="18" charset="0"/>
                          <a:ea typeface="Cambria Math" panose="02040503050406030204" pitchFamily="18" charset="0"/>
                        </a:rPr>
                        <m:t>𝑎</m:t>
                      </m:r>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e>
                      </m:d>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𝕍</m:t>
                      </m:r>
                      <m:r>
                        <a:rPr lang="en-US" sz="2400" i="1">
                          <a:latin typeface="Cambria Math" panose="02040503050406030204" pitchFamily="18" charset="0"/>
                          <a:ea typeface="Cambria Math" panose="02040503050406030204" pitchFamily="18" charset="0"/>
                        </a:rPr>
                        <m:t>𝑎</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𝑄</m:t>
                          </m:r>
                        </m:e>
                      </m:d>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𝜂</m:t>
                              </m:r>
                            </m:sub>
                          </m:sSub>
                        </m:den>
                      </m:f>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𝜉</m:t>
                          </m:r>
                        </m:sub>
                      </m:sSub>
                      <m:d>
                        <m:dPr>
                          <m:begChr m:val="["/>
                          <m:endChr m:val="]"/>
                          <m:ctrlPr>
                            <a:rPr lang="en-US" sz="2400" i="1">
                              <a:latin typeface="Cambria Math" panose="02040503050406030204" pitchFamily="18" charset="0"/>
                              <a:ea typeface="Cambria Math" panose="02040503050406030204" pitchFamily="18" charset="0"/>
                            </a:rPr>
                          </m:ctrlPr>
                        </m:dPr>
                        <m:e>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𝜂</m:t>
                              </m:r>
                            </m:sub>
                            <m:sup>
                              <m:r>
                                <a:rPr lang="en-US" sz="2400" i="1">
                                  <a:latin typeface="Cambria Math" panose="02040503050406030204" pitchFamily="18" charset="0"/>
                                  <a:ea typeface="Cambria Math" panose="02040503050406030204" pitchFamily="18" charset="0"/>
                                </a:rPr>
                                <m:t>2</m:t>
                              </m:r>
                            </m:sup>
                          </m:sSub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𝜉</m:t>
                              </m:r>
                            </m:e>
                          </m:d>
                        </m:e>
                      </m:d>
                    </m:oMath>
                  </m:oMathPara>
                </a14:m>
                <a:endParaRPr lang="en-US" sz="2400" dirty="0"/>
              </a:p>
            </p:txBody>
          </p:sp>
        </mc:Choice>
        <mc:Fallback>
          <p:sp>
            <p:nvSpPr>
              <p:cNvPr id="5" name="TextBox 4">
                <a:extLst>
                  <a:ext uri="{FF2B5EF4-FFF2-40B4-BE49-F238E27FC236}">
                    <a16:creationId xmlns:a16="http://schemas.microsoft.com/office/drawing/2014/main" id="{D499DF04-A40E-14B0-4477-2F23053DD430}"/>
                  </a:ext>
                </a:extLst>
              </p:cNvPr>
              <p:cNvSpPr txBox="1">
                <a:spLocks noRot="1" noChangeAspect="1" noMove="1" noResize="1" noEditPoints="1" noAdjustHandles="1" noChangeArrowheads="1" noChangeShapeType="1" noTextEdit="1"/>
              </p:cNvSpPr>
              <p:nvPr/>
            </p:nvSpPr>
            <p:spPr>
              <a:xfrm>
                <a:off x="2748785" y="3586987"/>
                <a:ext cx="6998309" cy="893578"/>
              </a:xfrm>
              <a:prstGeom prst="rect">
                <a:avLst/>
              </a:prstGeom>
              <a:blipFill>
                <a:blip r:embed="rId4"/>
                <a:stretch>
                  <a:fillRect l="-181" b="-4225"/>
                </a:stretch>
              </a:blipFill>
              <a:ln>
                <a:noFill/>
              </a:ln>
            </p:spPr>
            <p:txBody>
              <a:bodyPr/>
              <a:lstStyle/>
              <a:p>
                <a:r>
                  <a:rPr lang="en-US">
                    <a:noFill/>
                  </a:rPr>
                  <a:t> </a:t>
                </a:r>
              </a:p>
            </p:txBody>
          </p:sp>
        </mc:Fallback>
      </mc:AlternateContent>
      <p:pic>
        <p:nvPicPr>
          <p:cNvPr id="7" name="Graphic 6" descr="Checkmark with solid fill">
            <a:extLst>
              <a:ext uri="{FF2B5EF4-FFF2-40B4-BE49-F238E27FC236}">
                <a16:creationId xmlns:a16="http://schemas.microsoft.com/office/drawing/2014/main" id="{A7BC4977-900B-C99E-E919-793B044C60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5666" y="2607876"/>
            <a:ext cx="586155" cy="586155"/>
          </a:xfrm>
          <a:prstGeom prst="rect">
            <a:avLst/>
          </a:prstGeom>
        </p:spPr>
      </p:pic>
      <p:pic>
        <p:nvPicPr>
          <p:cNvPr id="8" name="Graphic 7" descr="Checkmark with solid fill">
            <a:extLst>
              <a:ext uri="{FF2B5EF4-FFF2-40B4-BE49-F238E27FC236}">
                <a16:creationId xmlns:a16="http://schemas.microsoft.com/office/drawing/2014/main" id="{0F0E5816-C448-24E0-F8DB-B7FE419D5F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869" y="3727110"/>
            <a:ext cx="586155" cy="586155"/>
          </a:xfrm>
          <a:prstGeom prst="rect">
            <a:avLst/>
          </a:prstGeom>
        </p:spPr>
      </p:pic>
      <p:sp>
        <p:nvSpPr>
          <p:cNvPr id="10" name="Slide Number Placeholder 3">
            <a:extLst>
              <a:ext uri="{FF2B5EF4-FFF2-40B4-BE49-F238E27FC236}">
                <a16:creationId xmlns:a16="http://schemas.microsoft.com/office/drawing/2014/main" id="{49CAEE9A-8A07-CF73-EE0A-1F94ACDB4263}"/>
              </a:ext>
            </a:extLst>
          </p:cNvPr>
          <p:cNvSpPr>
            <a:spLocks noGrp="1"/>
          </p:cNvSpPr>
          <p:nvPr>
            <p:ph type="sldNum" sz="quarter" idx="12"/>
          </p:nvPr>
        </p:nvSpPr>
        <p:spPr>
          <a:xfrm>
            <a:off x="8610600" y="6356351"/>
            <a:ext cx="2743200" cy="365125"/>
          </a:xfrm>
        </p:spPr>
        <p:txBody>
          <a:bodyPr/>
          <a:lstStyle/>
          <a:p>
            <a:r>
              <a:rPr lang="en-US" sz="1600" dirty="0"/>
              <a:t>14/33</a:t>
            </a:r>
          </a:p>
        </p:txBody>
      </p:sp>
      <p:sp>
        <p:nvSpPr>
          <p:cNvPr id="11" name="TextBox 10">
            <a:extLst>
              <a:ext uri="{FF2B5EF4-FFF2-40B4-BE49-F238E27FC236}">
                <a16:creationId xmlns:a16="http://schemas.microsoft.com/office/drawing/2014/main" id="{F0BDE893-B07F-12FB-7BFE-F4090CCEBD6F}"/>
              </a:ext>
            </a:extLst>
          </p:cNvPr>
          <p:cNvSpPr txBox="1"/>
          <p:nvPr/>
        </p:nvSpPr>
        <p:spPr>
          <a:xfrm>
            <a:off x="3512634" y="5126648"/>
            <a:ext cx="142735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Parametric variance</a:t>
            </a:r>
          </a:p>
        </p:txBody>
      </p:sp>
      <p:sp>
        <p:nvSpPr>
          <p:cNvPr id="12" name="TextBox 11">
            <a:extLst>
              <a:ext uri="{FF2B5EF4-FFF2-40B4-BE49-F238E27FC236}">
                <a16:creationId xmlns:a16="http://schemas.microsoft.com/office/drawing/2014/main" id="{05AC0222-9628-5EC1-922B-B7A59C4E5068}"/>
              </a:ext>
            </a:extLst>
          </p:cNvPr>
          <p:cNvSpPr txBox="1"/>
          <p:nvPr/>
        </p:nvSpPr>
        <p:spPr>
          <a:xfrm>
            <a:off x="6532010" y="5126647"/>
            <a:ext cx="190697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Average MCRT solver variance</a:t>
            </a:r>
          </a:p>
        </p:txBody>
      </p:sp>
      <p:cxnSp>
        <p:nvCxnSpPr>
          <p:cNvPr id="14" name="Straight Connector 13">
            <a:extLst>
              <a:ext uri="{FF2B5EF4-FFF2-40B4-BE49-F238E27FC236}">
                <a16:creationId xmlns:a16="http://schemas.microsoft.com/office/drawing/2014/main" id="{FF43D6E3-28E3-8BAD-E847-6DD8DAEEF75E}"/>
              </a:ext>
            </a:extLst>
          </p:cNvPr>
          <p:cNvCxnSpPr/>
          <p:nvPr/>
        </p:nvCxnSpPr>
        <p:spPr>
          <a:xfrm flipV="1">
            <a:off x="4226312" y="4313265"/>
            <a:ext cx="434897" cy="813383"/>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F009B17-3F7D-34CA-4EDD-B2AE031D7EC6}"/>
              </a:ext>
            </a:extLst>
          </p:cNvPr>
          <p:cNvCxnSpPr>
            <a:cxnSpLocks/>
          </p:cNvCxnSpPr>
          <p:nvPr/>
        </p:nvCxnSpPr>
        <p:spPr>
          <a:xfrm rot="10800000" flipH="1" flipV="1">
            <a:off x="6830587" y="4327000"/>
            <a:ext cx="434897" cy="813383"/>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400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6823206" y="992367"/>
            <a:ext cx="1398848" cy="25019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2D69FA1-DD1D-A844-B9E5-C1E75A85D8AE}"/>
              </a:ext>
            </a:extLst>
          </p:cNvPr>
          <p:cNvSpPr/>
          <p:nvPr/>
        </p:nvSpPr>
        <p:spPr>
          <a:xfrm>
            <a:off x="10061333" y="996696"/>
            <a:ext cx="1398848" cy="25019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4967D-073B-A742-ACB7-9987844DDCA5}"/>
              </a:ext>
            </a:extLst>
          </p:cNvPr>
          <p:cNvSpPr/>
          <p:nvPr/>
        </p:nvSpPr>
        <p:spPr>
          <a:xfrm>
            <a:off x="7643725" y="992367"/>
            <a:ext cx="2974939"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Uncertainty quantification</a:t>
            </a:r>
          </a:p>
        </p:txBody>
      </p:sp>
      <p:sp>
        <p:nvSpPr>
          <p:cNvPr id="6" name="Oval 5">
            <a:extLst>
              <a:ext uri="{FF2B5EF4-FFF2-40B4-BE49-F238E27FC236}">
                <a16:creationId xmlns:a16="http://schemas.microsoft.com/office/drawing/2014/main" id="{B1EC5785-5A5C-402F-A528-36320325F1EF}"/>
              </a:ext>
            </a:extLst>
          </p:cNvPr>
          <p:cNvSpPr/>
          <p:nvPr/>
        </p:nvSpPr>
        <p:spPr>
          <a:xfrm>
            <a:off x="7352620" y="137248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6156377" y="21191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10760757" y="1979733"/>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8820717" y="2646688"/>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31968" y="1607434"/>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300065" y="2792737"/>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32464" y="2218361"/>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35725" y="2354061"/>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1" name="Oval 20">
            <a:extLst>
              <a:ext uri="{FF2B5EF4-FFF2-40B4-BE49-F238E27FC236}">
                <a16:creationId xmlns:a16="http://schemas.microsoft.com/office/drawing/2014/main" id="{331F7D09-DE3D-4E1A-AFB8-1B1C0998CBCB}"/>
              </a:ext>
            </a:extLst>
          </p:cNvPr>
          <p:cNvSpPr/>
          <p:nvPr/>
        </p:nvSpPr>
        <p:spPr>
          <a:xfrm>
            <a:off x="7982380" y="360467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25A0D6F-8D8D-4259-82B4-7C200C1B2635}"/>
              </a:ext>
            </a:extLst>
          </p:cNvPr>
          <p:cNvSpPr txBox="1"/>
          <p:nvPr/>
        </p:nvSpPr>
        <p:spPr>
          <a:xfrm>
            <a:off x="8458330" y="3523780"/>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p:sp>
        <p:nvSpPr>
          <p:cNvPr id="8" name="TextBox 7">
            <a:extLst>
              <a:ext uri="{FF2B5EF4-FFF2-40B4-BE49-F238E27FC236}">
                <a16:creationId xmlns:a16="http://schemas.microsoft.com/office/drawing/2014/main" id="{1950A95D-1880-234B-82E6-672DEF0CAEFE}"/>
              </a:ext>
            </a:extLst>
          </p:cNvPr>
          <p:cNvSpPr txBox="1"/>
          <p:nvPr/>
        </p:nvSpPr>
        <p:spPr>
          <a:xfrm>
            <a:off x="7196404" y="6045687"/>
            <a:ext cx="3877985"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1D attenuation problem parameters.</a:t>
            </a:r>
          </a:p>
        </p:txBody>
      </p:sp>
      <p:pic>
        <p:nvPicPr>
          <p:cNvPr id="11" name="Picture 10">
            <a:extLst>
              <a:ext uri="{FF2B5EF4-FFF2-40B4-BE49-F238E27FC236}">
                <a16:creationId xmlns:a16="http://schemas.microsoft.com/office/drawing/2014/main" id="{FB76B1F3-DFD8-4949-23B6-C87677960F09}"/>
              </a:ext>
            </a:extLst>
          </p:cNvPr>
          <p:cNvPicPr>
            <a:picLocks noChangeAspect="1"/>
          </p:cNvPicPr>
          <p:nvPr/>
        </p:nvPicPr>
        <p:blipFill rotWithShape="1">
          <a:blip r:embed="rId4">
            <a:extLst>
              <a:ext uri="{28A0092B-C50C-407E-A947-70E740481C1C}">
                <a14:useLocalDpi xmlns:a14="http://schemas.microsoft.com/office/drawing/2010/main" val="0"/>
              </a:ext>
            </a:extLst>
          </a:blip>
          <a:srcRect r="44988"/>
          <a:stretch/>
        </p:blipFill>
        <p:spPr>
          <a:xfrm>
            <a:off x="7381756" y="4340738"/>
            <a:ext cx="3360096" cy="181965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C2637C-9122-6720-8E35-E3DC208AFFF6}"/>
                  </a:ext>
                </a:extLst>
              </p:cNvPr>
              <p:cNvSpPr txBox="1"/>
              <p:nvPr/>
            </p:nvSpPr>
            <p:spPr>
              <a:xfrm>
                <a:off x="384048" y="1252358"/>
                <a:ext cx="8226552" cy="224676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Attenuation through 1D slab,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=3</m:t>
                    </m:r>
                  </m:oMath>
                </a14:m>
                <a:r>
                  <a:rPr lang="en-US" sz="2000" b="0" dirty="0">
                    <a:latin typeface="Arial" panose="020B0604020202020204" pitchFamily="34" charset="0"/>
                    <a:cs typeface="Arial" panose="020B0604020202020204" pitchFamily="34" charset="0"/>
                  </a:rPr>
                  <a:t> materials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Uncertain total cross sections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Analytic transmittance </a:t>
                </a:r>
                <a:endParaRPr lang="en-US" sz="2000" b="0" dirty="0">
                  <a:latin typeface="Arial" panose="020B060402020202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F7C2637C-9122-6720-8E35-E3DC208AFFF6}"/>
                  </a:ext>
                </a:extLst>
              </p:cNvPr>
              <p:cNvSpPr txBox="1">
                <a:spLocks noRot="1" noChangeAspect="1" noMove="1" noResize="1" noEditPoints="1" noAdjustHandles="1" noChangeArrowheads="1" noChangeShapeType="1" noTextEdit="1"/>
              </p:cNvSpPr>
              <p:nvPr/>
            </p:nvSpPr>
            <p:spPr>
              <a:xfrm>
                <a:off x="384048" y="1252358"/>
                <a:ext cx="8226552" cy="2246769"/>
              </a:xfrm>
              <a:prstGeom prst="rect">
                <a:avLst/>
              </a:prstGeom>
              <a:blipFill>
                <a:blip r:embed="rId5"/>
                <a:stretch>
                  <a:fillRect l="-616" t="-1124" b="-39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DDCC7C8-E5AE-C10F-55FB-4DB4FE1505CE}"/>
                  </a:ext>
                </a:extLst>
              </p:cNvPr>
              <p:cNvSpPr txBox="1"/>
              <p:nvPr/>
            </p:nvSpPr>
            <p:spPr>
              <a:xfrm>
                <a:off x="1158435" y="2302154"/>
                <a:ext cx="4001544" cy="4110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Σ</m:t>
                          </m:r>
                        </m:e>
                        <m:sub>
                          <m:r>
                            <m:rPr>
                              <m:sty m:val="p"/>
                            </m:rPr>
                            <a:rPr lang="en-US" sz="2000" b="0" i="0" smtClean="0">
                              <a:latin typeface="Cambria Math" panose="02040503050406030204" pitchFamily="18" charset="0"/>
                            </a:rPr>
                            <m:t>t</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𝜉</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m:rPr>
                                  <m:sty m:val="p"/>
                                </m:rPr>
                                <a:rPr lang="en-US" sz="2000" b="0" i="0" smtClean="0">
                                  <a:latin typeface="Cambria Math" panose="02040503050406030204" pitchFamily="18" charset="0"/>
                                </a:rPr>
                                <m:t>Σ</m:t>
                              </m:r>
                            </m:e>
                          </m:acc>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m:rPr>
                              <m:sty m:val="p"/>
                            </m:rPr>
                            <a:rPr lang="en-US" sz="2000" b="0" i="0" smtClean="0">
                              <a:latin typeface="Cambria Math" panose="02040503050406030204" pitchFamily="18" charset="0"/>
                            </a:rPr>
                            <m:t>Σ</m:t>
                          </m:r>
                        </m:e>
                        <m:sub>
                          <m:r>
                            <a:rPr lang="en-US" sz="2000" b="0" i="1" smtClean="0">
                              <a:latin typeface="Cambria Math" panose="02040503050406030204" pitchFamily="18" charset="0"/>
                            </a:rPr>
                            <m:t>𝑡</m:t>
                          </m:r>
                        </m:sub>
                        <m:sup>
                          <m:r>
                            <m:rPr>
                              <m:sty m:val="p"/>
                            </m:rPr>
                            <a:rPr lang="en-US" sz="2000" b="0" i="0" smtClean="0">
                              <a:latin typeface="Cambria Math" panose="02040503050406030204" pitchFamily="18" charset="0"/>
                            </a:rPr>
                            <m:t>Δ</m:t>
                          </m:r>
                        </m:sup>
                      </m:sSubSup>
                      <m:r>
                        <a:rPr lang="en-US" sz="2000" b="0" i="1" smtClean="0">
                          <a:latin typeface="Cambria Math" panose="02040503050406030204" pitchFamily="18" charset="0"/>
                        </a:rPr>
                        <m:t>∗</m:t>
                      </m:r>
                      <m:r>
                        <a:rPr lang="en-US" sz="2000" b="0" i="1" smtClean="0">
                          <a:latin typeface="Cambria Math" panose="02040503050406030204" pitchFamily="18" charset="0"/>
                        </a:rPr>
                        <m:t>𝜉</m:t>
                      </m:r>
                      <m:r>
                        <a:rPr lang="en-US" sz="2000" b="0" i="1" smtClean="0">
                          <a:latin typeface="Cambria Math" panose="02040503050406030204" pitchFamily="18" charset="0"/>
                        </a:rPr>
                        <m:t>     </m:t>
                      </m:r>
                      <m:r>
                        <a:rPr lang="en-US" sz="2000" b="0" i="1" smtClean="0">
                          <a:latin typeface="Cambria Math" panose="02040503050406030204" pitchFamily="18" charset="0"/>
                        </a:rPr>
                        <m:t>𝜉</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𝒰</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−1,1</m:t>
                          </m:r>
                        </m:e>
                      </m:d>
                    </m:oMath>
                  </m:oMathPara>
                </a14:m>
                <a:endParaRPr lang="en-US" sz="2000" dirty="0"/>
              </a:p>
            </p:txBody>
          </p:sp>
        </mc:Choice>
        <mc:Fallback>
          <p:sp>
            <p:nvSpPr>
              <p:cNvPr id="14" name="TextBox 13">
                <a:extLst>
                  <a:ext uri="{FF2B5EF4-FFF2-40B4-BE49-F238E27FC236}">
                    <a16:creationId xmlns:a16="http://schemas.microsoft.com/office/drawing/2014/main" id="{3DDCC7C8-E5AE-C10F-55FB-4DB4FE1505CE}"/>
                  </a:ext>
                </a:extLst>
              </p:cNvPr>
              <p:cNvSpPr txBox="1">
                <a:spLocks noRot="1" noChangeAspect="1" noMove="1" noResize="1" noEditPoints="1" noAdjustHandles="1" noChangeArrowheads="1" noChangeShapeType="1" noTextEdit="1"/>
              </p:cNvSpPr>
              <p:nvPr/>
            </p:nvSpPr>
            <p:spPr>
              <a:xfrm>
                <a:off x="1158435" y="2302154"/>
                <a:ext cx="4001544" cy="411075"/>
              </a:xfrm>
              <a:prstGeom prst="rect">
                <a:avLst/>
              </a:prstGeom>
              <a:blipFill>
                <a:blip r:embed="rId6"/>
                <a:stretch>
                  <a:fillRect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D0A331F-59FA-E8F6-5868-E95EB4CC43C7}"/>
                  </a:ext>
                </a:extLst>
              </p:cNvPr>
              <p:cNvSpPr txBox="1"/>
              <p:nvPr/>
            </p:nvSpPr>
            <p:spPr>
              <a:xfrm>
                <a:off x="1187315" y="3523786"/>
                <a:ext cx="3458576" cy="957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𝜉</m:t>
                          </m:r>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begChr m:val="["/>
                              <m:endChr m:val="]"/>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𝑚</m:t>
                                  </m:r>
                                  <m:r>
                                    <a:rPr lang="en-US" sz="2000" b="0" i="1" smtClean="0">
                                      <a:latin typeface="Cambria Math" panose="02040503050406030204" pitchFamily="18" charset="0"/>
                                    </a:rPr>
                                    <m:t>=1</m:t>
                                  </m:r>
                                </m:sub>
                                <m:sup>
                                  <m:r>
                                    <a:rPr lang="en-US" sz="2000" b="0" i="1" smtClean="0">
                                      <a:latin typeface="Cambria Math" panose="02040503050406030204" pitchFamily="18" charset="0"/>
                                    </a:rPr>
                                    <m:t>𝑀</m:t>
                                  </m:r>
                                </m:sup>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Σ</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𝜉</m:t>
                                      </m:r>
                                    </m:e>
                                  </m:d>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m:t>
                                      </m:r>
                                    </m:sub>
                                  </m:sSub>
                                </m:e>
                              </m:nary>
                            </m:e>
                          </m:d>
                        </m:e>
                      </m:func>
                    </m:oMath>
                  </m:oMathPara>
                </a14:m>
                <a:endParaRPr lang="en-US" sz="2000" dirty="0"/>
              </a:p>
            </p:txBody>
          </p:sp>
        </mc:Choice>
        <mc:Fallback>
          <p:sp>
            <p:nvSpPr>
              <p:cNvPr id="19" name="TextBox 18">
                <a:extLst>
                  <a:ext uri="{FF2B5EF4-FFF2-40B4-BE49-F238E27FC236}">
                    <a16:creationId xmlns:a16="http://schemas.microsoft.com/office/drawing/2014/main" id="{CD0A331F-59FA-E8F6-5868-E95EB4CC43C7}"/>
                  </a:ext>
                </a:extLst>
              </p:cNvPr>
              <p:cNvSpPr txBox="1">
                <a:spLocks noRot="1" noChangeAspect="1" noMove="1" noResize="1" noEditPoints="1" noAdjustHandles="1" noChangeArrowheads="1" noChangeShapeType="1" noTextEdit="1"/>
              </p:cNvSpPr>
              <p:nvPr/>
            </p:nvSpPr>
            <p:spPr>
              <a:xfrm>
                <a:off x="1187315" y="3523786"/>
                <a:ext cx="3458576" cy="957763"/>
              </a:xfrm>
              <a:prstGeom prst="rect">
                <a:avLst/>
              </a:prstGeom>
              <a:blipFill>
                <a:blip r:embed="rId7"/>
                <a:stretch>
                  <a:fillRect t="-97368" b="-153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3993B4D-FF44-8AC7-1064-844DD0A2FB0A}"/>
                  </a:ext>
                </a:extLst>
              </p:cNvPr>
              <p:cNvSpPr txBox="1"/>
              <p:nvPr/>
            </p:nvSpPr>
            <p:spPr>
              <a:xfrm>
                <a:off x="421299" y="4535151"/>
                <a:ext cx="5575757" cy="957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i="1">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𝑇</m:t>
                              </m:r>
                            </m:e>
                            <m:sup>
                              <m:r>
                                <a:rPr lang="en-US" sz="2000" b="0" i="1" smtClean="0">
                                  <a:latin typeface="Cambria Math" panose="02040503050406030204" pitchFamily="18" charset="0"/>
                                  <a:ea typeface="Cambria Math" panose="02040503050406030204" pitchFamily="18" charset="0"/>
                                </a:rPr>
                                <m:t>𝑝</m:t>
                              </m:r>
                            </m:sup>
                          </m:sSup>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𝑚</m:t>
                          </m:r>
                          <m:r>
                            <a:rPr lang="en-US" sz="2000" b="0" i="1" smtClean="0">
                              <a:latin typeface="Cambria Math" panose="02040503050406030204" pitchFamily="18" charset="0"/>
                            </a:rPr>
                            <m:t>=1</m:t>
                          </m:r>
                        </m:sub>
                        <m:sup>
                          <m:r>
                            <a:rPr lang="en-US" sz="2000" b="0" i="1" smtClean="0">
                              <a:latin typeface="Cambria Math" panose="02040503050406030204" pitchFamily="18" charset="0"/>
                            </a:rPr>
                            <m:t>𝑀</m:t>
                          </m:r>
                        </m:sup>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m:rPr>
                                              <m:sty m:val="p"/>
                                            </m:rPr>
                                            <a:rPr lang="en-US" sz="2000" b="0" i="0" smtClean="0">
                                              <a:latin typeface="Cambria Math" panose="02040503050406030204" pitchFamily="18" charset="0"/>
                                            </a:rPr>
                                            <m:t>Σ</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m:t>
                                      </m:r>
                                    </m:sub>
                                  </m:sSub>
                                </m:e>
                              </m:d>
                              <m:f>
                                <m:fPr>
                                  <m:ctrlPr>
                                    <a:rPr lang="en-US" sz="2000" b="0" i="1" smtClean="0">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sinh</m:t>
                                      </m:r>
                                    </m:fName>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𝑝</m:t>
                                          </m:r>
                                          <m:r>
                                            <a:rPr lang="en-US" sz="2000" i="1">
                                              <a:latin typeface="Cambria Math" panose="02040503050406030204" pitchFamily="18" charset="0"/>
                                            </a:rPr>
                                            <m:t> </m:t>
                                          </m:r>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Σ</m:t>
                                              </m:r>
                                            </m:e>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𝑚</m:t>
                                              </m:r>
                                            </m:sub>
                                            <m:sup>
                                              <m:r>
                                                <m:rPr>
                                                  <m:sty m:val="p"/>
                                                </m:rPr>
                                                <a:rPr lang="en-US" sz="2000">
                                                  <a:latin typeface="Cambria Math" panose="02040503050406030204" pitchFamily="18" charset="0"/>
                                                </a:rPr>
                                                <m:t>Δ</m:t>
                                              </m:r>
                                            </m:sup>
                                          </m:sSubSup>
                                          <m:r>
                                            <a:rPr lang="en-US" sz="2000" i="1">
                                              <a:latin typeface="Cambria Math" panose="02040503050406030204" pitchFamily="18" charset="0"/>
                                            </a:rPr>
                                            <m:t> </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𝑚</m:t>
                                              </m:r>
                                            </m:sub>
                                          </m:sSub>
                                        </m:e>
                                      </m:d>
                                    </m:e>
                                  </m:func>
                                </m:num>
                                <m:den>
                                  <m:r>
                                    <a:rPr lang="en-US" sz="2000" b="0" i="1" smtClean="0">
                                      <a:latin typeface="Cambria Math" panose="02040503050406030204" pitchFamily="18" charset="0"/>
                                    </a:rPr>
                                    <m:t>𝑝</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m:rPr>
                                              <m:sty m:val="p"/>
                                            </m:rPr>
                                            <a:rPr lang="en-US" sz="2000" b="0" i="0" smtClean="0">
                                              <a:latin typeface="Cambria Math" panose="02040503050406030204" pitchFamily="18" charset="0"/>
                                            </a:rPr>
                                            <m:t>Σ</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m:t>
                                      </m:r>
                                    </m:sub>
                                  </m:sSub>
                                </m:den>
                              </m:f>
                            </m:e>
                          </m:func>
                        </m:e>
                      </m:nary>
                    </m:oMath>
                  </m:oMathPara>
                </a14:m>
                <a:endParaRPr lang="en-US" sz="2000" dirty="0"/>
              </a:p>
            </p:txBody>
          </p:sp>
        </mc:Choice>
        <mc:Fallback>
          <p:sp>
            <p:nvSpPr>
              <p:cNvPr id="20" name="TextBox 19">
                <a:extLst>
                  <a:ext uri="{FF2B5EF4-FFF2-40B4-BE49-F238E27FC236}">
                    <a16:creationId xmlns:a16="http://schemas.microsoft.com/office/drawing/2014/main" id="{53993B4D-FF44-8AC7-1064-844DD0A2FB0A}"/>
                  </a:ext>
                </a:extLst>
              </p:cNvPr>
              <p:cNvSpPr txBox="1">
                <a:spLocks noRot="1" noChangeAspect="1" noMove="1" noResize="1" noEditPoints="1" noAdjustHandles="1" noChangeArrowheads="1" noChangeShapeType="1" noTextEdit="1"/>
              </p:cNvSpPr>
              <p:nvPr/>
            </p:nvSpPr>
            <p:spPr>
              <a:xfrm>
                <a:off x="421299" y="4535151"/>
                <a:ext cx="5575757" cy="957763"/>
              </a:xfrm>
              <a:prstGeom prst="rect">
                <a:avLst/>
              </a:prstGeom>
              <a:blipFill>
                <a:blip r:embed="rId8"/>
                <a:stretch>
                  <a:fillRect t="-98684" b="-153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C78F267B-B515-F1D8-1268-8B18B338925A}"/>
                  </a:ext>
                </a:extLst>
              </p:cNvPr>
              <p:cNvSpPr txBox="1"/>
              <p:nvPr/>
            </p:nvSpPr>
            <p:spPr>
              <a:xfrm>
                <a:off x="1279680" y="5683794"/>
                <a:ext cx="3273845" cy="433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𝕍</m:t>
                      </m:r>
                      <m:r>
                        <a:rPr lang="en-US" sz="2000" i="1" smtClean="0">
                          <a:solidFill>
                            <a:prstClr val="black"/>
                          </a:solidFill>
                          <a:latin typeface="Cambria Math" panose="02040503050406030204" pitchFamily="18" charset="0"/>
                          <a:ea typeface="Cambria Math" panose="02040503050406030204" pitchFamily="18" charset="0"/>
                        </a:rPr>
                        <m:t>𝑎</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𝜉</m:t>
                          </m:r>
                        </m:sub>
                      </m:sSub>
                      <m:d>
                        <m:dPr>
                          <m:begChr m:val="["/>
                          <m:endChr m:val="]"/>
                          <m:ctrlPr>
                            <a:rPr lang="en-US" sz="2000" b="0" i="1" smtClean="0">
                              <a:solidFill>
                                <a:prstClr val="black"/>
                              </a:solidFill>
                              <a:latin typeface="Cambria Math" panose="02040503050406030204" pitchFamily="18" charset="0"/>
                              <a:ea typeface="Cambria Math" panose="02040503050406030204" pitchFamily="18" charset="0"/>
                            </a:rPr>
                          </m:ctrlPr>
                        </m:dPr>
                        <m:e>
                          <m:r>
                            <a:rPr lang="en-US" sz="2000" b="0" i="1" smtClean="0">
                              <a:solidFill>
                                <a:prstClr val="black"/>
                              </a:solidFill>
                              <a:latin typeface="Cambria Math" panose="02040503050406030204" pitchFamily="18" charset="0"/>
                              <a:ea typeface="Cambria Math" panose="02040503050406030204" pitchFamily="18" charset="0"/>
                            </a:rPr>
                            <m:t>𝑇</m:t>
                          </m:r>
                        </m:e>
                      </m:d>
                      <m:r>
                        <a:rPr lang="en-US" sz="2000" b="0" i="1" smtClean="0">
                          <a:solidFill>
                            <a:prstClr val="black"/>
                          </a:solidFill>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i="1">
                              <a:latin typeface="Cambria Math" panose="02040503050406030204" pitchFamily="18" charset="0"/>
                              <a:ea typeface="Cambria Math" panose="02040503050406030204" pitchFamily="18" charset="0"/>
                            </a:rPr>
                            <m:t>𝜉</m:t>
                          </m:r>
                        </m:sub>
                      </m:sSub>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𝑇</m:t>
                              </m:r>
                            </m:e>
                            <m:sup>
                              <m:r>
                                <a:rPr lang="en-US" sz="2000" b="0" i="1" smtClean="0">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r>
                            <a:rPr lang="en-US" sz="2000" i="1">
                              <a:latin typeface="Cambria Math" panose="02040503050406030204" pitchFamily="18" charset="0"/>
                              <a:ea typeface="Cambria Math" panose="02040503050406030204" pitchFamily="18" charset="0"/>
                            </a:rPr>
                            <m:t>𝜉</m:t>
                          </m:r>
                        </m:sub>
                      </m:sSub>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𝑇</m:t>
                              </m:r>
                            </m:e>
                          </m:d>
                        </m:e>
                        <m:sup>
                          <m:r>
                            <a:rPr lang="en-US" sz="2000" b="0" i="1" smtClean="0">
                              <a:latin typeface="Cambria Math" panose="02040503050406030204" pitchFamily="18" charset="0"/>
                              <a:ea typeface="Cambria Math" panose="02040503050406030204" pitchFamily="18" charset="0"/>
                            </a:rPr>
                            <m:t>2</m:t>
                          </m:r>
                        </m:sup>
                      </m:sSup>
                    </m:oMath>
                  </m:oMathPara>
                </a14:m>
                <a:endParaRPr lang="en-US" sz="2000" dirty="0"/>
              </a:p>
            </p:txBody>
          </p:sp>
        </mc:Choice>
        <mc:Fallback>
          <p:sp>
            <p:nvSpPr>
              <p:cNvPr id="28" name="TextBox 27">
                <a:extLst>
                  <a:ext uri="{FF2B5EF4-FFF2-40B4-BE49-F238E27FC236}">
                    <a16:creationId xmlns:a16="http://schemas.microsoft.com/office/drawing/2014/main" id="{C78F267B-B515-F1D8-1268-8B18B338925A}"/>
                  </a:ext>
                </a:extLst>
              </p:cNvPr>
              <p:cNvSpPr txBox="1">
                <a:spLocks noRot="1" noChangeAspect="1" noMove="1" noResize="1" noEditPoints="1" noAdjustHandles="1" noChangeArrowheads="1" noChangeShapeType="1" noTextEdit="1"/>
              </p:cNvSpPr>
              <p:nvPr/>
            </p:nvSpPr>
            <p:spPr>
              <a:xfrm>
                <a:off x="1279680" y="5683794"/>
                <a:ext cx="3273845" cy="433452"/>
              </a:xfrm>
              <a:prstGeom prst="rect">
                <a:avLst/>
              </a:prstGeom>
              <a:blipFill>
                <a:blip r:embed="rId9"/>
                <a:stretch>
                  <a:fillRect b="-8571"/>
                </a:stretch>
              </a:blipFill>
            </p:spPr>
            <p:txBody>
              <a:bodyPr/>
              <a:lstStyle/>
              <a:p>
                <a:r>
                  <a:rPr lang="en-US">
                    <a:noFill/>
                  </a:rPr>
                  <a:t> </a:t>
                </a:r>
              </a:p>
            </p:txBody>
          </p:sp>
        </mc:Fallback>
      </mc:AlternateContent>
      <p:sp>
        <p:nvSpPr>
          <p:cNvPr id="12" name="Slide Number Placeholder 3">
            <a:extLst>
              <a:ext uri="{FF2B5EF4-FFF2-40B4-BE49-F238E27FC236}">
                <a16:creationId xmlns:a16="http://schemas.microsoft.com/office/drawing/2014/main" id="{BB062A61-7D88-EE3C-5D84-A8B4A65B3EAA}"/>
              </a:ext>
            </a:extLst>
          </p:cNvPr>
          <p:cNvSpPr>
            <a:spLocks noGrp="1"/>
          </p:cNvSpPr>
          <p:nvPr>
            <p:ph type="sldNum" sz="quarter" idx="12"/>
          </p:nvPr>
        </p:nvSpPr>
        <p:spPr>
          <a:xfrm>
            <a:off x="8610600" y="6356351"/>
            <a:ext cx="2743200" cy="365125"/>
          </a:xfrm>
        </p:spPr>
        <p:txBody>
          <a:bodyPr/>
          <a:lstStyle/>
          <a:p>
            <a:r>
              <a:rPr lang="en-US" sz="1600" dirty="0"/>
              <a:t>15/33</a:t>
            </a:r>
          </a:p>
        </p:txBody>
      </p:sp>
    </p:spTree>
    <p:extLst>
      <p:ext uri="{BB962C8B-B14F-4D97-AF65-F5344CB8AC3E}">
        <p14:creationId xmlns:p14="http://schemas.microsoft.com/office/powerpoint/2010/main" val="4041153477"/>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38FF0-A6BF-54AB-0C5A-8612B7F5C14D}"/>
              </a:ext>
            </a:extLst>
          </p:cNvPr>
          <p:cNvPicPr>
            <a:picLocks noChangeAspect="1"/>
          </p:cNvPicPr>
          <p:nvPr/>
        </p:nvPicPr>
        <p:blipFill rotWithShape="1">
          <a:blip r:embed="rId3">
            <a:extLst>
              <a:ext uri="{28A0092B-C50C-407E-A947-70E740481C1C}">
                <a14:useLocalDpi xmlns:a14="http://schemas.microsoft.com/office/drawing/2010/main" val="0"/>
              </a:ext>
            </a:extLst>
          </a:blip>
          <a:srcRect b="59209"/>
          <a:stretch/>
        </p:blipFill>
        <p:spPr>
          <a:xfrm>
            <a:off x="372529" y="1258237"/>
            <a:ext cx="5524500" cy="1398734"/>
          </a:xfrm>
          <a:prstGeom prst="rect">
            <a:avLst/>
          </a:prstGeom>
        </p:spPr>
      </p:pic>
      <p:sp>
        <p:nvSpPr>
          <p:cNvPr id="23" name="Rectangle 22">
            <a:extLst>
              <a:ext uri="{FF2B5EF4-FFF2-40B4-BE49-F238E27FC236}">
                <a16:creationId xmlns:a16="http://schemas.microsoft.com/office/drawing/2014/main" id="{4C21E0E2-3FF5-5573-0778-CC07B302D9D5}"/>
              </a:ext>
            </a:extLst>
          </p:cNvPr>
          <p:cNvSpPr/>
          <p:nvPr/>
        </p:nvSpPr>
        <p:spPr>
          <a:xfrm>
            <a:off x="720648" y="1347706"/>
            <a:ext cx="4125782" cy="266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 name="Title 1">
            <a:extLst>
              <a:ext uri="{FF2B5EF4-FFF2-40B4-BE49-F238E27FC236}">
                <a16:creationId xmlns:a16="http://schemas.microsoft.com/office/drawing/2014/main" id="{AAA2064D-1307-487F-809B-63FEC12CB82F}"/>
              </a:ext>
            </a:extLst>
          </p:cNvPr>
          <p:cNvSpPr>
            <a:spLocks noGrp="1"/>
          </p:cNvSpPr>
          <p:nvPr>
            <p:ph type="title"/>
          </p:nvPr>
        </p:nvSpPr>
        <p:spPr>
          <a:xfrm>
            <a:off x="0" y="0"/>
            <a:ext cx="11957576" cy="681036"/>
          </a:xfrm>
        </p:spPr>
        <p:txBody>
          <a:bodyPr>
            <a:normAutofit fontScale="90000"/>
          </a:bodyPr>
          <a:lstStyle/>
          <a:p>
            <a:r>
              <a:rPr lang="en-US" dirty="0"/>
              <a:t>Example – Uncertainty quantification</a:t>
            </a:r>
          </a:p>
        </p:txBody>
      </p:sp>
      <p:sp>
        <p:nvSpPr>
          <p:cNvPr id="20" name="Rectangle 19">
            <a:extLst>
              <a:ext uri="{FF2B5EF4-FFF2-40B4-BE49-F238E27FC236}">
                <a16:creationId xmlns:a16="http://schemas.microsoft.com/office/drawing/2014/main" id="{C4977FEE-B126-604A-B352-9C1DCFA2EFC9}"/>
              </a:ext>
            </a:extLst>
          </p:cNvPr>
          <p:cNvSpPr/>
          <p:nvPr/>
        </p:nvSpPr>
        <p:spPr>
          <a:xfrm>
            <a:off x="2927634" y="4982538"/>
            <a:ext cx="1448789" cy="2301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DE0DDB-39C3-4F4A-87FB-8CC29E18E7FD}"/>
              </a:ext>
            </a:extLst>
          </p:cNvPr>
          <p:cNvPicPr>
            <a:picLocks noChangeAspect="1"/>
          </p:cNvPicPr>
          <p:nvPr/>
        </p:nvPicPr>
        <p:blipFill rotWithShape="1">
          <a:blip r:embed="rId4">
            <a:extLst>
              <a:ext uri="{28A0092B-C50C-407E-A947-70E740481C1C}">
                <a14:useLocalDpi xmlns:a14="http://schemas.microsoft.com/office/drawing/2010/main" val="0"/>
              </a:ext>
            </a:extLst>
          </a:blip>
          <a:srcRect b="5591"/>
          <a:stretch/>
        </p:blipFill>
        <p:spPr>
          <a:xfrm>
            <a:off x="6414694" y="836942"/>
            <a:ext cx="5256500" cy="5021709"/>
          </a:xfrm>
          <a:prstGeom prst="rect">
            <a:avLst/>
          </a:prstGeom>
        </p:spPr>
      </p:pic>
      <p:sp>
        <p:nvSpPr>
          <p:cNvPr id="9" name="TextBox 8">
            <a:extLst>
              <a:ext uri="{FF2B5EF4-FFF2-40B4-BE49-F238E27FC236}">
                <a16:creationId xmlns:a16="http://schemas.microsoft.com/office/drawing/2014/main" id="{D9C83D1F-FDB7-3347-B6AF-FDAA34AF5201}"/>
              </a:ext>
            </a:extLst>
          </p:cNvPr>
          <p:cNvSpPr txBox="1"/>
          <p:nvPr/>
        </p:nvSpPr>
        <p:spPr>
          <a:xfrm>
            <a:off x="6773329" y="5796313"/>
            <a:ext cx="512359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1D radiation transport problem (m=3). 25,000 variance deconvolution repetitions.</a:t>
            </a:r>
          </a:p>
        </p:txBody>
      </p:sp>
      <p:sp>
        <p:nvSpPr>
          <p:cNvPr id="5" name="TextBox 4">
            <a:extLst>
              <a:ext uri="{FF2B5EF4-FFF2-40B4-BE49-F238E27FC236}">
                <a16:creationId xmlns:a16="http://schemas.microsoft.com/office/drawing/2014/main" id="{4D2A6382-0C6F-03C5-6F1B-07501967CB92}"/>
              </a:ext>
            </a:extLst>
          </p:cNvPr>
          <p:cNvSpPr txBox="1"/>
          <p:nvPr/>
        </p:nvSpPr>
        <p:spPr>
          <a:xfrm>
            <a:off x="372529" y="2668761"/>
            <a:ext cx="64008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Mean QoI and parametric variance. </a:t>
            </a:r>
          </a:p>
        </p:txBody>
      </p:sp>
      <p:sp>
        <p:nvSpPr>
          <p:cNvPr id="10" name="Rectangle 9">
            <a:extLst>
              <a:ext uri="{FF2B5EF4-FFF2-40B4-BE49-F238E27FC236}">
                <a16:creationId xmlns:a16="http://schemas.microsoft.com/office/drawing/2014/main" id="{559C8906-5177-66F7-5108-6E94C6EF16D3}"/>
              </a:ext>
            </a:extLst>
          </p:cNvPr>
          <p:cNvSpPr/>
          <p:nvPr/>
        </p:nvSpPr>
        <p:spPr>
          <a:xfrm>
            <a:off x="9585434" y="1229710"/>
            <a:ext cx="1765738" cy="1030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D60AC0-ABE7-8557-8113-78A964E58D09}"/>
              </a:ext>
            </a:extLst>
          </p:cNvPr>
          <p:cNvSpPr/>
          <p:nvPr/>
        </p:nvSpPr>
        <p:spPr>
          <a:xfrm>
            <a:off x="9692640" y="1382110"/>
            <a:ext cx="1645920" cy="1030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CB4CCC9-E264-F784-A16E-C252391E723A}"/>
              </a:ext>
            </a:extLst>
          </p:cNvPr>
          <p:cNvCxnSpPr>
            <a:cxnSpLocks/>
          </p:cNvCxnSpPr>
          <p:nvPr/>
        </p:nvCxnSpPr>
        <p:spPr>
          <a:xfrm flipH="1" flipV="1">
            <a:off x="9674352" y="1666875"/>
            <a:ext cx="5675" cy="384862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7B54F06-56CC-DD1E-C749-F22AFE3164F8}"/>
                  </a:ext>
                </a:extLst>
              </p:cNvPr>
              <p:cNvSpPr txBox="1"/>
              <p:nvPr/>
            </p:nvSpPr>
            <p:spPr>
              <a:xfrm>
                <a:off x="7190072" y="1258237"/>
                <a:ext cx="2502568" cy="542264"/>
              </a:xfrm>
              <a:prstGeom prst="rect">
                <a:avLst/>
              </a:prstGeom>
              <a:noFill/>
            </p:spPr>
            <p:txBody>
              <a:bodyPr wrap="square">
                <a:spAutoFit/>
              </a:bodyPr>
              <a:lstStyle/>
              <a:p>
                <a:pPr lvl="2"/>
                <a14:m>
                  <m:oMath xmlns:m="http://schemas.openxmlformats.org/officeDocument/2006/math">
                    <m:r>
                      <a:rPr lang="en-US" sz="1400" i="1" smtClean="0">
                        <a:solidFill>
                          <a:schemeClr val="accent3">
                            <a:lumMod val="50000"/>
                          </a:schemeClr>
                        </a:solidFill>
                        <a:latin typeface="Cambria Math" panose="02040503050406030204" pitchFamily="18" charset="0"/>
                        <a:ea typeface="Cambria Math" panose="02040503050406030204" pitchFamily="18" charset="0"/>
                      </a:rPr>
                      <m:t>𝕍</m:t>
                    </m:r>
                    <m:r>
                      <a:rPr lang="en-US" sz="1400" i="1" smtClean="0">
                        <a:solidFill>
                          <a:schemeClr val="accent3">
                            <a:lumMod val="50000"/>
                          </a:schemeClr>
                        </a:solidFill>
                        <a:latin typeface="Cambria Math" panose="02040503050406030204" pitchFamily="18" charset="0"/>
                        <a:ea typeface="Cambria Math" panose="02040503050406030204" pitchFamily="18" charset="0"/>
                      </a:rPr>
                      <m:t>𝑎</m:t>
                    </m:r>
                    <m:sSub>
                      <m:sSubPr>
                        <m:ctrlPr>
                          <a:rPr lang="en-US" sz="1400" i="1">
                            <a:solidFill>
                              <a:schemeClr val="accent3">
                                <a:lumMod val="50000"/>
                              </a:schemeClr>
                            </a:solidFill>
                            <a:latin typeface="Cambria Math" panose="02040503050406030204" pitchFamily="18" charset="0"/>
                            <a:ea typeface="Cambria Math" panose="02040503050406030204" pitchFamily="18" charset="0"/>
                          </a:rPr>
                        </m:ctrlPr>
                      </m:sSubPr>
                      <m:e>
                        <m:r>
                          <a:rPr lang="en-US" sz="1400" i="1">
                            <a:solidFill>
                              <a:schemeClr val="accent3">
                                <a:lumMod val="50000"/>
                              </a:schemeClr>
                            </a:solidFill>
                            <a:latin typeface="Cambria Math" panose="02040503050406030204" pitchFamily="18" charset="0"/>
                            <a:ea typeface="Cambria Math" panose="02040503050406030204" pitchFamily="18" charset="0"/>
                          </a:rPr>
                          <m:t>𝑟</m:t>
                        </m:r>
                      </m:e>
                      <m:sub>
                        <m:r>
                          <a:rPr lang="en-US" sz="1400" i="1">
                            <a:solidFill>
                              <a:schemeClr val="accent3">
                                <a:lumMod val="50000"/>
                              </a:schemeClr>
                            </a:solidFill>
                            <a:latin typeface="Cambria Math" panose="02040503050406030204" pitchFamily="18" charset="0"/>
                            <a:ea typeface="Cambria Math" panose="02040503050406030204" pitchFamily="18" charset="0"/>
                          </a:rPr>
                          <m:t>𝜉</m:t>
                        </m:r>
                      </m:sub>
                    </m:sSub>
                    <m:d>
                      <m:dPr>
                        <m:begChr m:val="["/>
                        <m:endChr m:val="]"/>
                        <m:ctrlPr>
                          <a:rPr lang="en-US" sz="1400" i="1">
                            <a:solidFill>
                              <a:schemeClr val="accent3">
                                <a:lumMod val="50000"/>
                              </a:schemeClr>
                            </a:solidFill>
                            <a:latin typeface="Cambria Math" panose="02040503050406030204" pitchFamily="18" charset="0"/>
                            <a:ea typeface="Cambria Math" panose="02040503050406030204" pitchFamily="18" charset="0"/>
                          </a:rPr>
                        </m:ctrlPr>
                      </m:dPr>
                      <m:e>
                        <m:r>
                          <a:rPr lang="en-US" sz="1400" b="0" i="1" smtClean="0">
                            <a:solidFill>
                              <a:schemeClr val="accent3">
                                <a:lumMod val="50000"/>
                              </a:schemeClr>
                            </a:solidFill>
                            <a:latin typeface="Cambria Math" panose="02040503050406030204" pitchFamily="18" charset="0"/>
                            <a:ea typeface="Cambria Math" panose="02040503050406030204" pitchFamily="18" charset="0"/>
                          </a:rPr>
                          <m:t>𝑇</m:t>
                        </m:r>
                      </m:e>
                    </m:d>
                  </m:oMath>
                </a14:m>
                <a:r>
                  <a:rPr lang="en-US" sz="1400" dirty="0">
                    <a:solidFill>
                      <a:schemeClr val="accent3">
                        <a:lumMod val="50000"/>
                      </a:schemeClr>
                    </a:solidFill>
                    <a:latin typeface="Arial" panose="020B0604020202020204" pitchFamily="34" charset="0"/>
                    <a:ea typeface="Cambria Math" panose="02040503050406030204" pitchFamily="18" charset="0"/>
                    <a:cs typeface="Arial" panose="020B0604020202020204" pitchFamily="34" charset="0"/>
                  </a:rPr>
                  <a:t>, Parametric</a:t>
                </a:r>
              </a:p>
            </p:txBody>
          </p:sp>
        </mc:Choice>
        <mc:Fallback xmlns="">
          <p:sp>
            <p:nvSpPr>
              <p:cNvPr id="19" name="TextBox 18">
                <a:extLst>
                  <a:ext uri="{FF2B5EF4-FFF2-40B4-BE49-F238E27FC236}">
                    <a16:creationId xmlns:a16="http://schemas.microsoft.com/office/drawing/2014/main" id="{47B54F06-56CC-DD1E-C749-F22AFE3164F8}"/>
                  </a:ext>
                </a:extLst>
              </p:cNvPr>
              <p:cNvSpPr txBox="1">
                <a:spLocks noRot="1" noChangeAspect="1" noMove="1" noResize="1" noEditPoints="1" noAdjustHandles="1" noChangeArrowheads="1" noChangeShapeType="1" noTextEdit="1"/>
              </p:cNvSpPr>
              <p:nvPr/>
            </p:nvSpPr>
            <p:spPr>
              <a:xfrm>
                <a:off x="7190072" y="1258237"/>
                <a:ext cx="2502568" cy="542264"/>
              </a:xfrm>
              <a:prstGeom prst="rect">
                <a:avLst/>
              </a:prstGeom>
              <a:blipFill>
                <a:blip r:embed="rId5"/>
                <a:stretch>
                  <a:fillRect t="-4545" b="-11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A564D95-A5EA-9128-F9D3-27FF5FA20293}"/>
                  </a:ext>
                </a:extLst>
              </p:cNvPr>
              <p:cNvSpPr txBox="1"/>
              <p:nvPr/>
            </p:nvSpPr>
            <p:spPr>
              <a:xfrm>
                <a:off x="8975101" y="2470416"/>
                <a:ext cx="2982475" cy="527132"/>
              </a:xfrm>
              <a:prstGeom prst="rect">
                <a:avLst/>
              </a:prstGeom>
              <a:noFill/>
            </p:spPr>
            <p:txBody>
              <a:bodyPr wrap="square">
                <a:spAutoFit/>
              </a:bodyPr>
              <a:lstStyle/>
              <a:p>
                <a:pPr lvl="2"/>
                <a14:m>
                  <m:oMath xmlns:m="http://schemas.openxmlformats.org/officeDocument/2006/math">
                    <m:r>
                      <a:rPr lang="en-US" sz="1400" i="1" smtClean="0">
                        <a:solidFill>
                          <a:srgbClr val="002060"/>
                        </a:solidFill>
                        <a:latin typeface="Cambria Math" panose="02040503050406030204" pitchFamily="18" charset="0"/>
                        <a:ea typeface="Cambria Math" panose="02040503050406030204" pitchFamily="18" charset="0"/>
                      </a:rPr>
                      <m:t>𝕍</m:t>
                    </m:r>
                    <m:r>
                      <a:rPr lang="en-US" sz="1400" i="1" smtClean="0">
                        <a:solidFill>
                          <a:srgbClr val="002060"/>
                        </a:solidFill>
                        <a:latin typeface="Cambria Math" panose="02040503050406030204" pitchFamily="18" charset="0"/>
                        <a:ea typeface="Cambria Math" panose="02040503050406030204" pitchFamily="18" charset="0"/>
                      </a:rPr>
                      <m:t>𝑎𝑟</m:t>
                    </m:r>
                    <m:d>
                      <m:dPr>
                        <m:begChr m:val="["/>
                        <m:endChr m:val="]"/>
                        <m:ctrlPr>
                          <a:rPr lang="en-US" sz="1400" i="1">
                            <a:solidFill>
                              <a:srgbClr val="002060"/>
                            </a:solidFill>
                            <a:latin typeface="Cambria Math" panose="02040503050406030204" pitchFamily="18" charset="0"/>
                            <a:ea typeface="Cambria Math" panose="02040503050406030204" pitchFamily="18" charset="0"/>
                          </a:rPr>
                        </m:ctrlPr>
                      </m:dPr>
                      <m:e>
                        <m:acc>
                          <m:accPr>
                            <m:chr m:val="̃"/>
                            <m:ctrlPr>
                              <a:rPr lang="en-US" sz="1400" i="1">
                                <a:solidFill>
                                  <a:srgbClr val="002060"/>
                                </a:solidFill>
                                <a:latin typeface="Cambria Math" panose="02040503050406030204" pitchFamily="18" charset="0"/>
                                <a:ea typeface="Cambria Math" panose="02040503050406030204" pitchFamily="18" charset="0"/>
                              </a:rPr>
                            </m:ctrlPr>
                          </m:accPr>
                          <m:e>
                            <m:r>
                              <a:rPr lang="en-US" sz="1400" b="0" i="1" smtClean="0">
                                <a:solidFill>
                                  <a:srgbClr val="002060"/>
                                </a:solidFill>
                                <a:latin typeface="Cambria Math" panose="02040503050406030204" pitchFamily="18" charset="0"/>
                                <a:ea typeface="Cambria Math" panose="02040503050406030204" pitchFamily="18" charset="0"/>
                              </a:rPr>
                              <m:t>𝑇</m:t>
                            </m:r>
                          </m:e>
                        </m:acc>
                      </m:e>
                    </m:d>
                  </m:oMath>
                </a14:m>
                <a:r>
                  <a:rPr lang="en-US" sz="1400" dirty="0">
                    <a:solidFill>
                      <a:srgbClr val="002060"/>
                    </a:solidFill>
                    <a:latin typeface="Arial" panose="020B0604020202020204" pitchFamily="34" charset="0"/>
                    <a:ea typeface="Cambria Math" panose="02040503050406030204" pitchFamily="18" charset="0"/>
                    <a:cs typeface="Arial" panose="020B0604020202020204" pitchFamily="34" charset="0"/>
                  </a:rPr>
                  <a:t>, </a:t>
                </a:r>
              </a:p>
              <a:p>
                <a:pPr lvl="2"/>
                <a:r>
                  <a:rPr lang="en-US" sz="1400" dirty="0">
                    <a:solidFill>
                      <a:srgbClr val="002060"/>
                    </a:solidFill>
                    <a:latin typeface="Arial" panose="020B0604020202020204" pitchFamily="34" charset="0"/>
                    <a:ea typeface="Cambria Math" panose="02040503050406030204" pitchFamily="18" charset="0"/>
                    <a:cs typeface="Arial" panose="020B0604020202020204" pitchFamily="34" charset="0"/>
                  </a:rPr>
                  <a:t>Total polluted</a:t>
                </a:r>
              </a:p>
            </p:txBody>
          </p:sp>
        </mc:Choice>
        <mc:Fallback>
          <p:sp>
            <p:nvSpPr>
              <p:cNvPr id="21" name="TextBox 20">
                <a:extLst>
                  <a:ext uri="{FF2B5EF4-FFF2-40B4-BE49-F238E27FC236}">
                    <a16:creationId xmlns:a16="http://schemas.microsoft.com/office/drawing/2014/main" id="{FA564D95-A5EA-9128-F9D3-27FF5FA20293}"/>
                  </a:ext>
                </a:extLst>
              </p:cNvPr>
              <p:cNvSpPr txBox="1">
                <a:spLocks noRot="1" noChangeAspect="1" noMove="1" noResize="1" noEditPoints="1" noAdjustHandles="1" noChangeArrowheads="1" noChangeShapeType="1" noTextEdit="1"/>
              </p:cNvSpPr>
              <p:nvPr/>
            </p:nvSpPr>
            <p:spPr>
              <a:xfrm>
                <a:off x="8975101" y="2470416"/>
                <a:ext cx="2982475" cy="527132"/>
              </a:xfrm>
              <a:prstGeom prst="rect">
                <a:avLst/>
              </a:prstGeom>
              <a:blipFill>
                <a:blip r:embed="rId6"/>
                <a:stretch>
                  <a:fillRect t="-2326"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F490AB5-EEF7-544F-B9D1-9720D9381082}"/>
                  </a:ext>
                </a:extLst>
              </p:cNvPr>
              <p:cNvSpPr txBox="1"/>
              <p:nvPr/>
            </p:nvSpPr>
            <p:spPr>
              <a:xfrm>
                <a:off x="-1058594" y="3200062"/>
                <a:ext cx="7428829" cy="2010487"/>
              </a:xfrm>
              <a:prstGeom prst="rect">
                <a:avLst/>
              </a:prstGeom>
              <a:noFill/>
            </p:spPr>
            <p:txBody>
              <a:bodyPr wrap="square">
                <a:spAutoFit/>
              </a:bodyPr>
              <a:lstStyle/>
              <a:p>
                <a:pPr marL="1714500" lvl="3" indent="-34290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Benchmark: </a:t>
                </a:r>
              </a:p>
              <a:p>
                <a:pPr lvl="4">
                  <a:buClr>
                    <a:schemeClr val="accent1"/>
                  </a:buClr>
                </a:pPr>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𝜂</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5</m:t>
                        </m:r>
                      </m:sup>
                    </m:s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𝜉</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3</m:t>
                        </m:r>
                      </m:sup>
                    </m:sSup>
                    <m:r>
                      <a:rPr lang="en-US" sz="2000" i="1" smtClean="0">
                        <a:latin typeface="Cambria Math" panose="02040503050406030204" pitchFamily="18" charset="0"/>
                      </a:rPr>
                      <m:t> </m:t>
                    </m:r>
                    <m:r>
                      <a:rPr lang="en-US" sz="2000" i="0" smtClean="0">
                        <a:latin typeface="Cambria Math" panose="02040503050406030204" pitchFamily="18" charset="0"/>
                      </a:rPr>
                      <m:t>(</m:t>
                    </m:r>
                    <m:r>
                      <m:rPr>
                        <m:sty m:val="p"/>
                      </m:rPr>
                      <a:rPr lang="en-US" sz="2000" b="0" i="0" smtClean="0">
                        <a:latin typeface="Cambria Math" panose="02040503050406030204" pitchFamily="18" charset="0"/>
                      </a:rPr>
                      <m:t>Total</m:t>
                    </m:r>
                    <m:r>
                      <a:rPr lang="en-US" sz="2000" b="0" i="0"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8</m:t>
                        </m:r>
                      </m:sup>
                    </m:sSup>
                    <m:r>
                      <a:rPr lang="en-US" sz="2000" i="1">
                        <a:latin typeface="Cambria Math" panose="02040503050406030204" pitchFamily="18" charset="0"/>
                      </a:rPr>
                      <m:t>)</m:t>
                    </m:r>
                  </m:oMath>
                </a14:m>
                <a:endParaRPr lang="en-US" sz="2000" dirty="0">
                  <a:latin typeface="Arial" panose="020B0604020202020204" pitchFamily="34" charset="0"/>
                  <a:cs typeface="Arial" panose="020B0604020202020204" pitchFamily="34" charset="0"/>
                </a:endParaRPr>
              </a:p>
              <a:p>
                <a:pPr marL="1714500" lvl="3" indent="-34290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1714500" lvl="3" indent="-34290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Variance deconvolution: </a:t>
                </a:r>
              </a:p>
              <a:p>
                <a:pPr lvl="3">
                  <a:buClr>
                    <a:schemeClr val="accent1"/>
                  </a:buClr>
                </a:pPr>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𝜂</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m:t>
                        </m:r>
                      </m:sup>
                    </m:s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𝜉</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3</m:t>
                        </m:r>
                      </m:sup>
                    </m:sSup>
                    <m:r>
                      <a:rPr lang="en-US" sz="2000" i="1">
                        <a:latin typeface="Cambria Math" panose="02040503050406030204" pitchFamily="18" charset="0"/>
                      </a:rPr>
                      <m:t> </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Total</m:t>
                        </m:r>
                        <m:r>
                          <a:rPr lang="en-US" sz="2000" b="0" i="0"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4</m:t>
                            </m:r>
                          </m:sup>
                        </m:sSup>
                      </m:e>
                    </m:d>
                  </m:oMath>
                </a14:m>
                <a:endParaRPr lang="en-US" sz="2000" dirty="0">
                  <a:latin typeface="Arial" panose="020B0604020202020204" pitchFamily="34" charset="0"/>
                  <a:cs typeface="Arial" panose="020B0604020202020204" pitchFamily="34" charset="0"/>
                </a:endParaRPr>
              </a:p>
              <a:p>
                <a:pPr marL="1714500" lvl="3" indent="-34290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7F490AB5-EEF7-544F-B9D1-9720D9381082}"/>
                  </a:ext>
                </a:extLst>
              </p:cNvPr>
              <p:cNvSpPr txBox="1">
                <a:spLocks noRot="1" noChangeAspect="1" noMove="1" noResize="1" noEditPoints="1" noAdjustHandles="1" noChangeArrowheads="1" noChangeShapeType="1" noTextEdit="1"/>
              </p:cNvSpPr>
              <p:nvPr/>
            </p:nvSpPr>
            <p:spPr>
              <a:xfrm>
                <a:off x="-1058594" y="3200062"/>
                <a:ext cx="7428829" cy="2010487"/>
              </a:xfrm>
              <a:prstGeom prst="rect">
                <a:avLst/>
              </a:prstGeom>
              <a:blipFill>
                <a:blip r:embed="rId7"/>
                <a:stretch>
                  <a:fillRect t="-1887"/>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125F8F1F-B1F7-C73E-FF77-2ECF2B2A7F2F}"/>
              </a:ext>
            </a:extLst>
          </p:cNvPr>
          <p:cNvSpPr/>
          <p:nvPr/>
        </p:nvSpPr>
        <p:spPr>
          <a:xfrm>
            <a:off x="465438" y="2323070"/>
            <a:ext cx="794951" cy="302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2629DDF-1511-0151-159E-D8022FBA3603}"/>
                  </a:ext>
                </a:extLst>
              </p:cNvPr>
              <p:cNvSpPr txBox="1"/>
              <p:nvPr/>
            </p:nvSpPr>
            <p:spPr>
              <a:xfrm>
                <a:off x="374099" y="2241528"/>
                <a:ext cx="908948" cy="4272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𝜉</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𝑇</m:t>
                          </m:r>
                        </m:e>
                      </m:d>
                    </m:oMath>
                  </m:oMathPara>
                </a14:m>
                <a:endParaRPr lang="en-US" sz="2000" dirty="0">
                  <a:latin typeface="Arial" panose="020B0604020202020204" pitchFamily="34" charset="0"/>
                  <a:cs typeface="Arial" panose="020B0604020202020204" pitchFamily="34" charset="0"/>
                </a:endParaRPr>
              </a:p>
            </p:txBody>
          </p:sp>
        </mc:Choice>
        <mc:Fallback xmlns="">
          <p:sp>
            <p:nvSpPr>
              <p:cNvPr id="22" name="TextBox 21">
                <a:extLst>
                  <a:ext uri="{FF2B5EF4-FFF2-40B4-BE49-F238E27FC236}">
                    <a16:creationId xmlns:a16="http://schemas.microsoft.com/office/drawing/2014/main" id="{52629DDF-1511-0151-159E-D8022FBA3603}"/>
                  </a:ext>
                </a:extLst>
              </p:cNvPr>
              <p:cNvSpPr txBox="1">
                <a:spLocks noRot="1" noChangeAspect="1" noMove="1" noResize="1" noEditPoints="1" noAdjustHandles="1" noChangeArrowheads="1" noChangeShapeType="1" noTextEdit="1"/>
              </p:cNvSpPr>
              <p:nvPr/>
            </p:nvSpPr>
            <p:spPr>
              <a:xfrm>
                <a:off x="374099" y="2241528"/>
                <a:ext cx="908948" cy="427233"/>
              </a:xfrm>
              <a:prstGeom prst="rect">
                <a:avLst/>
              </a:prstGeom>
              <a:blipFill>
                <a:blip r:embed="rId8"/>
                <a:stretch>
                  <a:fillRect b="-8571"/>
                </a:stretch>
              </a:blipFill>
            </p:spPr>
            <p:txBody>
              <a:bodyPr/>
              <a:lstStyle/>
              <a:p>
                <a:r>
                  <a:rPr lang="en-US">
                    <a:noFill/>
                  </a:rPr>
                  <a:t> </a:t>
                </a:r>
              </a:p>
            </p:txBody>
          </p:sp>
        </mc:Fallback>
      </mc:AlternateContent>
      <p:sp>
        <p:nvSpPr>
          <p:cNvPr id="8" name="Slide Number Placeholder 3">
            <a:extLst>
              <a:ext uri="{FF2B5EF4-FFF2-40B4-BE49-F238E27FC236}">
                <a16:creationId xmlns:a16="http://schemas.microsoft.com/office/drawing/2014/main" id="{6ACBEC69-46CB-AE39-EC79-0780E2CB7445}"/>
              </a:ext>
            </a:extLst>
          </p:cNvPr>
          <p:cNvSpPr>
            <a:spLocks noGrp="1"/>
          </p:cNvSpPr>
          <p:nvPr>
            <p:ph type="sldNum" sz="quarter" idx="12"/>
          </p:nvPr>
        </p:nvSpPr>
        <p:spPr>
          <a:xfrm>
            <a:off x="8610600" y="6356351"/>
            <a:ext cx="2743200" cy="365125"/>
          </a:xfrm>
        </p:spPr>
        <p:txBody>
          <a:bodyPr/>
          <a:lstStyle/>
          <a:p>
            <a:r>
              <a:rPr lang="en-US" sz="1600" dirty="0"/>
              <a:t>16/33</a:t>
            </a:r>
          </a:p>
        </p:txBody>
      </p:sp>
    </p:spTree>
    <p:extLst>
      <p:ext uri="{BB962C8B-B14F-4D97-AF65-F5344CB8AC3E}">
        <p14:creationId xmlns:p14="http://schemas.microsoft.com/office/powerpoint/2010/main" val="254812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64D614-4B6A-9740-90DD-059EFDD52F9D}"/>
              </a:ext>
            </a:extLst>
          </p:cNvPr>
          <p:cNvPicPr>
            <a:picLocks noChangeAspect="1"/>
          </p:cNvPicPr>
          <p:nvPr/>
        </p:nvPicPr>
        <p:blipFill rotWithShape="1">
          <a:blip r:embed="rId3">
            <a:extLst>
              <a:ext uri="{28A0092B-C50C-407E-A947-70E740481C1C}">
                <a14:useLocalDpi xmlns:a14="http://schemas.microsoft.com/office/drawing/2010/main" val="0"/>
              </a:ext>
            </a:extLst>
          </a:blip>
          <a:srcRect b="1827"/>
          <a:stretch/>
        </p:blipFill>
        <p:spPr>
          <a:xfrm>
            <a:off x="1308058" y="681036"/>
            <a:ext cx="8082117" cy="5199126"/>
          </a:xfrm>
          <a:prstGeom prst="rect">
            <a:avLst/>
          </a:prstGeom>
        </p:spPr>
      </p:pic>
      <p:sp>
        <p:nvSpPr>
          <p:cNvPr id="2" name="Title 1">
            <a:extLst>
              <a:ext uri="{FF2B5EF4-FFF2-40B4-BE49-F238E27FC236}">
                <a16:creationId xmlns:a16="http://schemas.microsoft.com/office/drawing/2014/main" id="{AAA2064D-1307-487F-809B-63FEC12CB82F}"/>
              </a:ext>
            </a:extLst>
          </p:cNvPr>
          <p:cNvSpPr>
            <a:spLocks noGrp="1"/>
          </p:cNvSpPr>
          <p:nvPr>
            <p:ph type="title"/>
          </p:nvPr>
        </p:nvSpPr>
        <p:spPr>
          <a:xfrm>
            <a:off x="0" y="0"/>
            <a:ext cx="11965858" cy="681036"/>
          </a:xfrm>
        </p:spPr>
        <p:txBody>
          <a:bodyPr>
            <a:normAutofit fontScale="90000"/>
          </a:bodyPr>
          <a:lstStyle/>
          <a:p>
            <a:r>
              <a:rPr lang="en-US" dirty="0"/>
              <a:t>Methods – UQ cost analysis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2A6382-0C6F-03C5-6F1B-07501967CB92}"/>
                  </a:ext>
                </a:extLst>
              </p:cNvPr>
              <p:cNvSpPr txBox="1"/>
              <p:nvPr/>
            </p:nvSpPr>
            <p:spPr>
              <a:xfrm>
                <a:off x="805541" y="5762032"/>
                <a:ext cx="10580915" cy="67101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𝕍</m:t>
                    </m:r>
                    <m:r>
                      <a:rPr lang="en-US" b="0" i="1" smtClean="0">
                        <a:latin typeface="Cambria Math" panose="02040503050406030204" pitchFamily="18" charset="0"/>
                      </a:rPr>
                      <m:t>𝑎𝑟</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e>
                    </m:d>
                  </m:oMath>
                </a14:m>
                <a:r>
                  <a:rPr lang="en-US" dirty="0">
                    <a:latin typeface="Arial" panose="020B0604020202020204" pitchFamily="34" charset="0"/>
                    <a:cs typeface="Arial" panose="020B0604020202020204" pitchFamily="34" charset="0"/>
                  </a:rPr>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𝜂</m:t>
                        </m:r>
                      </m:sub>
                    </m:sSub>
                  </m:oMath>
                </a14:m>
                <a:r>
                  <a:rPr lang="en-US" dirty="0">
                    <a:latin typeface="Arial" panose="020B0604020202020204" pitchFamily="34" charset="0"/>
                    <a:cs typeface="Arial" panose="020B0604020202020204" pitchFamily="34" charset="0"/>
                  </a:rPr>
                  <a:t> for a variety of total estimator costs, log-log plot. Unfilled point is minimum </a:t>
                </a:r>
                <a14:m>
                  <m:oMath xmlns:m="http://schemas.openxmlformats.org/officeDocument/2006/math">
                    <m:r>
                      <a:rPr lang="en-US" i="1">
                        <a:latin typeface="Cambria Math" panose="02040503050406030204" pitchFamily="18" charset="0"/>
                        <a:ea typeface="Cambria Math" panose="02040503050406030204" pitchFamily="18" charset="0"/>
                      </a:rPr>
                      <m:t>𝕍</m:t>
                    </m:r>
                    <m:r>
                      <a:rPr lang="en-US" i="1">
                        <a:latin typeface="Cambria Math" panose="02040503050406030204" pitchFamily="18" charset="0"/>
                      </a:rPr>
                      <m:t>𝑎𝑟</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2</m:t>
                            </m:r>
                          </m:sup>
                        </m:sSup>
                      </m:e>
                    </m:d>
                  </m:oMath>
                </a14:m>
                <a:r>
                  <a:rPr lang="en-US" dirty="0">
                    <a:latin typeface="Arial" panose="020B0604020202020204" pitchFamily="34" charset="0"/>
                    <a:cs typeface="Arial" panose="020B0604020202020204" pitchFamily="34" charset="0"/>
                  </a:rPr>
                  <a:t>.</a:t>
                </a:r>
              </a:p>
            </p:txBody>
          </p:sp>
        </mc:Choice>
        <mc:Fallback>
          <p:sp>
            <p:nvSpPr>
              <p:cNvPr id="5" name="TextBox 4">
                <a:extLst>
                  <a:ext uri="{FF2B5EF4-FFF2-40B4-BE49-F238E27FC236}">
                    <a16:creationId xmlns:a16="http://schemas.microsoft.com/office/drawing/2014/main" id="{4D2A6382-0C6F-03C5-6F1B-07501967CB92}"/>
                  </a:ext>
                </a:extLst>
              </p:cNvPr>
              <p:cNvSpPr txBox="1">
                <a:spLocks noRot="1" noChangeAspect="1" noMove="1" noResize="1" noEditPoints="1" noAdjustHandles="1" noChangeArrowheads="1" noChangeShapeType="1" noTextEdit="1"/>
              </p:cNvSpPr>
              <p:nvPr/>
            </p:nvSpPr>
            <p:spPr>
              <a:xfrm>
                <a:off x="805541" y="5762032"/>
                <a:ext cx="10580915" cy="671018"/>
              </a:xfrm>
              <a:prstGeom prst="rect">
                <a:avLst/>
              </a:prstGeom>
              <a:blipFill>
                <a:blip r:embed="rId4"/>
                <a:stretch>
                  <a:fillRect t="-5556" b="-129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B8BFAC0-6376-E04D-869F-5CDE8C550B48}"/>
                  </a:ext>
                </a:extLst>
              </p:cNvPr>
              <p:cNvSpPr txBox="1"/>
              <p:nvPr/>
            </p:nvSpPr>
            <p:spPr>
              <a:xfrm>
                <a:off x="9174275" y="2834652"/>
                <a:ext cx="3017725" cy="735201"/>
              </a:xfrm>
              <a:prstGeom prst="rect">
                <a:avLst/>
              </a:prstGeom>
              <a:noFill/>
            </p:spPr>
            <p:txBody>
              <a:bodyPr wrap="square">
                <a:spAutoFit/>
              </a:bodyPr>
              <a:lstStyle/>
              <a:p>
                <a:pPr algn="ctr"/>
                <a:r>
                  <a:rPr lang="en-US" sz="2000" dirty="0">
                    <a:solidFill>
                      <a:srgbClr val="002060"/>
                    </a:solidFill>
                    <a:latin typeface="Arial" panose="020B0604020202020204" pitchFamily="34" charset="0"/>
                    <a:ea typeface="Cambria Math" panose="02040503050406030204" pitchFamily="18" charset="0"/>
                    <a:cs typeface="Arial" panose="020B0604020202020204" pitchFamily="34" charset="0"/>
                  </a:rPr>
                  <a:t>Total e</a:t>
                </a:r>
                <a:r>
                  <a:rPr lang="en-US" sz="2000" b="0" dirty="0">
                    <a:solidFill>
                      <a:srgbClr val="002060"/>
                    </a:solidFill>
                    <a:latin typeface="Arial" panose="020B0604020202020204" pitchFamily="34" charset="0"/>
                    <a:ea typeface="Cambria Math" panose="02040503050406030204" pitchFamily="18" charset="0"/>
                    <a:cs typeface="Arial" panose="020B0604020202020204" pitchFamily="34" charset="0"/>
                  </a:rPr>
                  <a:t>stimator cost </a:t>
                </a:r>
                <a:endParaRPr lang="en-US" sz="2000" dirty="0">
                  <a:solidFill>
                    <a:srgbClr val="002060"/>
                  </a:solidFill>
                  <a:latin typeface="Arial" panose="020B0604020202020204" pitchFamily="34" charset="0"/>
                  <a:ea typeface="Cambria Math" panose="02040503050406030204" pitchFamily="18"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ea typeface="Cambria Math" panose="02040503050406030204" pitchFamily="18" charset="0"/>
                        </a:rPr>
                        <m:t>𝐶</m:t>
                      </m:r>
                      <m:r>
                        <a:rPr lang="en-US" sz="2000" b="0" i="1" smtClean="0">
                          <a:solidFill>
                            <a:srgbClr val="002060"/>
                          </a:solidFill>
                          <a:latin typeface="Cambria Math" panose="02040503050406030204" pitchFamily="18" charset="0"/>
                          <a:ea typeface="Cambria Math" panose="02040503050406030204" pitchFamily="18" charset="0"/>
                        </a:rPr>
                        <m:t>= </m:t>
                      </m:r>
                      <m:sSub>
                        <m:sSubPr>
                          <m:ctrlPr>
                            <a:rPr lang="en-US" sz="2000" i="1" smtClean="0">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𝑁</m:t>
                          </m:r>
                        </m:e>
                        <m:sub>
                          <m:r>
                            <a:rPr lang="en-US" sz="2000" b="0" i="1">
                              <a:solidFill>
                                <a:srgbClr val="002060"/>
                              </a:solidFill>
                              <a:latin typeface="Cambria Math" panose="02040503050406030204" pitchFamily="18" charset="0"/>
                              <a:ea typeface="Cambria Math" panose="02040503050406030204" pitchFamily="18" charset="0"/>
                            </a:rPr>
                            <m:t>𝜉</m:t>
                          </m:r>
                        </m:sub>
                      </m:sSub>
                      <m:r>
                        <a:rPr lang="en-US" sz="2000" b="0" i="1" smtClean="0">
                          <a:solidFill>
                            <a:srgbClr val="002060"/>
                          </a:solidFill>
                          <a:latin typeface="Cambria Math" panose="02040503050406030204" pitchFamily="18" charset="0"/>
                          <a:ea typeface="Cambria Math" panose="02040503050406030204" pitchFamily="18" charset="0"/>
                        </a:rPr>
                        <m:t> ×</m:t>
                      </m:r>
                      <m:sSub>
                        <m:sSubPr>
                          <m:ctrlPr>
                            <a:rPr lang="en-US" sz="2000" b="0" i="1" smtClean="0">
                              <a:solidFill>
                                <a:srgbClr val="002060"/>
                              </a:solidFill>
                              <a:latin typeface="Cambria Math" panose="02040503050406030204" pitchFamily="18" charset="0"/>
                              <a:ea typeface="Cambria Math" panose="02040503050406030204" pitchFamily="18" charset="0"/>
                            </a:rPr>
                          </m:ctrlPr>
                        </m:sSubPr>
                        <m:e>
                          <m:r>
                            <a:rPr lang="en-US" sz="2000" b="0" i="1" smtClean="0">
                              <a:solidFill>
                                <a:srgbClr val="002060"/>
                              </a:solidFill>
                              <a:latin typeface="Cambria Math" panose="02040503050406030204" pitchFamily="18" charset="0"/>
                              <a:ea typeface="Cambria Math" panose="02040503050406030204" pitchFamily="18" charset="0"/>
                            </a:rPr>
                            <m:t>𝑁</m:t>
                          </m:r>
                        </m:e>
                        <m:sub>
                          <m:r>
                            <a:rPr lang="en-US" sz="2000" b="0" i="1" smtClean="0">
                              <a:solidFill>
                                <a:srgbClr val="002060"/>
                              </a:solidFill>
                              <a:latin typeface="Cambria Math" panose="02040503050406030204" pitchFamily="18" charset="0"/>
                              <a:ea typeface="Cambria Math" panose="02040503050406030204" pitchFamily="18" charset="0"/>
                            </a:rPr>
                            <m:t>𝜂</m:t>
                          </m:r>
                        </m:sub>
                      </m:sSub>
                    </m:oMath>
                  </m:oMathPara>
                </a14:m>
                <a:endParaRPr lang="en-US" sz="2000" dirty="0">
                  <a:solidFill>
                    <a:srgbClr val="002060"/>
                  </a:solidFill>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EB8BFAC0-6376-E04D-869F-5CDE8C550B48}"/>
                  </a:ext>
                </a:extLst>
              </p:cNvPr>
              <p:cNvSpPr txBox="1">
                <a:spLocks noRot="1" noChangeAspect="1" noMove="1" noResize="1" noEditPoints="1" noAdjustHandles="1" noChangeArrowheads="1" noChangeShapeType="1" noTextEdit="1"/>
              </p:cNvSpPr>
              <p:nvPr/>
            </p:nvSpPr>
            <p:spPr>
              <a:xfrm>
                <a:off x="9174275" y="2834652"/>
                <a:ext cx="3017725" cy="735201"/>
              </a:xfrm>
              <a:prstGeom prst="rect">
                <a:avLst/>
              </a:prstGeom>
              <a:blipFill>
                <a:blip r:embed="rId5"/>
                <a:stretch>
                  <a:fillRect t="-5085" b="-50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C58C83-FCE5-98D2-A4F2-E8D27CAF6FA1}"/>
              </a:ext>
            </a:extLst>
          </p:cNvPr>
          <p:cNvSpPr>
            <a:spLocks noGrp="1"/>
          </p:cNvSpPr>
          <p:nvPr>
            <p:ph type="sldNum" sz="quarter" idx="12"/>
          </p:nvPr>
        </p:nvSpPr>
        <p:spPr>
          <a:xfrm>
            <a:off x="8610600" y="6356351"/>
            <a:ext cx="2743200" cy="365125"/>
          </a:xfrm>
        </p:spPr>
        <p:txBody>
          <a:bodyPr/>
          <a:lstStyle/>
          <a:p>
            <a:r>
              <a:rPr lang="en-US" sz="1600" dirty="0"/>
              <a:t>17/33</a:t>
            </a:r>
          </a:p>
        </p:txBody>
      </p:sp>
    </p:spTree>
    <p:extLst>
      <p:ext uri="{BB962C8B-B14F-4D97-AF65-F5344CB8AC3E}">
        <p14:creationId xmlns:p14="http://schemas.microsoft.com/office/powerpoint/2010/main" val="1001005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64D614-4B6A-9740-90DD-059EFDD52F9D}"/>
              </a:ext>
            </a:extLst>
          </p:cNvPr>
          <p:cNvPicPr>
            <a:picLocks noChangeAspect="1"/>
          </p:cNvPicPr>
          <p:nvPr/>
        </p:nvPicPr>
        <p:blipFill rotWithShape="1">
          <a:blip r:embed="rId3">
            <a:extLst>
              <a:ext uri="{28A0092B-C50C-407E-A947-70E740481C1C}">
                <a14:useLocalDpi xmlns:a14="http://schemas.microsoft.com/office/drawing/2010/main" val="0"/>
              </a:ext>
            </a:extLst>
          </a:blip>
          <a:srcRect b="1827"/>
          <a:stretch/>
        </p:blipFill>
        <p:spPr>
          <a:xfrm>
            <a:off x="1308058" y="681036"/>
            <a:ext cx="8082117" cy="5199126"/>
          </a:xfrm>
          <a:prstGeom prst="rect">
            <a:avLst/>
          </a:prstGeom>
        </p:spPr>
      </p:pic>
      <p:sp>
        <p:nvSpPr>
          <p:cNvPr id="2" name="Title 1">
            <a:extLst>
              <a:ext uri="{FF2B5EF4-FFF2-40B4-BE49-F238E27FC236}">
                <a16:creationId xmlns:a16="http://schemas.microsoft.com/office/drawing/2014/main" id="{AAA2064D-1307-487F-809B-63FEC12CB82F}"/>
              </a:ext>
            </a:extLst>
          </p:cNvPr>
          <p:cNvSpPr>
            <a:spLocks noGrp="1"/>
          </p:cNvSpPr>
          <p:nvPr>
            <p:ph type="title"/>
          </p:nvPr>
        </p:nvSpPr>
        <p:spPr>
          <a:xfrm>
            <a:off x="0" y="0"/>
            <a:ext cx="11965858" cy="681036"/>
          </a:xfrm>
        </p:spPr>
        <p:txBody>
          <a:bodyPr>
            <a:normAutofit fontScale="90000"/>
          </a:bodyPr>
          <a:lstStyle/>
          <a:p>
            <a:r>
              <a:rPr lang="en-US" dirty="0"/>
              <a:t>Methods – UQ cost analysis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2A6382-0C6F-03C5-6F1B-07501967CB92}"/>
                  </a:ext>
                </a:extLst>
              </p:cNvPr>
              <p:cNvSpPr txBox="1"/>
              <p:nvPr/>
            </p:nvSpPr>
            <p:spPr>
              <a:xfrm>
                <a:off x="805541" y="5762032"/>
                <a:ext cx="10580915" cy="67101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𝕍</m:t>
                    </m:r>
                    <m:r>
                      <a:rPr lang="en-US" b="0" i="1" smtClean="0">
                        <a:latin typeface="Cambria Math" panose="02040503050406030204" pitchFamily="18" charset="0"/>
                      </a:rPr>
                      <m:t>𝑎𝑟</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e>
                    </m:d>
                  </m:oMath>
                </a14:m>
                <a:r>
                  <a:rPr lang="en-US" dirty="0">
                    <a:latin typeface="Arial" panose="020B0604020202020204" pitchFamily="34" charset="0"/>
                    <a:cs typeface="Arial" panose="020B0604020202020204" pitchFamily="34" charset="0"/>
                  </a:rPr>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𝜂</m:t>
                        </m:r>
                      </m:sub>
                    </m:sSub>
                  </m:oMath>
                </a14:m>
                <a:r>
                  <a:rPr lang="en-US" dirty="0">
                    <a:latin typeface="Arial" panose="020B0604020202020204" pitchFamily="34" charset="0"/>
                    <a:cs typeface="Arial" panose="020B0604020202020204" pitchFamily="34" charset="0"/>
                  </a:rPr>
                  <a:t> for a variety of total estimator costs, log-log plot. Unfilled point is minimum </a:t>
                </a:r>
                <a14:m>
                  <m:oMath xmlns:m="http://schemas.openxmlformats.org/officeDocument/2006/math">
                    <m:r>
                      <a:rPr lang="en-US" i="1">
                        <a:latin typeface="Cambria Math" panose="02040503050406030204" pitchFamily="18" charset="0"/>
                        <a:ea typeface="Cambria Math" panose="02040503050406030204" pitchFamily="18" charset="0"/>
                      </a:rPr>
                      <m:t>𝕍</m:t>
                    </m:r>
                    <m:r>
                      <a:rPr lang="en-US" i="1">
                        <a:latin typeface="Cambria Math" panose="02040503050406030204" pitchFamily="18" charset="0"/>
                      </a:rPr>
                      <m:t>𝑎𝑟</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2</m:t>
                            </m:r>
                          </m:sup>
                        </m:sSup>
                      </m:e>
                    </m:d>
                  </m:oMath>
                </a14:m>
                <a:r>
                  <a:rPr lang="en-US" dirty="0">
                    <a:latin typeface="Arial" panose="020B0604020202020204" pitchFamily="34" charset="0"/>
                    <a:cs typeface="Arial" panose="020B0604020202020204" pitchFamily="34" charset="0"/>
                  </a:rPr>
                  <a:t>.</a:t>
                </a:r>
              </a:p>
            </p:txBody>
          </p:sp>
        </mc:Choice>
        <mc:Fallback>
          <p:sp>
            <p:nvSpPr>
              <p:cNvPr id="5" name="TextBox 4">
                <a:extLst>
                  <a:ext uri="{FF2B5EF4-FFF2-40B4-BE49-F238E27FC236}">
                    <a16:creationId xmlns:a16="http://schemas.microsoft.com/office/drawing/2014/main" id="{4D2A6382-0C6F-03C5-6F1B-07501967CB92}"/>
                  </a:ext>
                </a:extLst>
              </p:cNvPr>
              <p:cNvSpPr txBox="1">
                <a:spLocks noRot="1" noChangeAspect="1" noMove="1" noResize="1" noEditPoints="1" noAdjustHandles="1" noChangeArrowheads="1" noChangeShapeType="1" noTextEdit="1"/>
              </p:cNvSpPr>
              <p:nvPr/>
            </p:nvSpPr>
            <p:spPr>
              <a:xfrm>
                <a:off x="805541" y="5762032"/>
                <a:ext cx="10580915" cy="671018"/>
              </a:xfrm>
              <a:prstGeom prst="rect">
                <a:avLst/>
              </a:prstGeom>
              <a:blipFill>
                <a:blip r:embed="rId4"/>
                <a:stretch>
                  <a:fillRect t="-5556" b="-129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B8BFAC0-6376-E04D-869F-5CDE8C550B48}"/>
                  </a:ext>
                </a:extLst>
              </p:cNvPr>
              <p:cNvSpPr txBox="1"/>
              <p:nvPr/>
            </p:nvSpPr>
            <p:spPr>
              <a:xfrm>
                <a:off x="9174275" y="2834652"/>
                <a:ext cx="3017725" cy="735201"/>
              </a:xfrm>
              <a:prstGeom prst="rect">
                <a:avLst/>
              </a:prstGeom>
              <a:noFill/>
            </p:spPr>
            <p:txBody>
              <a:bodyPr wrap="square">
                <a:spAutoFit/>
              </a:bodyPr>
              <a:lstStyle/>
              <a:p>
                <a:pPr algn="ctr"/>
                <a:r>
                  <a:rPr lang="en-US" sz="2000" dirty="0">
                    <a:solidFill>
                      <a:srgbClr val="002060"/>
                    </a:solidFill>
                    <a:latin typeface="Arial" panose="020B0604020202020204" pitchFamily="34" charset="0"/>
                    <a:ea typeface="Cambria Math" panose="02040503050406030204" pitchFamily="18" charset="0"/>
                    <a:cs typeface="Arial" panose="020B0604020202020204" pitchFamily="34" charset="0"/>
                  </a:rPr>
                  <a:t>Total e</a:t>
                </a:r>
                <a:r>
                  <a:rPr lang="en-US" sz="2000" b="0" dirty="0">
                    <a:solidFill>
                      <a:srgbClr val="002060"/>
                    </a:solidFill>
                    <a:latin typeface="Arial" panose="020B0604020202020204" pitchFamily="34" charset="0"/>
                    <a:ea typeface="Cambria Math" panose="02040503050406030204" pitchFamily="18" charset="0"/>
                    <a:cs typeface="Arial" panose="020B0604020202020204" pitchFamily="34" charset="0"/>
                  </a:rPr>
                  <a:t>stimator cost </a:t>
                </a:r>
                <a:endParaRPr lang="en-US" sz="2000" dirty="0">
                  <a:solidFill>
                    <a:srgbClr val="002060"/>
                  </a:solidFill>
                  <a:latin typeface="Arial" panose="020B0604020202020204" pitchFamily="34" charset="0"/>
                  <a:ea typeface="Cambria Math" panose="02040503050406030204" pitchFamily="18"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ea typeface="Cambria Math" panose="02040503050406030204" pitchFamily="18" charset="0"/>
                        </a:rPr>
                        <m:t>𝐶</m:t>
                      </m:r>
                      <m:r>
                        <a:rPr lang="en-US" sz="2000" b="0" i="1" smtClean="0">
                          <a:solidFill>
                            <a:srgbClr val="002060"/>
                          </a:solidFill>
                          <a:latin typeface="Cambria Math" panose="02040503050406030204" pitchFamily="18" charset="0"/>
                          <a:ea typeface="Cambria Math" panose="02040503050406030204" pitchFamily="18" charset="0"/>
                        </a:rPr>
                        <m:t>= </m:t>
                      </m:r>
                      <m:sSub>
                        <m:sSubPr>
                          <m:ctrlPr>
                            <a:rPr lang="en-US" sz="2000" i="1" smtClean="0">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𝑁</m:t>
                          </m:r>
                        </m:e>
                        <m:sub>
                          <m:r>
                            <a:rPr lang="en-US" sz="2000" b="0" i="1">
                              <a:solidFill>
                                <a:srgbClr val="002060"/>
                              </a:solidFill>
                              <a:latin typeface="Cambria Math" panose="02040503050406030204" pitchFamily="18" charset="0"/>
                              <a:ea typeface="Cambria Math" panose="02040503050406030204" pitchFamily="18" charset="0"/>
                            </a:rPr>
                            <m:t>𝜉</m:t>
                          </m:r>
                        </m:sub>
                      </m:sSub>
                      <m:r>
                        <a:rPr lang="en-US" sz="2000" b="0" i="1" smtClean="0">
                          <a:solidFill>
                            <a:srgbClr val="002060"/>
                          </a:solidFill>
                          <a:latin typeface="Cambria Math" panose="02040503050406030204" pitchFamily="18" charset="0"/>
                          <a:ea typeface="Cambria Math" panose="02040503050406030204" pitchFamily="18" charset="0"/>
                        </a:rPr>
                        <m:t> ×</m:t>
                      </m:r>
                      <m:sSub>
                        <m:sSubPr>
                          <m:ctrlPr>
                            <a:rPr lang="en-US" sz="2000" b="0" i="1" smtClean="0">
                              <a:solidFill>
                                <a:srgbClr val="002060"/>
                              </a:solidFill>
                              <a:latin typeface="Cambria Math" panose="02040503050406030204" pitchFamily="18" charset="0"/>
                              <a:ea typeface="Cambria Math" panose="02040503050406030204" pitchFamily="18" charset="0"/>
                            </a:rPr>
                          </m:ctrlPr>
                        </m:sSubPr>
                        <m:e>
                          <m:r>
                            <a:rPr lang="en-US" sz="2000" b="0" i="1" smtClean="0">
                              <a:solidFill>
                                <a:srgbClr val="002060"/>
                              </a:solidFill>
                              <a:latin typeface="Cambria Math" panose="02040503050406030204" pitchFamily="18" charset="0"/>
                              <a:ea typeface="Cambria Math" panose="02040503050406030204" pitchFamily="18" charset="0"/>
                            </a:rPr>
                            <m:t>𝑁</m:t>
                          </m:r>
                        </m:e>
                        <m:sub>
                          <m:r>
                            <a:rPr lang="en-US" sz="2000" b="0" i="1" smtClean="0">
                              <a:solidFill>
                                <a:srgbClr val="002060"/>
                              </a:solidFill>
                              <a:latin typeface="Cambria Math" panose="02040503050406030204" pitchFamily="18" charset="0"/>
                              <a:ea typeface="Cambria Math" panose="02040503050406030204" pitchFamily="18" charset="0"/>
                            </a:rPr>
                            <m:t>𝜂</m:t>
                          </m:r>
                        </m:sub>
                      </m:sSub>
                    </m:oMath>
                  </m:oMathPara>
                </a14:m>
                <a:endParaRPr lang="en-US" sz="2000" dirty="0">
                  <a:solidFill>
                    <a:srgbClr val="002060"/>
                  </a:solidFill>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EB8BFAC0-6376-E04D-869F-5CDE8C550B48}"/>
                  </a:ext>
                </a:extLst>
              </p:cNvPr>
              <p:cNvSpPr txBox="1">
                <a:spLocks noRot="1" noChangeAspect="1" noMove="1" noResize="1" noEditPoints="1" noAdjustHandles="1" noChangeArrowheads="1" noChangeShapeType="1" noTextEdit="1"/>
              </p:cNvSpPr>
              <p:nvPr/>
            </p:nvSpPr>
            <p:spPr>
              <a:xfrm>
                <a:off x="9174275" y="2834652"/>
                <a:ext cx="3017725" cy="735201"/>
              </a:xfrm>
              <a:prstGeom prst="rect">
                <a:avLst/>
              </a:prstGeom>
              <a:blipFill>
                <a:blip r:embed="rId5"/>
                <a:stretch>
                  <a:fillRect t="-5085" b="-5085"/>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A301E46B-3405-A348-96E4-17852E1A676A}"/>
              </a:ext>
            </a:extLst>
          </p:cNvPr>
          <p:cNvSpPr/>
          <p:nvPr/>
        </p:nvSpPr>
        <p:spPr>
          <a:xfrm>
            <a:off x="4709664" y="1978640"/>
            <a:ext cx="586236" cy="3439805"/>
          </a:xfrm>
          <a:prstGeom prst="ellipse">
            <a:avLst/>
          </a:prstGeom>
          <a:noFill/>
          <a:ln w="57150">
            <a:solidFill>
              <a:srgbClr val="FFCC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a:extLst>
              <a:ext uri="{FF2B5EF4-FFF2-40B4-BE49-F238E27FC236}">
                <a16:creationId xmlns:a16="http://schemas.microsoft.com/office/drawing/2014/main" id="{854535A0-DBDE-74D9-A4C4-1298628960FE}"/>
              </a:ext>
            </a:extLst>
          </p:cNvPr>
          <p:cNvSpPr>
            <a:spLocks noGrp="1"/>
          </p:cNvSpPr>
          <p:nvPr>
            <p:ph type="sldNum" sz="quarter" idx="12"/>
          </p:nvPr>
        </p:nvSpPr>
        <p:spPr>
          <a:xfrm>
            <a:off x="8610600" y="6356351"/>
            <a:ext cx="2743200" cy="365125"/>
          </a:xfrm>
        </p:spPr>
        <p:txBody>
          <a:bodyPr/>
          <a:lstStyle/>
          <a:p>
            <a:r>
              <a:rPr lang="en-US" sz="1600" dirty="0"/>
              <a:t>18/33</a:t>
            </a:r>
          </a:p>
        </p:txBody>
      </p:sp>
    </p:spTree>
    <p:extLst>
      <p:ext uri="{BB962C8B-B14F-4D97-AF65-F5344CB8AC3E}">
        <p14:creationId xmlns:p14="http://schemas.microsoft.com/office/powerpoint/2010/main" val="236598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3ED6-BCE2-268F-86A5-8021BB832CCA}"/>
              </a:ext>
            </a:extLst>
          </p:cNvPr>
          <p:cNvSpPr>
            <a:spLocks noGrp="1"/>
          </p:cNvSpPr>
          <p:nvPr>
            <p:ph type="title"/>
          </p:nvPr>
        </p:nvSpPr>
        <p:spPr>
          <a:xfrm>
            <a:off x="0" y="0"/>
            <a:ext cx="11975690" cy="681036"/>
          </a:xfrm>
        </p:spPr>
        <p:txBody>
          <a:bodyPr>
            <a:normAutofit fontScale="90000"/>
          </a:bodyPr>
          <a:lstStyle/>
          <a:p>
            <a:r>
              <a:rPr lang="en-US" dirty="0"/>
              <a:t>Methods – UQ cost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889639-F2D1-3C63-086B-8A22A6B0335D}"/>
                  </a:ext>
                </a:extLst>
              </p:cNvPr>
              <p:cNvSpPr>
                <a:spLocks noGrp="1"/>
              </p:cNvSpPr>
              <p:nvPr>
                <p:ph idx="1"/>
              </p:nvPr>
            </p:nvSpPr>
            <p:spPr>
              <a:xfrm>
                <a:off x="382814" y="971934"/>
                <a:ext cx="11426372" cy="681036"/>
              </a:xfrm>
            </p:spPr>
            <p:txBody>
              <a:bodyPr>
                <a:normAutofit/>
              </a:bodyPr>
              <a:lstStyle/>
              <a:p>
                <a:r>
                  <a:rPr lang="en-US" sz="2000" dirty="0">
                    <a:solidFill>
                      <a:schemeClr val="tx1"/>
                    </a:solidFill>
                    <a:ea typeface="Cambria Math" panose="02040503050406030204" pitchFamily="18" charset="0"/>
                  </a:rPr>
                  <a:t>For given cost, find </a:t>
                </a:r>
                <a14:m>
                  <m:oMath xmlns:m="http://schemas.openxmlformats.org/officeDocument/2006/math">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𝑁</m:t>
                        </m:r>
                      </m:e>
                      <m:sub>
                        <m:r>
                          <a:rPr lang="en-US" sz="2000" b="0" i="1" smtClean="0">
                            <a:solidFill>
                              <a:schemeClr val="tx1"/>
                            </a:solidFill>
                            <a:latin typeface="Cambria Math" panose="02040503050406030204" pitchFamily="18" charset="0"/>
                            <a:ea typeface="Cambria Math" panose="02040503050406030204" pitchFamily="18" charset="0"/>
                          </a:rPr>
                          <m:t>𝜂</m:t>
                        </m:r>
                      </m:sub>
                    </m:sSub>
                  </m:oMath>
                </a14:m>
                <a:r>
                  <a:rPr lang="en-US" sz="2000" dirty="0">
                    <a:solidFill>
                      <a:schemeClr val="tx1"/>
                    </a:solidFill>
                    <a:ea typeface="Cambria Math" panose="02040503050406030204" pitchFamily="18" charset="0"/>
                  </a:rPr>
                  <a:t> such that </a:t>
                </a:r>
                <a14:m>
                  <m:oMath xmlns:m="http://schemas.openxmlformats.org/officeDocument/2006/math">
                    <m:f>
                      <m:fPr>
                        <m:ctrlPr>
                          <a:rPr lang="en-US" sz="2000" b="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m:t>
                        </m:r>
                        <m:r>
                          <a:rPr lang="en-US" sz="2000" i="1" smtClean="0">
                            <a:solidFill>
                              <a:schemeClr val="tx1"/>
                            </a:solidFill>
                            <a:latin typeface="Cambria Math" panose="02040503050406030204" pitchFamily="18" charset="0"/>
                            <a:ea typeface="Cambria Math" panose="02040503050406030204" pitchFamily="18" charset="0"/>
                          </a:rPr>
                          <m:t>𝕍</m:t>
                        </m:r>
                        <m:r>
                          <a:rPr lang="en-US" sz="2000" i="1" smtClean="0">
                            <a:solidFill>
                              <a:schemeClr val="tx1"/>
                            </a:solidFill>
                            <a:latin typeface="Cambria Math" panose="02040503050406030204" pitchFamily="18" charset="0"/>
                            <a:ea typeface="Cambria Math" panose="02040503050406030204" pitchFamily="18" charset="0"/>
                          </a:rPr>
                          <m:t>𝑎𝑟</m:t>
                        </m:r>
                        <m:d>
                          <m:dPr>
                            <m:begChr m:val="["/>
                            <m:endChr m:val="]"/>
                            <m:ctrlPr>
                              <a:rPr lang="en-US" sz="2000" b="0" i="1" smtClean="0">
                                <a:solidFill>
                                  <a:schemeClr val="tx1"/>
                                </a:solidFill>
                                <a:latin typeface="Cambria Math" panose="02040503050406030204" pitchFamily="18" charset="0"/>
                                <a:ea typeface="Cambria Math" panose="02040503050406030204" pitchFamily="18" charset="0"/>
                              </a:rPr>
                            </m:ctrlPr>
                          </m:dPr>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b="0" i="1" smtClean="0">
                                        <a:solidFill>
                                          <a:schemeClr val="tx1"/>
                                        </a:solidFill>
                                        <a:latin typeface="Cambria Math" panose="02040503050406030204" pitchFamily="18" charset="0"/>
                                        <a:ea typeface="Cambria Math" panose="02040503050406030204" pitchFamily="18" charset="0"/>
                                      </a:rPr>
                                      <m:t>𝑆</m:t>
                                    </m:r>
                                  </m:e>
                                </m:acc>
                              </m:e>
                              <m:sup>
                                <m:r>
                                  <a:rPr lang="en-US" sz="2000" b="0" i="1" smtClean="0">
                                    <a:solidFill>
                                      <a:schemeClr val="tx1"/>
                                    </a:solidFill>
                                    <a:latin typeface="Cambria Math" panose="02040503050406030204" pitchFamily="18" charset="0"/>
                                    <a:ea typeface="Cambria Math" panose="02040503050406030204" pitchFamily="18" charset="0"/>
                                  </a:rPr>
                                  <m:t>2</m:t>
                                </m:r>
                              </m:sup>
                            </m:sSup>
                          </m:e>
                        </m:d>
                      </m:num>
                      <m:den>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𝑁</m:t>
                            </m:r>
                          </m:e>
                          <m:sub>
                            <m:r>
                              <a:rPr lang="en-US" sz="2000" b="0" i="1" smtClean="0">
                                <a:solidFill>
                                  <a:schemeClr val="tx1"/>
                                </a:solidFill>
                                <a:latin typeface="Cambria Math" panose="02040503050406030204" pitchFamily="18" charset="0"/>
                                <a:ea typeface="Cambria Math" panose="02040503050406030204" pitchFamily="18" charset="0"/>
                              </a:rPr>
                              <m:t>𝜂</m:t>
                            </m:r>
                          </m:sub>
                        </m:sSub>
                      </m:den>
                    </m:f>
                    <m:r>
                      <a:rPr lang="en-US" sz="2000" b="0" i="1" smtClean="0">
                        <a:solidFill>
                          <a:schemeClr val="tx1"/>
                        </a:solidFill>
                        <a:latin typeface="Cambria Math" panose="02040503050406030204" pitchFamily="18" charset="0"/>
                        <a:ea typeface="Cambria Math" panose="02040503050406030204" pitchFamily="18" charset="0"/>
                      </a:rPr>
                      <m:t>=0</m:t>
                    </m:r>
                  </m:oMath>
                </a14:m>
                <a:endParaRPr lang="en-US" sz="2000" dirty="0">
                  <a:solidFill>
                    <a:schemeClr val="tx1"/>
                  </a:solidFill>
                </a:endParaRPr>
              </a:p>
              <a:p>
                <a:endParaRPr lang="en-US" sz="2000" dirty="0"/>
              </a:p>
            </p:txBody>
          </p:sp>
        </mc:Choice>
        <mc:Fallback>
          <p:sp>
            <p:nvSpPr>
              <p:cNvPr id="3" name="Content Placeholder 2">
                <a:extLst>
                  <a:ext uri="{FF2B5EF4-FFF2-40B4-BE49-F238E27FC236}">
                    <a16:creationId xmlns:a16="http://schemas.microsoft.com/office/drawing/2014/main" id="{4E889639-F2D1-3C63-086B-8A22A6B0335D}"/>
                  </a:ext>
                </a:extLst>
              </p:cNvPr>
              <p:cNvSpPr>
                <a:spLocks noGrp="1" noRot="1" noChangeAspect="1" noMove="1" noResize="1" noEditPoints="1" noAdjustHandles="1" noChangeArrowheads="1" noChangeShapeType="1" noTextEdit="1"/>
              </p:cNvSpPr>
              <p:nvPr>
                <p:ph idx="1"/>
              </p:nvPr>
            </p:nvSpPr>
            <p:spPr>
              <a:xfrm>
                <a:off x="382814" y="971934"/>
                <a:ext cx="11426372" cy="681036"/>
              </a:xfrm>
              <a:blipFill>
                <a:blip r:embed="rId2"/>
                <a:stretch>
                  <a:fillRect l="-556" t="-1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9CF83427-13A7-ECF5-A44C-795FB582F9D1}"/>
                  </a:ext>
                </a:extLst>
              </p:cNvPr>
              <p:cNvSpPr/>
              <p:nvPr/>
            </p:nvSpPr>
            <p:spPr>
              <a:xfrm>
                <a:off x="3569381" y="3709445"/>
                <a:ext cx="4547527" cy="9269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ea typeface="Cambria Math" panose="02040503050406030204" pitchFamily="18" charset="0"/>
                        </a:rPr>
                        <m:t>𝕍</m:t>
                      </m:r>
                      <m:r>
                        <a:rPr lang="en-US" sz="2100" i="1" smtClean="0">
                          <a:latin typeface="Cambria Math" panose="02040503050406030204" pitchFamily="18" charset="0"/>
                          <a:ea typeface="Cambria Math" panose="02040503050406030204" pitchFamily="18" charset="0"/>
                        </a:rPr>
                        <m:t>𝑎𝑟</m:t>
                      </m:r>
                      <m:d>
                        <m:dPr>
                          <m:begChr m:val="["/>
                          <m:endChr m:val="]"/>
                          <m:ctrlPr>
                            <a:rPr lang="en-US" sz="2100" i="1">
                              <a:latin typeface="Cambria Math" panose="02040503050406030204" pitchFamily="18" charset="0"/>
                              <a:ea typeface="Cambria Math" panose="02040503050406030204" pitchFamily="18" charset="0"/>
                            </a:rPr>
                          </m:ctrlPr>
                        </m:dPr>
                        <m:e>
                          <m:sSup>
                            <m:sSupPr>
                              <m:ctrlPr>
                                <a:rPr lang="en-US" sz="2100" i="1">
                                  <a:latin typeface="Cambria Math" panose="02040503050406030204" pitchFamily="18" charset="0"/>
                                  <a:ea typeface="Cambria Math" panose="02040503050406030204" pitchFamily="18" charset="0"/>
                                </a:rPr>
                              </m:ctrlPr>
                            </m:sSupPr>
                            <m:e>
                              <m:acc>
                                <m:accPr>
                                  <m:chr m:val="̃"/>
                                  <m:ctrlPr>
                                    <a:rPr lang="en-US" sz="2100" i="1">
                                      <a:latin typeface="Cambria Math" panose="02040503050406030204" pitchFamily="18" charset="0"/>
                                      <a:ea typeface="Cambria Math" panose="02040503050406030204" pitchFamily="18" charset="0"/>
                                    </a:rPr>
                                  </m:ctrlPr>
                                </m:accPr>
                                <m:e>
                                  <m:r>
                                    <a:rPr lang="en-US" sz="2100" i="1">
                                      <a:latin typeface="Cambria Math" panose="02040503050406030204" pitchFamily="18" charset="0"/>
                                      <a:ea typeface="Cambria Math" panose="02040503050406030204" pitchFamily="18" charset="0"/>
                                    </a:rPr>
                                    <m:t>𝑆</m:t>
                                  </m:r>
                                </m:e>
                              </m:acc>
                            </m:e>
                            <m:sup>
                              <m:r>
                                <a:rPr lang="en-US" sz="2100" i="1">
                                  <a:latin typeface="Cambria Math" panose="02040503050406030204" pitchFamily="18" charset="0"/>
                                  <a:ea typeface="Cambria Math" panose="02040503050406030204" pitchFamily="18" charset="0"/>
                                </a:rPr>
                                <m:t>2</m:t>
                              </m:r>
                            </m:sup>
                          </m:sSup>
                        </m:e>
                      </m:d>
                      <m:r>
                        <a:rPr lang="en-US" sz="2100" b="0" i="1" smtClean="0">
                          <a:latin typeface="Cambria Math" panose="02040503050406030204" pitchFamily="18" charset="0"/>
                          <a:ea typeface="Cambria Math" panose="02040503050406030204" pitchFamily="18" charset="0"/>
                        </a:rPr>
                        <m:t>=</m:t>
                      </m:r>
                      <m:f>
                        <m:fPr>
                          <m:ctrlPr>
                            <a:rPr lang="en-US" sz="2100" b="0" i="1" smtClean="0">
                              <a:latin typeface="Cambria Math" panose="02040503050406030204" pitchFamily="18" charset="0"/>
                              <a:ea typeface="Cambria Math" panose="02040503050406030204" pitchFamily="18" charset="0"/>
                            </a:rPr>
                          </m:ctrlPr>
                        </m:fPr>
                        <m:num>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𝜇</m:t>
                              </m:r>
                            </m:e>
                            <m:sub>
                              <m:r>
                                <a:rPr lang="en-US" sz="2100" b="0" i="1" smtClean="0">
                                  <a:latin typeface="Cambria Math" panose="02040503050406030204" pitchFamily="18" charset="0"/>
                                  <a:ea typeface="Cambria Math" panose="02040503050406030204" pitchFamily="18" charset="0"/>
                                </a:rPr>
                                <m:t>4</m:t>
                              </m:r>
                            </m:sub>
                          </m:sSub>
                          <m:d>
                            <m:dPr>
                              <m:begChr m:val="["/>
                              <m:endChr m:val="]"/>
                              <m:ctrlPr>
                                <a:rPr lang="en-US" sz="2100" b="0" i="1" smtClean="0">
                                  <a:latin typeface="Cambria Math" panose="02040503050406030204" pitchFamily="18" charset="0"/>
                                  <a:ea typeface="Cambria Math" panose="02040503050406030204" pitchFamily="18" charset="0"/>
                                </a:rPr>
                              </m:ctrlPr>
                            </m:d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𝑄</m:t>
                                  </m:r>
                                </m:e>
                              </m:acc>
                            </m:e>
                          </m:d>
                        </m:num>
                        <m:den>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𝜉</m:t>
                              </m:r>
                            </m:sub>
                          </m:sSub>
                        </m:den>
                      </m:f>
                      <m:r>
                        <a:rPr lang="en-US" sz="2100" b="0" i="1" smtClean="0">
                          <a:latin typeface="Cambria Math" panose="02040503050406030204" pitchFamily="18" charset="0"/>
                          <a:ea typeface="Cambria Math" panose="02040503050406030204" pitchFamily="18" charset="0"/>
                        </a:rPr>
                        <m:t>−</m:t>
                      </m:r>
                      <m:f>
                        <m:fPr>
                          <m:ctrlPr>
                            <a:rPr lang="en-US" sz="2100" b="0" i="1" smtClean="0">
                              <a:latin typeface="Cambria Math" panose="02040503050406030204" pitchFamily="18" charset="0"/>
                              <a:ea typeface="Cambria Math" panose="02040503050406030204" pitchFamily="18" charset="0"/>
                            </a:rPr>
                          </m:ctrlPr>
                        </m:fPr>
                        <m:num>
                          <m:sSup>
                            <m:sSupPr>
                              <m:ctrlPr>
                                <a:rPr lang="en-US" sz="2100" b="0" i="1" smtClean="0">
                                  <a:latin typeface="Cambria Math" panose="02040503050406030204" pitchFamily="18" charset="0"/>
                                  <a:ea typeface="Cambria Math" panose="02040503050406030204" pitchFamily="18" charset="0"/>
                                </a:rPr>
                              </m:ctrlPr>
                            </m:sSupPr>
                            <m:e>
                              <m:d>
                                <m:dPr>
                                  <m:ctrlPr>
                                    <a:rPr lang="en-US" sz="2100" b="0" i="1" smtClean="0">
                                      <a:latin typeface="Cambria Math" panose="02040503050406030204" pitchFamily="18" charset="0"/>
                                      <a:ea typeface="Cambria Math" panose="02040503050406030204" pitchFamily="18" charset="0"/>
                                    </a:rPr>
                                  </m:ctrlPr>
                                </m:dPr>
                                <m:e>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𝜇</m:t>
                                      </m:r>
                                    </m:e>
                                    <m:sub>
                                      <m:r>
                                        <a:rPr lang="en-US" sz="2100" b="0" i="1" smtClean="0">
                                          <a:latin typeface="Cambria Math" panose="02040503050406030204" pitchFamily="18" charset="0"/>
                                          <a:ea typeface="Cambria Math" panose="02040503050406030204" pitchFamily="18" charset="0"/>
                                        </a:rPr>
                                        <m:t>2</m:t>
                                      </m:r>
                                    </m:sub>
                                  </m:sSub>
                                  <m:d>
                                    <m:dPr>
                                      <m:begChr m:val="["/>
                                      <m:endChr m:val="]"/>
                                      <m:ctrlPr>
                                        <a:rPr lang="en-US" sz="2100" b="0" i="1" smtClean="0">
                                          <a:latin typeface="Cambria Math" panose="02040503050406030204" pitchFamily="18" charset="0"/>
                                          <a:ea typeface="Cambria Math" panose="02040503050406030204" pitchFamily="18" charset="0"/>
                                        </a:rPr>
                                      </m:ctrlPr>
                                    </m:d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𝑄</m:t>
                                          </m:r>
                                        </m:e>
                                      </m:acc>
                                    </m:e>
                                  </m:d>
                                </m:e>
                              </m:d>
                            </m:e>
                            <m:sup>
                              <m:r>
                                <a:rPr lang="en-US" sz="2100" b="0" i="1" smtClean="0">
                                  <a:latin typeface="Cambria Math" panose="02040503050406030204" pitchFamily="18" charset="0"/>
                                  <a:ea typeface="Cambria Math" panose="02040503050406030204" pitchFamily="18" charset="0"/>
                                </a:rPr>
                                <m:t>2</m:t>
                              </m:r>
                            </m:sup>
                          </m:sSup>
                          <m:d>
                            <m:dPr>
                              <m:ctrlPr>
                                <a:rPr lang="en-US" sz="2100" b="0" i="1" smtClean="0">
                                  <a:latin typeface="Cambria Math" panose="02040503050406030204" pitchFamily="18" charset="0"/>
                                  <a:ea typeface="Cambria Math" panose="02040503050406030204" pitchFamily="18" charset="0"/>
                                </a:rPr>
                              </m:ctrlPr>
                            </m:dPr>
                            <m:e>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𝜉</m:t>
                                  </m:r>
                                </m:sub>
                              </m:sSub>
                              <m:r>
                                <a:rPr lang="en-US" sz="2100" b="0" i="1" smtClean="0">
                                  <a:latin typeface="Cambria Math" panose="02040503050406030204" pitchFamily="18" charset="0"/>
                                  <a:ea typeface="Cambria Math" panose="02040503050406030204" pitchFamily="18" charset="0"/>
                                </a:rPr>
                                <m:t>−3</m:t>
                              </m:r>
                            </m:e>
                          </m:d>
                        </m:num>
                        <m:den>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𝜉</m:t>
                              </m:r>
                            </m:sub>
                          </m:sSub>
                          <m:r>
                            <a:rPr lang="en-US" sz="2100" b="0" i="1" smtClean="0">
                              <a:latin typeface="Cambria Math" panose="02040503050406030204" pitchFamily="18" charset="0"/>
                              <a:ea typeface="Cambria Math" panose="02040503050406030204" pitchFamily="18" charset="0"/>
                            </a:rPr>
                            <m:t>(</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𝜉</m:t>
                              </m:r>
                            </m:sub>
                          </m:sSub>
                          <m:r>
                            <a:rPr lang="en-US" sz="2100" b="0" i="1" smtClean="0">
                              <a:latin typeface="Cambria Math" panose="02040503050406030204" pitchFamily="18" charset="0"/>
                              <a:ea typeface="Cambria Math" panose="02040503050406030204" pitchFamily="18" charset="0"/>
                            </a:rPr>
                            <m:t>−1)</m:t>
                          </m:r>
                        </m:den>
                      </m:f>
                    </m:oMath>
                  </m:oMathPara>
                </a14:m>
                <a:endParaRPr lang="en-US" sz="2100" dirty="0"/>
              </a:p>
            </p:txBody>
          </p:sp>
        </mc:Choice>
        <mc:Fallback>
          <p:sp>
            <p:nvSpPr>
              <p:cNvPr id="4" name="Rectangle 3">
                <a:extLst>
                  <a:ext uri="{FF2B5EF4-FFF2-40B4-BE49-F238E27FC236}">
                    <a16:creationId xmlns:a16="http://schemas.microsoft.com/office/drawing/2014/main" id="{9CF83427-13A7-ECF5-A44C-795FB582F9D1}"/>
                  </a:ext>
                </a:extLst>
              </p:cNvPr>
              <p:cNvSpPr>
                <a:spLocks noRot="1" noChangeAspect="1" noMove="1" noResize="1" noEditPoints="1" noAdjustHandles="1" noChangeArrowheads="1" noChangeShapeType="1" noTextEdit="1"/>
              </p:cNvSpPr>
              <p:nvPr/>
            </p:nvSpPr>
            <p:spPr>
              <a:xfrm>
                <a:off x="3569381" y="3709445"/>
                <a:ext cx="4547527" cy="926985"/>
              </a:xfrm>
              <a:prstGeom prst="rect">
                <a:avLst/>
              </a:prstGeom>
              <a:blipFill>
                <a:blip r:embed="rId3"/>
                <a:stretch>
                  <a:fillRect b="-5405"/>
                </a:stretch>
              </a:blipFill>
            </p:spPr>
            <p:txBody>
              <a:bodyPr/>
              <a:lstStyle/>
              <a:p>
                <a:r>
                  <a:rPr lang="en-US">
                    <a:noFill/>
                  </a:rPr>
                  <a:t> </a:t>
                </a:r>
              </a:p>
            </p:txBody>
          </p:sp>
        </mc:Fallback>
      </mc:AlternateContent>
      <p:sp>
        <p:nvSpPr>
          <p:cNvPr id="5" name="Text Placeholder 3">
            <a:extLst>
              <a:ext uri="{FF2B5EF4-FFF2-40B4-BE49-F238E27FC236}">
                <a16:creationId xmlns:a16="http://schemas.microsoft.com/office/drawing/2014/main" id="{301EF000-7A55-3A12-6D66-A7B44E00A278}"/>
              </a:ext>
            </a:extLst>
          </p:cNvPr>
          <p:cNvSpPr txBox="1">
            <a:spLocks/>
          </p:cNvSpPr>
          <p:nvPr/>
        </p:nvSpPr>
        <p:spPr>
          <a:xfrm>
            <a:off x="382814" y="3454652"/>
            <a:ext cx="8227785" cy="523295"/>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Variance of a sample estimator:</a:t>
            </a:r>
            <a:endParaRPr lang="en-US" sz="2000"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17D6940E-28E8-51AC-344C-87D9385DB7A2}"/>
                  </a:ext>
                </a:extLst>
              </p:cNvPr>
              <p:cNvSpPr/>
              <p:nvPr/>
            </p:nvSpPr>
            <p:spPr>
              <a:xfrm>
                <a:off x="3289927" y="5429109"/>
                <a:ext cx="5395836" cy="9272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ea typeface="Cambria Math" panose="02040503050406030204" pitchFamily="18" charset="0"/>
                        </a:rPr>
                        <m:t>𝕍</m:t>
                      </m:r>
                      <m:r>
                        <a:rPr lang="en-US" sz="2100" i="1" smtClean="0">
                          <a:latin typeface="Cambria Math" panose="02040503050406030204" pitchFamily="18" charset="0"/>
                          <a:ea typeface="Cambria Math" panose="02040503050406030204" pitchFamily="18" charset="0"/>
                        </a:rPr>
                        <m:t>𝑎𝑟</m:t>
                      </m:r>
                      <m:d>
                        <m:dPr>
                          <m:begChr m:val="["/>
                          <m:endChr m:val="]"/>
                          <m:ctrlPr>
                            <a:rPr lang="en-US" sz="2100" i="1">
                              <a:latin typeface="Cambria Math" panose="02040503050406030204" pitchFamily="18" charset="0"/>
                              <a:ea typeface="Cambria Math" panose="02040503050406030204" pitchFamily="18" charset="0"/>
                            </a:rPr>
                          </m:ctrlPr>
                        </m:dPr>
                        <m:e>
                          <m:sSup>
                            <m:sSupPr>
                              <m:ctrlPr>
                                <a:rPr lang="en-US" sz="2100" i="1">
                                  <a:latin typeface="Cambria Math" panose="02040503050406030204" pitchFamily="18" charset="0"/>
                                  <a:ea typeface="Cambria Math" panose="02040503050406030204" pitchFamily="18" charset="0"/>
                                </a:rPr>
                              </m:ctrlPr>
                            </m:sSupPr>
                            <m:e>
                              <m:acc>
                                <m:accPr>
                                  <m:chr m:val="̃"/>
                                  <m:ctrlPr>
                                    <a:rPr lang="en-US" sz="2100" i="1">
                                      <a:latin typeface="Cambria Math" panose="02040503050406030204" pitchFamily="18" charset="0"/>
                                      <a:ea typeface="Cambria Math" panose="02040503050406030204" pitchFamily="18" charset="0"/>
                                    </a:rPr>
                                  </m:ctrlPr>
                                </m:accPr>
                                <m:e>
                                  <m:r>
                                    <a:rPr lang="en-US" sz="2100" i="1">
                                      <a:latin typeface="Cambria Math" panose="02040503050406030204" pitchFamily="18" charset="0"/>
                                      <a:ea typeface="Cambria Math" panose="02040503050406030204" pitchFamily="18" charset="0"/>
                                    </a:rPr>
                                    <m:t>𝑆</m:t>
                                  </m:r>
                                </m:e>
                              </m:acc>
                            </m:e>
                            <m:sup>
                              <m:r>
                                <a:rPr lang="en-US" sz="2100" i="1">
                                  <a:latin typeface="Cambria Math" panose="02040503050406030204" pitchFamily="18" charset="0"/>
                                  <a:ea typeface="Cambria Math" panose="02040503050406030204" pitchFamily="18" charset="0"/>
                                </a:rPr>
                                <m:t>2</m:t>
                              </m:r>
                            </m:sup>
                          </m:sSup>
                        </m:e>
                      </m:d>
                      <m:r>
                        <a:rPr lang="en-US" sz="2100" b="0" i="1" smtClean="0">
                          <a:latin typeface="Cambria Math" panose="02040503050406030204" pitchFamily="18" charset="0"/>
                          <a:ea typeface="Cambria Math" panose="02040503050406030204" pitchFamily="18" charset="0"/>
                        </a:rPr>
                        <m:t>=</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𝜂</m:t>
                          </m:r>
                        </m:sub>
                      </m:sSub>
                      <m:f>
                        <m:fPr>
                          <m:ctrlPr>
                            <a:rPr lang="en-US" sz="2100" b="0" i="1" smtClean="0">
                              <a:latin typeface="Cambria Math" panose="02040503050406030204" pitchFamily="18" charset="0"/>
                              <a:ea typeface="Cambria Math" panose="02040503050406030204" pitchFamily="18" charset="0"/>
                            </a:rPr>
                          </m:ctrlPr>
                        </m:fPr>
                        <m:num>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𝜇</m:t>
                              </m:r>
                            </m:e>
                            <m:sub>
                              <m:r>
                                <a:rPr lang="en-US" sz="2100" b="0" i="1" smtClean="0">
                                  <a:latin typeface="Cambria Math" panose="02040503050406030204" pitchFamily="18" charset="0"/>
                                  <a:ea typeface="Cambria Math" panose="02040503050406030204" pitchFamily="18" charset="0"/>
                                </a:rPr>
                                <m:t>4</m:t>
                              </m:r>
                            </m:sub>
                          </m:sSub>
                          <m:d>
                            <m:dPr>
                              <m:begChr m:val="["/>
                              <m:endChr m:val="]"/>
                              <m:ctrlPr>
                                <a:rPr lang="en-US" sz="2100" b="0" i="1" smtClean="0">
                                  <a:latin typeface="Cambria Math" panose="02040503050406030204" pitchFamily="18" charset="0"/>
                                  <a:ea typeface="Cambria Math" panose="02040503050406030204" pitchFamily="18" charset="0"/>
                                </a:rPr>
                              </m:ctrlPr>
                            </m:d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𝑄</m:t>
                                  </m:r>
                                </m:e>
                              </m:acc>
                            </m:e>
                          </m:d>
                        </m:num>
                        <m:den>
                          <m:r>
                            <a:rPr lang="en-US" sz="2100" b="0" i="1" smtClean="0">
                              <a:latin typeface="Cambria Math" panose="02040503050406030204" pitchFamily="18" charset="0"/>
                              <a:ea typeface="Cambria Math" panose="02040503050406030204" pitchFamily="18" charset="0"/>
                            </a:rPr>
                            <m:t>𝐶</m:t>
                          </m:r>
                        </m:den>
                      </m:f>
                      <m:r>
                        <a:rPr lang="en-US" sz="2100" b="0" i="1" smtClean="0">
                          <a:latin typeface="Cambria Math" panose="02040503050406030204" pitchFamily="18" charset="0"/>
                          <a:ea typeface="Cambria Math" panose="02040503050406030204" pitchFamily="18" charset="0"/>
                        </a:rPr>
                        <m:t>−</m:t>
                      </m:r>
                      <m:f>
                        <m:fPr>
                          <m:ctrlPr>
                            <a:rPr lang="en-US" sz="2100" b="0" i="1" smtClean="0">
                              <a:latin typeface="Cambria Math" panose="02040503050406030204" pitchFamily="18" charset="0"/>
                              <a:ea typeface="Cambria Math" panose="02040503050406030204" pitchFamily="18" charset="0"/>
                            </a:rPr>
                          </m:ctrlPr>
                        </m:fPr>
                        <m:num>
                          <m:sSup>
                            <m:sSupPr>
                              <m:ctrlPr>
                                <a:rPr lang="en-US" sz="2100" b="0" i="1" smtClean="0">
                                  <a:latin typeface="Cambria Math" panose="02040503050406030204" pitchFamily="18" charset="0"/>
                                  <a:ea typeface="Cambria Math" panose="02040503050406030204" pitchFamily="18" charset="0"/>
                                </a:rPr>
                              </m:ctrlPr>
                            </m:sSupPr>
                            <m:e>
                              <m:d>
                                <m:dPr>
                                  <m:ctrlPr>
                                    <a:rPr lang="en-US" sz="2100" b="0" i="1" smtClean="0">
                                      <a:latin typeface="Cambria Math" panose="02040503050406030204" pitchFamily="18" charset="0"/>
                                      <a:ea typeface="Cambria Math" panose="02040503050406030204" pitchFamily="18" charset="0"/>
                                    </a:rPr>
                                  </m:ctrlPr>
                                </m:dPr>
                                <m:e>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𝜇</m:t>
                                      </m:r>
                                    </m:e>
                                    <m:sub>
                                      <m:r>
                                        <a:rPr lang="en-US" sz="2100" b="0" i="1" smtClean="0">
                                          <a:latin typeface="Cambria Math" panose="02040503050406030204" pitchFamily="18" charset="0"/>
                                          <a:ea typeface="Cambria Math" panose="02040503050406030204" pitchFamily="18" charset="0"/>
                                        </a:rPr>
                                        <m:t>2</m:t>
                                      </m:r>
                                    </m:sub>
                                  </m:sSub>
                                  <m:d>
                                    <m:dPr>
                                      <m:begChr m:val="["/>
                                      <m:endChr m:val="]"/>
                                      <m:ctrlPr>
                                        <a:rPr lang="en-US" sz="2100" b="0" i="1" smtClean="0">
                                          <a:latin typeface="Cambria Math" panose="02040503050406030204" pitchFamily="18" charset="0"/>
                                          <a:ea typeface="Cambria Math" panose="02040503050406030204" pitchFamily="18" charset="0"/>
                                        </a:rPr>
                                      </m:ctrlPr>
                                    </m:d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𝑄</m:t>
                                          </m:r>
                                        </m:e>
                                      </m:acc>
                                    </m:e>
                                  </m:d>
                                </m:e>
                              </m:d>
                            </m:e>
                            <m:sup>
                              <m:r>
                                <a:rPr lang="en-US" sz="2100" b="0" i="1" smtClean="0">
                                  <a:latin typeface="Cambria Math" panose="02040503050406030204" pitchFamily="18" charset="0"/>
                                  <a:ea typeface="Cambria Math" panose="02040503050406030204" pitchFamily="18" charset="0"/>
                                </a:rPr>
                                <m:t>2</m:t>
                              </m:r>
                            </m:sup>
                          </m:sSup>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𝜂</m:t>
                              </m:r>
                            </m:sub>
                          </m:sSub>
                          <m:d>
                            <m:dPr>
                              <m:ctrlPr>
                                <a:rPr lang="en-US" sz="2100" b="0" i="1" smtClean="0">
                                  <a:latin typeface="Cambria Math" panose="02040503050406030204" pitchFamily="18" charset="0"/>
                                  <a:ea typeface="Cambria Math" panose="02040503050406030204" pitchFamily="18" charset="0"/>
                                </a:rPr>
                              </m:ctrlPr>
                            </m:dPr>
                            <m:e>
                              <m:r>
                                <a:rPr lang="en-US" sz="2100" b="0" i="1" smtClean="0">
                                  <a:latin typeface="Cambria Math" panose="02040503050406030204" pitchFamily="18" charset="0"/>
                                  <a:ea typeface="Cambria Math" panose="02040503050406030204" pitchFamily="18" charset="0"/>
                                </a:rPr>
                                <m:t>𝐶</m:t>
                              </m:r>
                              <m:r>
                                <a:rPr lang="en-US" sz="2100" b="0" i="1" smtClean="0">
                                  <a:latin typeface="Cambria Math" panose="02040503050406030204" pitchFamily="18" charset="0"/>
                                  <a:ea typeface="Cambria Math" panose="02040503050406030204" pitchFamily="18" charset="0"/>
                                </a:rPr>
                                <m:t>−3</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𝜂</m:t>
                                  </m:r>
                                </m:sub>
                              </m:sSub>
                            </m:e>
                          </m:d>
                        </m:num>
                        <m:den>
                          <m:r>
                            <a:rPr lang="en-US" sz="2100" b="0" i="1" smtClean="0">
                              <a:latin typeface="Cambria Math" panose="02040503050406030204" pitchFamily="18" charset="0"/>
                              <a:ea typeface="Cambria Math" panose="02040503050406030204" pitchFamily="18" charset="0"/>
                            </a:rPr>
                            <m:t>𝐶</m:t>
                          </m:r>
                          <m:r>
                            <a:rPr lang="en-US" sz="2100" b="0" i="1" smtClean="0">
                              <a:latin typeface="Cambria Math" panose="02040503050406030204" pitchFamily="18" charset="0"/>
                              <a:ea typeface="Cambria Math" panose="02040503050406030204" pitchFamily="18" charset="0"/>
                            </a:rPr>
                            <m:t> (</m:t>
                          </m:r>
                          <m:r>
                            <a:rPr lang="en-US" sz="2100" b="0" i="1" smtClean="0">
                              <a:latin typeface="Cambria Math" panose="02040503050406030204" pitchFamily="18" charset="0"/>
                              <a:ea typeface="Cambria Math" panose="02040503050406030204" pitchFamily="18" charset="0"/>
                            </a:rPr>
                            <m:t>𝐶</m:t>
                          </m:r>
                          <m:r>
                            <a:rPr lang="en-US" sz="2100" b="0" i="1" smtClean="0">
                              <a:latin typeface="Cambria Math" panose="02040503050406030204" pitchFamily="18" charset="0"/>
                              <a:ea typeface="Cambria Math" panose="02040503050406030204" pitchFamily="18" charset="0"/>
                            </a:rPr>
                            <m:t>−</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𝜂</m:t>
                              </m:r>
                            </m:sub>
                          </m:sSub>
                          <m:r>
                            <a:rPr lang="en-US" sz="2100" b="0" i="1" smtClean="0">
                              <a:latin typeface="Cambria Math" panose="02040503050406030204" pitchFamily="18" charset="0"/>
                              <a:ea typeface="Cambria Math" panose="02040503050406030204" pitchFamily="18" charset="0"/>
                            </a:rPr>
                            <m:t>)</m:t>
                          </m:r>
                        </m:den>
                      </m:f>
                    </m:oMath>
                  </m:oMathPara>
                </a14:m>
                <a:endParaRPr lang="en-US" sz="2100" dirty="0"/>
              </a:p>
            </p:txBody>
          </p:sp>
        </mc:Choice>
        <mc:Fallback>
          <p:sp>
            <p:nvSpPr>
              <p:cNvPr id="6" name="Rectangle 5">
                <a:extLst>
                  <a:ext uri="{FF2B5EF4-FFF2-40B4-BE49-F238E27FC236}">
                    <a16:creationId xmlns:a16="http://schemas.microsoft.com/office/drawing/2014/main" id="{17D6940E-28E8-51AC-344C-87D9385DB7A2}"/>
                  </a:ext>
                </a:extLst>
              </p:cNvPr>
              <p:cNvSpPr>
                <a:spLocks noRot="1" noChangeAspect="1" noMove="1" noResize="1" noEditPoints="1" noAdjustHandles="1" noChangeArrowheads="1" noChangeShapeType="1" noTextEdit="1"/>
              </p:cNvSpPr>
              <p:nvPr/>
            </p:nvSpPr>
            <p:spPr>
              <a:xfrm>
                <a:off x="3289927" y="5429109"/>
                <a:ext cx="5395836" cy="927242"/>
              </a:xfrm>
              <a:prstGeom prst="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530895D2-F21D-ADD8-BA89-6915128F241F}"/>
                  </a:ext>
                </a:extLst>
              </p:cNvPr>
              <p:cNvSpPr txBox="1">
                <a:spLocks/>
              </p:cNvSpPr>
              <p:nvPr/>
            </p:nvSpPr>
            <p:spPr>
              <a:xfrm>
                <a:off x="382814" y="4951581"/>
                <a:ext cx="8158248" cy="523295"/>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Independent variable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𝜂</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𝜂</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𝜂</m:t>
                        </m:r>
                      </m:sub>
                    </m:sSub>
                  </m:oMath>
                </a14:m>
                <a:endParaRPr lang="en-US" sz="2000" dirty="0"/>
              </a:p>
            </p:txBody>
          </p:sp>
        </mc:Choice>
        <mc:Fallback>
          <p:sp>
            <p:nvSpPr>
              <p:cNvPr id="7" name="Text Placeholder 3">
                <a:extLst>
                  <a:ext uri="{FF2B5EF4-FFF2-40B4-BE49-F238E27FC236}">
                    <a16:creationId xmlns:a16="http://schemas.microsoft.com/office/drawing/2014/main" id="{530895D2-F21D-ADD8-BA89-6915128F241F}"/>
                  </a:ext>
                </a:extLst>
              </p:cNvPr>
              <p:cNvSpPr txBox="1">
                <a:spLocks noRot="1" noChangeAspect="1" noMove="1" noResize="1" noEditPoints="1" noAdjustHandles="1" noChangeArrowheads="1" noChangeShapeType="1" noTextEdit="1"/>
              </p:cNvSpPr>
              <p:nvPr/>
            </p:nvSpPr>
            <p:spPr>
              <a:xfrm>
                <a:off x="382814" y="4951581"/>
                <a:ext cx="8158248" cy="523295"/>
              </a:xfrm>
              <a:prstGeom prst="rect">
                <a:avLst/>
              </a:prstGeom>
              <a:blipFill>
                <a:blip r:embed="rId5"/>
                <a:stretch>
                  <a:fillRect l="-778" t="-9302"/>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F60FEA7A-60B9-2EE4-3E1F-599A8A7C248E}"/>
              </a:ext>
            </a:extLst>
          </p:cNvPr>
          <p:cNvSpPr>
            <a:spLocks noGrp="1"/>
          </p:cNvSpPr>
          <p:nvPr>
            <p:ph type="sldNum" sz="quarter" idx="12"/>
          </p:nvPr>
        </p:nvSpPr>
        <p:spPr>
          <a:xfrm>
            <a:off x="8610600" y="6356351"/>
            <a:ext cx="2743200" cy="365125"/>
          </a:xfrm>
        </p:spPr>
        <p:txBody>
          <a:bodyPr/>
          <a:lstStyle/>
          <a:p>
            <a:r>
              <a:rPr lang="en-US" sz="1600" dirty="0"/>
              <a:t>19/33</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25C53DF-BA5D-F804-2DC5-869BB2CFF263}"/>
                  </a:ext>
                </a:extLst>
              </p:cNvPr>
              <p:cNvSpPr txBox="1"/>
              <p:nvPr/>
            </p:nvSpPr>
            <p:spPr>
              <a:xfrm>
                <a:off x="2343989" y="2181181"/>
                <a:ext cx="6998309" cy="1034707"/>
              </a:xfrm>
              <a:prstGeom prst="rect">
                <a:avLst/>
              </a:prstGeom>
              <a:noFill/>
              <a:ln>
                <a:no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sz="2100" i="1" smtClean="0">
                          <a:latin typeface="Cambria Math" panose="02040503050406030204" pitchFamily="18" charset="0"/>
                          <a:ea typeface="Cambria Math" panose="02040503050406030204" pitchFamily="18" charset="0"/>
                        </a:rPr>
                        <m:t>𝕍</m:t>
                      </m:r>
                      <m:r>
                        <a:rPr lang="en-US" sz="2100" i="1" smtClean="0">
                          <a:latin typeface="Cambria Math" panose="02040503050406030204" pitchFamily="18" charset="0"/>
                          <a:ea typeface="Cambria Math" panose="02040503050406030204" pitchFamily="18" charset="0"/>
                        </a:rPr>
                        <m:t>𝑎</m:t>
                      </m:r>
                      <m:sSub>
                        <m:sSubPr>
                          <m:ctrlPr>
                            <a:rPr lang="en-US" sz="2100" i="1" smtClean="0">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𝑟</m:t>
                          </m:r>
                        </m:e>
                        <m:sub>
                          <m:r>
                            <a:rPr lang="en-US" sz="2100" i="1" smtClean="0">
                              <a:latin typeface="Cambria Math" panose="02040503050406030204" pitchFamily="18" charset="0"/>
                              <a:ea typeface="Cambria Math" panose="02040503050406030204" pitchFamily="18" charset="0"/>
                            </a:rPr>
                            <m:t>𝜉</m:t>
                          </m:r>
                        </m:sub>
                      </m:sSub>
                      <m:d>
                        <m:dPr>
                          <m:begChr m:val="["/>
                          <m:endChr m:val="]"/>
                          <m:ctrlPr>
                            <a:rPr lang="en-US" sz="2100" i="1">
                              <a:latin typeface="Cambria Math" panose="02040503050406030204" pitchFamily="18" charset="0"/>
                              <a:ea typeface="Cambria Math" panose="02040503050406030204" pitchFamily="18" charset="0"/>
                            </a:rPr>
                          </m:ctrlPr>
                        </m:dPr>
                        <m:e>
                          <m:acc>
                            <m:accPr>
                              <m:chr m:val="̃"/>
                              <m:ctrlPr>
                                <a:rPr lang="en-US" sz="2100" i="1">
                                  <a:latin typeface="Cambria Math" panose="02040503050406030204" pitchFamily="18" charset="0"/>
                                  <a:ea typeface="Cambria Math" panose="02040503050406030204" pitchFamily="18" charset="0"/>
                                </a:rPr>
                              </m:ctrlPr>
                            </m:accPr>
                            <m:e>
                              <m:r>
                                <a:rPr lang="en-US" sz="2100" i="1">
                                  <a:latin typeface="Cambria Math" panose="02040503050406030204" pitchFamily="18" charset="0"/>
                                  <a:ea typeface="Cambria Math" panose="02040503050406030204" pitchFamily="18" charset="0"/>
                                </a:rPr>
                                <m:t>𝑄</m:t>
                              </m:r>
                            </m:e>
                          </m:acc>
                        </m:e>
                      </m:d>
                      <m:r>
                        <a:rPr lang="en-US" sz="2100" b="0" i="1" smtClean="0">
                          <a:latin typeface="Cambria Math" panose="02040503050406030204" pitchFamily="18" charset="0"/>
                          <a:ea typeface="Cambria Math" panose="02040503050406030204" pitchFamily="18" charset="0"/>
                        </a:rPr>
                        <m:t>≈</m:t>
                      </m:r>
                      <m:f>
                        <m:fPr>
                          <m:ctrlPr>
                            <a:rPr lang="en-US" sz="2100" b="0" i="1" smtClean="0">
                              <a:latin typeface="Cambria Math" panose="02040503050406030204" pitchFamily="18" charset="0"/>
                              <a:ea typeface="Cambria Math" panose="02040503050406030204" pitchFamily="18" charset="0"/>
                            </a:rPr>
                          </m:ctrlPr>
                        </m:fPr>
                        <m:num>
                          <m:r>
                            <a:rPr lang="en-US" sz="2100" b="0" i="1" smtClean="0">
                              <a:latin typeface="Cambria Math" panose="02040503050406030204" pitchFamily="18" charset="0"/>
                              <a:ea typeface="Cambria Math" panose="02040503050406030204" pitchFamily="18" charset="0"/>
                            </a:rPr>
                            <m:t>1</m:t>
                          </m:r>
                        </m:num>
                        <m:den>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𝜉</m:t>
                              </m:r>
                            </m:sub>
                          </m:sSub>
                          <m:r>
                            <a:rPr lang="en-US" sz="2100" b="0" i="1" smtClean="0">
                              <a:latin typeface="Cambria Math" panose="02040503050406030204" pitchFamily="18" charset="0"/>
                              <a:ea typeface="Cambria Math" panose="02040503050406030204" pitchFamily="18" charset="0"/>
                            </a:rPr>
                            <m:t>−1</m:t>
                          </m:r>
                        </m:den>
                      </m:f>
                      <m:nary>
                        <m:naryPr>
                          <m:chr m:val="∑"/>
                          <m:ctrlPr>
                            <a:rPr lang="en-US" sz="2100" b="0" i="1" smtClean="0">
                              <a:latin typeface="Cambria Math" panose="02040503050406030204" pitchFamily="18" charset="0"/>
                              <a:ea typeface="Cambria Math" panose="02040503050406030204" pitchFamily="18" charset="0"/>
                            </a:rPr>
                          </m:ctrlPr>
                        </m:naryPr>
                        <m:sub>
                          <m:r>
                            <a:rPr lang="en-US" sz="2100" b="0" i="1" smtClean="0">
                              <a:latin typeface="Cambria Math" panose="02040503050406030204" pitchFamily="18" charset="0"/>
                              <a:ea typeface="Cambria Math" panose="02040503050406030204" pitchFamily="18" charset="0"/>
                            </a:rPr>
                            <m:t>𝑖</m:t>
                          </m:r>
                          <m:r>
                            <a:rPr lang="en-US" sz="2100" b="0" i="1" smtClean="0">
                              <a:latin typeface="Cambria Math" panose="02040503050406030204" pitchFamily="18" charset="0"/>
                              <a:ea typeface="Cambria Math" panose="02040503050406030204" pitchFamily="18" charset="0"/>
                            </a:rPr>
                            <m:t>=1</m:t>
                          </m:r>
                        </m:sub>
                        <m:sup>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𝑁</m:t>
                              </m:r>
                            </m:e>
                            <m:sub>
                              <m:r>
                                <a:rPr lang="en-US" sz="2100" b="0" i="1" smtClean="0">
                                  <a:latin typeface="Cambria Math" panose="02040503050406030204" pitchFamily="18" charset="0"/>
                                  <a:ea typeface="Cambria Math" panose="02040503050406030204" pitchFamily="18" charset="0"/>
                                </a:rPr>
                                <m:t>𝜉</m:t>
                              </m:r>
                            </m:sub>
                          </m:sSub>
                        </m:sup>
                        <m:e>
                          <m:sSup>
                            <m:sSupPr>
                              <m:ctrlPr>
                                <a:rPr lang="en-US" sz="2100" b="0" i="1" smtClean="0">
                                  <a:latin typeface="Cambria Math" panose="02040503050406030204" pitchFamily="18" charset="0"/>
                                  <a:ea typeface="Cambria Math" panose="02040503050406030204" pitchFamily="18" charset="0"/>
                                </a:rPr>
                              </m:ctrlPr>
                            </m:sSupPr>
                            <m:e>
                              <m:d>
                                <m:dPr>
                                  <m:ctrlPr>
                                    <a:rPr lang="en-US" sz="2100" b="0" i="1" smtClean="0">
                                      <a:latin typeface="Cambria Math" panose="02040503050406030204" pitchFamily="18" charset="0"/>
                                      <a:ea typeface="Cambria Math" panose="02040503050406030204" pitchFamily="18" charset="0"/>
                                    </a:rPr>
                                  </m:ctrlPr>
                                </m:d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𝑄</m:t>
                                      </m:r>
                                    </m:e>
                                  </m:acc>
                                  <m:d>
                                    <m:dPr>
                                      <m:ctrlPr>
                                        <a:rPr lang="en-US" sz="2100" b="0" i="1" smtClean="0">
                                          <a:latin typeface="Cambria Math" panose="02040503050406030204" pitchFamily="18" charset="0"/>
                                          <a:ea typeface="Cambria Math" panose="02040503050406030204" pitchFamily="18" charset="0"/>
                                        </a:rPr>
                                      </m:ctrlPr>
                                    </m:dPr>
                                    <m:e>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𝜉</m:t>
                                          </m:r>
                                        </m:e>
                                        <m:sub>
                                          <m:r>
                                            <a:rPr lang="en-US" sz="2100" b="0" i="1" smtClean="0">
                                              <a:latin typeface="Cambria Math" panose="02040503050406030204" pitchFamily="18" charset="0"/>
                                              <a:ea typeface="Cambria Math" panose="02040503050406030204" pitchFamily="18" charset="0"/>
                                            </a:rPr>
                                            <m:t>𝑖</m:t>
                                          </m:r>
                                        </m:sub>
                                      </m:sSub>
                                    </m:e>
                                  </m:d>
                                  <m:r>
                                    <a:rPr lang="en-US" sz="2100" b="0" i="1" smtClean="0">
                                      <a:latin typeface="Cambria Math" panose="02040503050406030204" pitchFamily="18" charset="0"/>
                                      <a:ea typeface="Cambria Math" panose="02040503050406030204" pitchFamily="18" charset="0"/>
                                    </a:rPr>
                                    <m:t>−</m:t>
                                  </m:r>
                                  <m:sSub>
                                    <m:sSubPr>
                                      <m:ctrlPr>
                                        <a:rPr lang="en-US" sz="2100" b="0" i="1" smtClean="0">
                                          <a:latin typeface="Cambria Math" panose="02040503050406030204" pitchFamily="18" charset="0"/>
                                          <a:ea typeface="Cambria Math" panose="02040503050406030204" pitchFamily="18" charset="0"/>
                                        </a:rPr>
                                      </m:ctrlPr>
                                    </m:sSub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𝑄</m:t>
                                          </m:r>
                                        </m:e>
                                      </m:acc>
                                    </m:e>
                                    <m:sub>
                                      <m:r>
                                        <a:rPr lang="en-US" sz="2100" b="0" i="1" smtClean="0">
                                          <a:latin typeface="Cambria Math" panose="02040503050406030204" pitchFamily="18" charset="0"/>
                                          <a:ea typeface="Cambria Math" panose="02040503050406030204" pitchFamily="18" charset="0"/>
                                        </a:rPr>
                                        <m:t>𝑎𝑣𝑔</m:t>
                                      </m:r>
                                    </m:sub>
                                  </m:sSub>
                                </m:e>
                              </m:d>
                            </m:e>
                            <m:sup>
                              <m:r>
                                <a:rPr lang="en-US" sz="2100" b="0" i="1" smtClean="0">
                                  <a:latin typeface="Cambria Math" panose="02040503050406030204" pitchFamily="18" charset="0"/>
                                  <a:ea typeface="Cambria Math" panose="02040503050406030204" pitchFamily="18" charset="0"/>
                                </a:rPr>
                                <m:t>2</m:t>
                              </m:r>
                            </m:sup>
                          </m:sSup>
                        </m:e>
                      </m:nary>
                      <m:r>
                        <a:rPr lang="en-US" sz="2100" b="0" i="1" smtClean="0">
                          <a:latin typeface="Cambria Math" panose="02040503050406030204" pitchFamily="18" charset="0"/>
                          <a:ea typeface="Cambria Math" panose="02040503050406030204" pitchFamily="18" charset="0"/>
                        </a:rPr>
                        <m:t> ≔</m:t>
                      </m:r>
                      <m:sSup>
                        <m:sSupPr>
                          <m:ctrlPr>
                            <a:rPr lang="en-US" sz="2100" b="0" i="1" smtClean="0">
                              <a:latin typeface="Cambria Math" panose="02040503050406030204" pitchFamily="18" charset="0"/>
                              <a:ea typeface="Cambria Math" panose="02040503050406030204" pitchFamily="18" charset="0"/>
                            </a:rPr>
                          </m:ctrlPr>
                        </m:sSupPr>
                        <m:e>
                          <m:acc>
                            <m:accPr>
                              <m:chr m:val="̃"/>
                              <m:ctrlPr>
                                <a:rPr lang="en-US" sz="2100" b="0" i="1" smtClean="0">
                                  <a:latin typeface="Cambria Math" panose="02040503050406030204" pitchFamily="18" charset="0"/>
                                  <a:ea typeface="Cambria Math" panose="02040503050406030204" pitchFamily="18" charset="0"/>
                                </a:rPr>
                              </m:ctrlPr>
                            </m:accPr>
                            <m:e>
                              <m:r>
                                <a:rPr lang="en-US" sz="2100" b="0" i="1" smtClean="0">
                                  <a:latin typeface="Cambria Math" panose="02040503050406030204" pitchFamily="18" charset="0"/>
                                  <a:ea typeface="Cambria Math" panose="02040503050406030204" pitchFamily="18" charset="0"/>
                                </a:rPr>
                                <m:t>𝑆</m:t>
                              </m:r>
                            </m:e>
                          </m:acc>
                        </m:e>
                        <m:sup>
                          <m:r>
                            <a:rPr lang="en-US" sz="2100" b="0" i="1" smtClean="0">
                              <a:latin typeface="Cambria Math" panose="02040503050406030204" pitchFamily="18" charset="0"/>
                              <a:ea typeface="Cambria Math" panose="02040503050406030204" pitchFamily="18" charset="0"/>
                            </a:rPr>
                            <m:t>2</m:t>
                          </m:r>
                        </m:sup>
                      </m:sSup>
                    </m:oMath>
                  </m:oMathPara>
                </a14:m>
                <a:endParaRPr lang="en-US" sz="2100" dirty="0"/>
              </a:p>
            </p:txBody>
          </p:sp>
        </mc:Choice>
        <mc:Fallback>
          <p:sp>
            <p:nvSpPr>
              <p:cNvPr id="11" name="TextBox 10">
                <a:extLst>
                  <a:ext uri="{FF2B5EF4-FFF2-40B4-BE49-F238E27FC236}">
                    <a16:creationId xmlns:a16="http://schemas.microsoft.com/office/drawing/2014/main" id="{325C53DF-BA5D-F804-2DC5-869BB2CFF263}"/>
                  </a:ext>
                </a:extLst>
              </p:cNvPr>
              <p:cNvSpPr txBox="1">
                <a:spLocks noRot="1" noChangeAspect="1" noMove="1" noResize="1" noEditPoints="1" noAdjustHandles="1" noChangeArrowheads="1" noChangeShapeType="1" noTextEdit="1"/>
              </p:cNvSpPr>
              <p:nvPr/>
            </p:nvSpPr>
            <p:spPr>
              <a:xfrm>
                <a:off x="2343989" y="2181181"/>
                <a:ext cx="6998309" cy="1034707"/>
              </a:xfrm>
              <a:prstGeom prst="rect">
                <a:avLst/>
              </a:prstGeom>
              <a:blipFill>
                <a:blip r:embed="rId6"/>
                <a:stretch>
                  <a:fillRect t="-90361" b="-148193"/>
                </a:stretch>
              </a:blipFill>
              <a:ln>
                <a:noFill/>
              </a:ln>
            </p:spPr>
            <p:txBody>
              <a:bodyPr/>
              <a:lstStyle/>
              <a:p>
                <a:r>
                  <a:rPr lang="en-US">
                    <a:noFill/>
                  </a:rPr>
                  <a:t> </a:t>
                </a:r>
              </a:p>
            </p:txBody>
          </p:sp>
        </mc:Fallback>
      </mc:AlternateContent>
      <p:sp>
        <p:nvSpPr>
          <p:cNvPr id="12" name="Text Placeholder 3">
            <a:extLst>
              <a:ext uri="{FF2B5EF4-FFF2-40B4-BE49-F238E27FC236}">
                <a16:creationId xmlns:a16="http://schemas.microsoft.com/office/drawing/2014/main" id="{3DB14CC8-D481-C2F6-7ECE-78E63BC4B6FD}"/>
              </a:ext>
            </a:extLst>
          </p:cNvPr>
          <p:cNvSpPr txBox="1">
            <a:spLocks/>
          </p:cNvSpPr>
          <p:nvPr/>
        </p:nvSpPr>
        <p:spPr>
          <a:xfrm>
            <a:off x="382814" y="2024005"/>
            <a:ext cx="8227785" cy="523295"/>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Sample estimator:</a:t>
            </a:r>
            <a:endParaRPr lang="en-US" sz="2000" dirty="0"/>
          </a:p>
        </p:txBody>
      </p:sp>
    </p:spTree>
    <p:extLst>
      <p:ext uri="{BB962C8B-B14F-4D97-AF65-F5344CB8AC3E}">
        <p14:creationId xmlns:p14="http://schemas.microsoft.com/office/powerpoint/2010/main" val="351370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0EDB45-EE08-0647-A8D1-2683E6C34791}"/>
              </a:ext>
            </a:extLst>
          </p:cNvPr>
          <p:cNvPicPr>
            <a:picLocks noChangeAspect="1"/>
          </p:cNvPicPr>
          <p:nvPr/>
        </p:nvPicPr>
        <p:blipFill rotWithShape="1">
          <a:blip r:embed="rId3">
            <a:extLst>
              <a:ext uri="{28A0092B-C50C-407E-A947-70E740481C1C}">
                <a14:useLocalDpi xmlns:a14="http://schemas.microsoft.com/office/drawing/2010/main" val="0"/>
              </a:ext>
            </a:extLst>
          </a:blip>
          <a:srcRect t="5026"/>
          <a:stretch/>
        </p:blipFill>
        <p:spPr>
          <a:xfrm>
            <a:off x="-53430" y="829057"/>
            <a:ext cx="7823819" cy="5572900"/>
          </a:xfrm>
          <a:prstGeom prst="rect">
            <a:avLst/>
          </a:prstGeom>
        </p:spPr>
      </p:pic>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F7180C27-4579-B041-AC2E-949CBE21F8F8}"/>
                  </a:ext>
                </a:extLst>
              </p:cNvPr>
              <p:cNvSpPr txBox="1">
                <a:spLocks/>
              </p:cNvSpPr>
              <p:nvPr/>
            </p:nvSpPr>
            <p:spPr>
              <a:xfrm>
                <a:off x="7086600" y="1984248"/>
                <a:ext cx="4808607" cy="1761829"/>
              </a:xfrm>
              <a:prstGeom prst="rect">
                <a:avLst/>
              </a:prstGeom>
            </p:spPr>
            <p:txBody>
              <a:bodyPr vert="horz" lIns="91440" tIns="45720" rIns="91440" bIns="0" rtlCol="0">
                <a:sp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Analytically calculate all terms in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𝑆</m:t>
                                    </m:r>
                                  </m:e>
                                </m:acc>
                              </m:e>
                              <m:sup>
                                <m:r>
                                  <a:rPr lang="en-US" sz="2000" i="1">
                                    <a:latin typeface="Cambria Math" panose="02040503050406030204" pitchFamily="18" charset="0"/>
                                    <a:ea typeface="Cambria Math" panose="02040503050406030204" pitchFamily="18" charset="0"/>
                                  </a:rPr>
                                  <m:t>2</m:t>
                                </m:r>
                              </m:sup>
                            </m:sSup>
                          </m:e>
                        </m:d>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𝜂</m:t>
                            </m:r>
                          </m:sub>
                        </m:sSub>
                      </m:den>
                    </m:f>
                  </m:oMath>
                </a14:m>
                <a:r>
                  <a:rPr lang="en-US" sz="2000" dirty="0">
                    <a:ea typeface="Cambria Math" panose="02040503050406030204" pitchFamily="18" charset="0"/>
                  </a:rPr>
                  <a:t> equation</a:t>
                </a:r>
              </a:p>
              <a:p>
                <a:r>
                  <a:rPr lang="en-US" sz="2000" b="1" dirty="0">
                    <a:solidFill>
                      <a:srgbClr val="C00000"/>
                    </a:solidFill>
                    <a:highlight>
                      <a:srgbClr val="C0C0C0"/>
                    </a:highlight>
                    <a:latin typeface="Courier New" panose="02070309020205020404" pitchFamily="49" charset="0"/>
                    <a:ea typeface="Arial Unicode MS" panose="020B0604020202020204" pitchFamily="34" charset="-128"/>
                    <a:cs typeface="Courier New" panose="02070309020205020404" pitchFamily="49" charset="0"/>
                  </a:rPr>
                  <a:t>scipy.optimize.brentq()</a:t>
                </a:r>
                <a:r>
                  <a:rPr lang="en-US" sz="2000" b="1" dirty="0">
                    <a:ea typeface="Arial Unicode MS" panose="020B0604020202020204" pitchFamily="34" charset="-128"/>
                  </a:rPr>
                  <a:t> </a:t>
                </a:r>
                <a:r>
                  <a:rPr lang="en-US" sz="2000" dirty="0">
                    <a:ea typeface="Cambria Math" panose="02040503050406030204" pitchFamily="18" charset="0"/>
                  </a:rPr>
                  <a:t>finds 0 of function on a given interval using Brent’s method </a:t>
                </a:r>
                <a:endParaRPr lang="en-US" sz="2000" dirty="0"/>
              </a:p>
            </p:txBody>
          </p:sp>
        </mc:Choice>
        <mc:Fallback>
          <p:sp>
            <p:nvSpPr>
              <p:cNvPr id="16" name="Text Placeholder 3">
                <a:extLst>
                  <a:ext uri="{FF2B5EF4-FFF2-40B4-BE49-F238E27FC236}">
                    <a16:creationId xmlns:a16="http://schemas.microsoft.com/office/drawing/2014/main" id="{F7180C27-4579-B041-AC2E-949CBE21F8F8}"/>
                  </a:ext>
                </a:extLst>
              </p:cNvPr>
              <p:cNvSpPr txBox="1">
                <a:spLocks noRot="1" noChangeAspect="1" noMove="1" noResize="1" noEditPoints="1" noAdjustHandles="1" noChangeArrowheads="1" noChangeShapeType="1" noTextEdit="1"/>
              </p:cNvSpPr>
              <p:nvPr/>
            </p:nvSpPr>
            <p:spPr>
              <a:xfrm>
                <a:off x="7086600" y="1984248"/>
                <a:ext cx="4808607" cy="1761829"/>
              </a:xfrm>
              <a:prstGeom prst="rect">
                <a:avLst/>
              </a:prstGeom>
              <a:blipFill>
                <a:blip r:embed="rId4"/>
                <a:stretch>
                  <a:fillRect l="-1319" t="-3571" b="-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 Placeholder 3">
                <a:extLst>
                  <a:ext uri="{FF2B5EF4-FFF2-40B4-BE49-F238E27FC236}">
                    <a16:creationId xmlns:a16="http://schemas.microsoft.com/office/drawing/2014/main" id="{ADCF9D3C-29C2-4E40-AD0A-06F382C27EDB}"/>
                  </a:ext>
                </a:extLst>
              </p:cNvPr>
              <p:cNvSpPr txBox="1">
                <a:spLocks/>
              </p:cNvSpPr>
              <p:nvPr/>
            </p:nvSpPr>
            <p:spPr>
              <a:xfrm>
                <a:off x="7083552" y="1277150"/>
                <a:ext cx="4808607" cy="639278"/>
              </a:xfrm>
              <a:prstGeom prst="rect">
                <a:avLst/>
              </a:prstGeom>
            </p:spPr>
            <p:txBody>
              <a:bodyPr vert="horz" lIns="91440" tIns="45720" rIns="91440" bIns="0" rtlCol="0">
                <a:sp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Analytically calculate all terms in </a:t>
                </a:r>
                <a14:m>
                  <m:oMath xmlns:m="http://schemas.openxmlformats.org/officeDocument/2006/math">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𝑆</m:t>
                                </m:r>
                              </m:e>
                            </m:acc>
                          </m:e>
                          <m:sup>
                            <m:r>
                              <a:rPr lang="en-US" sz="2000" i="1">
                                <a:latin typeface="Cambria Math" panose="02040503050406030204" pitchFamily="18" charset="0"/>
                                <a:ea typeface="Cambria Math" panose="02040503050406030204" pitchFamily="18" charset="0"/>
                              </a:rPr>
                              <m:t>2</m:t>
                            </m:r>
                          </m:sup>
                        </m:sSup>
                      </m:e>
                    </m:d>
                  </m:oMath>
                </a14:m>
                <a:r>
                  <a:rPr lang="en-US" sz="2000" dirty="0">
                    <a:ea typeface="Cambria Math" panose="02040503050406030204" pitchFamily="18" charset="0"/>
                  </a:rPr>
                  <a:t> equation</a:t>
                </a:r>
              </a:p>
            </p:txBody>
          </p:sp>
        </mc:Choice>
        <mc:Fallback>
          <p:sp>
            <p:nvSpPr>
              <p:cNvPr id="17" name="Text Placeholder 3">
                <a:extLst>
                  <a:ext uri="{FF2B5EF4-FFF2-40B4-BE49-F238E27FC236}">
                    <a16:creationId xmlns:a16="http://schemas.microsoft.com/office/drawing/2014/main" id="{ADCF9D3C-29C2-4E40-AD0A-06F382C27EDB}"/>
                  </a:ext>
                </a:extLst>
              </p:cNvPr>
              <p:cNvSpPr txBox="1">
                <a:spLocks noRot="1" noChangeAspect="1" noMove="1" noResize="1" noEditPoints="1" noAdjustHandles="1" noChangeArrowheads="1" noChangeShapeType="1" noTextEdit="1"/>
              </p:cNvSpPr>
              <p:nvPr/>
            </p:nvSpPr>
            <p:spPr>
              <a:xfrm>
                <a:off x="7083552" y="1277150"/>
                <a:ext cx="4808607" cy="639278"/>
              </a:xfrm>
              <a:prstGeom prst="rect">
                <a:avLst/>
              </a:prstGeom>
              <a:blipFill>
                <a:blip r:embed="rId5"/>
                <a:stretch>
                  <a:fillRect l="-1053" t="-7843" b="-21569"/>
                </a:stretch>
              </a:blipFill>
            </p:spPr>
            <p:txBody>
              <a:bodyPr/>
              <a:lstStyle/>
              <a:p>
                <a:r>
                  <a:rPr lang="en-US">
                    <a:noFill/>
                  </a:rPr>
                  <a:t> </a:t>
                </a:r>
              </a:p>
            </p:txBody>
          </p:sp>
        </mc:Fallback>
      </mc:AlternateContent>
      <p:sp>
        <p:nvSpPr>
          <p:cNvPr id="18" name="Text Placeholder 3">
            <a:extLst>
              <a:ext uri="{FF2B5EF4-FFF2-40B4-BE49-F238E27FC236}">
                <a16:creationId xmlns:a16="http://schemas.microsoft.com/office/drawing/2014/main" id="{DE55FE4C-371F-5243-A477-618BC99C960B}"/>
              </a:ext>
            </a:extLst>
          </p:cNvPr>
          <p:cNvSpPr txBox="1">
            <a:spLocks/>
          </p:cNvSpPr>
          <p:nvPr/>
        </p:nvSpPr>
        <p:spPr>
          <a:xfrm>
            <a:off x="7083552" y="3861050"/>
            <a:ext cx="4808607" cy="600164"/>
          </a:xfrm>
          <a:prstGeom prst="rect">
            <a:avLst/>
          </a:prstGeom>
        </p:spPr>
        <p:txBody>
          <a:bodyPr vert="horz" lIns="91440" tIns="45720" rIns="91440" bIns="0" rtlCol="0">
            <a:sp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Goal: pilot study to numerically calculate needed terms</a:t>
            </a:r>
          </a:p>
        </p:txBody>
      </p:sp>
      <p:sp>
        <p:nvSpPr>
          <p:cNvPr id="5" name="Title 1">
            <a:extLst>
              <a:ext uri="{FF2B5EF4-FFF2-40B4-BE49-F238E27FC236}">
                <a16:creationId xmlns:a16="http://schemas.microsoft.com/office/drawing/2014/main" id="{54701AD1-10C5-B35C-341D-4A3AE0599C05}"/>
              </a:ext>
            </a:extLst>
          </p:cNvPr>
          <p:cNvSpPr>
            <a:spLocks noGrp="1"/>
          </p:cNvSpPr>
          <p:nvPr>
            <p:ph type="title"/>
          </p:nvPr>
        </p:nvSpPr>
        <p:spPr>
          <a:xfrm>
            <a:off x="0" y="0"/>
            <a:ext cx="11975690" cy="681036"/>
          </a:xfrm>
        </p:spPr>
        <p:txBody>
          <a:bodyPr>
            <a:normAutofit fontScale="90000"/>
          </a:bodyPr>
          <a:lstStyle/>
          <a:p>
            <a:r>
              <a:rPr lang="en-US" dirty="0"/>
              <a:t>Methods – UQ cost analysis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7684167-F6B9-F56F-4A18-A7A89AA49E9B}"/>
                  </a:ext>
                </a:extLst>
              </p:cNvPr>
              <p:cNvSpPr txBox="1"/>
              <p:nvPr/>
            </p:nvSpPr>
            <p:spPr>
              <a:xfrm>
                <a:off x="772885" y="6294065"/>
                <a:ext cx="10580915" cy="404983"/>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𝕍</m:t>
                    </m:r>
                    <m:r>
                      <a:rPr lang="en-US" b="0" i="1" smtClean="0">
                        <a:latin typeface="Cambria Math" panose="02040503050406030204" pitchFamily="18" charset="0"/>
                      </a:rPr>
                      <m:t>𝑎𝑟</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𝑆</m:t>
                                </m:r>
                              </m:e>
                            </m:acc>
                          </m:e>
                          <m:sup>
                            <m:r>
                              <a:rPr lang="en-US" b="0" i="1" smtClean="0">
                                <a:latin typeface="Cambria Math" panose="02040503050406030204" pitchFamily="18" charset="0"/>
                              </a:rPr>
                              <m:t>2</m:t>
                            </m:r>
                          </m:sup>
                        </m:sSup>
                      </m:e>
                    </m:d>
                  </m:oMath>
                </a14:m>
                <a:r>
                  <a:rPr lang="en-US" dirty="0">
                    <a:latin typeface="Arial" panose="020B0604020202020204" pitchFamily="34" charset="0"/>
                    <a:cs typeface="Arial" panose="020B0604020202020204" pitchFamily="34" charset="0"/>
                  </a:rPr>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𝜂</m:t>
                        </m:r>
                      </m:sub>
                    </m:sSub>
                  </m:oMath>
                </a14:m>
                <a:r>
                  <a:rPr lang="en-US" dirty="0">
                    <a:latin typeface="Arial" panose="020B0604020202020204" pitchFamily="34" charset="0"/>
                    <a:cs typeface="Arial" panose="020B0604020202020204" pitchFamily="34" charset="0"/>
                  </a:rPr>
                  <a:t> for a variety of total estimator costs, log-log plot. </a:t>
                </a:r>
              </a:p>
            </p:txBody>
          </p:sp>
        </mc:Choice>
        <mc:Fallback>
          <p:sp>
            <p:nvSpPr>
              <p:cNvPr id="2" name="TextBox 1">
                <a:extLst>
                  <a:ext uri="{FF2B5EF4-FFF2-40B4-BE49-F238E27FC236}">
                    <a16:creationId xmlns:a16="http://schemas.microsoft.com/office/drawing/2014/main" id="{B7684167-F6B9-F56F-4A18-A7A89AA49E9B}"/>
                  </a:ext>
                </a:extLst>
              </p:cNvPr>
              <p:cNvSpPr txBox="1">
                <a:spLocks noRot="1" noChangeAspect="1" noMove="1" noResize="1" noEditPoints="1" noAdjustHandles="1" noChangeArrowheads="1" noChangeShapeType="1" noTextEdit="1"/>
              </p:cNvSpPr>
              <p:nvPr/>
            </p:nvSpPr>
            <p:spPr>
              <a:xfrm>
                <a:off x="772885" y="6294065"/>
                <a:ext cx="10580915" cy="404983"/>
              </a:xfrm>
              <a:prstGeom prst="rect">
                <a:avLst/>
              </a:prstGeom>
              <a:blipFill>
                <a:blip r:embed="rId6"/>
                <a:stretch>
                  <a:fillRect t="-6061" b="-15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3380D9-93C8-F8EB-D149-123CFC2D34FE}"/>
              </a:ext>
            </a:extLst>
          </p:cNvPr>
          <p:cNvSpPr>
            <a:spLocks noGrp="1"/>
          </p:cNvSpPr>
          <p:nvPr>
            <p:ph type="sldNum" sz="quarter" idx="12"/>
          </p:nvPr>
        </p:nvSpPr>
        <p:spPr>
          <a:xfrm>
            <a:off x="8610600" y="6356351"/>
            <a:ext cx="2743200" cy="365125"/>
          </a:xfrm>
        </p:spPr>
        <p:txBody>
          <a:bodyPr/>
          <a:lstStyle/>
          <a:p>
            <a:r>
              <a:rPr lang="en-US" sz="1600" dirty="0"/>
              <a:t>20/33</a:t>
            </a:r>
          </a:p>
        </p:txBody>
      </p:sp>
    </p:spTree>
    <p:extLst>
      <p:ext uri="{BB962C8B-B14F-4D97-AF65-F5344CB8AC3E}">
        <p14:creationId xmlns:p14="http://schemas.microsoft.com/office/powerpoint/2010/main" val="2973920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4D328C-F982-C078-1A59-0419A51208DA}"/>
                  </a:ext>
                </a:extLst>
              </p:cNvPr>
              <p:cNvSpPr>
                <a:spLocks noGrp="1"/>
              </p:cNvSpPr>
              <p:nvPr>
                <p:ph idx="1"/>
              </p:nvPr>
            </p:nvSpPr>
            <p:spPr>
              <a:xfrm>
                <a:off x="382814" y="1224869"/>
                <a:ext cx="11426372" cy="2544243"/>
              </a:xfrm>
            </p:spPr>
            <p:txBody>
              <a:bodyPr>
                <a:normAutofit/>
              </a:bodyPr>
              <a:lstStyle/>
              <a:p>
                <a:pPr marL="0" indent="0">
                  <a:buNone/>
                </a:pPr>
                <a:r>
                  <a:rPr lang="en-US" sz="2000" u="sng" dirty="0"/>
                  <a:t>Variance-based sensitivity analysis</a:t>
                </a:r>
              </a:p>
              <a:p>
                <a:r>
                  <a:rPr lang="en-US" sz="2000" dirty="0"/>
                  <a:t>Multiple uncertainty sources </a:t>
                </a:r>
                <a14:m>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e>
                    </m:d>
                  </m:oMath>
                </a14:m>
                <a:r>
                  <a:rPr lang="en-US" sz="2000" dirty="0"/>
                  <a:t> in model </a:t>
                </a:r>
                <a14:m>
                  <m:oMath xmlns:m="http://schemas.openxmlformats.org/officeDocument/2006/math">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e>
                    </m:d>
                  </m:oMath>
                </a14:m>
                <a:endParaRPr lang="en-US" sz="2000" dirty="0"/>
              </a:p>
              <a:p>
                <a:r>
                  <a:rPr lang="en-US" sz="2000" dirty="0"/>
                  <a:t>Main effect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𝑟</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sub>
                    </m:sSub>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Sub>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 </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e>
                        </m:d>
                      </m:e>
                    </m:d>
                  </m:oMath>
                </a14:m>
                <a:r>
                  <a:rPr lang="en-US" sz="2000" dirty="0"/>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Sub>
                  </m:oMath>
                </a14:m>
                <a:r>
                  <a:rPr lang="en-US" sz="2000" dirty="0"/>
                  <a:t> indicates all variables except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oMath>
                </a14:m>
                <a:r>
                  <a:rPr lang="en-US" sz="2000" dirty="0"/>
                  <a:t>)</a:t>
                </a:r>
              </a:p>
              <a:p>
                <a:r>
                  <a:rPr lang="en-US" sz="2000" dirty="0"/>
                  <a:t>Interaction effect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𝑖𝑗</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𝑟</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𝑖𝑗</m:t>
                            </m:r>
                          </m:sub>
                        </m:sSub>
                      </m:sub>
                    </m:sSub>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𝑖𝑗</m:t>
                                </m:r>
                              </m:sub>
                            </m:sSub>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 </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𝑗</m:t>
                                </m:r>
                              </m:sub>
                            </m:sSub>
                          </m:e>
                        </m:d>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𝑗</m:t>
                        </m:r>
                      </m:sub>
                    </m:sSub>
                  </m:oMath>
                </a14:m>
                <a:endParaRPr lang="en-US" sz="2000" dirty="0"/>
              </a:p>
              <a:p>
                <a:r>
                  <a:rPr lang="en-US" sz="2000" dirty="0"/>
                  <a:t>Provides global response</a:t>
                </a:r>
              </a:p>
            </p:txBody>
          </p:sp>
        </mc:Choice>
        <mc:Fallback>
          <p:sp>
            <p:nvSpPr>
              <p:cNvPr id="3" name="Content Placeholder 2">
                <a:extLst>
                  <a:ext uri="{FF2B5EF4-FFF2-40B4-BE49-F238E27FC236}">
                    <a16:creationId xmlns:a16="http://schemas.microsoft.com/office/drawing/2014/main" id="{924D328C-F982-C078-1A59-0419A51208DA}"/>
                  </a:ext>
                </a:extLst>
              </p:cNvPr>
              <p:cNvSpPr>
                <a:spLocks noGrp="1" noRot="1" noChangeAspect="1" noMove="1" noResize="1" noEditPoints="1" noAdjustHandles="1" noChangeArrowheads="1" noChangeShapeType="1" noTextEdit="1"/>
              </p:cNvSpPr>
              <p:nvPr>
                <p:ph idx="1"/>
              </p:nvPr>
            </p:nvSpPr>
            <p:spPr>
              <a:xfrm>
                <a:off x="382814" y="1224869"/>
                <a:ext cx="11426372" cy="2544243"/>
              </a:xfrm>
              <a:blipFill>
                <a:blip r:embed="rId2"/>
                <a:stretch>
                  <a:fillRect l="-667" t="-2488"/>
                </a:stretch>
              </a:blipFill>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8A5C1C26-0E1A-2744-435F-9787C03B4132}"/>
              </a:ext>
            </a:extLst>
          </p:cNvPr>
          <p:cNvSpPr>
            <a:spLocks noGrp="1"/>
          </p:cNvSpPr>
          <p:nvPr>
            <p:ph type="sldNum" sz="quarter" idx="12"/>
          </p:nvPr>
        </p:nvSpPr>
        <p:spPr>
          <a:xfrm>
            <a:off x="8610600" y="6356351"/>
            <a:ext cx="2743200" cy="365125"/>
          </a:xfrm>
        </p:spPr>
        <p:txBody>
          <a:bodyPr/>
          <a:lstStyle/>
          <a:p>
            <a:r>
              <a:rPr lang="en-US" sz="1600" dirty="0"/>
              <a:t>21/33</a:t>
            </a:r>
          </a:p>
        </p:txBody>
      </p:sp>
    </p:spTree>
    <p:extLst>
      <p:ext uri="{BB962C8B-B14F-4D97-AF65-F5344CB8AC3E}">
        <p14:creationId xmlns:p14="http://schemas.microsoft.com/office/powerpoint/2010/main" val="1917033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4364577-A2FC-9925-2DC1-035732B56D0D}"/>
                  </a:ext>
                </a:extLst>
              </p:cNvPr>
              <p:cNvSpPr txBox="1">
                <a:spLocks/>
              </p:cNvSpPr>
              <p:nvPr/>
            </p:nvSpPr>
            <p:spPr>
              <a:xfrm>
                <a:off x="382814" y="4188976"/>
                <a:ext cx="11426372" cy="1555668"/>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u="sng" dirty="0"/>
                  <a:t>Sensitivity indices (</a:t>
                </a:r>
                <a:r>
                  <a:rPr lang="en-US" sz="2000" u="sng" dirty="0" err="1"/>
                  <a:t>Sobol</a:t>
                </a:r>
                <a:r>
                  <a:rPr lang="en-US" sz="2000" u="sng" dirty="0"/>
                  <a:t> indices)</a:t>
                </a:r>
              </a:p>
              <a:p>
                <a:r>
                  <a:rPr lang="en-US" sz="2000" dirty="0"/>
                  <a:t>First order sensitivity index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𝑖</m:t>
                            </m:r>
                          </m:sub>
                        </m:sSub>
                      </m:num>
                      <m:den>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den>
                    </m:f>
                  </m:oMath>
                </a14:m>
                <a:r>
                  <a:rPr lang="en-US" sz="2000" dirty="0"/>
                  <a:t>  </a:t>
                </a:r>
              </a:p>
              <a:p>
                <a:r>
                  <a:rPr lang="en-US" sz="2000" dirty="0"/>
                  <a:t>Total order/effect index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Ti</m:t>
                        </m:r>
                      </m:sub>
                    </m:sSub>
                    <m:r>
                      <a:rPr lang="en-US" sz="2000" b="0" i="1" smtClean="0">
                        <a:latin typeface="Cambria Math" panose="02040503050406030204" pitchFamily="18" charset="0"/>
                        <a:ea typeface="Cambria Math" panose="02040503050406030204" pitchFamily="18" charset="0"/>
                      </a:rPr>
                      <m:t>→</m:t>
                    </m:r>
                  </m:oMath>
                </a14:m>
                <a:r>
                  <a:rPr lang="en-US" sz="2000" dirty="0"/>
                  <a:t> main effect and all interactions</a:t>
                </a:r>
              </a:p>
            </p:txBody>
          </p:sp>
        </mc:Choice>
        <mc:Fallback>
          <p:sp>
            <p:nvSpPr>
              <p:cNvPr id="4" name="Content Placeholder 2">
                <a:extLst>
                  <a:ext uri="{FF2B5EF4-FFF2-40B4-BE49-F238E27FC236}">
                    <a16:creationId xmlns:a16="http://schemas.microsoft.com/office/drawing/2014/main" id="{64364577-A2FC-9925-2DC1-035732B56D0D}"/>
                  </a:ext>
                </a:extLst>
              </p:cNvPr>
              <p:cNvSpPr txBox="1">
                <a:spLocks noRot="1" noChangeAspect="1" noMove="1" noResize="1" noEditPoints="1" noAdjustHandles="1" noChangeArrowheads="1" noChangeShapeType="1" noTextEdit="1"/>
              </p:cNvSpPr>
              <p:nvPr/>
            </p:nvSpPr>
            <p:spPr>
              <a:xfrm>
                <a:off x="382814" y="4188976"/>
                <a:ext cx="11426372" cy="1555668"/>
              </a:xfrm>
              <a:prstGeom prst="rect">
                <a:avLst/>
              </a:prstGeom>
              <a:blipFill>
                <a:blip r:embed="rId2"/>
                <a:stretch>
                  <a:fillRect l="-667" t="-3226"/>
                </a:stretch>
              </a:blipFill>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8A5C1C26-0E1A-2744-435F-9787C03B4132}"/>
              </a:ext>
            </a:extLst>
          </p:cNvPr>
          <p:cNvSpPr>
            <a:spLocks noGrp="1"/>
          </p:cNvSpPr>
          <p:nvPr>
            <p:ph type="sldNum" sz="quarter" idx="12"/>
          </p:nvPr>
        </p:nvSpPr>
        <p:spPr>
          <a:xfrm>
            <a:off x="8610600" y="6356351"/>
            <a:ext cx="2743200" cy="365125"/>
          </a:xfrm>
        </p:spPr>
        <p:txBody>
          <a:bodyPr/>
          <a:lstStyle/>
          <a:p>
            <a:r>
              <a:rPr lang="en-US" sz="1600" dirty="0"/>
              <a:t>21/33</a:t>
            </a: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4408C251-FB88-2329-D124-C574A06C8372}"/>
                  </a:ext>
                </a:extLst>
              </p:cNvPr>
              <p:cNvSpPr txBox="1">
                <a:spLocks/>
              </p:cNvSpPr>
              <p:nvPr/>
            </p:nvSpPr>
            <p:spPr>
              <a:xfrm>
                <a:off x="382814" y="1224869"/>
                <a:ext cx="11426372" cy="2544243"/>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u="sng" dirty="0"/>
                  <a:t>Variance-based sensitivity analysis</a:t>
                </a:r>
              </a:p>
              <a:p>
                <a:r>
                  <a:rPr lang="en-US" sz="2000" dirty="0"/>
                  <a:t>Multiple uncertainty sources </a:t>
                </a:r>
                <a14:m>
                  <m:oMath xmlns:m="http://schemas.openxmlformats.org/officeDocument/2006/math">
                    <m:d>
                      <m:dPr>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𝑋</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𝑋</m:t>
                            </m:r>
                          </m:e>
                          <m:sub>
                            <m:r>
                              <a:rPr lang="en-US" sz="2000" i="1" smtClean="0">
                                <a:latin typeface="Cambria Math" panose="02040503050406030204" pitchFamily="18" charset="0"/>
                              </a:rPr>
                              <m:t>2</m:t>
                            </m:r>
                          </m:sub>
                        </m:sSub>
                        <m:r>
                          <a:rPr lang="en-US" sz="2000" i="1" smtClean="0">
                            <a:latin typeface="Cambria Math" panose="02040503050406030204" pitchFamily="18" charset="0"/>
                          </a:rPr>
                          <m:t>, …,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𝑋</m:t>
                            </m:r>
                          </m:e>
                          <m:sub>
                            <m:r>
                              <a:rPr lang="en-US" sz="2000" i="1" smtClean="0">
                                <a:latin typeface="Cambria Math" panose="02040503050406030204" pitchFamily="18" charset="0"/>
                              </a:rPr>
                              <m:t>𝑛</m:t>
                            </m:r>
                          </m:sub>
                        </m:sSub>
                      </m:e>
                    </m:d>
                  </m:oMath>
                </a14:m>
                <a:r>
                  <a:rPr lang="en-US" sz="2000" dirty="0"/>
                  <a:t> in model </a:t>
                </a:r>
                <a14:m>
                  <m:oMath xmlns:m="http://schemas.openxmlformats.org/officeDocument/2006/math">
                    <m:r>
                      <a:rPr lang="en-US" sz="2000" i="1" smtClean="0">
                        <a:latin typeface="Cambria Math" panose="02040503050406030204" pitchFamily="18" charset="0"/>
                        <a:ea typeface="Cambria Math" panose="02040503050406030204" pitchFamily="18" charset="0"/>
                      </a:rPr>
                      <m:t>𝑄</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d>
                      <m:dPr>
                        <m:ctrlPr>
                          <a:rPr lang="en-US" sz="200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e>
                    </m:d>
                  </m:oMath>
                </a14:m>
                <a:endParaRPr lang="en-US" sz="2000" dirty="0"/>
              </a:p>
              <a:p>
                <a:r>
                  <a:rPr lang="en-US" sz="2000" dirty="0"/>
                  <a:t>Main effect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𝑟</m:t>
                        </m:r>
                      </m:e>
                      <m:sub>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𝑖</m:t>
                            </m:r>
                          </m:sub>
                        </m:sSub>
                      </m:sub>
                    </m:sSub>
                    <m:d>
                      <m:dPr>
                        <m:begChr m:val="["/>
                        <m:endChr m:val="]"/>
                        <m:ctrlPr>
                          <a:rPr lang="en-US" sz="200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𝑖</m:t>
                                </m:r>
                              </m:sub>
                            </m:sSub>
                          </m:sub>
                        </m:sSub>
                        <m:d>
                          <m:dPr>
                            <m:begChr m:val="["/>
                            <m:endChr m:val="]"/>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𝑄</m:t>
                            </m:r>
                            <m:r>
                              <a:rPr lang="en-US" sz="2000" i="1" smtClean="0">
                                <a:latin typeface="Cambria Math" panose="02040503050406030204" pitchFamily="18" charset="0"/>
                                <a:ea typeface="Cambria Math" panose="02040503050406030204" pitchFamily="18" charset="0"/>
                              </a:rPr>
                              <m:t> </m:t>
                            </m:r>
                            <m:r>
                              <m:rPr>
                                <m:lit/>
                              </m:rP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 </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𝑖</m:t>
                                </m:r>
                              </m:sub>
                            </m:sSub>
                          </m:e>
                        </m:d>
                      </m:e>
                    </m:d>
                  </m:oMath>
                </a14:m>
                <a:r>
                  <a:rPr lang="en-US" sz="2000" dirty="0"/>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Sub>
                  </m:oMath>
                </a14:m>
                <a:r>
                  <a:rPr lang="en-US" sz="2000" dirty="0"/>
                  <a:t> indicates all variables except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𝑖</m:t>
                        </m:r>
                      </m:sub>
                    </m:sSub>
                  </m:oMath>
                </a14:m>
                <a:r>
                  <a:rPr lang="en-US" sz="2000" dirty="0"/>
                  <a:t>)</a:t>
                </a:r>
              </a:p>
              <a:p>
                <a:r>
                  <a:rPr lang="en-US" sz="2000" dirty="0"/>
                  <a:t>Interaction effect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𝑖𝑗</m:t>
                        </m:r>
                      </m:sub>
                    </m:sSub>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𝑟</m:t>
                        </m:r>
                      </m:e>
                      <m:sub>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𝑖𝑗</m:t>
                            </m:r>
                          </m:sub>
                        </m:sSub>
                      </m:sub>
                    </m:sSub>
                    <m:d>
                      <m:dPr>
                        <m:begChr m:val="["/>
                        <m:endChr m:val="]"/>
                        <m:ctrlPr>
                          <a:rPr lang="en-US" sz="200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𝑖𝑗</m:t>
                                </m:r>
                              </m:sub>
                            </m:sSub>
                          </m:sub>
                        </m:sSub>
                        <m:d>
                          <m:dPr>
                            <m:begChr m:val="["/>
                            <m:endChr m:val="]"/>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𝑄</m:t>
                            </m:r>
                            <m:r>
                              <a:rPr lang="en-US" sz="2000" i="1" smtClean="0">
                                <a:latin typeface="Cambria Math" panose="02040503050406030204" pitchFamily="18" charset="0"/>
                                <a:ea typeface="Cambria Math" panose="02040503050406030204" pitchFamily="18" charset="0"/>
                              </a:rPr>
                              <m:t> </m:t>
                            </m:r>
                            <m:r>
                              <m:rPr>
                                <m:lit/>
                              </m:rP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 </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 </m:t>
                            </m:r>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𝑋</m:t>
                                </m:r>
                              </m:e>
                              <m:sub>
                                <m:r>
                                  <a:rPr lang="en-US" sz="2000" i="1" smtClean="0">
                                    <a:latin typeface="Cambria Math" panose="02040503050406030204" pitchFamily="18" charset="0"/>
                                    <a:ea typeface="Cambria Math" panose="02040503050406030204" pitchFamily="18" charset="0"/>
                                  </a:rPr>
                                  <m:t>𝑗</m:t>
                                </m:r>
                              </m:sub>
                            </m:sSub>
                          </m:e>
                        </m:d>
                      </m:e>
                    </m:d>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𝑗</m:t>
                        </m:r>
                      </m:sub>
                    </m:sSub>
                  </m:oMath>
                </a14:m>
                <a:endParaRPr lang="en-US" sz="2000" dirty="0"/>
              </a:p>
              <a:p>
                <a:r>
                  <a:rPr lang="en-US" sz="2000" dirty="0"/>
                  <a:t>Provides global response</a:t>
                </a:r>
              </a:p>
            </p:txBody>
          </p:sp>
        </mc:Choice>
        <mc:Fallback>
          <p:sp>
            <p:nvSpPr>
              <p:cNvPr id="8" name="Content Placeholder 2">
                <a:extLst>
                  <a:ext uri="{FF2B5EF4-FFF2-40B4-BE49-F238E27FC236}">
                    <a16:creationId xmlns:a16="http://schemas.microsoft.com/office/drawing/2014/main" id="{4408C251-FB88-2329-D124-C574A06C8372}"/>
                  </a:ext>
                </a:extLst>
              </p:cNvPr>
              <p:cNvSpPr txBox="1">
                <a:spLocks noRot="1" noChangeAspect="1" noMove="1" noResize="1" noEditPoints="1" noAdjustHandles="1" noChangeArrowheads="1" noChangeShapeType="1" noTextEdit="1"/>
              </p:cNvSpPr>
              <p:nvPr/>
            </p:nvSpPr>
            <p:spPr>
              <a:xfrm>
                <a:off x="382814" y="1224869"/>
                <a:ext cx="11426372" cy="2544243"/>
              </a:xfrm>
              <a:prstGeom prst="rect">
                <a:avLst/>
              </a:prstGeom>
              <a:blipFill>
                <a:blip r:embed="rId3"/>
                <a:stretch>
                  <a:fillRect l="-667" t="-2488"/>
                </a:stretch>
              </a:blipFill>
            </p:spPr>
            <p:txBody>
              <a:bodyPr/>
              <a:lstStyle/>
              <a:p>
                <a:r>
                  <a:rPr lang="en-US">
                    <a:noFill/>
                  </a:rPr>
                  <a:t> </a:t>
                </a:r>
              </a:p>
            </p:txBody>
          </p:sp>
        </mc:Fallback>
      </mc:AlternateContent>
    </p:spTree>
    <p:extLst>
      <p:ext uri="{BB962C8B-B14F-4D97-AF65-F5344CB8AC3E}">
        <p14:creationId xmlns:p14="http://schemas.microsoft.com/office/powerpoint/2010/main" val="393366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33E5-457A-4B95-9B85-6E7EAF0F6E71}"/>
              </a:ext>
            </a:extLst>
          </p:cNvPr>
          <p:cNvSpPr>
            <a:spLocks noGrp="1"/>
          </p:cNvSpPr>
          <p:nvPr>
            <p:ph type="title"/>
          </p:nvPr>
        </p:nvSpPr>
        <p:spPr>
          <a:xfrm>
            <a:off x="0" y="0"/>
            <a:ext cx="12192000" cy="681036"/>
          </a:xfrm>
        </p:spPr>
        <p:txBody>
          <a:bodyPr>
            <a:normAutofit fontScale="90000"/>
          </a:bodyPr>
          <a:lstStyle/>
          <a:p>
            <a:r>
              <a:rPr lang="en-US" dirty="0"/>
              <a:t>Background – Uncertainty quantification (UQ)</a:t>
            </a:r>
          </a:p>
        </p:txBody>
      </p:sp>
      <p:pic>
        <p:nvPicPr>
          <p:cNvPr id="11" name="Picture 10">
            <a:extLst>
              <a:ext uri="{FF2B5EF4-FFF2-40B4-BE49-F238E27FC236}">
                <a16:creationId xmlns:a16="http://schemas.microsoft.com/office/drawing/2014/main" id="{BFC34B83-063B-2EBA-61A7-235C23EA6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55" y="1707663"/>
            <a:ext cx="5852545" cy="3442674"/>
          </a:xfrm>
          <a:prstGeom prst="rect">
            <a:avLst/>
          </a:prstGeom>
        </p:spPr>
      </p:pic>
      <p:sp>
        <p:nvSpPr>
          <p:cNvPr id="13" name="TextBox 12">
            <a:extLst>
              <a:ext uri="{FF2B5EF4-FFF2-40B4-BE49-F238E27FC236}">
                <a16:creationId xmlns:a16="http://schemas.microsoft.com/office/drawing/2014/main" id="{F52C7643-D3DF-5311-A213-5D8124C969A6}"/>
              </a:ext>
            </a:extLst>
          </p:cNvPr>
          <p:cNvSpPr txBox="1"/>
          <p:nvPr/>
        </p:nvSpPr>
        <p:spPr>
          <a:xfrm>
            <a:off x="98198" y="5264637"/>
            <a:ext cx="6143058"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Forward uncertainty propagation </a:t>
            </a:r>
            <a:r>
              <a:rPr lang="en-US" dirty="0">
                <a:latin typeface="Arial" panose="020B0604020202020204" pitchFamily="34" charset="0"/>
                <a:cs typeface="Arial" panose="020B0604020202020204" pitchFamily="34" charset="0"/>
              </a:rPr>
              <a:t>in computational models</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a:t>
            </a:r>
          </a:p>
        </p:txBody>
      </p:sp>
      <p:sp>
        <p:nvSpPr>
          <p:cNvPr id="6" name="Content Placeholder 2">
            <a:extLst>
              <a:ext uri="{FF2B5EF4-FFF2-40B4-BE49-F238E27FC236}">
                <a16:creationId xmlns:a16="http://schemas.microsoft.com/office/drawing/2014/main" id="{C17CC2C7-96D9-8134-A0E0-A66B20292512}"/>
              </a:ext>
            </a:extLst>
          </p:cNvPr>
          <p:cNvSpPr>
            <a:spLocks noGrp="1"/>
          </p:cNvSpPr>
          <p:nvPr>
            <p:ph idx="1"/>
          </p:nvPr>
        </p:nvSpPr>
        <p:spPr>
          <a:xfrm>
            <a:off x="6591641" y="1583136"/>
            <a:ext cx="5356904" cy="4408261"/>
          </a:xfrm>
        </p:spPr>
        <p:txBody>
          <a:bodyPr>
            <a:normAutofit/>
          </a:bodyPr>
          <a:lstStyle/>
          <a:p>
            <a:pPr marL="0" indent="0">
              <a:buNone/>
            </a:pPr>
            <a:r>
              <a:rPr lang="en-US" sz="2000" u="sng" dirty="0">
                <a:latin typeface="Arial" panose="020B0604020202020204" pitchFamily="34" charset="0"/>
                <a:cs typeface="Arial" panose="020B0604020202020204" pitchFamily="34" charset="0"/>
              </a:rPr>
              <a:t>Uncertainty propagation and analysis</a:t>
            </a:r>
            <a:endParaRPr lang="en-US" sz="2000" dirty="0"/>
          </a:p>
          <a:p>
            <a:r>
              <a:rPr lang="en-US" sz="2000" dirty="0"/>
              <a:t>Assume accurate model (</a:t>
            </a:r>
            <a:r>
              <a:rPr lang="en-US" sz="2000" i="1" dirty="0"/>
              <a:t>i.e.</a:t>
            </a:r>
            <a:r>
              <a:rPr lang="en-US" sz="2000" dirty="0"/>
              <a:t> no more model parameter tuning).</a:t>
            </a:r>
          </a:p>
          <a:p>
            <a:r>
              <a:rPr lang="en-US" sz="2000" dirty="0"/>
              <a:t>Uncertainty in system parameters, source terms, systems conditions (initial/boundary).</a:t>
            </a:r>
          </a:p>
          <a:p>
            <a:r>
              <a:rPr lang="en-US" sz="2000" dirty="0"/>
              <a:t>Propagate uncertainty through model by performing simulations.</a:t>
            </a:r>
          </a:p>
          <a:p>
            <a:r>
              <a:rPr lang="en-US" sz="2000" dirty="0"/>
              <a:t>Necessary for predictive simulation, robust design, and failure analysis.</a:t>
            </a:r>
          </a:p>
          <a:p>
            <a:r>
              <a:rPr lang="en-US" sz="2000" dirty="0"/>
              <a:t>Characterize response as function of uncertain parameter(s).</a:t>
            </a:r>
          </a:p>
        </p:txBody>
      </p:sp>
      <p:pic>
        <p:nvPicPr>
          <p:cNvPr id="9" name="Picture 8" descr="Diagram&#10;&#10;Description automatically generated">
            <a:extLst>
              <a:ext uri="{FF2B5EF4-FFF2-40B4-BE49-F238E27FC236}">
                <a16:creationId xmlns:a16="http://schemas.microsoft.com/office/drawing/2014/main" id="{4E63C977-9A1C-245D-A74B-68C28A93AD12}"/>
              </a:ext>
            </a:extLst>
          </p:cNvPr>
          <p:cNvPicPr>
            <a:picLocks noChangeAspect="1"/>
          </p:cNvPicPr>
          <p:nvPr/>
        </p:nvPicPr>
        <p:blipFill rotWithShape="1">
          <a:blip r:embed="rId3">
            <a:extLst>
              <a:ext uri="{28A0092B-C50C-407E-A947-70E740481C1C}">
                <a14:useLocalDpi xmlns:a14="http://schemas.microsoft.com/office/drawing/2010/main" val="0"/>
              </a:ext>
            </a:extLst>
          </a:blip>
          <a:srcRect l="36767" t="33791" r="41178" b="33286"/>
          <a:stretch/>
        </p:blipFill>
        <p:spPr>
          <a:xfrm>
            <a:off x="1843089" y="3001375"/>
            <a:ext cx="1414462" cy="1036460"/>
          </a:xfrm>
          <a:prstGeom prst="rect">
            <a:avLst/>
          </a:prstGeom>
        </p:spPr>
      </p:pic>
      <p:sp>
        <p:nvSpPr>
          <p:cNvPr id="4" name="Slide Number Placeholder 3">
            <a:extLst>
              <a:ext uri="{FF2B5EF4-FFF2-40B4-BE49-F238E27FC236}">
                <a16:creationId xmlns:a16="http://schemas.microsoft.com/office/drawing/2014/main" id="{2798E390-2E4B-567E-A382-E5ADF0762598}"/>
              </a:ext>
            </a:extLst>
          </p:cNvPr>
          <p:cNvSpPr>
            <a:spLocks noGrp="1"/>
          </p:cNvSpPr>
          <p:nvPr>
            <p:ph type="sldNum" sz="quarter" idx="12"/>
          </p:nvPr>
        </p:nvSpPr>
        <p:spPr>
          <a:xfrm>
            <a:off x="8610600" y="6356351"/>
            <a:ext cx="2743200" cy="365125"/>
          </a:xfrm>
        </p:spPr>
        <p:txBody>
          <a:bodyPr/>
          <a:lstStyle/>
          <a:p>
            <a:fld id="{A7B37A42-1143-48FC-B4BA-4801294DBEED}" type="slidenum">
              <a:rPr lang="en-US" sz="1600" smtClean="0"/>
              <a:t>3</a:t>
            </a:fld>
            <a:r>
              <a:rPr lang="en-US" sz="1600" dirty="0"/>
              <a:t>/33</a:t>
            </a:r>
          </a:p>
        </p:txBody>
      </p:sp>
    </p:spTree>
    <p:extLst>
      <p:ext uri="{BB962C8B-B14F-4D97-AF65-F5344CB8AC3E}">
        <p14:creationId xmlns:p14="http://schemas.microsoft.com/office/powerpoint/2010/main" val="1860104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457E4B-B4C8-96C9-E7BB-B395E90D7EF6}"/>
              </a:ext>
            </a:extLst>
          </p:cNvPr>
          <p:cNvSpPr/>
          <p:nvPr/>
        </p:nvSpPr>
        <p:spPr>
          <a:xfrm>
            <a:off x="4248936" y="4830224"/>
            <a:ext cx="613317" cy="27112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4364577-A2FC-9925-2DC1-035732B56D0D}"/>
                  </a:ext>
                </a:extLst>
              </p:cNvPr>
              <p:cNvSpPr txBox="1">
                <a:spLocks/>
              </p:cNvSpPr>
              <p:nvPr/>
            </p:nvSpPr>
            <p:spPr>
              <a:xfrm>
                <a:off x="382814" y="4187952"/>
                <a:ext cx="11426372" cy="1555668"/>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u="sng" dirty="0"/>
                  <a:t>Sensitivity indices (</a:t>
                </a:r>
                <a:r>
                  <a:rPr lang="en-US" sz="2000" u="sng" dirty="0" err="1"/>
                  <a:t>Sobol</a:t>
                </a:r>
                <a:r>
                  <a:rPr lang="en-US" sz="2000" u="sng" dirty="0"/>
                  <a:t> indices)</a:t>
                </a:r>
              </a:p>
              <a:p>
                <a:r>
                  <a:rPr lang="en-US" sz="2000" dirty="0"/>
                  <a:t>First order sensitivity index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𝑖</m:t>
                            </m:r>
                          </m:sub>
                        </m:sSub>
                      </m:num>
                      <m:den>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den>
                    </m:f>
                  </m:oMath>
                </a14:m>
                <a:r>
                  <a:rPr lang="en-US" sz="2000" dirty="0"/>
                  <a:t>  </a:t>
                </a:r>
              </a:p>
              <a:p>
                <a:r>
                  <a:rPr lang="en-US" sz="2000" dirty="0"/>
                  <a:t>Total order/effect index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Ti</m:t>
                        </m:r>
                      </m:sub>
                    </m:sSub>
                    <m:r>
                      <a:rPr lang="en-US" sz="2000" b="0" i="1" smtClean="0">
                        <a:latin typeface="Cambria Math" panose="02040503050406030204" pitchFamily="18" charset="0"/>
                        <a:ea typeface="Cambria Math" panose="02040503050406030204" pitchFamily="18" charset="0"/>
                      </a:rPr>
                      <m:t>→</m:t>
                    </m:r>
                  </m:oMath>
                </a14:m>
                <a:r>
                  <a:rPr lang="en-US" sz="2000" dirty="0"/>
                  <a:t> main effect and all interactions</a:t>
                </a:r>
              </a:p>
            </p:txBody>
          </p:sp>
        </mc:Choice>
        <mc:Fallback>
          <p:sp>
            <p:nvSpPr>
              <p:cNvPr id="4" name="Content Placeholder 2">
                <a:extLst>
                  <a:ext uri="{FF2B5EF4-FFF2-40B4-BE49-F238E27FC236}">
                    <a16:creationId xmlns:a16="http://schemas.microsoft.com/office/drawing/2014/main" id="{64364577-A2FC-9925-2DC1-035732B56D0D}"/>
                  </a:ext>
                </a:extLst>
              </p:cNvPr>
              <p:cNvSpPr txBox="1">
                <a:spLocks noRot="1" noChangeAspect="1" noMove="1" noResize="1" noEditPoints="1" noAdjustHandles="1" noChangeArrowheads="1" noChangeShapeType="1" noTextEdit="1"/>
              </p:cNvSpPr>
              <p:nvPr/>
            </p:nvSpPr>
            <p:spPr>
              <a:xfrm>
                <a:off x="382814" y="4187952"/>
                <a:ext cx="11426372" cy="1555668"/>
              </a:xfrm>
              <a:prstGeom prst="rect">
                <a:avLst/>
              </a:prstGeom>
              <a:blipFill>
                <a:blip r:embed="rId2"/>
                <a:stretch>
                  <a:fillRect l="-667" t="-403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8C91F79-4A49-B2E5-8153-E5DF04C690C2}"/>
              </a:ext>
            </a:extLst>
          </p:cNvPr>
          <p:cNvSpPr/>
          <p:nvPr/>
        </p:nvSpPr>
        <p:spPr>
          <a:xfrm>
            <a:off x="8731405" y="1628079"/>
            <a:ext cx="613317" cy="31223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4D328C-F982-C078-1A59-0419A51208DA}"/>
                  </a:ext>
                </a:extLst>
              </p:cNvPr>
              <p:cNvSpPr>
                <a:spLocks noGrp="1"/>
              </p:cNvSpPr>
              <p:nvPr>
                <p:ph idx="1"/>
              </p:nvPr>
            </p:nvSpPr>
            <p:spPr>
              <a:xfrm>
                <a:off x="382813" y="1224869"/>
                <a:ext cx="11426371" cy="2432731"/>
              </a:xfrm>
            </p:spPr>
            <p:txBody>
              <a:bodyPr>
                <a:normAutofit/>
              </a:bodyPr>
              <a:lstStyle/>
              <a:p>
                <a:pPr marL="0" indent="0">
                  <a:buNone/>
                </a:pPr>
                <a:r>
                  <a:rPr lang="en-US" sz="2000" u="sng" dirty="0"/>
                  <a:t>Variance-based sensitivity analysis, stochastic solver</a:t>
                </a:r>
              </a:p>
              <a:p>
                <a:r>
                  <a:rPr lang="en-US" sz="2000" dirty="0"/>
                  <a:t>Multiple uncertainty sources </a:t>
                </a:r>
                <a14:m>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e>
                    </m:d>
                  </m:oMath>
                </a14:m>
                <a:r>
                  <a:rPr lang="en-US" sz="2000" dirty="0"/>
                  <a:t> in model </a:t>
                </a:r>
                <a14:m>
                  <m:oMath xmlns:m="http://schemas.openxmlformats.org/officeDocument/2006/math">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e>
                    </m:d>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𝑄</m:t>
                        </m:r>
                      </m:e>
                    </m:acc>
                  </m:oMath>
                </a14:m>
                <a:endParaRPr lang="en-US" sz="2000" dirty="0"/>
              </a:p>
              <a:p>
                <a:r>
                  <a:rPr lang="en-US" sz="2000" dirty="0"/>
                  <a:t>Main effect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𝑟</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sub>
                    </m:sSub>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Sub>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 </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e>
                        </m:d>
                      </m:e>
                    </m:d>
                  </m:oMath>
                </a14:m>
                <a:r>
                  <a:rPr lang="en-US" sz="2000" dirty="0"/>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sub>
                    </m:sSub>
                  </m:oMath>
                </a14:m>
                <a:r>
                  <a:rPr lang="en-US" sz="2000" dirty="0"/>
                  <a:t> indicates all variables except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oMath>
                </a14:m>
                <a:r>
                  <a:rPr lang="en-US" sz="2000" dirty="0"/>
                  <a:t>)</a:t>
                </a:r>
              </a:p>
              <a:p>
                <a:r>
                  <a:rPr lang="en-US" sz="2000" dirty="0"/>
                  <a:t>Interaction effect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𝑖𝑗</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m:t>
                    </m:r>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𝑟</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𝑖𝑗</m:t>
                            </m:r>
                          </m:sub>
                        </m:sSub>
                      </m:sub>
                    </m:sSub>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𝔼</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𝑖𝑗</m:t>
                                </m:r>
                              </m:sub>
                            </m:sSub>
                          </m:sub>
                        </m:sSub>
                        <m:d>
                          <m:dPr>
                            <m:begChr m:val="["/>
                            <m:endChr m:val="]"/>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 </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𝑗</m:t>
                                </m:r>
                              </m:sub>
                            </m:sSub>
                          </m:e>
                        </m:d>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b="0" i="1" smtClean="0">
                            <a:latin typeface="Cambria Math" panose="02040503050406030204" pitchFamily="18" charset="0"/>
                            <a:ea typeface="Cambria Math" panose="02040503050406030204" pitchFamily="18" charset="0"/>
                          </a:rPr>
                          <m:t>𝑗</m:t>
                        </m:r>
                      </m:sub>
                    </m:sSub>
                  </m:oMath>
                </a14:m>
                <a:endParaRPr lang="en-US" sz="2000" dirty="0"/>
              </a:p>
              <a:p>
                <a:r>
                  <a:rPr lang="en-US" sz="2000" dirty="0"/>
                  <a:t>Provides global response</a:t>
                </a:r>
              </a:p>
              <a:p>
                <a:endParaRPr lang="en-US" sz="2000" dirty="0"/>
              </a:p>
            </p:txBody>
          </p:sp>
        </mc:Choice>
        <mc:Fallback>
          <p:sp>
            <p:nvSpPr>
              <p:cNvPr id="3" name="Content Placeholder 2">
                <a:extLst>
                  <a:ext uri="{FF2B5EF4-FFF2-40B4-BE49-F238E27FC236}">
                    <a16:creationId xmlns:a16="http://schemas.microsoft.com/office/drawing/2014/main" id="{924D328C-F982-C078-1A59-0419A51208DA}"/>
                  </a:ext>
                </a:extLst>
              </p:cNvPr>
              <p:cNvSpPr>
                <a:spLocks noGrp="1" noRot="1" noChangeAspect="1" noMove="1" noResize="1" noEditPoints="1" noAdjustHandles="1" noChangeArrowheads="1" noChangeShapeType="1" noTextEdit="1"/>
              </p:cNvSpPr>
              <p:nvPr>
                <p:ph idx="1"/>
              </p:nvPr>
            </p:nvSpPr>
            <p:spPr>
              <a:xfrm>
                <a:off x="382813" y="1224869"/>
                <a:ext cx="11426371" cy="2432731"/>
              </a:xfrm>
              <a:blipFill>
                <a:blip r:embed="rId3"/>
                <a:stretch>
                  <a:fillRect l="-667" t="-2604"/>
                </a:stretch>
              </a:blipFill>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98B833E7-060D-6F7D-5CB7-5F50C53DC0EA}"/>
              </a:ext>
            </a:extLst>
          </p:cNvPr>
          <p:cNvSpPr>
            <a:spLocks noGrp="1"/>
          </p:cNvSpPr>
          <p:nvPr>
            <p:ph type="sldNum" sz="quarter" idx="12"/>
          </p:nvPr>
        </p:nvSpPr>
        <p:spPr>
          <a:xfrm>
            <a:off x="8610600" y="6356351"/>
            <a:ext cx="2743200" cy="365125"/>
          </a:xfrm>
        </p:spPr>
        <p:txBody>
          <a:bodyPr/>
          <a:lstStyle/>
          <a:p>
            <a:r>
              <a:rPr lang="en-US" sz="1600" dirty="0"/>
              <a:t>22/33</a:t>
            </a:r>
          </a:p>
        </p:txBody>
      </p:sp>
    </p:spTree>
    <p:extLst>
      <p:ext uri="{BB962C8B-B14F-4D97-AF65-F5344CB8AC3E}">
        <p14:creationId xmlns:p14="http://schemas.microsoft.com/office/powerpoint/2010/main" val="110553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6823205" y="992367"/>
            <a:ext cx="1236243" cy="2501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2D69FA1-DD1D-A844-B9E5-C1E75A85D8AE}"/>
              </a:ext>
            </a:extLst>
          </p:cNvPr>
          <p:cNvSpPr/>
          <p:nvPr/>
        </p:nvSpPr>
        <p:spPr>
          <a:xfrm>
            <a:off x="10061333" y="996696"/>
            <a:ext cx="1398848" cy="25019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4967D-073B-A742-ACB7-9987844DDCA5}"/>
              </a:ext>
            </a:extLst>
          </p:cNvPr>
          <p:cNvSpPr/>
          <p:nvPr/>
        </p:nvSpPr>
        <p:spPr>
          <a:xfrm>
            <a:off x="7982380" y="992367"/>
            <a:ext cx="2636284"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Global sensitivity analysis</a:t>
            </a:r>
          </a:p>
        </p:txBody>
      </p:sp>
      <p:sp>
        <p:nvSpPr>
          <p:cNvPr id="6" name="Oval 5">
            <a:extLst>
              <a:ext uri="{FF2B5EF4-FFF2-40B4-BE49-F238E27FC236}">
                <a16:creationId xmlns:a16="http://schemas.microsoft.com/office/drawing/2014/main" id="{B1EC5785-5A5C-402F-A528-36320325F1EF}"/>
              </a:ext>
            </a:extLst>
          </p:cNvPr>
          <p:cNvSpPr/>
          <p:nvPr/>
        </p:nvSpPr>
        <p:spPr>
          <a:xfrm>
            <a:off x="7352620" y="137248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6156377" y="21191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10760757" y="1979733"/>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8820717" y="2646688"/>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31968" y="1607434"/>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300065" y="2792737"/>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32464" y="2218361"/>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35725" y="2354061"/>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1" name="Oval 20">
            <a:extLst>
              <a:ext uri="{FF2B5EF4-FFF2-40B4-BE49-F238E27FC236}">
                <a16:creationId xmlns:a16="http://schemas.microsoft.com/office/drawing/2014/main" id="{331F7D09-DE3D-4E1A-AFB8-1B1C0998CBCB}"/>
              </a:ext>
            </a:extLst>
          </p:cNvPr>
          <p:cNvSpPr/>
          <p:nvPr/>
        </p:nvSpPr>
        <p:spPr>
          <a:xfrm>
            <a:off x="7982380" y="360467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25A0D6F-8D8D-4259-82B4-7C200C1B2635}"/>
              </a:ext>
            </a:extLst>
          </p:cNvPr>
          <p:cNvSpPr txBox="1"/>
          <p:nvPr/>
        </p:nvSpPr>
        <p:spPr>
          <a:xfrm>
            <a:off x="8458330" y="3523780"/>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C2637C-9122-6720-8E35-E3DC208AFFF6}"/>
                  </a:ext>
                </a:extLst>
              </p:cNvPr>
              <p:cNvSpPr txBox="1"/>
              <p:nvPr/>
            </p:nvSpPr>
            <p:spPr>
              <a:xfrm>
                <a:off x="384048" y="1252358"/>
                <a:ext cx="6031601" cy="10156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Attenuation through 1D slab,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=3</m:t>
                    </m:r>
                  </m:oMath>
                </a14:m>
                <a:r>
                  <a:rPr lang="en-US" sz="2000" b="0" dirty="0">
                    <a:latin typeface="Arial" panose="020B0604020202020204" pitchFamily="34" charset="0"/>
                    <a:cs typeface="Arial" panose="020B0604020202020204" pitchFamily="34" charset="0"/>
                  </a:rPr>
                  <a:t> materials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Uncertain total cross section</a:t>
                </a:r>
              </a:p>
            </p:txBody>
          </p:sp>
        </mc:Choice>
        <mc:Fallback>
          <p:sp>
            <p:nvSpPr>
              <p:cNvPr id="4" name="TextBox 3">
                <a:extLst>
                  <a:ext uri="{FF2B5EF4-FFF2-40B4-BE49-F238E27FC236}">
                    <a16:creationId xmlns:a16="http://schemas.microsoft.com/office/drawing/2014/main" id="{F7C2637C-9122-6720-8E35-E3DC208AFFF6}"/>
                  </a:ext>
                </a:extLst>
              </p:cNvPr>
              <p:cNvSpPr txBox="1">
                <a:spLocks noRot="1" noChangeAspect="1" noMove="1" noResize="1" noEditPoints="1" noAdjustHandles="1" noChangeArrowheads="1" noChangeShapeType="1" noTextEdit="1"/>
              </p:cNvSpPr>
              <p:nvPr/>
            </p:nvSpPr>
            <p:spPr>
              <a:xfrm>
                <a:off x="384048" y="1252358"/>
                <a:ext cx="6031601" cy="1015663"/>
              </a:xfrm>
              <a:prstGeom prst="rect">
                <a:avLst/>
              </a:prstGeom>
              <a:blipFill>
                <a:blip r:embed="rId3"/>
                <a:stretch>
                  <a:fillRect l="-842" t="-2469"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DDCC7C8-E5AE-C10F-55FB-4DB4FE1505CE}"/>
                  </a:ext>
                </a:extLst>
              </p:cNvPr>
              <p:cNvSpPr txBox="1"/>
              <p:nvPr/>
            </p:nvSpPr>
            <p:spPr>
              <a:xfrm>
                <a:off x="691222" y="2317992"/>
                <a:ext cx="5232266" cy="5075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m:rPr>
                              <m:sty m:val="p"/>
                            </m:rPr>
                            <a:rPr lang="en-US" sz="2400" b="0" i="0" smtClean="0">
                              <a:latin typeface="Cambria Math" panose="02040503050406030204" pitchFamily="18" charset="0"/>
                            </a:rPr>
                            <m:t>t</m:t>
                          </m:r>
                          <m:r>
                            <a:rPr lang="en-US" sz="2400" b="0" i="0"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𝜉</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m:rPr>
                                  <m:sty m:val="p"/>
                                </m:rPr>
                                <a:rPr lang="en-US" sz="2400" b="0" i="0" smtClean="0">
                                  <a:latin typeface="Cambria Math" panose="02040503050406030204" pitchFamily="18" charset="0"/>
                                </a:rPr>
                                <m:t>Σ</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up>
                          <m:r>
                            <m:rPr>
                              <m:sty m:val="p"/>
                            </m:rPr>
                            <a:rPr lang="en-US" sz="2400" b="0" i="0" smtClean="0">
                              <a:latin typeface="Cambria Math" panose="02040503050406030204" pitchFamily="18" charset="0"/>
                            </a:rPr>
                            <m:t>Δ</m:t>
                          </m:r>
                        </m:sup>
                      </m:sSubSup>
                      <m:r>
                        <a:rPr lang="en-US" sz="2400" b="0" i="1" smtClean="0">
                          <a:latin typeface="Cambria Math" panose="02040503050406030204" pitchFamily="18" charset="0"/>
                        </a:rPr>
                        <m:t>∗</m:t>
                      </m:r>
                      <m:r>
                        <a:rPr lang="en-US" sz="2400" b="0" i="1" smtClean="0">
                          <a:latin typeface="Cambria Math" panose="02040503050406030204" pitchFamily="18" charset="0"/>
                        </a:rPr>
                        <m:t>𝜉</m:t>
                      </m:r>
                      <m:r>
                        <a:rPr lang="en-US" sz="2400" b="0" i="1" smtClean="0">
                          <a:latin typeface="Cambria Math" panose="02040503050406030204" pitchFamily="18" charset="0"/>
                        </a:rPr>
                        <m:t>     </m:t>
                      </m:r>
                      <m:r>
                        <a:rPr lang="en-US" sz="2400" b="0" i="1" smtClean="0">
                          <a:latin typeface="Cambria Math" panose="02040503050406030204" pitchFamily="18" charset="0"/>
                        </a:rPr>
                        <m:t>𝜉</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𝒰</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−1,1</m:t>
                          </m:r>
                        </m:e>
                      </m:d>
                    </m:oMath>
                  </m:oMathPara>
                </a14:m>
                <a:endParaRPr lang="en-US" sz="2400" dirty="0"/>
              </a:p>
            </p:txBody>
          </p:sp>
        </mc:Choice>
        <mc:Fallback xmlns="">
          <p:sp>
            <p:nvSpPr>
              <p:cNvPr id="14" name="TextBox 13">
                <a:extLst>
                  <a:ext uri="{FF2B5EF4-FFF2-40B4-BE49-F238E27FC236}">
                    <a16:creationId xmlns:a16="http://schemas.microsoft.com/office/drawing/2014/main" id="{3DDCC7C8-E5AE-C10F-55FB-4DB4FE1505CE}"/>
                  </a:ext>
                </a:extLst>
              </p:cNvPr>
              <p:cNvSpPr txBox="1">
                <a:spLocks noRot="1" noChangeAspect="1" noMove="1" noResize="1" noEditPoints="1" noAdjustHandles="1" noChangeArrowheads="1" noChangeShapeType="1" noTextEdit="1"/>
              </p:cNvSpPr>
              <p:nvPr/>
            </p:nvSpPr>
            <p:spPr>
              <a:xfrm>
                <a:off x="691222" y="2317992"/>
                <a:ext cx="5232266" cy="507575"/>
              </a:xfrm>
              <a:prstGeom prst="rect">
                <a:avLst/>
              </a:prstGeom>
              <a:blipFill>
                <a:blip r:embed="rId4"/>
                <a:stretch>
                  <a:fillRect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67AA548-BB21-7143-99BA-61C6667D7455}"/>
                  </a:ext>
                </a:extLst>
              </p:cNvPr>
              <p:cNvSpPr txBox="1"/>
              <p:nvPr/>
            </p:nvSpPr>
            <p:spPr>
              <a:xfrm>
                <a:off x="4115154" y="3616112"/>
                <a:ext cx="244727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𝜔</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ℬ</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𝑡𝑜𝑡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1</m:t>
                              </m:r>
                            </m:sub>
                          </m:sSub>
                        </m:e>
                      </m:d>
                    </m:oMath>
                  </m:oMathPara>
                </a14:m>
                <a:endParaRPr lang="en-US" sz="2000" dirty="0"/>
              </a:p>
            </p:txBody>
          </p:sp>
        </mc:Choice>
        <mc:Fallback>
          <p:sp>
            <p:nvSpPr>
              <p:cNvPr id="3" name="TextBox 2">
                <a:extLst>
                  <a:ext uri="{FF2B5EF4-FFF2-40B4-BE49-F238E27FC236}">
                    <a16:creationId xmlns:a16="http://schemas.microsoft.com/office/drawing/2014/main" id="{D67AA548-BB21-7143-99BA-61C6667D7455}"/>
                  </a:ext>
                </a:extLst>
              </p:cNvPr>
              <p:cNvSpPr txBox="1">
                <a:spLocks noRot="1" noChangeAspect="1" noMove="1" noResize="1" noEditPoints="1" noAdjustHandles="1" noChangeArrowheads="1" noChangeShapeType="1" noTextEdit="1"/>
              </p:cNvSpPr>
              <p:nvPr/>
            </p:nvSpPr>
            <p:spPr>
              <a:xfrm>
                <a:off x="4115154" y="3616112"/>
                <a:ext cx="2447272" cy="400110"/>
              </a:xfrm>
              <a:prstGeom prst="rect">
                <a:avLst/>
              </a:prstGeom>
              <a:blipFill>
                <a:blip r:embed="rId5"/>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9A7C435-8E86-3B34-F605-269834B134F4}"/>
                  </a:ext>
                </a:extLst>
              </p:cNvPr>
              <p:cNvSpPr txBox="1"/>
              <p:nvPr/>
            </p:nvSpPr>
            <p:spPr>
              <a:xfrm>
                <a:off x="384048" y="3013501"/>
                <a:ext cx="6178378" cy="1015663"/>
              </a:xfrm>
              <a:prstGeom prst="rect">
                <a:avLst/>
              </a:prstGeom>
              <a:noFill/>
            </p:spPr>
            <p:txBody>
              <a:bodyPr wrap="square">
                <a:spAutoFit/>
              </a:bodyPr>
              <a:lstStyle/>
              <a:p>
                <a:pPr marL="285750" lvl="0" indent="-285750">
                  <a:buClr>
                    <a:srgbClr val="C55A11"/>
                  </a:buClr>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Stochastic media region </a:t>
                </a:r>
                <a:r>
                  <a:rPr lang="en-US" sz="2000" dirty="0">
                    <a:solidFill>
                      <a:prstClr val="black"/>
                    </a:solidFill>
                    <a:latin typeface="Arial" panose="020B0604020202020204" pitchFamily="34" charset="0"/>
                    <a:cs typeface="Arial" panose="020B0604020202020204" pitchFamily="34" charset="0"/>
                  </a:rPr>
                  <a:t>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𝑡𝑜𝑡</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sub-cells of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𝑚</m:t>
                        </m:r>
                      </m:e>
                      <m:sub>
                        <m:r>
                          <a:rPr lang="en-US" sz="2000" i="1">
                            <a:latin typeface="Cambria Math" panose="02040503050406030204" pitchFamily="18" charset="0"/>
                          </a:rPr>
                          <m:t>1</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oMath>
                </a14:m>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742950" lvl="1" indent="-285750">
                  <a:buClr>
                    <a:srgbClr val="C55A11"/>
                  </a:buClr>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Number of sub-cells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p>
            </p:txBody>
          </p:sp>
        </mc:Choice>
        <mc:Fallback>
          <p:sp>
            <p:nvSpPr>
              <p:cNvPr id="18" name="TextBox 17">
                <a:extLst>
                  <a:ext uri="{FF2B5EF4-FFF2-40B4-BE49-F238E27FC236}">
                    <a16:creationId xmlns:a16="http://schemas.microsoft.com/office/drawing/2014/main" id="{59A7C435-8E86-3B34-F605-269834B134F4}"/>
                  </a:ext>
                </a:extLst>
              </p:cNvPr>
              <p:cNvSpPr txBox="1">
                <a:spLocks noRot="1" noChangeAspect="1" noMove="1" noResize="1" noEditPoints="1" noAdjustHandles="1" noChangeArrowheads="1" noChangeShapeType="1" noTextEdit="1"/>
              </p:cNvSpPr>
              <p:nvPr/>
            </p:nvSpPr>
            <p:spPr>
              <a:xfrm>
                <a:off x="384048" y="3013501"/>
                <a:ext cx="6178378" cy="1015663"/>
              </a:xfrm>
              <a:prstGeom prst="rect">
                <a:avLst/>
              </a:prstGeom>
              <a:blipFill>
                <a:blip r:embed="rId6"/>
                <a:stretch>
                  <a:fillRect l="-821" t="-3704" b="-6173"/>
                </a:stretch>
              </a:blipFill>
            </p:spPr>
            <p:txBody>
              <a:bodyPr/>
              <a:lstStyle/>
              <a:p>
                <a:r>
                  <a:rPr lang="en-US">
                    <a:noFill/>
                  </a:rPr>
                  <a:t> </a:t>
                </a:r>
              </a:p>
            </p:txBody>
          </p:sp>
        </mc:Fallback>
      </mc:AlternateContent>
      <p:sp>
        <p:nvSpPr>
          <p:cNvPr id="11" name="Slide Number Placeholder 3">
            <a:extLst>
              <a:ext uri="{FF2B5EF4-FFF2-40B4-BE49-F238E27FC236}">
                <a16:creationId xmlns:a16="http://schemas.microsoft.com/office/drawing/2014/main" id="{159ED07E-2AC5-0E0A-BEF9-C9606794386B}"/>
              </a:ext>
            </a:extLst>
          </p:cNvPr>
          <p:cNvSpPr>
            <a:spLocks noGrp="1"/>
          </p:cNvSpPr>
          <p:nvPr>
            <p:ph type="sldNum" sz="quarter" idx="12"/>
          </p:nvPr>
        </p:nvSpPr>
        <p:spPr>
          <a:xfrm>
            <a:off x="8610600" y="6356351"/>
            <a:ext cx="2743200" cy="365125"/>
          </a:xfrm>
        </p:spPr>
        <p:txBody>
          <a:bodyPr/>
          <a:lstStyle/>
          <a:p>
            <a:r>
              <a:rPr lang="en-US" sz="1600" dirty="0"/>
              <a:t>23/33</a:t>
            </a:r>
          </a:p>
        </p:txBody>
      </p:sp>
    </p:spTree>
    <p:extLst>
      <p:ext uri="{BB962C8B-B14F-4D97-AF65-F5344CB8AC3E}">
        <p14:creationId xmlns:p14="http://schemas.microsoft.com/office/powerpoint/2010/main" val="2587852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6823205" y="992367"/>
            <a:ext cx="1236243" cy="2501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2D69FA1-DD1D-A844-B9E5-C1E75A85D8AE}"/>
              </a:ext>
            </a:extLst>
          </p:cNvPr>
          <p:cNvSpPr/>
          <p:nvPr/>
        </p:nvSpPr>
        <p:spPr>
          <a:xfrm>
            <a:off x="10061333" y="996696"/>
            <a:ext cx="1398848" cy="25019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4967D-073B-A742-ACB7-9987844DDCA5}"/>
              </a:ext>
            </a:extLst>
          </p:cNvPr>
          <p:cNvSpPr/>
          <p:nvPr/>
        </p:nvSpPr>
        <p:spPr>
          <a:xfrm>
            <a:off x="7982380" y="992367"/>
            <a:ext cx="2636284"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Global sensitivity analysis</a:t>
            </a:r>
          </a:p>
        </p:txBody>
      </p:sp>
      <p:sp>
        <p:nvSpPr>
          <p:cNvPr id="6" name="Oval 5">
            <a:extLst>
              <a:ext uri="{FF2B5EF4-FFF2-40B4-BE49-F238E27FC236}">
                <a16:creationId xmlns:a16="http://schemas.microsoft.com/office/drawing/2014/main" id="{B1EC5785-5A5C-402F-A528-36320325F1EF}"/>
              </a:ext>
            </a:extLst>
          </p:cNvPr>
          <p:cNvSpPr/>
          <p:nvPr/>
        </p:nvSpPr>
        <p:spPr>
          <a:xfrm>
            <a:off x="7352620" y="137248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6156377" y="21191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10760757" y="1979733"/>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8820717" y="2646688"/>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31968" y="1607434"/>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300065" y="2792737"/>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32464" y="2218361"/>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35725" y="2354061"/>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1" name="Oval 20">
            <a:extLst>
              <a:ext uri="{FF2B5EF4-FFF2-40B4-BE49-F238E27FC236}">
                <a16:creationId xmlns:a16="http://schemas.microsoft.com/office/drawing/2014/main" id="{331F7D09-DE3D-4E1A-AFB8-1B1C0998CBCB}"/>
              </a:ext>
            </a:extLst>
          </p:cNvPr>
          <p:cNvSpPr/>
          <p:nvPr/>
        </p:nvSpPr>
        <p:spPr>
          <a:xfrm>
            <a:off x="7982380" y="360467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25A0D6F-8D8D-4259-82B4-7C200C1B2635}"/>
              </a:ext>
            </a:extLst>
          </p:cNvPr>
          <p:cNvSpPr txBox="1"/>
          <p:nvPr/>
        </p:nvSpPr>
        <p:spPr>
          <a:xfrm>
            <a:off x="8458330" y="3523780"/>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p:sp>
        <p:nvSpPr>
          <p:cNvPr id="35" name="Rectangle 34">
            <a:extLst>
              <a:ext uri="{FF2B5EF4-FFF2-40B4-BE49-F238E27FC236}">
                <a16:creationId xmlns:a16="http://schemas.microsoft.com/office/drawing/2014/main" id="{C6275123-E840-9B3E-DA4D-ED75141EED1C}"/>
              </a:ext>
            </a:extLst>
          </p:cNvPr>
          <p:cNvSpPr>
            <a:spLocks noChangeAspect="1"/>
          </p:cNvSpPr>
          <p:nvPr/>
        </p:nvSpPr>
        <p:spPr>
          <a:xfrm>
            <a:off x="7100047" y="2792737"/>
            <a:ext cx="398033" cy="40228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3DF77A2-74C6-89CD-34CA-90D39D0E46E5}"/>
              </a:ext>
            </a:extLst>
          </p:cNvPr>
          <p:cNvCxnSpPr>
            <a:cxnSpLocks/>
          </p:cNvCxnSpPr>
          <p:nvPr/>
        </p:nvCxnSpPr>
        <p:spPr>
          <a:xfrm flipH="1">
            <a:off x="3820388" y="2792737"/>
            <a:ext cx="3279659"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7A38A7-1336-11C4-F01E-D38E04B147A6}"/>
              </a:ext>
            </a:extLst>
          </p:cNvPr>
          <p:cNvCxnSpPr>
            <a:cxnSpLocks/>
          </p:cNvCxnSpPr>
          <p:nvPr/>
        </p:nvCxnSpPr>
        <p:spPr>
          <a:xfrm flipH="1">
            <a:off x="6301791" y="3204078"/>
            <a:ext cx="1188342" cy="27690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DC21D6-E6D0-989C-A0A6-FEA72B5A285E}"/>
              </a:ext>
            </a:extLst>
          </p:cNvPr>
          <p:cNvCxnSpPr>
            <a:cxnSpLocks/>
          </p:cNvCxnSpPr>
          <p:nvPr/>
        </p:nvCxnSpPr>
        <p:spPr>
          <a:xfrm flipH="1">
            <a:off x="6315050" y="2801794"/>
            <a:ext cx="1183030"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526567-3D2C-C4CB-C76F-7FA758D617C0}"/>
              </a:ext>
            </a:extLst>
          </p:cNvPr>
          <p:cNvCxnSpPr>
            <a:cxnSpLocks/>
          </p:cNvCxnSpPr>
          <p:nvPr/>
        </p:nvCxnSpPr>
        <p:spPr>
          <a:xfrm flipH="1">
            <a:off x="3820388" y="3195921"/>
            <a:ext cx="3317471" cy="27771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9C11D9F-31E3-FB7A-82CD-8E5307E2C245}"/>
              </a:ext>
            </a:extLst>
          </p:cNvPr>
          <p:cNvSpPr>
            <a:spLocks noChangeAspect="1"/>
          </p:cNvSpPr>
          <p:nvPr/>
        </p:nvSpPr>
        <p:spPr>
          <a:xfrm>
            <a:off x="3836359" y="3463921"/>
            <a:ext cx="2476271" cy="250271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6435554-076E-E3DF-8123-304CB7FC5759}"/>
                  </a:ext>
                </a:extLst>
              </p:cNvPr>
              <p:cNvSpPr txBox="1"/>
              <p:nvPr/>
            </p:nvSpPr>
            <p:spPr>
              <a:xfrm>
                <a:off x="691222" y="2317992"/>
                <a:ext cx="5232266" cy="5075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m:rPr>
                              <m:sty m:val="p"/>
                            </m:rPr>
                            <a:rPr lang="en-US" sz="2400" b="0" i="0" smtClean="0">
                              <a:latin typeface="Cambria Math" panose="02040503050406030204" pitchFamily="18" charset="0"/>
                            </a:rPr>
                            <m:t>t</m:t>
                          </m:r>
                          <m:r>
                            <a:rPr lang="en-US" sz="2400" b="0" i="0"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𝜉</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m:rPr>
                                  <m:sty m:val="p"/>
                                </m:rPr>
                                <a:rPr lang="en-US" sz="2400" b="0" i="0" smtClean="0">
                                  <a:latin typeface="Cambria Math" panose="02040503050406030204" pitchFamily="18" charset="0"/>
                                </a:rPr>
                                <m:t>Σ</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up>
                          <m:r>
                            <m:rPr>
                              <m:sty m:val="p"/>
                            </m:rPr>
                            <a:rPr lang="en-US" sz="2400" b="0" i="0" smtClean="0">
                              <a:latin typeface="Cambria Math" panose="02040503050406030204" pitchFamily="18" charset="0"/>
                            </a:rPr>
                            <m:t>Δ</m:t>
                          </m:r>
                        </m:sup>
                      </m:sSubSup>
                      <m:r>
                        <a:rPr lang="en-US" sz="2400" b="0" i="1" smtClean="0">
                          <a:latin typeface="Cambria Math" panose="02040503050406030204" pitchFamily="18" charset="0"/>
                        </a:rPr>
                        <m:t>∗</m:t>
                      </m:r>
                      <m:r>
                        <a:rPr lang="en-US" sz="2400" b="0" i="1" smtClean="0">
                          <a:latin typeface="Cambria Math" panose="02040503050406030204" pitchFamily="18" charset="0"/>
                        </a:rPr>
                        <m:t>𝜉</m:t>
                      </m:r>
                      <m:r>
                        <a:rPr lang="en-US" sz="2400" b="0" i="1" smtClean="0">
                          <a:latin typeface="Cambria Math" panose="02040503050406030204" pitchFamily="18" charset="0"/>
                        </a:rPr>
                        <m:t>     </m:t>
                      </m:r>
                      <m:r>
                        <a:rPr lang="en-US" sz="2400" b="0" i="1" smtClean="0">
                          <a:latin typeface="Cambria Math" panose="02040503050406030204" pitchFamily="18" charset="0"/>
                        </a:rPr>
                        <m:t>𝜉</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𝒰</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−1,1</m:t>
                          </m:r>
                        </m:e>
                      </m:d>
                    </m:oMath>
                  </m:oMathPara>
                </a14:m>
                <a:endParaRPr lang="en-US" sz="2400" dirty="0"/>
              </a:p>
            </p:txBody>
          </p:sp>
        </mc:Choice>
        <mc:Fallback xmlns="">
          <p:sp>
            <p:nvSpPr>
              <p:cNvPr id="73" name="TextBox 72">
                <a:extLst>
                  <a:ext uri="{FF2B5EF4-FFF2-40B4-BE49-F238E27FC236}">
                    <a16:creationId xmlns:a16="http://schemas.microsoft.com/office/drawing/2014/main" id="{A6435554-076E-E3DF-8123-304CB7FC5759}"/>
                  </a:ext>
                </a:extLst>
              </p:cNvPr>
              <p:cNvSpPr txBox="1">
                <a:spLocks noRot="1" noChangeAspect="1" noMove="1" noResize="1" noEditPoints="1" noAdjustHandles="1" noChangeArrowheads="1" noChangeShapeType="1" noTextEdit="1"/>
              </p:cNvSpPr>
              <p:nvPr/>
            </p:nvSpPr>
            <p:spPr>
              <a:xfrm>
                <a:off x="691222" y="2317992"/>
                <a:ext cx="5232266" cy="507575"/>
              </a:xfrm>
              <a:prstGeom prst="rect">
                <a:avLst/>
              </a:prstGeom>
              <a:blipFill>
                <a:blip r:embed="rId3"/>
                <a:stretch>
                  <a:fillRect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4FBC8579-9557-6285-1EA7-4469802ECD4A}"/>
                  </a:ext>
                </a:extLst>
              </p:cNvPr>
              <p:cNvSpPr txBox="1"/>
              <p:nvPr/>
            </p:nvSpPr>
            <p:spPr>
              <a:xfrm>
                <a:off x="384048" y="1252358"/>
                <a:ext cx="6031601" cy="10156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Attenuation through 1D slab,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=3</m:t>
                    </m:r>
                  </m:oMath>
                </a14:m>
                <a:r>
                  <a:rPr lang="en-US" sz="2000" b="0" dirty="0">
                    <a:latin typeface="Arial" panose="020B0604020202020204" pitchFamily="34" charset="0"/>
                    <a:cs typeface="Arial" panose="020B0604020202020204" pitchFamily="34" charset="0"/>
                  </a:rPr>
                  <a:t> materials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Uncertain total cross section</a:t>
                </a:r>
              </a:p>
            </p:txBody>
          </p:sp>
        </mc:Choice>
        <mc:Fallback>
          <p:sp>
            <p:nvSpPr>
              <p:cNvPr id="74" name="TextBox 73">
                <a:extLst>
                  <a:ext uri="{FF2B5EF4-FFF2-40B4-BE49-F238E27FC236}">
                    <a16:creationId xmlns:a16="http://schemas.microsoft.com/office/drawing/2014/main" id="{4FBC8579-9557-6285-1EA7-4469802ECD4A}"/>
                  </a:ext>
                </a:extLst>
              </p:cNvPr>
              <p:cNvSpPr txBox="1">
                <a:spLocks noRot="1" noChangeAspect="1" noMove="1" noResize="1" noEditPoints="1" noAdjustHandles="1" noChangeArrowheads="1" noChangeShapeType="1" noTextEdit="1"/>
              </p:cNvSpPr>
              <p:nvPr/>
            </p:nvSpPr>
            <p:spPr>
              <a:xfrm>
                <a:off x="384048" y="1252358"/>
                <a:ext cx="6031601" cy="1015663"/>
              </a:xfrm>
              <a:prstGeom prst="rect">
                <a:avLst/>
              </a:prstGeom>
              <a:blipFill>
                <a:blip r:embed="rId4"/>
                <a:stretch>
                  <a:fillRect l="-842" t="-2469" b="-98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77488C-F02C-90B4-DB07-2EB7F1DCB5A7}"/>
              </a:ext>
            </a:extLst>
          </p:cNvPr>
          <p:cNvSpPr>
            <a:spLocks noGrp="1"/>
          </p:cNvSpPr>
          <p:nvPr>
            <p:ph type="sldNum" sz="quarter" idx="12"/>
          </p:nvPr>
        </p:nvSpPr>
        <p:spPr>
          <a:xfrm>
            <a:off x="8610600" y="6356351"/>
            <a:ext cx="2743200" cy="365125"/>
          </a:xfrm>
        </p:spPr>
        <p:txBody>
          <a:bodyPr/>
          <a:lstStyle/>
          <a:p>
            <a:r>
              <a:rPr lang="en-US" sz="1600" dirty="0"/>
              <a:t>24/33</a:t>
            </a:r>
          </a:p>
        </p:txBody>
      </p:sp>
    </p:spTree>
    <p:extLst>
      <p:ext uri="{BB962C8B-B14F-4D97-AF65-F5344CB8AC3E}">
        <p14:creationId xmlns:p14="http://schemas.microsoft.com/office/powerpoint/2010/main" val="1550495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6823205" y="992367"/>
            <a:ext cx="1236243" cy="2501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2D69FA1-DD1D-A844-B9E5-C1E75A85D8AE}"/>
              </a:ext>
            </a:extLst>
          </p:cNvPr>
          <p:cNvSpPr/>
          <p:nvPr/>
        </p:nvSpPr>
        <p:spPr>
          <a:xfrm>
            <a:off x="10061333" y="996696"/>
            <a:ext cx="1398848" cy="25019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4967D-073B-A742-ACB7-9987844DDCA5}"/>
              </a:ext>
            </a:extLst>
          </p:cNvPr>
          <p:cNvSpPr/>
          <p:nvPr/>
        </p:nvSpPr>
        <p:spPr>
          <a:xfrm>
            <a:off x="7982380" y="992367"/>
            <a:ext cx="2636284"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Global sensitivity analysis</a:t>
            </a:r>
          </a:p>
        </p:txBody>
      </p:sp>
      <p:sp>
        <p:nvSpPr>
          <p:cNvPr id="6" name="Oval 5">
            <a:extLst>
              <a:ext uri="{FF2B5EF4-FFF2-40B4-BE49-F238E27FC236}">
                <a16:creationId xmlns:a16="http://schemas.microsoft.com/office/drawing/2014/main" id="{B1EC5785-5A5C-402F-A528-36320325F1EF}"/>
              </a:ext>
            </a:extLst>
          </p:cNvPr>
          <p:cNvSpPr/>
          <p:nvPr/>
        </p:nvSpPr>
        <p:spPr>
          <a:xfrm>
            <a:off x="7352620" y="137248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6156377" y="21191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10760757" y="1979733"/>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8820717" y="2646688"/>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31968" y="1607434"/>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300065" y="2792737"/>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32464" y="2218361"/>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35725" y="2354061"/>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1" name="Oval 20">
            <a:extLst>
              <a:ext uri="{FF2B5EF4-FFF2-40B4-BE49-F238E27FC236}">
                <a16:creationId xmlns:a16="http://schemas.microsoft.com/office/drawing/2014/main" id="{331F7D09-DE3D-4E1A-AFB8-1B1C0998CBCB}"/>
              </a:ext>
            </a:extLst>
          </p:cNvPr>
          <p:cNvSpPr/>
          <p:nvPr/>
        </p:nvSpPr>
        <p:spPr>
          <a:xfrm>
            <a:off x="7982380" y="360467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25A0D6F-8D8D-4259-82B4-7C200C1B2635}"/>
              </a:ext>
            </a:extLst>
          </p:cNvPr>
          <p:cNvSpPr txBox="1"/>
          <p:nvPr/>
        </p:nvSpPr>
        <p:spPr>
          <a:xfrm>
            <a:off x="8458330" y="3523780"/>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p:sp>
        <p:nvSpPr>
          <p:cNvPr id="35" name="Rectangle 34">
            <a:extLst>
              <a:ext uri="{FF2B5EF4-FFF2-40B4-BE49-F238E27FC236}">
                <a16:creationId xmlns:a16="http://schemas.microsoft.com/office/drawing/2014/main" id="{C6275123-E840-9B3E-DA4D-ED75141EED1C}"/>
              </a:ext>
            </a:extLst>
          </p:cNvPr>
          <p:cNvSpPr>
            <a:spLocks noChangeAspect="1"/>
          </p:cNvSpPr>
          <p:nvPr/>
        </p:nvSpPr>
        <p:spPr>
          <a:xfrm>
            <a:off x="7100047" y="2792737"/>
            <a:ext cx="398033" cy="40228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3DF77A2-74C6-89CD-34CA-90D39D0E46E5}"/>
              </a:ext>
            </a:extLst>
          </p:cNvPr>
          <p:cNvCxnSpPr>
            <a:cxnSpLocks/>
          </p:cNvCxnSpPr>
          <p:nvPr/>
        </p:nvCxnSpPr>
        <p:spPr>
          <a:xfrm flipH="1">
            <a:off x="3820388" y="2792737"/>
            <a:ext cx="3279659"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7A38A7-1336-11C4-F01E-D38E04B147A6}"/>
              </a:ext>
            </a:extLst>
          </p:cNvPr>
          <p:cNvCxnSpPr>
            <a:cxnSpLocks/>
          </p:cNvCxnSpPr>
          <p:nvPr/>
        </p:nvCxnSpPr>
        <p:spPr>
          <a:xfrm flipH="1">
            <a:off x="6301791" y="3204078"/>
            <a:ext cx="1188342" cy="27690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DC21D6-E6D0-989C-A0A6-FEA72B5A285E}"/>
              </a:ext>
            </a:extLst>
          </p:cNvPr>
          <p:cNvCxnSpPr>
            <a:cxnSpLocks/>
          </p:cNvCxnSpPr>
          <p:nvPr/>
        </p:nvCxnSpPr>
        <p:spPr>
          <a:xfrm flipH="1">
            <a:off x="6315050" y="2801794"/>
            <a:ext cx="1183030"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526567-3D2C-C4CB-C76F-7FA758D617C0}"/>
              </a:ext>
            </a:extLst>
          </p:cNvPr>
          <p:cNvCxnSpPr>
            <a:cxnSpLocks/>
          </p:cNvCxnSpPr>
          <p:nvPr/>
        </p:nvCxnSpPr>
        <p:spPr>
          <a:xfrm flipH="1">
            <a:off x="3820388" y="3195921"/>
            <a:ext cx="3317471" cy="27771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9C11D9F-31E3-FB7A-82CD-8E5307E2C245}"/>
              </a:ext>
            </a:extLst>
          </p:cNvPr>
          <p:cNvSpPr>
            <a:spLocks noChangeAspect="1"/>
          </p:cNvSpPr>
          <p:nvPr/>
        </p:nvSpPr>
        <p:spPr>
          <a:xfrm>
            <a:off x="3820388" y="3470399"/>
            <a:ext cx="2476271" cy="2502717"/>
          </a:xfrm>
          <a:prstGeom prst="rect">
            <a:avLst/>
          </a:prstGeom>
          <a:solidFill>
            <a:schemeClr val="accent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8914BB5-502D-AEFD-D349-11B74847F6B0}"/>
              </a:ext>
            </a:extLst>
          </p:cNvPr>
          <p:cNvSpPr>
            <a:spLocks/>
          </p:cNvSpPr>
          <p:nvPr/>
        </p:nvSpPr>
        <p:spPr>
          <a:xfrm>
            <a:off x="3820388"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7AC7EA1-B17B-409B-EC2A-8F0297AC5C8A}"/>
              </a:ext>
            </a:extLst>
          </p:cNvPr>
          <p:cNvSpPr>
            <a:spLocks/>
          </p:cNvSpPr>
          <p:nvPr/>
        </p:nvSpPr>
        <p:spPr>
          <a:xfrm>
            <a:off x="4063242"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061DD94-9601-81B0-A92F-FA712F606E85}"/>
              </a:ext>
            </a:extLst>
          </p:cNvPr>
          <p:cNvSpPr>
            <a:spLocks/>
          </p:cNvSpPr>
          <p:nvPr/>
        </p:nvSpPr>
        <p:spPr>
          <a:xfrm>
            <a:off x="4312325" y="348740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6CF98F2-47FE-0FBE-54C3-8CAE0259F7E4}"/>
              </a:ext>
            </a:extLst>
          </p:cNvPr>
          <p:cNvSpPr>
            <a:spLocks/>
          </p:cNvSpPr>
          <p:nvPr/>
        </p:nvSpPr>
        <p:spPr>
          <a:xfrm>
            <a:off x="4562405" y="348740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4F0077-D979-7701-2C7A-471C374B57D0}"/>
              </a:ext>
            </a:extLst>
          </p:cNvPr>
          <p:cNvSpPr>
            <a:spLocks/>
          </p:cNvSpPr>
          <p:nvPr/>
        </p:nvSpPr>
        <p:spPr>
          <a:xfrm>
            <a:off x="4805918"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E1ED0EB-18C0-A369-C0D8-1177B850932B}"/>
              </a:ext>
            </a:extLst>
          </p:cNvPr>
          <p:cNvSpPr>
            <a:spLocks/>
          </p:cNvSpPr>
          <p:nvPr/>
        </p:nvSpPr>
        <p:spPr>
          <a:xfrm>
            <a:off x="5053335" y="348594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8997DFD-69FA-E312-DEB3-3850E1CBB964}"/>
              </a:ext>
            </a:extLst>
          </p:cNvPr>
          <p:cNvSpPr>
            <a:spLocks/>
          </p:cNvSpPr>
          <p:nvPr/>
        </p:nvSpPr>
        <p:spPr>
          <a:xfrm>
            <a:off x="5294341"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6D63B74-2283-38FB-F3FA-236FA41D7EB5}"/>
              </a:ext>
            </a:extLst>
          </p:cNvPr>
          <p:cNvSpPr>
            <a:spLocks/>
          </p:cNvSpPr>
          <p:nvPr/>
        </p:nvSpPr>
        <p:spPr>
          <a:xfrm>
            <a:off x="5535724" y="348594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0E8DA6B-4B79-26A8-782D-341031E19846}"/>
              </a:ext>
            </a:extLst>
          </p:cNvPr>
          <p:cNvSpPr>
            <a:spLocks/>
          </p:cNvSpPr>
          <p:nvPr/>
        </p:nvSpPr>
        <p:spPr>
          <a:xfrm>
            <a:off x="5778439"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75CC79A-1CED-E580-29A3-D5BC69490C5C}"/>
              </a:ext>
            </a:extLst>
          </p:cNvPr>
          <p:cNvSpPr>
            <a:spLocks/>
          </p:cNvSpPr>
          <p:nvPr/>
        </p:nvSpPr>
        <p:spPr>
          <a:xfrm>
            <a:off x="6025327" y="348594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7C8CFE3-6B96-A376-8D8B-322AD1B050CF}"/>
                  </a:ext>
                </a:extLst>
              </p:cNvPr>
              <p:cNvSpPr txBox="1"/>
              <p:nvPr/>
            </p:nvSpPr>
            <p:spPr>
              <a:xfrm>
                <a:off x="691222" y="2317992"/>
                <a:ext cx="5232266" cy="5075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m:rPr>
                              <m:sty m:val="p"/>
                            </m:rPr>
                            <a:rPr lang="en-US" sz="2400" b="0" i="0" smtClean="0">
                              <a:latin typeface="Cambria Math" panose="02040503050406030204" pitchFamily="18" charset="0"/>
                            </a:rPr>
                            <m:t>t</m:t>
                          </m:r>
                          <m:r>
                            <a:rPr lang="en-US" sz="2400" b="0" i="0"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𝜉</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m:rPr>
                                  <m:sty m:val="p"/>
                                </m:rPr>
                                <a:rPr lang="en-US" sz="2400" b="0" i="0" smtClean="0">
                                  <a:latin typeface="Cambria Math" panose="02040503050406030204" pitchFamily="18" charset="0"/>
                                </a:rPr>
                                <m:t>Σ</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up>
                          <m:r>
                            <m:rPr>
                              <m:sty m:val="p"/>
                            </m:rPr>
                            <a:rPr lang="en-US" sz="2400" b="0" i="0" smtClean="0">
                              <a:latin typeface="Cambria Math" panose="02040503050406030204" pitchFamily="18" charset="0"/>
                            </a:rPr>
                            <m:t>Δ</m:t>
                          </m:r>
                        </m:sup>
                      </m:sSubSup>
                      <m:r>
                        <a:rPr lang="en-US" sz="2400" b="0" i="1" smtClean="0">
                          <a:latin typeface="Cambria Math" panose="02040503050406030204" pitchFamily="18" charset="0"/>
                        </a:rPr>
                        <m:t>∗</m:t>
                      </m:r>
                      <m:r>
                        <a:rPr lang="en-US" sz="2400" b="0" i="1" smtClean="0">
                          <a:latin typeface="Cambria Math" panose="02040503050406030204" pitchFamily="18" charset="0"/>
                        </a:rPr>
                        <m:t>𝜉</m:t>
                      </m:r>
                      <m:r>
                        <a:rPr lang="en-US" sz="2400" b="0" i="1" smtClean="0">
                          <a:latin typeface="Cambria Math" panose="02040503050406030204" pitchFamily="18" charset="0"/>
                        </a:rPr>
                        <m:t>     </m:t>
                      </m:r>
                      <m:r>
                        <a:rPr lang="en-US" sz="2400" b="0" i="1" smtClean="0">
                          <a:latin typeface="Cambria Math" panose="02040503050406030204" pitchFamily="18" charset="0"/>
                        </a:rPr>
                        <m:t>𝜉</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𝒰</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−1,1</m:t>
                          </m:r>
                        </m:e>
                      </m:d>
                    </m:oMath>
                  </m:oMathPara>
                </a14:m>
                <a:endParaRPr lang="en-US" sz="2400" dirty="0"/>
              </a:p>
            </p:txBody>
          </p:sp>
        </mc:Choice>
        <mc:Fallback xmlns="">
          <p:sp>
            <p:nvSpPr>
              <p:cNvPr id="3" name="TextBox 2">
                <a:extLst>
                  <a:ext uri="{FF2B5EF4-FFF2-40B4-BE49-F238E27FC236}">
                    <a16:creationId xmlns:a16="http://schemas.microsoft.com/office/drawing/2014/main" id="{27C8CFE3-6B96-A376-8D8B-322AD1B050CF}"/>
                  </a:ext>
                </a:extLst>
              </p:cNvPr>
              <p:cNvSpPr txBox="1">
                <a:spLocks noRot="1" noChangeAspect="1" noMove="1" noResize="1" noEditPoints="1" noAdjustHandles="1" noChangeArrowheads="1" noChangeShapeType="1" noTextEdit="1"/>
              </p:cNvSpPr>
              <p:nvPr/>
            </p:nvSpPr>
            <p:spPr>
              <a:xfrm>
                <a:off x="691222" y="2317992"/>
                <a:ext cx="5232266" cy="507575"/>
              </a:xfrm>
              <a:prstGeom prst="rect">
                <a:avLst/>
              </a:prstGeom>
              <a:blipFill>
                <a:blip r:embed="rId3"/>
                <a:stretch>
                  <a:fillRect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74465B8-D5AD-6CB8-FB6A-6DC09E789501}"/>
                  </a:ext>
                </a:extLst>
              </p:cNvPr>
              <p:cNvSpPr txBox="1"/>
              <p:nvPr/>
            </p:nvSpPr>
            <p:spPr>
              <a:xfrm>
                <a:off x="384048" y="1252358"/>
                <a:ext cx="6031601" cy="10156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Attenuation through 1D slab,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=3</m:t>
                    </m:r>
                  </m:oMath>
                </a14:m>
                <a:r>
                  <a:rPr lang="en-US" sz="2000" b="0" dirty="0">
                    <a:latin typeface="Arial" panose="020B0604020202020204" pitchFamily="34" charset="0"/>
                    <a:cs typeface="Arial" panose="020B0604020202020204" pitchFamily="34" charset="0"/>
                  </a:rPr>
                  <a:t> materials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Uncertain total cross section</a:t>
                </a:r>
              </a:p>
            </p:txBody>
          </p:sp>
        </mc:Choice>
        <mc:Fallback>
          <p:sp>
            <p:nvSpPr>
              <p:cNvPr id="8" name="TextBox 7">
                <a:extLst>
                  <a:ext uri="{FF2B5EF4-FFF2-40B4-BE49-F238E27FC236}">
                    <a16:creationId xmlns:a16="http://schemas.microsoft.com/office/drawing/2014/main" id="{274465B8-D5AD-6CB8-FB6A-6DC09E789501}"/>
                  </a:ext>
                </a:extLst>
              </p:cNvPr>
              <p:cNvSpPr txBox="1">
                <a:spLocks noRot="1" noChangeAspect="1" noMove="1" noResize="1" noEditPoints="1" noAdjustHandles="1" noChangeArrowheads="1" noChangeShapeType="1" noTextEdit="1"/>
              </p:cNvSpPr>
              <p:nvPr/>
            </p:nvSpPr>
            <p:spPr>
              <a:xfrm>
                <a:off x="384048" y="1252358"/>
                <a:ext cx="6031601" cy="1015663"/>
              </a:xfrm>
              <a:prstGeom prst="rect">
                <a:avLst/>
              </a:prstGeom>
              <a:blipFill>
                <a:blip r:embed="rId4"/>
                <a:stretch>
                  <a:fillRect l="-842" t="-2469"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1B2DE1-80FA-6CCC-AB0B-477A5FC66B30}"/>
                  </a:ext>
                </a:extLst>
              </p:cNvPr>
              <p:cNvSpPr txBox="1"/>
              <p:nvPr/>
            </p:nvSpPr>
            <p:spPr>
              <a:xfrm>
                <a:off x="3736872" y="5987751"/>
                <a:ext cx="16446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=6</m:t>
                      </m:r>
                    </m:oMath>
                  </m:oMathPara>
                </a14:m>
                <a:endParaRPr lang="en-US" sz="2400" dirty="0"/>
              </a:p>
            </p:txBody>
          </p:sp>
        </mc:Choice>
        <mc:Fallback xmlns="">
          <p:sp>
            <p:nvSpPr>
              <p:cNvPr id="11" name="TextBox 10">
                <a:extLst>
                  <a:ext uri="{FF2B5EF4-FFF2-40B4-BE49-F238E27FC236}">
                    <a16:creationId xmlns:a16="http://schemas.microsoft.com/office/drawing/2014/main" id="{191B2DE1-80FA-6CCC-AB0B-477A5FC66B30}"/>
                  </a:ext>
                </a:extLst>
              </p:cNvPr>
              <p:cNvSpPr txBox="1">
                <a:spLocks noRot="1" noChangeAspect="1" noMove="1" noResize="1" noEditPoints="1" noAdjustHandles="1" noChangeArrowheads="1" noChangeShapeType="1" noTextEdit="1"/>
              </p:cNvSpPr>
              <p:nvPr/>
            </p:nvSpPr>
            <p:spPr>
              <a:xfrm>
                <a:off x="3736872" y="5987751"/>
                <a:ext cx="1644681" cy="461665"/>
              </a:xfrm>
              <a:prstGeom prst="rect">
                <a:avLst/>
              </a:prstGeom>
              <a:blipFill>
                <a:blip r:embed="rId5"/>
                <a:stretch>
                  <a:fillRect b="-2703"/>
                </a:stretch>
              </a:blipFill>
            </p:spPr>
            <p:txBody>
              <a:bodyPr/>
              <a:lstStyle/>
              <a:p>
                <a:r>
                  <a:rPr lang="en-US">
                    <a:noFill/>
                  </a:rPr>
                  <a:t> </a:t>
                </a:r>
              </a:p>
            </p:txBody>
          </p:sp>
        </mc:Fallback>
      </mc:AlternateContent>
      <p:sp>
        <p:nvSpPr>
          <p:cNvPr id="12" name="Slide Number Placeholder 3">
            <a:extLst>
              <a:ext uri="{FF2B5EF4-FFF2-40B4-BE49-F238E27FC236}">
                <a16:creationId xmlns:a16="http://schemas.microsoft.com/office/drawing/2014/main" id="{A73B61C6-3086-FC00-2CED-8BE54BF51045}"/>
              </a:ext>
            </a:extLst>
          </p:cNvPr>
          <p:cNvSpPr>
            <a:spLocks noGrp="1"/>
          </p:cNvSpPr>
          <p:nvPr>
            <p:ph type="sldNum" sz="quarter" idx="12"/>
          </p:nvPr>
        </p:nvSpPr>
        <p:spPr>
          <a:xfrm>
            <a:off x="8610600" y="6356351"/>
            <a:ext cx="2743200" cy="365125"/>
          </a:xfrm>
        </p:spPr>
        <p:txBody>
          <a:bodyPr/>
          <a:lstStyle/>
          <a:p>
            <a:r>
              <a:rPr lang="en-US" sz="1600" dirty="0"/>
              <a:t>24/33</a:t>
            </a:r>
          </a:p>
        </p:txBody>
      </p:sp>
    </p:spTree>
    <p:extLst>
      <p:ext uri="{BB962C8B-B14F-4D97-AF65-F5344CB8AC3E}">
        <p14:creationId xmlns:p14="http://schemas.microsoft.com/office/powerpoint/2010/main" val="403044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6823205" y="992367"/>
            <a:ext cx="1236243" cy="2501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2D69FA1-DD1D-A844-B9E5-C1E75A85D8AE}"/>
              </a:ext>
            </a:extLst>
          </p:cNvPr>
          <p:cNvSpPr/>
          <p:nvPr/>
        </p:nvSpPr>
        <p:spPr>
          <a:xfrm>
            <a:off x="10061333" y="996696"/>
            <a:ext cx="1398848" cy="25019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4967D-073B-A742-ACB7-9987844DDCA5}"/>
              </a:ext>
            </a:extLst>
          </p:cNvPr>
          <p:cNvSpPr/>
          <p:nvPr/>
        </p:nvSpPr>
        <p:spPr>
          <a:xfrm>
            <a:off x="7982380" y="992367"/>
            <a:ext cx="2636284"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Global sensitivity analysis</a:t>
            </a:r>
          </a:p>
        </p:txBody>
      </p:sp>
      <p:sp>
        <p:nvSpPr>
          <p:cNvPr id="6" name="Oval 5">
            <a:extLst>
              <a:ext uri="{FF2B5EF4-FFF2-40B4-BE49-F238E27FC236}">
                <a16:creationId xmlns:a16="http://schemas.microsoft.com/office/drawing/2014/main" id="{B1EC5785-5A5C-402F-A528-36320325F1EF}"/>
              </a:ext>
            </a:extLst>
          </p:cNvPr>
          <p:cNvSpPr/>
          <p:nvPr/>
        </p:nvSpPr>
        <p:spPr>
          <a:xfrm>
            <a:off x="7352620" y="137248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6156377" y="21191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10760757" y="1979733"/>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8820717" y="2646688"/>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31968" y="1607434"/>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300065" y="2792737"/>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32464" y="2218361"/>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35725" y="2354061"/>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1" name="Oval 20">
            <a:extLst>
              <a:ext uri="{FF2B5EF4-FFF2-40B4-BE49-F238E27FC236}">
                <a16:creationId xmlns:a16="http://schemas.microsoft.com/office/drawing/2014/main" id="{331F7D09-DE3D-4E1A-AFB8-1B1C0998CBCB}"/>
              </a:ext>
            </a:extLst>
          </p:cNvPr>
          <p:cNvSpPr/>
          <p:nvPr/>
        </p:nvSpPr>
        <p:spPr>
          <a:xfrm>
            <a:off x="7982380" y="360467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25A0D6F-8D8D-4259-82B4-7C200C1B2635}"/>
              </a:ext>
            </a:extLst>
          </p:cNvPr>
          <p:cNvSpPr txBox="1"/>
          <p:nvPr/>
        </p:nvSpPr>
        <p:spPr>
          <a:xfrm>
            <a:off x="8458330" y="3523780"/>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p:sp>
        <p:nvSpPr>
          <p:cNvPr id="35" name="Rectangle 34">
            <a:extLst>
              <a:ext uri="{FF2B5EF4-FFF2-40B4-BE49-F238E27FC236}">
                <a16:creationId xmlns:a16="http://schemas.microsoft.com/office/drawing/2014/main" id="{C6275123-E840-9B3E-DA4D-ED75141EED1C}"/>
              </a:ext>
            </a:extLst>
          </p:cNvPr>
          <p:cNvSpPr>
            <a:spLocks noChangeAspect="1"/>
          </p:cNvSpPr>
          <p:nvPr/>
        </p:nvSpPr>
        <p:spPr>
          <a:xfrm>
            <a:off x="7100047" y="2792737"/>
            <a:ext cx="398033" cy="40228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3DF77A2-74C6-89CD-34CA-90D39D0E46E5}"/>
              </a:ext>
            </a:extLst>
          </p:cNvPr>
          <p:cNvCxnSpPr>
            <a:cxnSpLocks/>
          </p:cNvCxnSpPr>
          <p:nvPr/>
        </p:nvCxnSpPr>
        <p:spPr>
          <a:xfrm flipH="1">
            <a:off x="3820388" y="2792737"/>
            <a:ext cx="3279659"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7A38A7-1336-11C4-F01E-D38E04B147A6}"/>
              </a:ext>
            </a:extLst>
          </p:cNvPr>
          <p:cNvCxnSpPr>
            <a:cxnSpLocks/>
          </p:cNvCxnSpPr>
          <p:nvPr/>
        </p:nvCxnSpPr>
        <p:spPr>
          <a:xfrm flipH="1">
            <a:off x="6301791" y="3204078"/>
            <a:ext cx="1188342" cy="27690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DC21D6-E6D0-989C-A0A6-FEA72B5A285E}"/>
              </a:ext>
            </a:extLst>
          </p:cNvPr>
          <p:cNvCxnSpPr>
            <a:cxnSpLocks/>
          </p:cNvCxnSpPr>
          <p:nvPr/>
        </p:nvCxnSpPr>
        <p:spPr>
          <a:xfrm flipH="1">
            <a:off x="6315050" y="2801794"/>
            <a:ext cx="1183030"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526567-3D2C-C4CB-C76F-7FA758D617C0}"/>
              </a:ext>
            </a:extLst>
          </p:cNvPr>
          <p:cNvCxnSpPr>
            <a:cxnSpLocks/>
          </p:cNvCxnSpPr>
          <p:nvPr/>
        </p:nvCxnSpPr>
        <p:spPr>
          <a:xfrm flipH="1">
            <a:off x="3820388" y="3195921"/>
            <a:ext cx="3317471" cy="27771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9C11D9F-31E3-FB7A-82CD-8E5307E2C245}"/>
              </a:ext>
            </a:extLst>
          </p:cNvPr>
          <p:cNvSpPr>
            <a:spLocks noChangeAspect="1"/>
          </p:cNvSpPr>
          <p:nvPr/>
        </p:nvSpPr>
        <p:spPr>
          <a:xfrm>
            <a:off x="3820388" y="3470399"/>
            <a:ext cx="2476271" cy="2502717"/>
          </a:xfrm>
          <a:prstGeom prst="rect">
            <a:avLst/>
          </a:prstGeom>
          <a:solidFill>
            <a:schemeClr val="accent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8914BB5-502D-AEFD-D349-11B74847F6B0}"/>
              </a:ext>
            </a:extLst>
          </p:cNvPr>
          <p:cNvSpPr>
            <a:spLocks/>
          </p:cNvSpPr>
          <p:nvPr/>
        </p:nvSpPr>
        <p:spPr>
          <a:xfrm>
            <a:off x="3820388"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7AC7EA1-B17B-409B-EC2A-8F0297AC5C8A}"/>
              </a:ext>
            </a:extLst>
          </p:cNvPr>
          <p:cNvSpPr>
            <a:spLocks/>
          </p:cNvSpPr>
          <p:nvPr/>
        </p:nvSpPr>
        <p:spPr>
          <a:xfrm>
            <a:off x="4063242" y="348740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061DD94-9601-81B0-A92F-FA712F606E85}"/>
              </a:ext>
            </a:extLst>
          </p:cNvPr>
          <p:cNvSpPr>
            <a:spLocks/>
          </p:cNvSpPr>
          <p:nvPr/>
        </p:nvSpPr>
        <p:spPr>
          <a:xfrm>
            <a:off x="4312325"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6CF98F2-47FE-0FBE-54C3-8CAE0259F7E4}"/>
              </a:ext>
            </a:extLst>
          </p:cNvPr>
          <p:cNvSpPr>
            <a:spLocks/>
          </p:cNvSpPr>
          <p:nvPr/>
        </p:nvSpPr>
        <p:spPr>
          <a:xfrm>
            <a:off x="4562405"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4F0077-D979-7701-2C7A-471C374B57D0}"/>
              </a:ext>
            </a:extLst>
          </p:cNvPr>
          <p:cNvSpPr>
            <a:spLocks/>
          </p:cNvSpPr>
          <p:nvPr/>
        </p:nvSpPr>
        <p:spPr>
          <a:xfrm>
            <a:off x="4805918" y="348740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E1ED0EB-18C0-A369-C0D8-1177B850932B}"/>
              </a:ext>
            </a:extLst>
          </p:cNvPr>
          <p:cNvSpPr>
            <a:spLocks/>
          </p:cNvSpPr>
          <p:nvPr/>
        </p:nvSpPr>
        <p:spPr>
          <a:xfrm>
            <a:off x="5053335"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8997DFD-69FA-E312-DEB3-3850E1CBB964}"/>
              </a:ext>
            </a:extLst>
          </p:cNvPr>
          <p:cNvSpPr>
            <a:spLocks/>
          </p:cNvSpPr>
          <p:nvPr/>
        </p:nvSpPr>
        <p:spPr>
          <a:xfrm>
            <a:off x="5294341"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6D63B74-2283-38FB-F3FA-236FA41D7EB5}"/>
              </a:ext>
            </a:extLst>
          </p:cNvPr>
          <p:cNvSpPr>
            <a:spLocks/>
          </p:cNvSpPr>
          <p:nvPr/>
        </p:nvSpPr>
        <p:spPr>
          <a:xfrm>
            <a:off x="5535724"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0E8DA6B-4B79-26A8-782D-341031E19846}"/>
              </a:ext>
            </a:extLst>
          </p:cNvPr>
          <p:cNvSpPr>
            <a:spLocks/>
          </p:cNvSpPr>
          <p:nvPr/>
        </p:nvSpPr>
        <p:spPr>
          <a:xfrm>
            <a:off x="5778439" y="348594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75CC79A-1CED-E580-29A3-D5BC69490C5C}"/>
              </a:ext>
            </a:extLst>
          </p:cNvPr>
          <p:cNvSpPr>
            <a:spLocks/>
          </p:cNvSpPr>
          <p:nvPr/>
        </p:nvSpPr>
        <p:spPr>
          <a:xfrm>
            <a:off x="6025327"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1C9169-F602-DB3E-8ACB-ACA4E926638F}"/>
                  </a:ext>
                </a:extLst>
              </p:cNvPr>
              <p:cNvSpPr txBox="1"/>
              <p:nvPr/>
            </p:nvSpPr>
            <p:spPr>
              <a:xfrm>
                <a:off x="691222" y="2317992"/>
                <a:ext cx="5232266" cy="5075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m:rPr>
                              <m:sty m:val="p"/>
                            </m:rPr>
                            <a:rPr lang="en-US" sz="2400" b="0" i="0" smtClean="0">
                              <a:latin typeface="Cambria Math" panose="02040503050406030204" pitchFamily="18" charset="0"/>
                            </a:rPr>
                            <m:t>t</m:t>
                          </m:r>
                          <m:r>
                            <a:rPr lang="en-US" sz="2400" b="0" i="0"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𝜉</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m:rPr>
                                  <m:sty m:val="p"/>
                                </m:rPr>
                                <a:rPr lang="en-US" sz="2400" b="0" i="0" smtClean="0">
                                  <a:latin typeface="Cambria Math" panose="02040503050406030204" pitchFamily="18" charset="0"/>
                                </a:rPr>
                                <m:t>Σ</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up>
                          <m:r>
                            <m:rPr>
                              <m:sty m:val="p"/>
                            </m:rPr>
                            <a:rPr lang="en-US" sz="2400" b="0" i="0" smtClean="0">
                              <a:latin typeface="Cambria Math" panose="02040503050406030204" pitchFamily="18" charset="0"/>
                            </a:rPr>
                            <m:t>Δ</m:t>
                          </m:r>
                        </m:sup>
                      </m:sSubSup>
                      <m:r>
                        <a:rPr lang="en-US" sz="2400" b="0" i="1" smtClean="0">
                          <a:latin typeface="Cambria Math" panose="02040503050406030204" pitchFamily="18" charset="0"/>
                        </a:rPr>
                        <m:t>∗</m:t>
                      </m:r>
                      <m:r>
                        <a:rPr lang="en-US" sz="2400" b="0" i="1" smtClean="0">
                          <a:latin typeface="Cambria Math" panose="02040503050406030204" pitchFamily="18" charset="0"/>
                        </a:rPr>
                        <m:t>𝜉</m:t>
                      </m:r>
                      <m:r>
                        <a:rPr lang="en-US" sz="2400" b="0" i="1" smtClean="0">
                          <a:latin typeface="Cambria Math" panose="02040503050406030204" pitchFamily="18" charset="0"/>
                        </a:rPr>
                        <m:t>     </m:t>
                      </m:r>
                      <m:r>
                        <a:rPr lang="en-US" sz="2400" b="0" i="1" smtClean="0">
                          <a:latin typeface="Cambria Math" panose="02040503050406030204" pitchFamily="18" charset="0"/>
                        </a:rPr>
                        <m:t>𝜉</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𝒰</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−1,1</m:t>
                          </m:r>
                        </m:e>
                      </m:d>
                    </m:oMath>
                  </m:oMathPara>
                </a14:m>
                <a:endParaRPr lang="en-US" sz="2400" dirty="0"/>
              </a:p>
            </p:txBody>
          </p:sp>
        </mc:Choice>
        <mc:Fallback xmlns="">
          <p:sp>
            <p:nvSpPr>
              <p:cNvPr id="3" name="TextBox 2">
                <a:extLst>
                  <a:ext uri="{FF2B5EF4-FFF2-40B4-BE49-F238E27FC236}">
                    <a16:creationId xmlns:a16="http://schemas.microsoft.com/office/drawing/2014/main" id="{EE1C9169-F602-DB3E-8ACB-ACA4E926638F}"/>
                  </a:ext>
                </a:extLst>
              </p:cNvPr>
              <p:cNvSpPr txBox="1">
                <a:spLocks noRot="1" noChangeAspect="1" noMove="1" noResize="1" noEditPoints="1" noAdjustHandles="1" noChangeArrowheads="1" noChangeShapeType="1" noTextEdit="1"/>
              </p:cNvSpPr>
              <p:nvPr/>
            </p:nvSpPr>
            <p:spPr>
              <a:xfrm>
                <a:off x="691222" y="2317992"/>
                <a:ext cx="5232266" cy="507575"/>
              </a:xfrm>
              <a:prstGeom prst="rect">
                <a:avLst/>
              </a:prstGeom>
              <a:blipFill>
                <a:blip r:embed="rId3"/>
                <a:stretch>
                  <a:fillRect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2FDD20-ECAC-EEA1-F461-06A494A3201C}"/>
                  </a:ext>
                </a:extLst>
              </p:cNvPr>
              <p:cNvSpPr txBox="1"/>
              <p:nvPr/>
            </p:nvSpPr>
            <p:spPr>
              <a:xfrm>
                <a:off x="384048" y="1252358"/>
                <a:ext cx="6031601" cy="10156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Attenuation through 1D slab,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=3</m:t>
                    </m:r>
                  </m:oMath>
                </a14:m>
                <a:r>
                  <a:rPr lang="en-US" sz="2000" b="0" dirty="0">
                    <a:latin typeface="Arial" panose="020B0604020202020204" pitchFamily="34" charset="0"/>
                    <a:cs typeface="Arial" panose="020B0604020202020204" pitchFamily="34" charset="0"/>
                  </a:rPr>
                  <a:t> materials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Uncertain total cross section</a:t>
                </a:r>
              </a:p>
            </p:txBody>
          </p:sp>
        </mc:Choice>
        <mc:Fallback>
          <p:sp>
            <p:nvSpPr>
              <p:cNvPr id="8" name="TextBox 7">
                <a:extLst>
                  <a:ext uri="{FF2B5EF4-FFF2-40B4-BE49-F238E27FC236}">
                    <a16:creationId xmlns:a16="http://schemas.microsoft.com/office/drawing/2014/main" id="{222FDD20-ECAC-EEA1-F461-06A494A3201C}"/>
                  </a:ext>
                </a:extLst>
              </p:cNvPr>
              <p:cNvSpPr txBox="1">
                <a:spLocks noRot="1" noChangeAspect="1" noMove="1" noResize="1" noEditPoints="1" noAdjustHandles="1" noChangeArrowheads="1" noChangeShapeType="1" noTextEdit="1"/>
              </p:cNvSpPr>
              <p:nvPr/>
            </p:nvSpPr>
            <p:spPr>
              <a:xfrm>
                <a:off x="384048" y="1252358"/>
                <a:ext cx="6031601" cy="1015663"/>
              </a:xfrm>
              <a:prstGeom prst="rect">
                <a:avLst/>
              </a:prstGeom>
              <a:blipFill>
                <a:blip r:embed="rId4"/>
                <a:stretch>
                  <a:fillRect l="-842" t="-2469"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FAE602-ABB2-BFE2-2A22-6A5B53F80E5A}"/>
                  </a:ext>
                </a:extLst>
              </p:cNvPr>
              <p:cNvSpPr txBox="1"/>
              <p:nvPr/>
            </p:nvSpPr>
            <p:spPr>
              <a:xfrm>
                <a:off x="3736872" y="5987751"/>
                <a:ext cx="16446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=4</m:t>
                      </m:r>
                    </m:oMath>
                  </m:oMathPara>
                </a14:m>
                <a:endParaRPr lang="en-US" sz="2400" dirty="0"/>
              </a:p>
            </p:txBody>
          </p:sp>
        </mc:Choice>
        <mc:Fallback xmlns="">
          <p:sp>
            <p:nvSpPr>
              <p:cNvPr id="11" name="TextBox 10">
                <a:extLst>
                  <a:ext uri="{FF2B5EF4-FFF2-40B4-BE49-F238E27FC236}">
                    <a16:creationId xmlns:a16="http://schemas.microsoft.com/office/drawing/2014/main" id="{A1FAE602-ABB2-BFE2-2A22-6A5B53F80E5A}"/>
                  </a:ext>
                </a:extLst>
              </p:cNvPr>
              <p:cNvSpPr txBox="1">
                <a:spLocks noRot="1" noChangeAspect="1" noMove="1" noResize="1" noEditPoints="1" noAdjustHandles="1" noChangeArrowheads="1" noChangeShapeType="1" noTextEdit="1"/>
              </p:cNvSpPr>
              <p:nvPr/>
            </p:nvSpPr>
            <p:spPr>
              <a:xfrm>
                <a:off x="3736872" y="5987751"/>
                <a:ext cx="1644681" cy="461665"/>
              </a:xfrm>
              <a:prstGeom prst="rect">
                <a:avLst/>
              </a:prstGeom>
              <a:blipFill>
                <a:blip r:embed="rId5"/>
                <a:stretch>
                  <a:fillRect b="-2703"/>
                </a:stretch>
              </a:blipFill>
            </p:spPr>
            <p:txBody>
              <a:bodyPr/>
              <a:lstStyle/>
              <a:p>
                <a:r>
                  <a:rPr lang="en-US">
                    <a:noFill/>
                  </a:rPr>
                  <a:t> </a:t>
                </a:r>
              </a:p>
            </p:txBody>
          </p:sp>
        </mc:Fallback>
      </mc:AlternateContent>
      <p:sp>
        <p:nvSpPr>
          <p:cNvPr id="12" name="Slide Number Placeholder 3">
            <a:extLst>
              <a:ext uri="{FF2B5EF4-FFF2-40B4-BE49-F238E27FC236}">
                <a16:creationId xmlns:a16="http://schemas.microsoft.com/office/drawing/2014/main" id="{6CE20295-9ABD-8BC6-D503-A6F2A602BF06}"/>
              </a:ext>
            </a:extLst>
          </p:cNvPr>
          <p:cNvSpPr>
            <a:spLocks noGrp="1"/>
          </p:cNvSpPr>
          <p:nvPr>
            <p:ph type="sldNum" sz="quarter" idx="12"/>
          </p:nvPr>
        </p:nvSpPr>
        <p:spPr>
          <a:xfrm>
            <a:off x="8610600" y="6356351"/>
            <a:ext cx="2743200" cy="365125"/>
          </a:xfrm>
        </p:spPr>
        <p:txBody>
          <a:bodyPr/>
          <a:lstStyle/>
          <a:p>
            <a:r>
              <a:rPr lang="en-US" sz="1600" dirty="0"/>
              <a:t>24/33</a:t>
            </a:r>
          </a:p>
        </p:txBody>
      </p:sp>
    </p:spTree>
    <p:extLst>
      <p:ext uri="{BB962C8B-B14F-4D97-AF65-F5344CB8AC3E}">
        <p14:creationId xmlns:p14="http://schemas.microsoft.com/office/powerpoint/2010/main" val="2890023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6823205" y="992367"/>
            <a:ext cx="1236243" cy="2501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12D69FA1-DD1D-A844-B9E5-C1E75A85D8AE}"/>
              </a:ext>
            </a:extLst>
          </p:cNvPr>
          <p:cNvSpPr/>
          <p:nvPr/>
        </p:nvSpPr>
        <p:spPr>
          <a:xfrm>
            <a:off x="10061333" y="996696"/>
            <a:ext cx="1398848" cy="25019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94967D-073B-A742-ACB7-9987844DDCA5}"/>
              </a:ext>
            </a:extLst>
          </p:cNvPr>
          <p:cNvSpPr/>
          <p:nvPr/>
        </p:nvSpPr>
        <p:spPr>
          <a:xfrm>
            <a:off x="7982380" y="992367"/>
            <a:ext cx="2636284"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Global sensitivity analysis</a:t>
            </a:r>
          </a:p>
        </p:txBody>
      </p:sp>
      <p:sp>
        <p:nvSpPr>
          <p:cNvPr id="6" name="Oval 5">
            <a:extLst>
              <a:ext uri="{FF2B5EF4-FFF2-40B4-BE49-F238E27FC236}">
                <a16:creationId xmlns:a16="http://schemas.microsoft.com/office/drawing/2014/main" id="{B1EC5785-5A5C-402F-A528-36320325F1EF}"/>
              </a:ext>
            </a:extLst>
          </p:cNvPr>
          <p:cNvSpPr/>
          <p:nvPr/>
        </p:nvSpPr>
        <p:spPr>
          <a:xfrm>
            <a:off x="7352620" y="137248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6156377" y="21191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10760757" y="1979733"/>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8820717" y="2646688"/>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31968" y="1607434"/>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300065" y="2792737"/>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32464" y="2218361"/>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35725" y="2354061"/>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1" name="Oval 20">
            <a:extLst>
              <a:ext uri="{FF2B5EF4-FFF2-40B4-BE49-F238E27FC236}">
                <a16:creationId xmlns:a16="http://schemas.microsoft.com/office/drawing/2014/main" id="{331F7D09-DE3D-4E1A-AFB8-1B1C0998CBCB}"/>
              </a:ext>
            </a:extLst>
          </p:cNvPr>
          <p:cNvSpPr/>
          <p:nvPr/>
        </p:nvSpPr>
        <p:spPr>
          <a:xfrm>
            <a:off x="7982380" y="360467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25A0D6F-8D8D-4259-82B4-7C200C1B2635}"/>
              </a:ext>
            </a:extLst>
          </p:cNvPr>
          <p:cNvSpPr txBox="1"/>
          <p:nvPr/>
        </p:nvSpPr>
        <p:spPr>
          <a:xfrm>
            <a:off x="8458330" y="3523780"/>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p:sp>
        <p:nvSpPr>
          <p:cNvPr id="35" name="Rectangle 34">
            <a:extLst>
              <a:ext uri="{FF2B5EF4-FFF2-40B4-BE49-F238E27FC236}">
                <a16:creationId xmlns:a16="http://schemas.microsoft.com/office/drawing/2014/main" id="{C6275123-E840-9B3E-DA4D-ED75141EED1C}"/>
              </a:ext>
            </a:extLst>
          </p:cNvPr>
          <p:cNvSpPr>
            <a:spLocks noChangeAspect="1"/>
          </p:cNvSpPr>
          <p:nvPr/>
        </p:nvSpPr>
        <p:spPr>
          <a:xfrm>
            <a:off x="7100047" y="2792737"/>
            <a:ext cx="398033" cy="40228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3DF77A2-74C6-89CD-34CA-90D39D0E46E5}"/>
              </a:ext>
            </a:extLst>
          </p:cNvPr>
          <p:cNvCxnSpPr>
            <a:cxnSpLocks/>
          </p:cNvCxnSpPr>
          <p:nvPr/>
        </p:nvCxnSpPr>
        <p:spPr>
          <a:xfrm flipH="1">
            <a:off x="3820388" y="2792737"/>
            <a:ext cx="3279659"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7A38A7-1336-11C4-F01E-D38E04B147A6}"/>
              </a:ext>
            </a:extLst>
          </p:cNvPr>
          <p:cNvCxnSpPr>
            <a:cxnSpLocks/>
          </p:cNvCxnSpPr>
          <p:nvPr/>
        </p:nvCxnSpPr>
        <p:spPr>
          <a:xfrm flipH="1">
            <a:off x="6301791" y="3204078"/>
            <a:ext cx="1188342" cy="276903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DC21D6-E6D0-989C-A0A6-FEA72B5A285E}"/>
              </a:ext>
            </a:extLst>
          </p:cNvPr>
          <p:cNvCxnSpPr>
            <a:cxnSpLocks/>
          </p:cNvCxnSpPr>
          <p:nvPr/>
        </p:nvCxnSpPr>
        <p:spPr>
          <a:xfrm flipH="1">
            <a:off x="6315050" y="2801794"/>
            <a:ext cx="1183030" cy="66302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526567-3D2C-C4CB-C76F-7FA758D617C0}"/>
              </a:ext>
            </a:extLst>
          </p:cNvPr>
          <p:cNvCxnSpPr>
            <a:cxnSpLocks/>
          </p:cNvCxnSpPr>
          <p:nvPr/>
        </p:nvCxnSpPr>
        <p:spPr>
          <a:xfrm flipH="1">
            <a:off x="3820388" y="3195921"/>
            <a:ext cx="3317471" cy="277719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9C11D9F-31E3-FB7A-82CD-8E5307E2C245}"/>
              </a:ext>
            </a:extLst>
          </p:cNvPr>
          <p:cNvSpPr>
            <a:spLocks noChangeAspect="1"/>
          </p:cNvSpPr>
          <p:nvPr/>
        </p:nvSpPr>
        <p:spPr>
          <a:xfrm>
            <a:off x="3820388" y="3470399"/>
            <a:ext cx="2476271" cy="2502717"/>
          </a:xfrm>
          <a:prstGeom prst="rect">
            <a:avLst/>
          </a:prstGeom>
          <a:solidFill>
            <a:schemeClr val="accent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8914BB5-502D-AEFD-D349-11B74847F6B0}"/>
              </a:ext>
            </a:extLst>
          </p:cNvPr>
          <p:cNvSpPr>
            <a:spLocks/>
          </p:cNvSpPr>
          <p:nvPr/>
        </p:nvSpPr>
        <p:spPr>
          <a:xfrm>
            <a:off x="3820388"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7AC7EA1-B17B-409B-EC2A-8F0297AC5C8A}"/>
              </a:ext>
            </a:extLst>
          </p:cNvPr>
          <p:cNvSpPr>
            <a:spLocks/>
          </p:cNvSpPr>
          <p:nvPr/>
        </p:nvSpPr>
        <p:spPr>
          <a:xfrm>
            <a:off x="4063242" y="348740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061DD94-9601-81B0-A92F-FA712F606E85}"/>
              </a:ext>
            </a:extLst>
          </p:cNvPr>
          <p:cNvSpPr>
            <a:spLocks/>
          </p:cNvSpPr>
          <p:nvPr/>
        </p:nvSpPr>
        <p:spPr>
          <a:xfrm>
            <a:off x="4312325"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6CF98F2-47FE-0FBE-54C3-8CAE0259F7E4}"/>
              </a:ext>
            </a:extLst>
          </p:cNvPr>
          <p:cNvSpPr>
            <a:spLocks/>
          </p:cNvSpPr>
          <p:nvPr/>
        </p:nvSpPr>
        <p:spPr>
          <a:xfrm>
            <a:off x="4562405" y="348740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4F0077-D979-7701-2C7A-471C374B57D0}"/>
              </a:ext>
            </a:extLst>
          </p:cNvPr>
          <p:cNvSpPr>
            <a:spLocks/>
          </p:cNvSpPr>
          <p:nvPr/>
        </p:nvSpPr>
        <p:spPr>
          <a:xfrm>
            <a:off x="4805918" y="348740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E1ED0EB-18C0-A369-C0D8-1177B850932B}"/>
              </a:ext>
            </a:extLst>
          </p:cNvPr>
          <p:cNvSpPr>
            <a:spLocks/>
          </p:cNvSpPr>
          <p:nvPr/>
        </p:nvSpPr>
        <p:spPr>
          <a:xfrm>
            <a:off x="5053335"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8997DFD-69FA-E312-DEB3-3850E1CBB964}"/>
              </a:ext>
            </a:extLst>
          </p:cNvPr>
          <p:cNvSpPr>
            <a:spLocks/>
          </p:cNvSpPr>
          <p:nvPr/>
        </p:nvSpPr>
        <p:spPr>
          <a:xfrm>
            <a:off x="5294341"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6D63B74-2283-38FB-F3FA-236FA41D7EB5}"/>
              </a:ext>
            </a:extLst>
          </p:cNvPr>
          <p:cNvSpPr>
            <a:spLocks/>
          </p:cNvSpPr>
          <p:nvPr/>
        </p:nvSpPr>
        <p:spPr>
          <a:xfrm>
            <a:off x="5535724" y="348594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0E8DA6B-4B79-26A8-782D-341031E19846}"/>
              </a:ext>
            </a:extLst>
          </p:cNvPr>
          <p:cNvSpPr>
            <a:spLocks/>
          </p:cNvSpPr>
          <p:nvPr/>
        </p:nvSpPr>
        <p:spPr>
          <a:xfrm>
            <a:off x="5778439" y="3485948"/>
            <a:ext cx="246888" cy="2487168"/>
          </a:xfrm>
          <a:prstGeom prst="rect">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75CC79A-1CED-E580-29A3-D5BC69490C5C}"/>
              </a:ext>
            </a:extLst>
          </p:cNvPr>
          <p:cNvSpPr>
            <a:spLocks/>
          </p:cNvSpPr>
          <p:nvPr/>
        </p:nvSpPr>
        <p:spPr>
          <a:xfrm>
            <a:off x="6025327" y="3485948"/>
            <a:ext cx="246888" cy="2487168"/>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F8B2034-4729-1DBC-4872-B800BE97705F}"/>
                  </a:ext>
                </a:extLst>
              </p:cNvPr>
              <p:cNvSpPr txBox="1"/>
              <p:nvPr/>
            </p:nvSpPr>
            <p:spPr>
              <a:xfrm>
                <a:off x="691222" y="2317992"/>
                <a:ext cx="5232266" cy="5075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m:rPr>
                              <m:sty m:val="p"/>
                            </m:rPr>
                            <a:rPr lang="en-US" sz="2400" b="0" i="0" smtClean="0">
                              <a:latin typeface="Cambria Math" panose="02040503050406030204" pitchFamily="18" charset="0"/>
                            </a:rPr>
                            <m:t>t</m:t>
                          </m:r>
                          <m:r>
                            <a:rPr lang="en-US" sz="2400" b="0" i="0" smtClean="0">
                              <a:latin typeface="Cambria Math" panose="02040503050406030204" pitchFamily="18" charset="0"/>
                            </a:rPr>
                            <m:t>,3</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𝜉</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m:rPr>
                                  <m:sty m:val="p"/>
                                </m:rPr>
                                <a:rPr lang="en-US" sz="2400" b="0" i="0" smtClean="0">
                                  <a:latin typeface="Cambria Math" panose="02040503050406030204" pitchFamily="18" charset="0"/>
                                </a:rPr>
                                <m:t>Σ</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r>
                            <a:rPr lang="en-US" sz="2400" b="0" i="1" smtClean="0">
                              <a:latin typeface="Cambria Math" panose="02040503050406030204" pitchFamily="18" charset="0"/>
                            </a:rPr>
                            <m:t>,3</m:t>
                          </m:r>
                        </m:sub>
                        <m:sup>
                          <m:r>
                            <m:rPr>
                              <m:sty m:val="p"/>
                            </m:rPr>
                            <a:rPr lang="en-US" sz="2400" b="0" i="0" smtClean="0">
                              <a:latin typeface="Cambria Math" panose="02040503050406030204" pitchFamily="18" charset="0"/>
                            </a:rPr>
                            <m:t>Δ</m:t>
                          </m:r>
                        </m:sup>
                      </m:sSubSup>
                      <m:r>
                        <a:rPr lang="en-US" sz="2400" b="0" i="1" smtClean="0">
                          <a:latin typeface="Cambria Math" panose="02040503050406030204" pitchFamily="18" charset="0"/>
                        </a:rPr>
                        <m:t>∗</m:t>
                      </m:r>
                      <m:r>
                        <a:rPr lang="en-US" sz="2400" b="0" i="1" smtClean="0">
                          <a:latin typeface="Cambria Math" panose="02040503050406030204" pitchFamily="18" charset="0"/>
                        </a:rPr>
                        <m:t>𝜉</m:t>
                      </m:r>
                      <m:r>
                        <a:rPr lang="en-US" sz="2400" b="0" i="1" smtClean="0">
                          <a:latin typeface="Cambria Math" panose="02040503050406030204" pitchFamily="18" charset="0"/>
                        </a:rPr>
                        <m:t>     </m:t>
                      </m:r>
                      <m:r>
                        <a:rPr lang="en-US" sz="2400" b="0" i="1" smtClean="0">
                          <a:latin typeface="Cambria Math" panose="02040503050406030204" pitchFamily="18" charset="0"/>
                        </a:rPr>
                        <m:t>𝜉</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𝒰</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−1,1</m:t>
                          </m:r>
                        </m:e>
                      </m:d>
                    </m:oMath>
                  </m:oMathPara>
                </a14:m>
                <a:endParaRPr lang="en-US" sz="2400" dirty="0"/>
              </a:p>
            </p:txBody>
          </p:sp>
        </mc:Choice>
        <mc:Fallback xmlns="">
          <p:sp>
            <p:nvSpPr>
              <p:cNvPr id="3" name="TextBox 2">
                <a:extLst>
                  <a:ext uri="{FF2B5EF4-FFF2-40B4-BE49-F238E27FC236}">
                    <a16:creationId xmlns:a16="http://schemas.microsoft.com/office/drawing/2014/main" id="{9F8B2034-4729-1DBC-4872-B800BE97705F}"/>
                  </a:ext>
                </a:extLst>
              </p:cNvPr>
              <p:cNvSpPr txBox="1">
                <a:spLocks noRot="1" noChangeAspect="1" noMove="1" noResize="1" noEditPoints="1" noAdjustHandles="1" noChangeArrowheads="1" noChangeShapeType="1" noTextEdit="1"/>
              </p:cNvSpPr>
              <p:nvPr/>
            </p:nvSpPr>
            <p:spPr>
              <a:xfrm>
                <a:off x="691222" y="2317992"/>
                <a:ext cx="5232266" cy="507575"/>
              </a:xfrm>
              <a:prstGeom prst="rect">
                <a:avLst/>
              </a:prstGeom>
              <a:blipFill>
                <a:blip r:embed="rId3"/>
                <a:stretch>
                  <a:fillRect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6A501A9-DA79-C619-7D90-39B3E9733BE9}"/>
                  </a:ext>
                </a:extLst>
              </p:cNvPr>
              <p:cNvSpPr txBox="1"/>
              <p:nvPr/>
            </p:nvSpPr>
            <p:spPr>
              <a:xfrm>
                <a:off x="384048" y="1252358"/>
                <a:ext cx="6031601" cy="10156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000" b="0" dirty="0">
                    <a:latin typeface="Arial" panose="020B0604020202020204" pitchFamily="34" charset="0"/>
                    <a:cs typeface="Arial" panose="020B0604020202020204" pitchFamily="34" charset="0"/>
                  </a:rPr>
                  <a:t>Attenuation through 1D slab,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=3</m:t>
                    </m:r>
                  </m:oMath>
                </a14:m>
                <a:r>
                  <a:rPr lang="en-US" sz="2000" b="0" dirty="0">
                    <a:latin typeface="Arial" panose="020B0604020202020204" pitchFamily="34" charset="0"/>
                    <a:cs typeface="Arial" panose="020B0604020202020204" pitchFamily="34" charset="0"/>
                  </a:rPr>
                  <a:t> materials</a:t>
                </a:r>
              </a:p>
              <a:p>
                <a:pPr marL="285750" indent="-285750">
                  <a:buClr>
                    <a:schemeClr val="accent1"/>
                  </a:buCl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sz="2000" dirty="0">
                    <a:latin typeface="Arial" panose="020B0604020202020204" pitchFamily="34" charset="0"/>
                    <a:cs typeface="Arial" panose="020B0604020202020204" pitchFamily="34" charset="0"/>
                  </a:rPr>
                  <a:t>Uncertain total cross section</a:t>
                </a:r>
              </a:p>
            </p:txBody>
          </p:sp>
        </mc:Choice>
        <mc:Fallback>
          <p:sp>
            <p:nvSpPr>
              <p:cNvPr id="8" name="TextBox 7">
                <a:extLst>
                  <a:ext uri="{FF2B5EF4-FFF2-40B4-BE49-F238E27FC236}">
                    <a16:creationId xmlns:a16="http://schemas.microsoft.com/office/drawing/2014/main" id="{36A501A9-DA79-C619-7D90-39B3E9733BE9}"/>
                  </a:ext>
                </a:extLst>
              </p:cNvPr>
              <p:cNvSpPr txBox="1">
                <a:spLocks noRot="1" noChangeAspect="1" noMove="1" noResize="1" noEditPoints="1" noAdjustHandles="1" noChangeArrowheads="1" noChangeShapeType="1" noTextEdit="1"/>
              </p:cNvSpPr>
              <p:nvPr/>
            </p:nvSpPr>
            <p:spPr>
              <a:xfrm>
                <a:off x="384048" y="1252358"/>
                <a:ext cx="6031601" cy="1015663"/>
              </a:xfrm>
              <a:prstGeom prst="rect">
                <a:avLst/>
              </a:prstGeom>
              <a:blipFill>
                <a:blip r:embed="rId4"/>
                <a:stretch>
                  <a:fillRect l="-842" t="-2469"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20CB97-6A22-7375-8A21-1AF6AC12B2B3}"/>
                  </a:ext>
                </a:extLst>
              </p:cNvPr>
              <p:cNvSpPr txBox="1"/>
              <p:nvPr/>
            </p:nvSpPr>
            <p:spPr>
              <a:xfrm>
                <a:off x="3736872" y="5987751"/>
                <a:ext cx="16446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=5</m:t>
                      </m:r>
                    </m:oMath>
                  </m:oMathPara>
                </a14:m>
                <a:endParaRPr lang="en-US" sz="2400" dirty="0"/>
              </a:p>
            </p:txBody>
          </p:sp>
        </mc:Choice>
        <mc:Fallback xmlns="">
          <p:sp>
            <p:nvSpPr>
              <p:cNvPr id="11" name="TextBox 10">
                <a:extLst>
                  <a:ext uri="{FF2B5EF4-FFF2-40B4-BE49-F238E27FC236}">
                    <a16:creationId xmlns:a16="http://schemas.microsoft.com/office/drawing/2014/main" id="{5520CB97-6A22-7375-8A21-1AF6AC12B2B3}"/>
                  </a:ext>
                </a:extLst>
              </p:cNvPr>
              <p:cNvSpPr txBox="1">
                <a:spLocks noRot="1" noChangeAspect="1" noMove="1" noResize="1" noEditPoints="1" noAdjustHandles="1" noChangeArrowheads="1" noChangeShapeType="1" noTextEdit="1"/>
              </p:cNvSpPr>
              <p:nvPr/>
            </p:nvSpPr>
            <p:spPr>
              <a:xfrm>
                <a:off x="3736872" y="5987751"/>
                <a:ext cx="1644681" cy="461665"/>
              </a:xfrm>
              <a:prstGeom prst="rect">
                <a:avLst/>
              </a:prstGeom>
              <a:blipFill>
                <a:blip r:embed="rId5"/>
                <a:stretch>
                  <a:fillRect b="-2703"/>
                </a:stretch>
              </a:blipFill>
            </p:spPr>
            <p:txBody>
              <a:bodyPr/>
              <a:lstStyle/>
              <a:p>
                <a:r>
                  <a:rPr lang="en-US">
                    <a:noFill/>
                  </a:rPr>
                  <a:t> </a:t>
                </a:r>
              </a:p>
            </p:txBody>
          </p:sp>
        </mc:Fallback>
      </mc:AlternateContent>
      <p:sp>
        <p:nvSpPr>
          <p:cNvPr id="12" name="Slide Number Placeholder 3">
            <a:extLst>
              <a:ext uri="{FF2B5EF4-FFF2-40B4-BE49-F238E27FC236}">
                <a16:creationId xmlns:a16="http://schemas.microsoft.com/office/drawing/2014/main" id="{2E55B37A-6171-B824-C2F2-6BC42E281698}"/>
              </a:ext>
            </a:extLst>
          </p:cNvPr>
          <p:cNvSpPr>
            <a:spLocks noGrp="1"/>
          </p:cNvSpPr>
          <p:nvPr>
            <p:ph type="sldNum" sz="quarter" idx="12"/>
          </p:nvPr>
        </p:nvSpPr>
        <p:spPr>
          <a:xfrm>
            <a:off x="8610600" y="6356351"/>
            <a:ext cx="2743200" cy="365125"/>
          </a:xfrm>
        </p:spPr>
        <p:txBody>
          <a:bodyPr/>
          <a:lstStyle/>
          <a:p>
            <a:r>
              <a:rPr lang="en-US" sz="1600" dirty="0"/>
              <a:t>24/33</a:t>
            </a:r>
          </a:p>
        </p:txBody>
      </p:sp>
    </p:spTree>
    <p:extLst>
      <p:ext uri="{BB962C8B-B14F-4D97-AF65-F5344CB8AC3E}">
        <p14:creationId xmlns:p14="http://schemas.microsoft.com/office/powerpoint/2010/main" val="515600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E07BD-C5E8-4565-97D4-EF145D3F20BB}"/>
              </a:ext>
            </a:extLst>
          </p:cNvPr>
          <p:cNvSpPr/>
          <p:nvPr/>
        </p:nvSpPr>
        <p:spPr>
          <a:xfrm>
            <a:off x="856140" y="1872390"/>
            <a:ext cx="1236243" cy="25019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9F89A0F-2E15-F144-C88B-58362BFBB635}"/>
              </a:ext>
            </a:extLst>
          </p:cNvPr>
          <p:cNvSpPr/>
          <p:nvPr/>
        </p:nvSpPr>
        <p:spPr>
          <a:xfrm>
            <a:off x="3313192" y="1872390"/>
            <a:ext cx="1236243" cy="2501900"/>
          </a:xfrm>
          <a:prstGeom prst="rect">
            <a:avLst/>
          </a:prstGeom>
          <a:solidFill>
            <a:schemeClr val="accent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1E0C8B1-7466-E4F3-575A-5E2985490940}"/>
              </a:ext>
            </a:extLst>
          </p:cNvPr>
          <p:cNvSpPr/>
          <p:nvPr/>
        </p:nvSpPr>
        <p:spPr>
          <a:xfrm>
            <a:off x="2076949" y="1872390"/>
            <a:ext cx="1236243" cy="25019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1977352" cy="681036"/>
          </a:xfrm>
        </p:spPr>
        <p:txBody>
          <a:bodyPr>
            <a:normAutofit fontScale="90000"/>
          </a:bodyPr>
          <a:lstStyle/>
          <a:p>
            <a:r>
              <a:rPr lang="en-US" dirty="0"/>
              <a:t>Example – Global sensitivity analysis</a:t>
            </a:r>
          </a:p>
        </p:txBody>
      </p:sp>
      <p:sp>
        <p:nvSpPr>
          <p:cNvPr id="6" name="Oval 5">
            <a:extLst>
              <a:ext uri="{FF2B5EF4-FFF2-40B4-BE49-F238E27FC236}">
                <a16:creationId xmlns:a16="http://schemas.microsoft.com/office/drawing/2014/main" id="{B1EC5785-5A5C-402F-A528-36320325F1EF}"/>
              </a:ext>
            </a:extLst>
          </p:cNvPr>
          <p:cNvSpPr/>
          <p:nvPr/>
        </p:nvSpPr>
        <p:spPr>
          <a:xfrm>
            <a:off x="1385555" y="2252507"/>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96CC72-CAD6-460C-8639-B0B7E9A705D0}"/>
              </a:ext>
            </a:extLst>
          </p:cNvPr>
          <p:cNvSpPr/>
          <p:nvPr/>
        </p:nvSpPr>
        <p:spPr>
          <a:xfrm>
            <a:off x="189312" y="299913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7A6F49-532C-402D-B0EC-A22CF01591EC}"/>
              </a:ext>
            </a:extLst>
          </p:cNvPr>
          <p:cNvSpPr/>
          <p:nvPr/>
        </p:nvSpPr>
        <p:spPr>
          <a:xfrm>
            <a:off x="4793692" y="285975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97D1E4-035C-431E-BEED-B8953C4B80D5}"/>
              </a:ext>
            </a:extLst>
          </p:cNvPr>
          <p:cNvSpPr/>
          <p:nvPr/>
        </p:nvSpPr>
        <p:spPr>
          <a:xfrm>
            <a:off x="2853652" y="352671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1864903" y="2487457"/>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3333000" y="3672760"/>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5265399" y="3098384"/>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8660" y="3234084"/>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graphicFrame>
            <p:nvGraphicFramePr>
              <p:cNvPr id="27" name="Table 27">
                <a:extLst>
                  <a:ext uri="{FF2B5EF4-FFF2-40B4-BE49-F238E27FC236}">
                    <a16:creationId xmlns:a16="http://schemas.microsoft.com/office/drawing/2014/main" id="{7C0D55D6-5D2F-79F2-199D-F65AB90641C6}"/>
                  </a:ext>
                </a:extLst>
              </p:cNvPr>
              <p:cNvGraphicFramePr>
                <a:graphicFrameLocks noGrp="1"/>
              </p:cNvGraphicFramePr>
              <p:nvPr>
                <p:extLst>
                  <p:ext uri="{D42A27DB-BD31-4B8C-83A1-F6EECF244321}">
                    <p14:modId xmlns:p14="http://schemas.microsoft.com/office/powerpoint/2010/main" val="1089356099"/>
                  </p:ext>
                </p:extLst>
              </p:nvPr>
            </p:nvGraphicFramePr>
            <p:xfrm>
              <a:off x="848421" y="4500201"/>
              <a:ext cx="3693297" cy="1077468"/>
            </p:xfrm>
            <a:graphic>
              <a:graphicData uri="http://schemas.openxmlformats.org/drawingml/2006/table">
                <a:tbl>
                  <a:tblPr bandRow="1">
                    <a:tableStyleId>{5C22544A-7EE6-4342-B048-85BDC9FD1C3A}</a:tableStyleId>
                  </a:tblPr>
                  <a:tblGrid>
                    <a:gridCol w="1231099">
                      <a:extLst>
                        <a:ext uri="{9D8B030D-6E8A-4147-A177-3AD203B41FA5}">
                          <a16:colId xmlns:a16="http://schemas.microsoft.com/office/drawing/2014/main" val="1763172218"/>
                        </a:ext>
                      </a:extLst>
                    </a:gridCol>
                    <a:gridCol w="1231099">
                      <a:extLst>
                        <a:ext uri="{9D8B030D-6E8A-4147-A177-3AD203B41FA5}">
                          <a16:colId xmlns:a16="http://schemas.microsoft.com/office/drawing/2014/main" val="1269475303"/>
                        </a:ext>
                      </a:extLst>
                    </a:gridCol>
                    <a:gridCol w="1231099">
                      <a:extLst>
                        <a:ext uri="{9D8B030D-6E8A-4147-A177-3AD203B41FA5}">
                          <a16:colId xmlns:a16="http://schemas.microsoft.com/office/drawing/2014/main" val="166741042"/>
                        </a:ext>
                      </a:extLst>
                    </a:gridCol>
                  </a:tblGrid>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Σ</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N</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𝑡𝑜𝑡</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Σ</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𝑟</m:t>
                                    </m:r>
                                  </m:e>
                                  <m:sub>
                                    <m:r>
                                      <a:rPr lang="en-US" sz="1600" b="0" i="1" smtClean="0">
                                        <a:solidFill>
                                          <a:schemeClr val="tx1"/>
                                        </a:solidFill>
                                        <a:latin typeface="Cambria Math" panose="02040503050406030204" pitchFamily="18" charset="0"/>
                                      </a:rPr>
                                      <m:t>3</m:t>
                                    </m:r>
                                  </m:sub>
                                </m:sSub>
                                <m:r>
                                  <a:rPr lang="en-US" sz="1600" b="0" i="1" smtClean="0">
                                    <a:solidFill>
                                      <a:schemeClr val="tx1"/>
                                    </a:solidFill>
                                    <a:latin typeface="Cambria Math" panose="02040503050406030204" pitchFamily="18" charset="0"/>
                                  </a:rPr>
                                  <m:t>=1.0</m:t>
                                </m:r>
                              </m:oMath>
                            </m:oMathPara>
                          </a14:m>
                          <a:endParaRPr lang="en-US" sz="1600" b="0"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Σ</m:t>
                                        </m:r>
                                      </m:e>
                                    </m:acc>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m:t>
                                </m:r>
                              </m:oMath>
                            </m:oMathPara>
                          </a14:m>
                          <a:endPar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Σ</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up>
                                    <m:r>
                                      <m:rPr>
                                        <m:sty m:val="p"/>
                                      </m:rPr>
                                      <a:rPr kumimoji="0" lang="en-US"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Δ</m:t>
                                    </m:r>
                                  </m:sup>
                                </m:sSubSup>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=0.25</m:t>
                                </m:r>
                              </m:oMath>
                            </m:oMathPara>
                          </a14:m>
                          <a:endParaRPr kumimoji="0" lang="en-US" sz="16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72027324"/>
                      </a:ext>
                    </a:extLst>
                  </a:tr>
                </a:tbl>
              </a:graphicData>
            </a:graphic>
          </p:graphicFrame>
        </mc:Choice>
        <mc:Fallback xmlns="">
          <p:graphicFrame>
            <p:nvGraphicFramePr>
              <p:cNvPr id="27" name="Table 27">
                <a:extLst>
                  <a:ext uri="{FF2B5EF4-FFF2-40B4-BE49-F238E27FC236}">
                    <a16:creationId xmlns:a16="http://schemas.microsoft.com/office/drawing/2014/main" id="{7C0D55D6-5D2F-79F2-199D-F65AB90641C6}"/>
                  </a:ext>
                </a:extLst>
              </p:cNvPr>
              <p:cNvGraphicFramePr>
                <a:graphicFrameLocks noGrp="1"/>
              </p:cNvGraphicFramePr>
              <p:nvPr>
                <p:extLst>
                  <p:ext uri="{D42A27DB-BD31-4B8C-83A1-F6EECF244321}">
                    <p14:modId xmlns:p14="http://schemas.microsoft.com/office/powerpoint/2010/main" val="1089356099"/>
                  </p:ext>
                </p:extLst>
              </p:nvPr>
            </p:nvGraphicFramePr>
            <p:xfrm>
              <a:off x="848421" y="4500201"/>
              <a:ext cx="3693297" cy="1077468"/>
            </p:xfrm>
            <a:graphic>
              <a:graphicData uri="http://schemas.openxmlformats.org/drawingml/2006/table">
                <a:tbl>
                  <a:tblPr bandRow="1">
                    <a:tableStyleId>{5C22544A-7EE6-4342-B048-85BDC9FD1C3A}</a:tableStyleId>
                  </a:tblPr>
                  <a:tblGrid>
                    <a:gridCol w="1231099">
                      <a:extLst>
                        <a:ext uri="{9D8B030D-6E8A-4147-A177-3AD203B41FA5}">
                          <a16:colId xmlns:a16="http://schemas.microsoft.com/office/drawing/2014/main" val="1763172218"/>
                        </a:ext>
                      </a:extLst>
                    </a:gridCol>
                    <a:gridCol w="1231099">
                      <a:extLst>
                        <a:ext uri="{9D8B030D-6E8A-4147-A177-3AD203B41FA5}">
                          <a16:colId xmlns:a16="http://schemas.microsoft.com/office/drawing/2014/main" val="1269475303"/>
                        </a:ext>
                      </a:extLst>
                    </a:gridCol>
                    <a:gridCol w="1231099">
                      <a:extLst>
                        <a:ext uri="{9D8B030D-6E8A-4147-A177-3AD203B41FA5}">
                          <a16:colId xmlns:a16="http://schemas.microsoft.com/office/drawing/2014/main" val="166741042"/>
                        </a:ext>
                      </a:extLst>
                    </a:gridCol>
                  </a:tblGrid>
                  <a:tr h="107746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t="-1163" r="-203093" b="-11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98980" t="-1163" r="-101020" b="-11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201031" t="-1163" r="-2062" b="-1163"/>
                          </a:stretch>
                        </a:blipFill>
                      </a:tcPr>
                    </a:tc>
                    <a:extLst>
                      <a:ext uri="{0D108BD9-81ED-4DB2-BD59-A6C34878D82A}">
                        <a16:rowId xmlns:a16="http://schemas.microsoft.com/office/drawing/2014/main" val="1772027324"/>
                      </a:ext>
                    </a:extLst>
                  </a:tr>
                </a:tbl>
              </a:graphicData>
            </a:graphic>
          </p:graphicFrame>
        </mc:Fallback>
      </mc:AlternateContent>
      <p:pic>
        <p:nvPicPr>
          <p:cNvPr id="40" name="Picture 39" descr="Text&#10;&#10;Description automatically generated">
            <a:extLst>
              <a:ext uri="{FF2B5EF4-FFF2-40B4-BE49-F238E27FC236}">
                <a16:creationId xmlns:a16="http://schemas.microsoft.com/office/drawing/2014/main" id="{8A479B6F-0B49-08CA-89C8-B4C6B9168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244" y="3933512"/>
            <a:ext cx="5715000" cy="1689100"/>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85D3F38-E584-D51F-B364-6A6D8E9F57C6}"/>
                  </a:ext>
                </a:extLst>
              </p:cNvPr>
              <p:cNvSpPr txBox="1"/>
              <p:nvPr/>
            </p:nvSpPr>
            <p:spPr>
              <a:xfrm>
                <a:off x="5160613" y="2706190"/>
                <a:ext cx="13068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𝜉</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m:t>
                          </m:r>
                          <m:r>
                            <a:rPr lang="en-US" b="0" i="1" smtClean="0">
                              <a:latin typeface="Cambria Math" panose="02040503050406030204" pitchFamily="18" charset="0"/>
                            </a:rPr>
                            <m:t>𝜂</m:t>
                          </m:r>
                        </m:e>
                      </m:d>
                    </m:oMath>
                  </m:oMathPara>
                </a14:m>
                <a:endParaRPr lang="en-US" dirty="0"/>
              </a:p>
            </p:txBody>
          </p:sp>
        </mc:Choice>
        <mc:Fallback xmlns="">
          <p:sp>
            <p:nvSpPr>
              <p:cNvPr id="41" name="TextBox 40">
                <a:extLst>
                  <a:ext uri="{FF2B5EF4-FFF2-40B4-BE49-F238E27FC236}">
                    <a16:creationId xmlns:a16="http://schemas.microsoft.com/office/drawing/2014/main" id="{385D3F38-E584-D51F-B364-6A6D8E9F57C6}"/>
                  </a:ext>
                </a:extLst>
              </p:cNvPr>
              <p:cNvSpPr txBox="1">
                <a:spLocks noRot="1" noChangeAspect="1" noMove="1" noResize="1" noEditPoints="1" noAdjustHandles="1" noChangeArrowheads="1" noChangeShapeType="1" noTextEdit="1"/>
              </p:cNvSpPr>
              <p:nvPr/>
            </p:nvSpPr>
            <p:spPr>
              <a:xfrm>
                <a:off x="5160613" y="2706190"/>
                <a:ext cx="1306851"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3618139-067A-3B88-B4F4-28A5CA37E5E8}"/>
                  </a:ext>
                </a:extLst>
              </p:cNvPr>
              <p:cNvSpPr txBox="1"/>
              <p:nvPr/>
            </p:nvSpPr>
            <p:spPr>
              <a:xfrm>
                <a:off x="5770245" y="5581602"/>
                <a:ext cx="558355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First- and total- order sensitivity indices for </a:t>
                </a:r>
                <a14:m>
                  <m:oMath xmlns:m="http://schemas.openxmlformats.org/officeDocument/2006/math">
                    <m:r>
                      <a:rPr lang="en-US" b="0" i="1" smtClean="0">
                        <a:latin typeface="Cambria Math" panose="02040503050406030204" pitchFamily="18" charset="0"/>
                      </a:rPr>
                      <m:t>𝜉</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b="0" i="1" smtClean="0">
                        <a:latin typeface="Cambria Math" panose="02040503050406030204" pitchFamily="18" charset="0"/>
                      </a:rPr>
                      <m:t>𝜔</m:t>
                    </m:r>
                  </m:oMath>
                </a14:m>
                <a:r>
                  <a:rPr lang="en-US" dirty="0">
                    <a:latin typeface="Arial" panose="020B0604020202020204" pitchFamily="34" charset="0"/>
                    <a:cs typeface="Arial" panose="020B0604020202020204" pitchFamily="34" charset="0"/>
                  </a:rPr>
                  <a:t> using variance deconvolution.</a:t>
                </a:r>
              </a:p>
            </p:txBody>
          </p:sp>
        </mc:Choice>
        <mc:Fallback>
          <p:sp>
            <p:nvSpPr>
              <p:cNvPr id="42" name="TextBox 41">
                <a:extLst>
                  <a:ext uri="{FF2B5EF4-FFF2-40B4-BE49-F238E27FC236}">
                    <a16:creationId xmlns:a16="http://schemas.microsoft.com/office/drawing/2014/main" id="{C3618139-067A-3B88-B4F4-28A5CA37E5E8}"/>
                  </a:ext>
                </a:extLst>
              </p:cNvPr>
              <p:cNvSpPr txBox="1">
                <a:spLocks noRot="1" noChangeAspect="1" noMove="1" noResize="1" noEditPoints="1" noAdjustHandles="1" noChangeArrowheads="1" noChangeShapeType="1" noTextEdit="1"/>
              </p:cNvSpPr>
              <p:nvPr/>
            </p:nvSpPr>
            <p:spPr>
              <a:xfrm>
                <a:off x="5770245" y="5581602"/>
                <a:ext cx="5583556" cy="646331"/>
              </a:xfrm>
              <a:prstGeom prst="rect">
                <a:avLst/>
              </a:prstGeom>
              <a:blipFill>
                <a:blip r:embed="rId6"/>
                <a:stretch>
                  <a:fillRect l="-907" t="-3846" b="-13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BC7F61C3-6C19-DB6E-B525-1BAE535C2670}"/>
                  </a:ext>
                </a:extLst>
              </p:cNvPr>
              <p:cNvSpPr txBox="1"/>
              <p:nvPr/>
            </p:nvSpPr>
            <p:spPr>
              <a:xfrm>
                <a:off x="290965" y="937844"/>
                <a:ext cx="11686387" cy="73866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Transmittance</a:t>
                </a:r>
                <a:r>
                  <a:rPr lang="en-US" sz="2100" dirty="0">
                    <a:latin typeface="Arial" panose="020B0604020202020204" pitchFamily="34" charset="0"/>
                    <a:cs typeface="Arial" panose="020B0604020202020204" pitchFamily="34" charset="0"/>
                  </a:rPr>
                  <a:t> through slab as function of cross-section uncertainty </a:t>
                </a:r>
                <a14:m>
                  <m:oMath xmlns:m="http://schemas.openxmlformats.org/officeDocument/2006/math">
                    <m:r>
                      <a:rPr lang="en-US" sz="2100" b="0" i="1" smtClean="0">
                        <a:latin typeface="Cambria Math" panose="02040503050406030204" pitchFamily="18" charset="0"/>
                      </a:rPr>
                      <m:t>𝜉</m:t>
                    </m:r>
                  </m:oMath>
                </a14:m>
                <a:r>
                  <a:rPr lang="en-US" sz="2100" dirty="0">
                    <a:latin typeface="Arial" panose="020B0604020202020204" pitchFamily="34" charset="0"/>
                    <a:cs typeface="Arial" panose="020B0604020202020204" pitchFamily="34" charset="0"/>
                  </a:rPr>
                  <a:t>, material mixing uncertainty </a:t>
                </a:r>
                <a14:m>
                  <m:oMath xmlns:m="http://schemas.openxmlformats.org/officeDocument/2006/math">
                    <m:r>
                      <a:rPr lang="en-US" sz="2100" b="0" i="1" smtClean="0">
                        <a:latin typeface="Cambria Math" panose="02040503050406030204" pitchFamily="18" charset="0"/>
                      </a:rPr>
                      <m:t>𝜔</m:t>
                    </m:r>
                  </m:oMath>
                </a14:m>
                <a:r>
                  <a:rPr lang="en-US" sz="2100" dirty="0">
                    <a:latin typeface="Arial" panose="020B0604020202020204" pitchFamily="34" charset="0"/>
                    <a:cs typeface="Arial" panose="020B0604020202020204" pitchFamily="34" charset="0"/>
                  </a:rPr>
                  <a:t>, and MCRT uncertainty </a:t>
                </a:r>
                <a14:m>
                  <m:oMath xmlns:m="http://schemas.openxmlformats.org/officeDocument/2006/math">
                    <m:r>
                      <a:rPr lang="en-US" sz="2100" b="0" i="1" smtClean="0">
                        <a:latin typeface="Cambria Math" panose="02040503050406030204" pitchFamily="18" charset="0"/>
                      </a:rPr>
                      <m:t>𝜂</m:t>
                    </m:r>
                  </m:oMath>
                </a14:m>
                <a:r>
                  <a:rPr lang="en-US" sz="2100" dirty="0">
                    <a:latin typeface="Arial" panose="020B0604020202020204" pitchFamily="34" charset="0"/>
                    <a:cs typeface="Arial" panose="020B0604020202020204" pitchFamily="34" charset="0"/>
                  </a:rPr>
                  <a:t>.</a:t>
                </a:r>
              </a:p>
            </p:txBody>
          </p:sp>
        </mc:Choice>
        <mc:Fallback>
          <p:sp>
            <p:nvSpPr>
              <p:cNvPr id="43" name="TextBox 42">
                <a:extLst>
                  <a:ext uri="{FF2B5EF4-FFF2-40B4-BE49-F238E27FC236}">
                    <a16:creationId xmlns:a16="http://schemas.microsoft.com/office/drawing/2014/main" id="{BC7F61C3-6C19-DB6E-B525-1BAE535C2670}"/>
                  </a:ext>
                </a:extLst>
              </p:cNvPr>
              <p:cNvSpPr txBox="1">
                <a:spLocks noRot="1" noChangeAspect="1" noMove="1" noResize="1" noEditPoints="1" noAdjustHandles="1" noChangeArrowheads="1" noChangeShapeType="1" noTextEdit="1"/>
              </p:cNvSpPr>
              <p:nvPr/>
            </p:nvSpPr>
            <p:spPr>
              <a:xfrm>
                <a:off x="290965" y="937844"/>
                <a:ext cx="11686387" cy="738664"/>
              </a:xfrm>
              <a:prstGeom prst="rect">
                <a:avLst/>
              </a:prstGeom>
              <a:blipFill>
                <a:blip r:embed="rId7"/>
                <a:stretch>
                  <a:fillRect l="-651" t="-3390" b="-169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9475F1-0EA2-24B0-543B-7229FF6315BF}"/>
              </a:ext>
            </a:extLst>
          </p:cNvPr>
          <p:cNvSpPr>
            <a:spLocks noGrp="1"/>
          </p:cNvSpPr>
          <p:nvPr>
            <p:ph type="sldNum" sz="quarter" idx="12"/>
          </p:nvPr>
        </p:nvSpPr>
        <p:spPr>
          <a:xfrm>
            <a:off x="8610600" y="6356351"/>
            <a:ext cx="2743200" cy="365125"/>
          </a:xfrm>
        </p:spPr>
        <p:txBody>
          <a:bodyPr/>
          <a:lstStyle/>
          <a:p>
            <a:r>
              <a:rPr lang="en-US" sz="1600" dirty="0"/>
              <a:t>25/33</a:t>
            </a:r>
          </a:p>
        </p:txBody>
      </p:sp>
    </p:spTree>
    <p:extLst>
      <p:ext uri="{BB962C8B-B14F-4D97-AF65-F5344CB8AC3E}">
        <p14:creationId xmlns:p14="http://schemas.microsoft.com/office/powerpoint/2010/main" val="4121536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p:pic>
        <p:nvPicPr>
          <p:cNvPr id="9" name="Picture 8" descr="A picture containing text, receipt&#10;&#10;Description automatically generated">
            <a:extLst>
              <a:ext uri="{FF2B5EF4-FFF2-40B4-BE49-F238E27FC236}">
                <a16:creationId xmlns:a16="http://schemas.microsoft.com/office/drawing/2014/main" id="{2CD13AF9-5FC7-C611-0D58-565E9281E7AA}"/>
              </a:ext>
            </a:extLst>
          </p:cNvPr>
          <p:cNvPicPr>
            <a:picLocks noChangeAspect="1"/>
          </p:cNvPicPr>
          <p:nvPr/>
        </p:nvPicPr>
        <p:blipFill rotWithShape="1">
          <a:blip r:embed="rId2">
            <a:extLst>
              <a:ext uri="{28A0092B-C50C-407E-A947-70E740481C1C}">
                <a14:useLocalDpi xmlns:a14="http://schemas.microsoft.com/office/drawing/2010/main" val="0"/>
              </a:ext>
            </a:extLst>
          </a:blip>
          <a:srcRect l="19119" t="6652" r="22255" b="65060"/>
          <a:stretch/>
        </p:blipFill>
        <p:spPr>
          <a:xfrm>
            <a:off x="6795209" y="863039"/>
            <a:ext cx="5246370" cy="1898596"/>
          </a:xfrm>
          <a:prstGeom prst="rect">
            <a:avLst/>
          </a:prstGeom>
        </p:spPr>
      </p:pic>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4EBCE5C7-E844-8516-62FF-69B804386664}"/>
                  </a:ext>
                </a:extLst>
              </p:cNvPr>
              <p:cNvSpPr txBox="1">
                <a:spLocks/>
              </p:cNvSpPr>
              <p:nvPr/>
            </p:nvSpPr>
            <p:spPr>
              <a:xfrm>
                <a:off x="382814" y="1068778"/>
                <a:ext cx="6086566" cy="3091741"/>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Saltelli Method for </a:t>
                </a:r>
                <a:r>
                  <a:rPr lang="en-US" sz="2000" i="1" u="sng" dirty="0"/>
                  <a:t>d</a:t>
                </a:r>
                <a:r>
                  <a:rPr lang="en-US" sz="2000" u="sng" dirty="0"/>
                  <a:t> inputs</a:t>
                </a:r>
              </a:p>
              <a:p>
                <a:pPr marL="457200" indent="-457200">
                  <a:buFont typeface="+mj-lt"/>
                  <a:buAutoNum type="arabicPeriod"/>
                </a:pPr>
                <a:r>
                  <a:rPr lang="en-US" sz="2000" dirty="0"/>
                  <a:t>Generate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r>
                  <a:rPr lang="en-US" sz="2000" dirty="0"/>
                  <a:t> matrices </a:t>
                </a:r>
                <a14:m>
                  <m:oMath xmlns:m="http://schemas.openxmlformats.org/officeDocument/2006/math">
                    <m:r>
                      <a:rPr lang="en-US" sz="2000" b="1" i="1" smtClean="0">
                        <a:latin typeface="Cambria Math" panose="02040503050406030204" pitchFamily="18" charset="0"/>
                      </a:rPr>
                      <m:t>𝑨</m:t>
                    </m:r>
                  </m:oMath>
                </a14:m>
                <a:r>
                  <a:rPr lang="en-US" sz="2000" dirty="0"/>
                  <a:t> and </a:t>
                </a:r>
                <a14:m>
                  <m:oMath xmlns:m="http://schemas.openxmlformats.org/officeDocument/2006/math">
                    <m:r>
                      <a:rPr lang="en-US" sz="2000" b="1" i="1" smtClean="0">
                        <a:latin typeface="Cambria Math" panose="02040503050406030204" pitchFamily="18" charset="0"/>
                      </a:rPr>
                      <m:t>𝑩</m:t>
                    </m:r>
                  </m:oMath>
                </a14:m>
                <a:endParaRPr lang="en-US" sz="2000" b="1" dirty="0"/>
              </a:p>
              <a:p>
                <a:pPr marL="0" indent="0">
                  <a:buNone/>
                </a:pPr>
                <a:endParaRPr lang="en-US" sz="2000" dirty="0"/>
              </a:p>
            </p:txBody>
          </p:sp>
        </mc:Choice>
        <mc:Fallback>
          <p:sp>
            <p:nvSpPr>
              <p:cNvPr id="10" name="Content Placeholder 2">
                <a:extLst>
                  <a:ext uri="{FF2B5EF4-FFF2-40B4-BE49-F238E27FC236}">
                    <a16:creationId xmlns:a16="http://schemas.microsoft.com/office/drawing/2014/main" id="{4EBCE5C7-E844-8516-62FF-69B804386664}"/>
                  </a:ext>
                </a:extLst>
              </p:cNvPr>
              <p:cNvSpPr txBox="1">
                <a:spLocks noRot="1" noChangeAspect="1" noMove="1" noResize="1" noEditPoints="1" noAdjustHandles="1" noChangeArrowheads="1" noChangeShapeType="1" noTextEdit="1"/>
              </p:cNvSpPr>
              <p:nvPr/>
            </p:nvSpPr>
            <p:spPr>
              <a:xfrm>
                <a:off x="382814" y="1068778"/>
                <a:ext cx="6086566" cy="3091741"/>
              </a:xfrm>
              <a:prstGeom prst="rect">
                <a:avLst/>
              </a:prstGeom>
              <a:blipFill>
                <a:blip r:embed="rId3"/>
                <a:stretch>
                  <a:fillRect l="-1250" t="-20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4135A5-A084-6A86-7E91-359B80439C6C}"/>
                  </a:ext>
                </a:extLst>
              </p:cNvPr>
              <p:cNvSpPr txBox="1"/>
              <p:nvPr/>
            </p:nvSpPr>
            <p:spPr>
              <a:xfrm>
                <a:off x="7239000" y="6172979"/>
                <a:ext cx="3749040" cy="670825"/>
              </a:xfrm>
              <a:prstGeom prst="rect">
                <a:avLst/>
              </a:prstGeom>
              <a:noFill/>
            </p:spPr>
            <p:txBody>
              <a:bodyPr wrap="square" rtlCol="0">
                <a:spAutoFit/>
              </a:bodyPr>
              <a:lstStyle/>
              <a:p>
                <a:r>
                  <a:rPr lang="en-US" dirty="0"/>
                  <a:t>Construction of </a:t>
                </a:r>
                <a:r>
                  <a:rPr lang="en-US" dirty="0" err="1"/>
                  <a:t>Saltelli</a:t>
                </a:r>
                <a:r>
                  <a:rPr lang="en-US" dirty="0"/>
                  <a:t> matrices</a:t>
                </a:r>
                <a:r>
                  <a:rPr lang="en-US" baseline="30000" dirty="0"/>
                  <a:t>[5]</a:t>
                </a:r>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𝜉</m:t>
                        </m:r>
                      </m:sub>
                    </m:sSub>
                    <m:r>
                      <a:rPr lang="en-US" b="0" i="1" smtClean="0">
                        <a:latin typeface="Cambria Math" panose="02040503050406030204" pitchFamily="18" charset="0"/>
                      </a:rPr>
                      <m:t>=4</m:t>
                    </m:r>
                  </m:oMath>
                </a14:m>
                <a:r>
                  <a:rPr lang="en-US" dirty="0"/>
                  <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=3</m:t>
                    </m:r>
                  </m:oMath>
                </a14:m>
                <a:r>
                  <a:rPr lang="en-US" dirty="0"/>
                  <a:t>.</a:t>
                </a:r>
              </a:p>
            </p:txBody>
          </p:sp>
        </mc:Choice>
        <mc:Fallback>
          <p:sp>
            <p:nvSpPr>
              <p:cNvPr id="13" name="TextBox 12">
                <a:extLst>
                  <a:ext uri="{FF2B5EF4-FFF2-40B4-BE49-F238E27FC236}">
                    <a16:creationId xmlns:a16="http://schemas.microsoft.com/office/drawing/2014/main" id="{7B4135A5-A084-6A86-7E91-359B80439C6C}"/>
                  </a:ext>
                </a:extLst>
              </p:cNvPr>
              <p:cNvSpPr txBox="1">
                <a:spLocks noRot="1" noChangeAspect="1" noMove="1" noResize="1" noEditPoints="1" noAdjustHandles="1" noChangeArrowheads="1" noChangeShapeType="1" noTextEdit="1"/>
              </p:cNvSpPr>
              <p:nvPr/>
            </p:nvSpPr>
            <p:spPr>
              <a:xfrm>
                <a:off x="7239000" y="6172979"/>
                <a:ext cx="3749040" cy="670825"/>
              </a:xfrm>
              <a:prstGeom prst="rect">
                <a:avLst/>
              </a:prstGeom>
              <a:blipFill>
                <a:blip r:embed="rId4"/>
                <a:stretch>
                  <a:fillRect l="-1689" t="-5556" b="-92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AAC8B7-AEAB-8E7C-41F2-5F215F4E65D6}"/>
              </a:ext>
            </a:extLst>
          </p:cNvPr>
          <p:cNvSpPr>
            <a:spLocks noGrp="1"/>
          </p:cNvSpPr>
          <p:nvPr>
            <p:ph type="sldNum" sz="quarter" idx="12"/>
          </p:nvPr>
        </p:nvSpPr>
        <p:spPr>
          <a:xfrm>
            <a:off x="8610600" y="6356351"/>
            <a:ext cx="2743200" cy="365125"/>
          </a:xfrm>
        </p:spPr>
        <p:txBody>
          <a:bodyPr/>
          <a:lstStyle/>
          <a:p>
            <a:r>
              <a:rPr lang="en-US" sz="1600" dirty="0"/>
              <a:t>26/33</a:t>
            </a:r>
          </a:p>
        </p:txBody>
      </p:sp>
    </p:spTree>
    <p:extLst>
      <p:ext uri="{BB962C8B-B14F-4D97-AF65-F5344CB8AC3E}">
        <p14:creationId xmlns:p14="http://schemas.microsoft.com/office/powerpoint/2010/main" val="215548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p:pic>
        <p:nvPicPr>
          <p:cNvPr id="9" name="Picture 8" descr="A picture containing text, receipt&#10;&#10;Description automatically generated">
            <a:extLst>
              <a:ext uri="{FF2B5EF4-FFF2-40B4-BE49-F238E27FC236}">
                <a16:creationId xmlns:a16="http://schemas.microsoft.com/office/drawing/2014/main" id="{2CD13AF9-5FC7-C611-0D58-565E9281E7AA}"/>
              </a:ext>
            </a:extLst>
          </p:cNvPr>
          <p:cNvPicPr>
            <a:picLocks noChangeAspect="1"/>
          </p:cNvPicPr>
          <p:nvPr/>
        </p:nvPicPr>
        <p:blipFill rotWithShape="1">
          <a:blip r:embed="rId2">
            <a:extLst>
              <a:ext uri="{28A0092B-C50C-407E-A947-70E740481C1C}">
                <a14:useLocalDpi xmlns:a14="http://schemas.microsoft.com/office/drawing/2010/main" val="0"/>
              </a:ext>
            </a:extLst>
          </a:blip>
          <a:srcRect l="19119" t="6652" r="22255" b="12371"/>
          <a:stretch/>
        </p:blipFill>
        <p:spPr>
          <a:xfrm>
            <a:off x="6795209" y="863038"/>
            <a:ext cx="5246370" cy="5435007"/>
          </a:xfrm>
          <a:prstGeom prst="rect">
            <a:avLst/>
          </a:prstGeom>
        </p:spPr>
      </p:pic>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4EBCE5C7-E844-8516-62FF-69B804386664}"/>
                  </a:ext>
                </a:extLst>
              </p:cNvPr>
              <p:cNvSpPr txBox="1">
                <a:spLocks/>
              </p:cNvSpPr>
              <p:nvPr/>
            </p:nvSpPr>
            <p:spPr>
              <a:xfrm>
                <a:off x="382814" y="1068778"/>
                <a:ext cx="6086566" cy="3091741"/>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Saltelli Method for </a:t>
                </a:r>
                <a:r>
                  <a:rPr lang="en-US" sz="2000" i="1" u="sng" dirty="0"/>
                  <a:t>d</a:t>
                </a:r>
                <a:r>
                  <a:rPr lang="en-US" sz="2000" u="sng" dirty="0"/>
                  <a:t> inputs</a:t>
                </a:r>
              </a:p>
              <a:p>
                <a:pPr marL="457200" indent="-457200">
                  <a:buFont typeface="+mj-lt"/>
                  <a:buAutoNum type="arabicPeriod"/>
                </a:pPr>
                <a:r>
                  <a:rPr lang="en-US" sz="2000" dirty="0"/>
                  <a:t>Generate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r>
                  <a:rPr lang="en-US" sz="2000" dirty="0"/>
                  <a:t> matrices </a:t>
                </a:r>
                <a14:m>
                  <m:oMath xmlns:m="http://schemas.openxmlformats.org/officeDocument/2006/math">
                    <m:r>
                      <a:rPr lang="en-US" sz="2000" b="1" i="1" smtClean="0">
                        <a:latin typeface="Cambria Math" panose="02040503050406030204" pitchFamily="18" charset="0"/>
                      </a:rPr>
                      <m:t>𝑨</m:t>
                    </m:r>
                  </m:oMath>
                </a14:m>
                <a:r>
                  <a:rPr lang="en-US" sz="2000" dirty="0"/>
                  <a:t> and </a:t>
                </a:r>
                <a14:m>
                  <m:oMath xmlns:m="http://schemas.openxmlformats.org/officeDocument/2006/math">
                    <m:r>
                      <a:rPr lang="en-US" sz="2000" b="1" i="1" smtClean="0">
                        <a:latin typeface="Cambria Math" panose="02040503050406030204" pitchFamily="18" charset="0"/>
                      </a:rPr>
                      <m:t>𝑩</m:t>
                    </m:r>
                  </m:oMath>
                </a14:m>
                <a:endParaRPr lang="en-US" sz="2000" b="1" dirty="0"/>
              </a:p>
              <a:p>
                <a:pPr marL="457200" indent="-457200">
                  <a:buFont typeface="+mj-lt"/>
                  <a:buAutoNum type="arabicPeriod"/>
                </a:pPr>
                <a:r>
                  <a:rPr lang="en-US" sz="2000" dirty="0"/>
                  <a:t>Build </a:t>
                </a:r>
                <a14:m>
                  <m:oMath xmlns:m="http://schemas.openxmlformats.org/officeDocument/2006/math">
                    <m:r>
                      <a:rPr lang="en-US" sz="2000" b="0" i="1" smtClean="0">
                        <a:latin typeface="Cambria Math" panose="02040503050406030204" pitchFamily="18" charset="0"/>
                      </a:rPr>
                      <m:t>𝑑</m:t>
                    </m:r>
                  </m:oMath>
                </a14:m>
                <a:r>
                  <a:rPr lang="en-US" sz="2000" dirty="0"/>
                  <a:t> more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i="1">
                        <a:latin typeface="Cambria Math" panose="02040503050406030204" pitchFamily="18" charset="0"/>
                      </a:rPr>
                      <m:t>𝑑</m:t>
                    </m:r>
                  </m:oMath>
                </a14:m>
                <a:r>
                  <a:rPr lang="en-US" sz="2000" dirty="0"/>
                  <a:t> matrices </a:t>
                </a:r>
                <a14:m>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𝑪</m:t>
                        </m:r>
                      </m:e>
                      <m:sub>
                        <m:r>
                          <a:rPr lang="en-US" sz="2000" b="0" i="1" smtClean="0">
                            <a:latin typeface="Cambria Math" panose="02040503050406030204" pitchFamily="18" charset="0"/>
                          </a:rPr>
                          <m:t>𝑖</m:t>
                        </m:r>
                      </m:sub>
                    </m:sSub>
                  </m:oMath>
                </a14:m>
                <a:r>
                  <a:rPr lang="en-US" sz="200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𝑑</m:t>
                    </m:r>
                  </m:oMath>
                </a14:m>
                <a:r>
                  <a:rPr lang="en-US" sz="2000" dirty="0"/>
                  <a:t> such that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𝑪</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𝑨</m:t>
                    </m:r>
                  </m:oMath>
                </a14:m>
                <a:r>
                  <a:rPr lang="en-US" sz="2000" dirty="0"/>
                  <a:t> except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𝑡h</m:t>
                        </m:r>
                      </m:sup>
                    </m:sSup>
                  </m:oMath>
                </a14:m>
                <a:r>
                  <a:rPr lang="en-US" sz="2000" dirty="0"/>
                  <a:t> column, which is the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column of </a:t>
                </a:r>
                <a14:m>
                  <m:oMath xmlns:m="http://schemas.openxmlformats.org/officeDocument/2006/math">
                    <m:r>
                      <a:rPr lang="en-US" sz="2000" b="1" i="1" smtClean="0">
                        <a:latin typeface="Cambria Math" panose="02040503050406030204" pitchFamily="18" charset="0"/>
                      </a:rPr>
                      <m:t>𝑩</m:t>
                    </m:r>
                  </m:oMath>
                </a14:m>
                <a:endParaRPr lang="en-US" sz="2000" b="1" dirty="0"/>
              </a:p>
              <a:p>
                <a:pPr marL="0" indent="0">
                  <a:buNone/>
                </a:pPr>
                <a:endParaRPr lang="en-US" sz="2000" dirty="0"/>
              </a:p>
            </p:txBody>
          </p:sp>
        </mc:Choice>
        <mc:Fallback>
          <p:sp>
            <p:nvSpPr>
              <p:cNvPr id="10" name="Content Placeholder 2">
                <a:extLst>
                  <a:ext uri="{FF2B5EF4-FFF2-40B4-BE49-F238E27FC236}">
                    <a16:creationId xmlns:a16="http://schemas.microsoft.com/office/drawing/2014/main" id="{4EBCE5C7-E844-8516-62FF-69B804386664}"/>
                  </a:ext>
                </a:extLst>
              </p:cNvPr>
              <p:cNvSpPr txBox="1">
                <a:spLocks noRot="1" noChangeAspect="1" noMove="1" noResize="1" noEditPoints="1" noAdjustHandles="1" noChangeArrowheads="1" noChangeShapeType="1" noTextEdit="1"/>
              </p:cNvSpPr>
              <p:nvPr/>
            </p:nvSpPr>
            <p:spPr>
              <a:xfrm>
                <a:off x="382814" y="1068778"/>
                <a:ext cx="6086566" cy="3091741"/>
              </a:xfrm>
              <a:prstGeom prst="rect">
                <a:avLst/>
              </a:prstGeom>
              <a:blipFill>
                <a:blip r:embed="rId3"/>
                <a:stretch>
                  <a:fillRect l="-1250" t="-2049" r="-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4135A5-A084-6A86-7E91-359B80439C6C}"/>
                  </a:ext>
                </a:extLst>
              </p:cNvPr>
              <p:cNvSpPr txBox="1"/>
              <p:nvPr/>
            </p:nvSpPr>
            <p:spPr>
              <a:xfrm>
                <a:off x="7238999" y="6172979"/>
                <a:ext cx="3749040" cy="670825"/>
              </a:xfrm>
              <a:prstGeom prst="rect">
                <a:avLst/>
              </a:prstGeom>
              <a:noFill/>
            </p:spPr>
            <p:txBody>
              <a:bodyPr wrap="square" rtlCol="0">
                <a:spAutoFit/>
              </a:bodyPr>
              <a:lstStyle/>
              <a:p>
                <a:r>
                  <a:rPr lang="en-US" dirty="0"/>
                  <a:t>Construction of </a:t>
                </a:r>
                <a:r>
                  <a:rPr lang="en-US" dirty="0" err="1"/>
                  <a:t>Saltelli</a:t>
                </a:r>
                <a:r>
                  <a:rPr lang="en-US" dirty="0"/>
                  <a:t> matrices</a:t>
                </a:r>
                <a:r>
                  <a:rPr lang="en-US" baseline="30000" dirty="0"/>
                  <a:t>[5]</a:t>
                </a:r>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𝜉</m:t>
                        </m:r>
                      </m:sub>
                    </m:sSub>
                    <m:r>
                      <a:rPr lang="en-US" b="0" i="1" smtClean="0">
                        <a:latin typeface="Cambria Math" panose="02040503050406030204" pitchFamily="18" charset="0"/>
                      </a:rPr>
                      <m:t>=4</m:t>
                    </m:r>
                  </m:oMath>
                </a14:m>
                <a:r>
                  <a:rPr lang="en-US" dirty="0"/>
                  <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=3</m:t>
                    </m:r>
                  </m:oMath>
                </a14:m>
                <a:r>
                  <a:rPr lang="en-US" dirty="0"/>
                  <a:t>.</a:t>
                </a:r>
              </a:p>
            </p:txBody>
          </p:sp>
        </mc:Choice>
        <mc:Fallback>
          <p:sp>
            <p:nvSpPr>
              <p:cNvPr id="13" name="TextBox 12">
                <a:extLst>
                  <a:ext uri="{FF2B5EF4-FFF2-40B4-BE49-F238E27FC236}">
                    <a16:creationId xmlns:a16="http://schemas.microsoft.com/office/drawing/2014/main" id="{7B4135A5-A084-6A86-7E91-359B80439C6C}"/>
                  </a:ext>
                </a:extLst>
              </p:cNvPr>
              <p:cNvSpPr txBox="1">
                <a:spLocks noRot="1" noChangeAspect="1" noMove="1" noResize="1" noEditPoints="1" noAdjustHandles="1" noChangeArrowheads="1" noChangeShapeType="1" noTextEdit="1"/>
              </p:cNvSpPr>
              <p:nvPr/>
            </p:nvSpPr>
            <p:spPr>
              <a:xfrm>
                <a:off x="7238999" y="6172979"/>
                <a:ext cx="3749040" cy="670825"/>
              </a:xfrm>
              <a:prstGeom prst="rect">
                <a:avLst/>
              </a:prstGeom>
              <a:blipFill>
                <a:blip r:embed="rId4"/>
                <a:stretch>
                  <a:fillRect l="-1351" t="-5556" b="-92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3BFE8C-A4E4-04DA-C804-AAFDF60C4B9C}"/>
                  </a:ext>
                </a:extLst>
              </p:cNvPr>
              <p:cNvSpPr txBox="1"/>
              <p:nvPr/>
            </p:nvSpPr>
            <p:spPr>
              <a:xfrm>
                <a:off x="7728977" y="5477039"/>
                <a:ext cx="48917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3</m:t>
                          </m:r>
                        </m:sub>
                      </m:sSub>
                    </m:oMath>
                  </m:oMathPara>
                </a14:m>
                <a:endParaRPr lang="en-US" dirty="0"/>
              </a:p>
            </p:txBody>
          </p:sp>
        </mc:Choice>
        <mc:Fallback>
          <p:sp>
            <p:nvSpPr>
              <p:cNvPr id="14" name="TextBox 13">
                <a:extLst>
                  <a:ext uri="{FF2B5EF4-FFF2-40B4-BE49-F238E27FC236}">
                    <a16:creationId xmlns:a16="http://schemas.microsoft.com/office/drawing/2014/main" id="{0B3BFE8C-A4E4-04DA-C804-AAFDF60C4B9C}"/>
                  </a:ext>
                </a:extLst>
              </p:cNvPr>
              <p:cNvSpPr txBox="1">
                <a:spLocks noRot="1" noChangeAspect="1" noMove="1" noResize="1" noEditPoints="1" noAdjustHandles="1" noChangeArrowheads="1" noChangeShapeType="1" noTextEdit="1"/>
              </p:cNvSpPr>
              <p:nvPr/>
            </p:nvSpPr>
            <p:spPr>
              <a:xfrm>
                <a:off x="7728977" y="5477039"/>
                <a:ext cx="48917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E6E3611-267F-0451-16B4-AB9AF66E56AA}"/>
                  </a:ext>
                </a:extLst>
              </p:cNvPr>
              <p:cNvSpPr txBox="1"/>
              <p:nvPr/>
            </p:nvSpPr>
            <p:spPr>
              <a:xfrm>
                <a:off x="7728977" y="4284747"/>
                <a:ext cx="48917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2</m:t>
                          </m:r>
                        </m:sub>
                      </m:sSub>
                    </m:oMath>
                  </m:oMathPara>
                </a14:m>
                <a:endParaRPr lang="en-US" dirty="0"/>
              </a:p>
            </p:txBody>
          </p:sp>
        </mc:Choice>
        <mc:Fallback>
          <p:sp>
            <p:nvSpPr>
              <p:cNvPr id="15" name="TextBox 14">
                <a:extLst>
                  <a:ext uri="{FF2B5EF4-FFF2-40B4-BE49-F238E27FC236}">
                    <a16:creationId xmlns:a16="http://schemas.microsoft.com/office/drawing/2014/main" id="{4E6E3611-267F-0451-16B4-AB9AF66E56AA}"/>
                  </a:ext>
                </a:extLst>
              </p:cNvPr>
              <p:cNvSpPr txBox="1">
                <a:spLocks noRot="1" noChangeAspect="1" noMove="1" noResize="1" noEditPoints="1" noAdjustHandles="1" noChangeArrowheads="1" noChangeShapeType="1" noTextEdit="1"/>
              </p:cNvSpPr>
              <p:nvPr/>
            </p:nvSpPr>
            <p:spPr>
              <a:xfrm>
                <a:off x="7728977" y="4284747"/>
                <a:ext cx="48917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0E8252D-22DF-89FA-B529-526E987A6585}"/>
                  </a:ext>
                </a:extLst>
              </p:cNvPr>
              <p:cNvSpPr txBox="1"/>
              <p:nvPr/>
            </p:nvSpPr>
            <p:spPr>
              <a:xfrm>
                <a:off x="7734300" y="3088242"/>
                <a:ext cx="48385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1</m:t>
                          </m:r>
                        </m:sub>
                      </m:sSub>
                    </m:oMath>
                  </m:oMathPara>
                </a14:m>
                <a:endParaRPr lang="en-US" dirty="0"/>
              </a:p>
            </p:txBody>
          </p:sp>
        </mc:Choice>
        <mc:Fallback>
          <p:sp>
            <p:nvSpPr>
              <p:cNvPr id="16" name="TextBox 15">
                <a:extLst>
                  <a:ext uri="{FF2B5EF4-FFF2-40B4-BE49-F238E27FC236}">
                    <a16:creationId xmlns:a16="http://schemas.microsoft.com/office/drawing/2014/main" id="{F0E8252D-22DF-89FA-B529-526E987A6585}"/>
                  </a:ext>
                </a:extLst>
              </p:cNvPr>
              <p:cNvSpPr txBox="1">
                <a:spLocks noRot="1" noChangeAspect="1" noMove="1" noResize="1" noEditPoints="1" noAdjustHandles="1" noChangeArrowheads="1" noChangeShapeType="1" noTextEdit="1"/>
              </p:cNvSpPr>
              <p:nvPr/>
            </p:nvSpPr>
            <p:spPr>
              <a:xfrm>
                <a:off x="7734300" y="3088242"/>
                <a:ext cx="483850" cy="369332"/>
              </a:xfrm>
              <a:prstGeom prst="rect">
                <a:avLst/>
              </a:prstGeom>
              <a:blipFill>
                <a:blip r:embed="rId7"/>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F27382-0E13-0DD7-A5FC-1B50CDC990C1}"/>
              </a:ext>
            </a:extLst>
          </p:cNvPr>
          <p:cNvSpPr>
            <a:spLocks noGrp="1"/>
          </p:cNvSpPr>
          <p:nvPr>
            <p:ph type="sldNum" sz="quarter" idx="12"/>
          </p:nvPr>
        </p:nvSpPr>
        <p:spPr>
          <a:xfrm>
            <a:off x="8610600" y="6356351"/>
            <a:ext cx="2743200" cy="365125"/>
          </a:xfrm>
        </p:spPr>
        <p:txBody>
          <a:bodyPr/>
          <a:lstStyle/>
          <a:p>
            <a:r>
              <a:rPr lang="en-US" sz="1600" dirty="0"/>
              <a:t>26/33</a:t>
            </a:r>
          </a:p>
        </p:txBody>
      </p:sp>
    </p:spTree>
    <p:extLst>
      <p:ext uri="{BB962C8B-B14F-4D97-AF65-F5344CB8AC3E}">
        <p14:creationId xmlns:p14="http://schemas.microsoft.com/office/powerpoint/2010/main" val="344363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p:pic>
        <p:nvPicPr>
          <p:cNvPr id="9" name="Picture 8" descr="A picture containing text, receipt&#10;&#10;Description automatically generated">
            <a:extLst>
              <a:ext uri="{FF2B5EF4-FFF2-40B4-BE49-F238E27FC236}">
                <a16:creationId xmlns:a16="http://schemas.microsoft.com/office/drawing/2014/main" id="{2CD13AF9-5FC7-C611-0D58-565E9281E7AA}"/>
              </a:ext>
            </a:extLst>
          </p:cNvPr>
          <p:cNvPicPr>
            <a:picLocks noChangeAspect="1"/>
          </p:cNvPicPr>
          <p:nvPr/>
        </p:nvPicPr>
        <p:blipFill rotWithShape="1">
          <a:blip r:embed="rId2">
            <a:extLst>
              <a:ext uri="{28A0092B-C50C-407E-A947-70E740481C1C}">
                <a14:useLocalDpi xmlns:a14="http://schemas.microsoft.com/office/drawing/2010/main" val="0"/>
              </a:ext>
            </a:extLst>
          </a:blip>
          <a:srcRect l="19119" t="6652" r="22255" b="12371"/>
          <a:stretch/>
        </p:blipFill>
        <p:spPr>
          <a:xfrm>
            <a:off x="6795209" y="863038"/>
            <a:ext cx="5246370" cy="5435007"/>
          </a:xfrm>
          <a:prstGeom prst="rect">
            <a:avLst/>
          </a:prstGeom>
        </p:spPr>
      </p:pic>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4EBCE5C7-E844-8516-62FF-69B804386664}"/>
                  </a:ext>
                </a:extLst>
              </p:cNvPr>
              <p:cNvSpPr txBox="1">
                <a:spLocks/>
              </p:cNvSpPr>
              <p:nvPr/>
            </p:nvSpPr>
            <p:spPr>
              <a:xfrm>
                <a:off x="382814" y="1068778"/>
                <a:ext cx="6086566" cy="3091741"/>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Saltelli Method for </a:t>
                </a:r>
                <a:r>
                  <a:rPr lang="en-US" sz="2000" i="1" u="sng" dirty="0"/>
                  <a:t>d</a:t>
                </a:r>
                <a:r>
                  <a:rPr lang="en-US" sz="2000" u="sng" dirty="0"/>
                  <a:t> inputs</a:t>
                </a:r>
              </a:p>
              <a:p>
                <a:pPr marL="457200" indent="-457200">
                  <a:buFont typeface="+mj-lt"/>
                  <a:buAutoNum type="arabicPeriod"/>
                </a:pPr>
                <a:r>
                  <a:rPr lang="en-US" sz="2000" dirty="0"/>
                  <a:t>Generate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r>
                  <a:rPr lang="en-US" sz="2000" dirty="0"/>
                  <a:t> matrices </a:t>
                </a:r>
                <a14:m>
                  <m:oMath xmlns:m="http://schemas.openxmlformats.org/officeDocument/2006/math">
                    <m:r>
                      <a:rPr lang="en-US" sz="2000" b="1" i="1" smtClean="0">
                        <a:latin typeface="Cambria Math" panose="02040503050406030204" pitchFamily="18" charset="0"/>
                      </a:rPr>
                      <m:t>𝑨</m:t>
                    </m:r>
                  </m:oMath>
                </a14:m>
                <a:r>
                  <a:rPr lang="en-US" sz="2000" dirty="0"/>
                  <a:t> and </a:t>
                </a:r>
                <a14:m>
                  <m:oMath xmlns:m="http://schemas.openxmlformats.org/officeDocument/2006/math">
                    <m:r>
                      <a:rPr lang="en-US" sz="2000" b="1" i="1" smtClean="0">
                        <a:latin typeface="Cambria Math" panose="02040503050406030204" pitchFamily="18" charset="0"/>
                      </a:rPr>
                      <m:t>𝑩</m:t>
                    </m:r>
                  </m:oMath>
                </a14:m>
                <a:endParaRPr lang="en-US" sz="2000" b="1" dirty="0"/>
              </a:p>
              <a:p>
                <a:pPr marL="457200" indent="-457200">
                  <a:buFont typeface="+mj-lt"/>
                  <a:buAutoNum type="arabicPeriod"/>
                </a:pPr>
                <a:r>
                  <a:rPr lang="en-US" sz="2000" dirty="0"/>
                  <a:t>Build </a:t>
                </a:r>
                <a14:m>
                  <m:oMath xmlns:m="http://schemas.openxmlformats.org/officeDocument/2006/math">
                    <m:r>
                      <a:rPr lang="en-US" sz="2000" b="0" i="1" smtClean="0">
                        <a:latin typeface="Cambria Math" panose="02040503050406030204" pitchFamily="18" charset="0"/>
                      </a:rPr>
                      <m:t>𝑑</m:t>
                    </m:r>
                  </m:oMath>
                </a14:m>
                <a:r>
                  <a:rPr lang="en-US" sz="2000" dirty="0"/>
                  <a:t> more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i="1">
                        <a:latin typeface="Cambria Math" panose="02040503050406030204" pitchFamily="18" charset="0"/>
                      </a:rPr>
                      <m:t>𝑑</m:t>
                    </m:r>
                  </m:oMath>
                </a14:m>
                <a:r>
                  <a:rPr lang="en-US" sz="2000" dirty="0"/>
                  <a:t> matrices </a:t>
                </a:r>
                <a14:m>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𝑪</m:t>
                        </m:r>
                      </m:e>
                      <m:sub>
                        <m:r>
                          <a:rPr lang="en-US" sz="2000" b="0" i="1" smtClean="0">
                            <a:latin typeface="Cambria Math" panose="02040503050406030204" pitchFamily="18" charset="0"/>
                          </a:rPr>
                          <m:t>𝑖</m:t>
                        </m:r>
                      </m:sub>
                    </m:sSub>
                  </m:oMath>
                </a14:m>
                <a:r>
                  <a:rPr lang="en-US" sz="200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𝑑</m:t>
                    </m:r>
                  </m:oMath>
                </a14:m>
                <a:r>
                  <a:rPr lang="en-US" sz="2000" dirty="0"/>
                  <a:t> such that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𝑪</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𝑨</m:t>
                    </m:r>
                  </m:oMath>
                </a14:m>
                <a:r>
                  <a:rPr lang="en-US" sz="2000" dirty="0"/>
                  <a:t> except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𝑡h</m:t>
                        </m:r>
                      </m:sup>
                    </m:sSup>
                  </m:oMath>
                </a14:m>
                <a:r>
                  <a:rPr lang="en-US" sz="2000" dirty="0"/>
                  <a:t> column, which is the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column of </a:t>
                </a:r>
                <a14:m>
                  <m:oMath xmlns:m="http://schemas.openxmlformats.org/officeDocument/2006/math">
                    <m:r>
                      <a:rPr lang="en-US" sz="2000" b="1" i="1" smtClean="0">
                        <a:latin typeface="Cambria Math" panose="02040503050406030204" pitchFamily="18" charset="0"/>
                      </a:rPr>
                      <m:t>𝑩</m:t>
                    </m:r>
                  </m:oMath>
                </a14:m>
                <a:endParaRPr lang="en-US" sz="2000" b="1" dirty="0"/>
              </a:p>
              <a:p>
                <a:pPr marL="457200" indent="-457200">
                  <a:buFont typeface="+mj-lt"/>
                  <a:buAutoNum type="arabicPeriod"/>
                </a:pPr>
                <a:r>
                  <a:rPr lang="en-US" sz="2000" dirty="0"/>
                  <a:t>Compute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𝑖</m:t>
                            </m:r>
                          </m:sub>
                        </m:sSub>
                      </m:num>
                      <m:den>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den>
                    </m:f>
                  </m:oMath>
                </a14:m>
                <a:r>
                  <a:rPr lang="en-US" sz="2000" dirty="0"/>
                  <a:t> using </a:t>
                </a:r>
              </a:p>
              <a:p>
                <a:pPr marL="0" indent="0">
                  <a:buNone/>
                </a:pPr>
                <a:endParaRPr lang="en-US" sz="2000" dirty="0"/>
              </a:p>
            </p:txBody>
          </p:sp>
        </mc:Choice>
        <mc:Fallback>
          <p:sp>
            <p:nvSpPr>
              <p:cNvPr id="10" name="Content Placeholder 2">
                <a:extLst>
                  <a:ext uri="{FF2B5EF4-FFF2-40B4-BE49-F238E27FC236}">
                    <a16:creationId xmlns:a16="http://schemas.microsoft.com/office/drawing/2014/main" id="{4EBCE5C7-E844-8516-62FF-69B804386664}"/>
                  </a:ext>
                </a:extLst>
              </p:cNvPr>
              <p:cNvSpPr txBox="1">
                <a:spLocks noRot="1" noChangeAspect="1" noMove="1" noResize="1" noEditPoints="1" noAdjustHandles="1" noChangeArrowheads="1" noChangeShapeType="1" noTextEdit="1"/>
              </p:cNvSpPr>
              <p:nvPr/>
            </p:nvSpPr>
            <p:spPr>
              <a:xfrm>
                <a:off x="382814" y="1068778"/>
                <a:ext cx="6086566" cy="3091741"/>
              </a:xfrm>
              <a:prstGeom prst="rect">
                <a:avLst/>
              </a:prstGeom>
              <a:blipFill>
                <a:blip r:embed="rId3"/>
                <a:stretch>
                  <a:fillRect l="-1250" t="-2049" r="-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4135A5-A084-6A86-7E91-359B80439C6C}"/>
                  </a:ext>
                </a:extLst>
              </p:cNvPr>
              <p:cNvSpPr txBox="1"/>
              <p:nvPr/>
            </p:nvSpPr>
            <p:spPr>
              <a:xfrm>
                <a:off x="7239000" y="6172979"/>
                <a:ext cx="3749040" cy="670825"/>
              </a:xfrm>
              <a:prstGeom prst="rect">
                <a:avLst/>
              </a:prstGeom>
              <a:noFill/>
            </p:spPr>
            <p:txBody>
              <a:bodyPr wrap="square" rtlCol="0">
                <a:spAutoFit/>
              </a:bodyPr>
              <a:lstStyle/>
              <a:p>
                <a:r>
                  <a:rPr lang="en-US" dirty="0"/>
                  <a:t>Construction of </a:t>
                </a:r>
                <a:r>
                  <a:rPr lang="en-US" dirty="0" err="1"/>
                  <a:t>Saltelli</a:t>
                </a:r>
                <a:r>
                  <a:rPr lang="en-US" dirty="0"/>
                  <a:t> matrices</a:t>
                </a:r>
                <a:r>
                  <a:rPr lang="en-US" baseline="30000" dirty="0"/>
                  <a:t>[5]</a:t>
                </a:r>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𝜉</m:t>
                        </m:r>
                      </m:sub>
                    </m:sSub>
                    <m:r>
                      <a:rPr lang="en-US" b="0" i="1" smtClean="0">
                        <a:latin typeface="Cambria Math" panose="02040503050406030204" pitchFamily="18" charset="0"/>
                      </a:rPr>
                      <m:t>=4</m:t>
                    </m:r>
                  </m:oMath>
                </a14:m>
                <a:r>
                  <a:rPr lang="en-US" dirty="0"/>
                  <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=3</m:t>
                    </m:r>
                  </m:oMath>
                </a14:m>
                <a:r>
                  <a:rPr lang="en-US" dirty="0"/>
                  <a:t>.</a:t>
                </a:r>
              </a:p>
            </p:txBody>
          </p:sp>
        </mc:Choice>
        <mc:Fallback>
          <p:sp>
            <p:nvSpPr>
              <p:cNvPr id="13" name="TextBox 12">
                <a:extLst>
                  <a:ext uri="{FF2B5EF4-FFF2-40B4-BE49-F238E27FC236}">
                    <a16:creationId xmlns:a16="http://schemas.microsoft.com/office/drawing/2014/main" id="{7B4135A5-A084-6A86-7E91-359B80439C6C}"/>
                  </a:ext>
                </a:extLst>
              </p:cNvPr>
              <p:cNvSpPr txBox="1">
                <a:spLocks noRot="1" noChangeAspect="1" noMove="1" noResize="1" noEditPoints="1" noAdjustHandles="1" noChangeArrowheads="1" noChangeShapeType="1" noTextEdit="1"/>
              </p:cNvSpPr>
              <p:nvPr/>
            </p:nvSpPr>
            <p:spPr>
              <a:xfrm>
                <a:off x="7239000" y="6172979"/>
                <a:ext cx="3749040" cy="670825"/>
              </a:xfrm>
              <a:prstGeom prst="rect">
                <a:avLst/>
              </a:prstGeom>
              <a:blipFill>
                <a:blip r:embed="rId4"/>
                <a:stretch>
                  <a:fillRect l="-1689" t="-5556" b="-92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3BFE8C-A4E4-04DA-C804-AAFDF60C4B9C}"/>
                  </a:ext>
                </a:extLst>
              </p:cNvPr>
              <p:cNvSpPr txBox="1"/>
              <p:nvPr/>
            </p:nvSpPr>
            <p:spPr>
              <a:xfrm>
                <a:off x="7728977" y="5477039"/>
                <a:ext cx="48917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3</m:t>
                          </m:r>
                        </m:sub>
                      </m:sSub>
                    </m:oMath>
                  </m:oMathPara>
                </a14:m>
                <a:endParaRPr lang="en-US" dirty="0"/>
              </a:p>
            </p:txBody>
          </p:sp>
        </mc:Choice>
        <mc:Fallback>
          <p:sp>
            <p:nvSpPr>
              <p:cNvPr id="14" name="TextBox 13">
                <a:extLst>
                  <a:ext uri="{FF2B5EF4-FFF2-40B4-BE49-F238E27FC236}">
                    <a16:creationId xmlns:a16="http://schemas.microsoft.com/office/drawing/2014/main" id="{0B3BFE8C-A4E4-04DA-C804-AAFDF60C4B9C}"/>
                  </a:ext>
                </a:extLst>
              </p:cNvPr>
              <p:cNvSpPr txBox="1">
                <a:spLocks noRot="1" noChangeAspect="1" noMove="1" noResize="1" noEditPoints="1" noAdjustHandles="1" noChangeArrowheads="1" noChangeShapeType="1" noTextEdit="1"/>
              </p:cNvSpPr>
              <p:nvPr/>
            </p:nvSpPr>
            <p:spPr>
              <a:xfrm>
                <a:off x="7728977" y="5477039"/>
                <a:ext cx="48917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E6E3611-267F-0451-16B4-AB9AF66E56AA}"/>
                  </a:ext>
                </a:extLst>
              </p:cNvPr>
              <p:cNvSpPr txBox="1"/>
              <p:nvPr/>
            </p:nvSpPr>
            <p:spPr>
              <a:xfrm>
                <a:off x="7728977" y="4284747"/>
                <a:ext cx="48917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2</m:t>
                          </m:r>
                        </m:sub>
                      </m:sSub>
                    </m:oMath>
                  </m:oMathPara>
                </a14:m>
                <a:endParaRPr lang="en-US" dirty="0"/>
              </a:p>
            </p:txBody>
          </p:sp>
        </mc:Choice>
        <mc:Fallback>
          <p:sp>
            <p:nvSpPr>
              <p:cNvPr id="15" name="TextBox 14">
                <a:extLst>
                  <a:ext uri="{FF2B5EF4-FFF2-40B4-BE49-F238E27FC236}">
                    <a16:creationId xmlns:a16="http://schemas.microsoft.com/office/drawing/2014/main" id="{4E6E3611-267F-0451-16B4-AB9AF66E56AA}"/>
                  </a:ext>
                </a:extLst>
              </p:cNvPr>
              <p:cNvSpPr txBox="1">
                <a:spLocks noRot="1" noChangeAspect="1" noMove="1" noResize="1" noEditPoints="1" noAdjustHandles="1" noChangeArrowheads="1" noChangeShapeType="1" noTextEdit="1"/>
              </p:cNvSpPr>
              <p:nvPr/>
            </p:nvSpPr>
            <p:spPr>
              <a:xfrm>
                <a:off x="7728977" y="4284747"/>
                <a:ext cx="48917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0E8252D-22DF-89FA-B529-526E987A6585}"/>
                  </a:ext>
                </a:extLst>
              </p:cNvPr>
              <p:cNvSpPr txBox="1"/>
              <p:nvPr/>
            </p:nvSpPr>
            <p:spPr>
              <a:xfrm>
                <a:off x="7734300" y="3088242"/>
                <a:ext cx="48385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1</m:t>
                          </m:r>
                        </m:sub>
                      </m:sSub>
                    </m:oMath>
                  </m:oMathPara>
                </a14:m>
                <a:endParaRPr lang="en-US" dirty="0"/>
              </a:p>
            </p:txBody>
          </p:sp>
        </mc:Choice>
        <mc:Fallback>
          <p:sp>
            <p:nvSpPr>
              <p:cNvPr id="16" name="TextBox 15">
                <a:extLst>
                  <a:ext uri="{FF2B5EF4-FFF2-40B4-BE49-F238E27FC236}">
                    <a16:creationId xmlns:a16="http://schemas.microsoft.com/office/drawing/2014/main" id="{F0E8252D-22DF-89FA-B529-526E987A6585}"/>
                  </a:ext>
                </a:extLst>
              </p:cNvPr>
              <p:cNvSpPr txBox="1">
                <a:spLocks noRot="1" noChangeAspect="1" noMove="1" noResize="1" noEditPoints="1" noAdjustHandles="1" noChangeArrowheads="1" noChangeShapeType="1" noTextEdit="1"/>
              </p:cNvSpPr>
              <p:nvPr/>
            </p:nvSpPr>
            <p:spPr>
              <a:xfrm>
                <a:off x="7734300" y="3088242"/>
                <a:ext cx="48385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9EFBC30-D524-2D90-BFF6-5ACE7F828DC8}"/>
                  </a:ext>
                </a:extLst>
              </p:cNvPr>
              <p:cNvSpPr txBox="1"/>
              <p:nvPr/>
            </p:nvSpPr>
            <p:spPr>
              <a:xfrm>
                <a:off x="1385645" y="3621024"/>
                <a:ext cx="3917632" cy="926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𝕍</m:t>
                          </m:r>
                        </m:e>
                        <m:sub>
                          <m:r>
                            <a:rPr lang="en-US"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𝜉</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𝜉</m:t>
                              </m:r>
                            </m:sub>
                          </m:sSub>
                        </m:sup>
                        <m:e>
                          <m:r>
                            <a:rPr lang="en-US" b="0" i="1" smtClean="0">
                              <a:latin typeface="Cambria Math" panose="02040503050406030204" pitchFamily="18" charset="0"/>
                              <a:ea typeface="Cambria Math" panose="02040503050406030204" pitchFamily="18" charset="0"/>
                            </a:rPr>
                            <m:t>𝑓</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𝑩</m:t>
                                  </m:r>
                                </m:e>
                              </m:d>
                            </m:e>
                            <m:sub>
                              <m:r>
                                <a:rPr lang="en-US" b="0" i="1" smtClean="0">
                                  <a:latin typeface="Cambria Math" panose="02040503050406030204" pitchFamily="18" charset="0"/>
                                  <a:ea typeface="Cambria Math" panose="02040503050406030204" pitchFamily="18" charset="0"/>
                                </a:rPr>
                                <m:t>𝑗</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0" i="1" smtClean="0">
                                              <a:latin typeface="Cambria Math" panose="02040503050406030204" pitchFamily="18" charset="0"/>
                                              <a:ea typeface="Cambria Math" panose="02040503050406030204" pitchFamily="18" charset="0"/>
                                            </a:rPr>
                                            <m:t>𝑖</m:t>
                                          </m:r>
                                        </m:sub>
                                      </m:sSub>
                                    </m:e>
                                  </m:d>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𝑨</m:t>
                                      </m:r>
                                    </m:e>
                                  </m:d>
                                </m:e>
                                <m:sub>
                                  <m:r>
                                    <a:rPr lang="en-US" b="0" i="1" smtClean="0">
                                      <a:latin typeface="Cambria Math" panose="02040503050406030204" pitchFamily="18" charset="0"/>
                                      <a:ea typeface="Cambria Math" panose="02040503050406030204" pitchFamily="18" charset="0"/>
                                    </a:rPr>
                                    <m:t>𝑗</m:t>
                                  </m:r>
                                </m:sub>
                              </m:sSub>
                            </m:e>
                          </m:d>
                        </m:e>
                      </m:nary>
                    </m:oMath>
                  </m:oMathPara>
                </a14:m>
                <a:endParaRPr lang="en-US" dirty="0"/>
              </a:p>
            </p:txBody>
          </p:sp>
        </mc:Choice>
        <mc:Fallback>
          <p:sp>
            <p:nvSpPr>
              <p:cNvPr id="20" name="TextBox 19">
                <a:extLst>
                  <a:ext uri="{FF2B5EF4-FFF2-40B4-BE49-F238E27FC236}">
                    <a16:creationId xmlns:a16="http://schemas.microsoft.com/office/drawing/2014/main" id="{F9EFBC30-D524-2D90-BFF6-5ACE7F828DC8}"/>
                  </a:ext>
                </a:extLst>
              </p:cNvPr>
              <p:cNvSpPr txBox="1">
                <a:spLocks noRot="1" noChangeAspect="1" noMove="1" noResize="1" noEditPoints="1" noAdjustHandles="1" noChangeArrowheads="1" noChangeShapeType="1" noTextEdit="1"/>
              </p:cNvSpPr>
              <p:nvPr/>
            </p:nvSpPr>
            <p:spPr>
              <a:xfrm>
                <a:off x="1385645" y="3621024"/>
                <a:ext cx="3917632" cy="926920"/>
              </a:xfrm>
              <a:prstGeom prst="rect">
                <a:avLst/>
              </a:prstGeom>
              <a:blipFill>
                <a:blip r:embed="rId8"/>
                <a:stretch>
                  <a:fillRect t="-86486" b="-1364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D8A16DB-3485-3041-44A2-8DF5C584AA4A}"/>
              </a:ext>
            </a:extLst>
          </p:cNvPr>
          <p:cNvSpPr>
            <a:spLocks noGrp="1"/>
          </p:cNvSpPr>
          <p:nvPr>
            <p:ph type="sldNum" sz="quarter" idx="12"/>
          </p:nvPr>
        </p:nvSpPr>
        <p:spPr>
          <a:xfrm>
            <a:off x="8610600" y="6356351"/>
            <a:ext cx="2743200" cy="365125"/>
          </a:xfrm>
        </p:spPr>
        <p:txBody>
          <a:bodyPr/>
          <a:lstStyle/>
          <a:p>
            <a:r>
              <a:rPr lang="en-US" sz="1600" dirty="0"/>
              <a:t>26/33</a:t>
            </a:r>
          </a:p>
        </p:txBody>
      </p:sp>
    </p:spTree>
    <p:extLst>
      <p:ext uri="{BB962C8B-B14F-4D97-AF65-F5344CB8AC3E}">
        <p14:creationId xmlns:p14="http://schemas.microsoft.com/office/powerpoint/2010/main" val="329326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6D4D-8964-A216-75D4-61545EB5216E}"/>
              </a:ext>
            </a:extLst>
          </p:cNvPr>
          <p:cNvSpPr>
            <a:spLocks noGrp="1"/>
          </p:cNvSpPr>
          <p:nvPr>
            <p:ph type="title"/>
          </p:nvPr>
        </p:nvSpPr>
        <p:spPr>
          <a:xfrm>
            <a:off x="0" y="0"/>
            <a:ext cx="12192000" cy="681036"/>
          </a:xfrm>
        </p:spPr>
        <p:txBody>
          <a:bodyPr>
            <a:normAutofit fontScale="90000"/>
          </a:bodyPr>
          <a:lstStyle/>
          <a:p>
            <a:r>
              <a:rPr lang="en-US" dirty="0"/>
              <a:t>Context – Global sensitivity analysis (GSA)</a:t>
            </a:r>
          </a:p>
        </p:txBody>
      </p:sp>
      <p:pic>
        <p:nvPicPr>
          <p:cNvPr id="7" name="Picture 6">
            <a:extLst>
              <a:ext uri="{FF2B5EF4-FFF2-40B4-BE49-F238E27FC236}">
                <a16:creationId xmlns:a16="http://schemas.microsoft.com/office/drawing/2014/main" id="{2C90CBE3-026D-F846-F8B7-8F3169F1D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042"/>
            <a:ext cx="7272338" cy="4463915"/>
          </a:xfrm>
          <a:prstGeom prst="rect">
            <a:avLst/>
          </a:prstGeom>
        </p:spPr>
      </p:pic>
      <p:sp>
        <p:nvSpPr>
          <p:cNvPr id="10" name="Rectangle 9">
            <a:extLst>
              <a:ext uri="{FF2B5EF4-FFF2-40B4-BE49-F238E27FC236}">
                <a16:creationId xmlns:a16="http://schemas.microsoft.com/office/drawing/2014/main" id="{17E205BE-7385-576F-F29C-0609922CEE81}"/>
              </a:ext>
            </a:extLst>
          </p:cNvPr>
          <p:cNvSpPr/>
          <p:nvPr/>
        </p:nvSpPr>
        <p:spPr>
          <a:xfrm>
            <a:off x="2328861" y="2071688"/>
            <a:ext cx="1600201"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2EFC7AE6-D59F-B9A9-76A2-E8195C047863}"/>
              </a:ext>
            </a:extLst>
          </p:cNvPr>
          <p:cNvPicPr>
            <a:picLocks noChangeAspect="1"/>
          </p:cNvPicPr>
          <p:nvPr/>
        </p:nvPicPr>
        <p:blipFill rotWithShape="1">
          <a:blip r:embed="rId3">
            <a:extLst>
              <a:ext uri="{28A0092B-C50C-407E-A947-70E740481C1C}">
                <a14:useLocalDpi xmlns:a14="http://schemas.microsoft.com/office/drawing/2010/main" val="0"/>
              </a:ext>
            </a:extLst>
          </a:blip>
          <a:srcRect l="36767" t="33791" r="41178" b="33286"/>
          <a:stretch/>
        </p:blipFill>
        <p:spPr>
          <a:xfrm>
            <a:off x="2313432" y="1867783"/>
            <a:ext cx="1450182" cy="1036460"/>
          </a:xfrm>
          <a:prstGeom prst="rect">
            <a:avLst/>
          </a:prstGeom>
        </p:spPr>
      </p:pic>
      <p:sp>
        <p:nvSpPr>
          <p:cNvPr id="11" name="Rectangle 10">
            <a:extLst>
              <a:ext uri="{FF2B5EF4-FFF2-40B4-BE49-F238E27FC236}">
                <a16:creationId xmlns:a16="http://schemas.microsoft.com/office/drawing/2014/main" id="{9608A622-F46B-E7A4-1FF1-790E07CD6BEE}"/>
              </a:ext>
            </a:extLst>
          </p:cNvPr>
          <p:cNvSpPr/>
          <p:nvPr/>
        </p:nvSpPr>
        <p:spPr>
          <a:xfrm>
            <a:off x="2771775" y="1219798"/>
            <a:ext cx="2486025"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1EBAC1-1DF4-9F62-E9DE-03C271FB4BE4}"/>
              </a:ext>
            </a:extLst>
          </p:cNvPr>
          <p:cNvSpPr/>
          <p:nvPr/>
        </p:nvSpPr>
        <p:spPr>
          <a:xfrm>
            <a:off x="4310063" y="4761585"/>
            <a:ext cx="2486025"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2FE9BD-28A8-391B-BB17-745533891654}"/>
              </a:ext>
            </a:extLst>
          </p:cNvPr>
          <p:cNvSpPr/>
          <p:nvPr/>
        </p:nvSpPr>
        <p:spPr>
          <a:xfrm>
            <a:off x="5410200" y="3143022"/>
            <a:ext cx="2486025"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7A8E6AEC-AB17-E3B6-D84A-27432D95A6C1}"/>
              </a:ext>
            </a:extLst>
          </p:cNvPr>
          <p:cNvSpPr txBox="1">
            <a:spLocks/>
          </p:cNvSpPr>
          <p:nvPr/>
        </p:nvSpPr>
        <p:spPr>
          <a:xfrm>
            <a:off x="6907318" y="1981457"/>
            <a:ext cx="5356904" cy="2629297"/>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latin typeface="Arial" panose="020B0604020202020204" pitchFamily="34" charset="0"/>
                <a:cs typeface="Arial" panose="020B0604020202020204" pitchFamily="34" charset="0"/>
              </a:rPr>
              <a:t>Multiple sources of uncertainty</a:t>
            </a:r>
            <a:endParaRPr lang="en-US" sz="2000" dirty="0"/>
          </a:p>
          <a:p>
            <a:r>
              <a:rPr lang="en-US" sz="2000" dirty="0"/>
              <a:t>Quantify uncertainty caused by each uncertain parameter.</a:t>
            </a:r>
          </a:p>
          <a:p>
            <a:r>
              <a:rPr lang="en-US" sz="2000" dirty="0"/>
              <a:t>Understand parameter interactions.</a:t>
            </a:r>
          </a:p>
          <a:p>
            <a:r>
              <a:rPr lang="en-US" sz="2000" dirty="0"/>
              <a:t>Improve model robustness and reliability.</a:t>
            </a:r>
          </a:p>
          <a:p>
            <a:r>
              <a:rPr lang="en-US" sz="2000" dirty="0"/>
              <a:t>Prioritize uncertainty reduction.</a:t>
            </a:r>
          </a:p>
          <a:p>
            <a:endParaRPr lang="en-US" sz="2000" dirty="0"/>
          </a:p>
        </p:txBody>
      </p:sp>
      <p:sp>
        <p:nvSpPr>
          <p:cNvPr id="18" name="TextBox 17">
            <a:extLst>
              <a:ext uri="{FF2B5EF4-FFF2-40B4-BE49-F238E27FC236}">
                <a16:creationId xmlns:a16="http://schemas.microsoft.com/office/drawing/2014/main" id="{64402FCC-1172-1C4D-104B-C5718DD33E21}"/>
              </a:ext>
            </a:extLst>
          </p:cNvPr>
          <p:cNvSpPr txBox="1"/>
          <p:nvPr/>
        </p:nvSpPr>
        <p:spPr>
          <a:xfrm>
            <a:off x="2164840" y="1562651"/>
            <a:ext cx="3388235" cy="369332"/>
          </a:xfrm>
          <a:prstGeom prst="rect">
            <a:avLst/>
          </a:prstGeom>
          <a:solidFill>
            <a:schemeClr val="bg1"/>
          </a:solidFill>
        </p:spPr>
        <p:txBody>
          <a:bodyPr wrap="square" rtlCol="0">
            <a:spAutoFit/>
          </a:bodyPr>
          <a:lstStyle/>
          <a:p>
            <a:r>
              <a:rPr lang="en-US" b="1" dirty="0"/>
              <a:t>Uncertainty propagation</a:t>
            </a:r>
            <a:endParaRPr lang="en-US" dirty="0"/>
          </a:p>
        </p:txBody>
      </p:sp>
      <p:sp>
        <p:nvSpPr>
          <p:cNvPr id="19" name="TextBox 18">
            <a:extLst>
              <a:ext uri="{FF2B5EF4-FFF2-40B4-BE49-F238E27FC236}">
                <a16:creationId xmlns:a16="http://schemas.microsoft.com/office/drawing/2014/main" id="{8426359A-17E3-870E-E85E-0EB8CB9E962B}"/>
              </a:ext>
            </a:extLst>
          </p:cNvPr>
          <p:cNvSpPr txBox="1"/>
          <p:nvPr/>
        </p:nvSpPr>
        <p:spPr>
          <a:xfrm>
            <a:off x="5124639" y="3296106"/>
            <a:ext cx="1419036" cy="646331"/>
          </a:xfrm>
          <a:prstGeom prst="rect">
            <a:avLst/>
          </a:prstGeom>
          <a:noFill/>
        </p:spPr>
        <p:txBody>
          <a:bodyPr wrap="square" rtlCol="0">
            <a:spAutoFit/>
          </a:bodyPr>
          <a:lstStyle/>
          <a:p>
            <a:r>
              <a:rPr lang="en-US" b="1" dirty="0"/>
              <a:t>Uncertainty analysis</a:t>
            </a:r>
            <a:endParaRPr lang="en-US" dirty="0"/>
          </a:p>
        </p:txBody>
      </p:sp>
      <p:sp>
        <p:nvSpPr>
          <p:cNvPr id="20" name="TextBox 19">
            <a:extLst>
              <a:ext uri="{FF2B5EF4-FFF2-40B4-BE49-F238E27FC236}">
                <a16:creationId xmlns:a16="http://schemas.microsoft.com/office/drawing/2014/main" id="{0A30ED88-4158-51CD-7B73-41EE26BCB83E}"/>
              </a:ext>
            </a:extLst>
          </p:cNvPr>
          <p:cNvSpPr txBox="1"/>
          <p:nvPr/>
        </p:nvSpPr>
        <p:spPr>
          <a:xfrm>
            <a:off x="2120262" y="5406137"/>
            <a:ext cx="3388235" cy="369332"/>
          </a:xfrm>
          <a:prstGeom prst="rect">
            <a:avLst/>
          </a:prstGeom>
          <a:noFill/>
        </p:spPr>
        <p:txBody>
          <a:bodyPr wrap="square" rtlCol="0">
            <a:spAutoFit/>
          </a:bodyPr>
          <a:lstStyle/>
          <a:p>
            <a:r>
              <a:rPr lang="en-US" b="1" dirty="0"/>
              <a:t>Global sensitivity analysis</a:t>
            </a:r>
            <a:endParaRPr lang="en-US" dirty="0"/>
          </a:p>
        </p:txBody>
      </p:sp>
      <p:sp>
        <p:nvSpPr>
          <p:cNvPr id="4" name="Slide Number Placeholder 3">
            <a:extLst>
              <a:ext uri="{FF2B5EF4-FFF2-40B4-BE49-F238E27FC236}">
                <a16:creationId xmlns:a16="http://schemas.microsoft.com/office/drawing/2014/main" id="{864F6DAF-D02C-3D25-3380-915A4CE3213C}"/>
              </a:ext>
            </a:extLst>
          </p:cNvPr>
          <p:cNvSpPr>
            <a:spLocks noGrp="1"/>
          </p:cNvSpPr>
          <p:nvPr>
            <p:ph type="sldNum" sz="quarter" idx="12"/>
          </p:nvPr>
        </p:nvSpPr>
        <p:spPr>
          <a:xfrm>
            <a:off x="8610600" y="6356351"/>
            <a:ext cx="2743200" cy="365125"/>
          </a:xfrm>
        </p:spPr>
        <p:txBody>
          <a:bodyPr/>
          <a:lstStyle/>
          <a:p>
            <a:fld id="{A7B37A42-1143-48FC-B4BA-4801294DBEED}" type="slidenum">
              <a:rPr lang="en-US" sz="1600" smtClean="0"/>
              <a:t>4</a:t>
            </a:fld>
            <a:r>
              <a:rPr lang="en-US" sz="1600" dirty="0"/>
              <a:t>/33</a:t>
            </a:r>
          </a:p>
        </p:txBody>
      </p:sp>
    </p:spTree>
    <p:extLst>
      <p:ext uri="{BB962C8B-B14F-4D97-AF65-F5344CB8AC3E}">
        <p14:creationId xmlns:p14="http://schemas.microsoft.com/office/powerpoint/2010/main" val="150216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8515-EED6-879E-5232-1788E589BF6A}"/>
              </a:ext>
            </a:extLst>
          </p:cNvPr>
          <p:cNvSpPr>
            <a:spLocks noGrp="1"/>
          </p:cNvSpPr>
          <p:nvPr>
            <p:ph type="title"/>
          </p:nvPr>
        </p:nvSpPr>
        <p:spPr>
          <a:xfrm>
            <a:off x="0" y="0"/>
            <a:ext cx="12041579" cy="681036"/>
          </a:xfrm>
        </p:spPr>
        <p:txBody>
          <a:bodyPr>
            <a:normAutofit fontScale="90000"/>
          </a:bodyPr>
          <a:lstStyle/>
          <a:p>
            <a:r>
              <a:rPr lang="en-US" dirty="0"/>
              <a:t>Background – Global sensitivity analysis</a:t>
            </a:r>
          </a:p>
        </p:txBody>
      </p:sp>
      <p:pic>
        <p:nvPicPr>
          <p:cNvPr id="9" name="Picture 8" descr="A picture containing text, receipt&#10;&#10;Description automatically generated">
            <a:extLst>
              <a:ext uri="{FF2B5EF4-FFF2-40B4-BE49-F238E27FC236}">
                <a16:creationId xmlns:a16="http://schemas.microsoft.com/office/drawing/2014/main" id="{2CD13AF9-5FC7-C611-0D58-565E9281E7AA}"/>
              </a:ext>
            </a:extLst>
          </p:cNvPr>
          <p:cNvPicPr>
            <a:picLocks noChangeAspect="1"/>
          </p:cNvPicPr>
          <p:nvPr/>
        </p:nvPicPr>
        <p:blipFill rotWithShape="1">
          <a:blip r:embed="rId2">
            <a:extLst>
              <a:ext uri="{28A0092B-C50C-407E-A947-70E740481C1C}">
                <a14:useLocalDpi xmlns:a14="http://schemas.microsoft.com/office/drawing/2010/main" val="0"/>
              </a:ext>
            </a:extLst>
          </a:blip>
          <a:srcRect l="19119" t="6652" r="22255" b="12371"/>
          <a:stretch/>
        </p:blipFill>
        <p:spPr>
          <a:xfrm>
            <a:off x="6795209" y="863038"/>
            <a:ext cx="5246370" cy="5435007"/>
          </a:xfrm>
          <a:prstGeom prst="rect">
            <a:avLst/>
          </a:prstGeom>
        </p:spPr>
      </p:pic>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4EBCE5C7-E844-8516-62FF-69B804386664}"/>
                  </a:ext>
                </a:extLst>
              </p:cNvPr>
              <p:cNvSpPr txBox="1">
                <a:spLocks/>
              </p:cNvSpPr>
              <p:nvPr/>
            </p:nvSpPr>
            <p:spPr>
              <a:xfrm>
                <a:off x="382814" y="1068778"/>
                <a:ext cx="6086566" cy="3091741"/>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Saltelli Method for </a:t>
                </a:r>
                <a:r>
                  <a:rPr lang="en-US" sz="2000" i="1" u="sng" dirty="0"/>
                  <a:t>d</a:t>
                </a:r>
                <a:r>
                  <a:rPr lang="en-US" sz="2000" u="sng" dirty="0"/>
                  <a:t> inputs</a:t>
                </a:r>
              </a:p>
              <a:p>
                <a:pPr marL="457200" indent="-457200">
                  <a:buFont typeface="+mj-lt"/>
                  <a:buAutoNum type="arabicPeriod"/>
                </a:pPr>
                <a:r>
                  <a:rPr lang="en-US" sz="2000" dirty="0"/>
                  <a:t>Generate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r>
                  <a:rPr lang="en-US" sz="2000" dirty="0"/>
                  <a:t> matrices </a:t>
                </a:r>
                <a14:m>
                  <m:oMath xmlns:m="http://schemas.openxmlformats.org/officeDocument/2006/math">
                    <m:r>
                      <a:rPr lang="en-US" sz="2000" b="1" i="1" smtClean="0">
                        <a:latin typeface="Cambria Math" panose="02040503050406030204" pitchFamily="18" charset="0"/>
                      </a:rPr>
                      <m:t>𝑨</m:t>
                    </m:r>
                  </m:oMath>
                </a14:m>
                <a:r>
                  <a:rPr lang="en-US" sz="2000" dirty="0"/>
                  <a:t> and </a:t>
                </a:r>
                <a14:m>
                  <m:oMath xmlns:m="http://schemas.openxmlformats.org/officeDocument/2006/math">
                    <m:r>
                      <a:rPr lang="en-US" sz="2000" b="1" i="1" smtClean="0">
                        <a:latin typeface="Cambria Math" panose="02040503050406030204" pitchFamily="18" charset="0"/>
                      </a:rPr>
                      <m:t>𝑩</m:t>
                    </m:r>
                  </m:oMath>
                </a14:m>
                <a:endParaRPr lang="en-US" sz="2000" b="1" dirty="0"/>
              </a:p>
              <a:p>
                <a:pPr marL="457200" indent="-457200">
                  <a:buFont typeface="+mj-lt"/>
                  <a:buAutoNum type="arabicPeriod"/>
                </a:pPr>
                <a:r>
                  <a:rPr lang="en-US" sz="2000" dirty="0"/>
                  <a:t>Build </a:t>
                </a:r>
                <a14:m>
                  <m:oMath xmlns:m="http://schemas.openxmlformats.org/officeDocument/2006/math">
                    <m:r>
                      <a:rPr lang="en-US" sz="2000" b="0" i="1" smtClean="0">
                        <a:latin typeface="Cambria Math" panose="02040503050406030204" pitchFamily="18" charset="0"/>
                      </a:rPr>
                      <m:t>𝑑</m:t>
                    </m:r>
                  </m:oMath>
                </a14:m>
                <a:r>
                  <a:rPr lang="en-US" sz="2000" dirty="0"/>
                  <a:t> more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N</m:t>
                        </m:r>
                      </m:e>
                      <m:sub>
                        <m:r>
                          <a:rPr lang="en-US" sz="2000" b="0" i="1" smtClean="0">
                            <a:latin typeface="Cambria Math" panose="02040503050406030204" pitchFamily="18" charset="0"/>
                          </a:rPr>
                          <m:t>𝜉</m:t>
                        </m:r>
                      </m:sub>
                    </m:sSub>
                    <m:r>
                      <a:rPr lang="en-US" sz="2000" b="0" i="1" smtClean="0">
                        <a:latin typeface="Cambria Math" panose="02040503050406030204" pitchFamily="18" charset="0"/>
                      </a:rPr>
                      <m:t>×</m:t>
                    </m:r>
                    <m:r>
                      <a:rPr lang="en-US" sz="2000" i="1">
                        <a:latin typeface="Cambria Math" panose="02040503050406030204" pitchFamily="18" charset="0"/>
                      </a:rPr>
                      <m:t>𝑑</m:t>
                    </m:r>
                  </m:oMath>
                </a14:m>
                <a:r>
                  <a:rPr lang="en-US" sz="2000" dirty="0"/>
                  <a:t> matrices </a:t>
                </a:r>
                <a14:m>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𝑪</m:t>
                        </m:r>
                      </m:e>
                      <m:sub>
                        <m:r>
                          <a:rPr lang="en-US" sz="2000" b="0" i="1" smtClean="0">
                            <a:latin typeface="Cambria Math" panose="02040503050406030204" pitchFamily="18" charset="0"/>
                          </a:rPr>
                          <m:t>𝑖</m:t>
                        </m:r>
                      </m:sub>
                    </m:sSub>
                  </m:oMath>
                </a14:m>
                <a:r>
                  <a:rPr lang="en-US" sz="200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𝑑</m:t>
                    </m:r>
                  </m:oMath>
                </a14:m>
                <a:r>
                  <a:rPr lang="en-US" sz="2000" dirty="0"/>
                  <a:t> such that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𝑪</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𝑨</m:t>
                    </m:r>
                  </m:oMath>
                </a14:m>
                <a:r>
                  <a:rPr lang="en-US" sz="2000" dirty="0"/>
                  <a:t> except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𝑡h</m:t>
                        </m:r>
                      </m:sup>
                    </m:sSup>
                  </m:oMath>
                </a14:m>
                <a:r>
                  <a:rPr lang="en-US" sz="2000" dirty="0"/>
                  <a:t> column, which is the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column of </a:t>
                </a:r>
                <a14:m>
                  <m:oMath xmlns:m="http://schemas.openxmlformats.org/officeDocument/2006/math">
                    <m:r>
                      <a:rPr lang="en-US" sz="2000" b="1" i="1" smtClean="0">
                        <a:latin typeface="Cambria Math" panose="02040503050406030204" pitchFamily="18" charset="0"/>
                      </a:rPr>
                      <m:t>𝑩</m:t>
                    </m:r>
                  </m:oMath>
                </a14:m>
                <a:endParaRPr lang="en-US" sz="2000" b="1" dirty="0"/>
              </a:p>
              <a:p>
                <a:pPr marL="457200" indent="-457200">
                  <a:buFont typeface="+mj-lt"/>
                  <a:buAutoNum type="arabicPeriod"/>
                </a:pPr>
                <a:r>
                  <a:rPr lang="en-US" sz="2000" dirty="0"/>
                  <a:t>Compute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S</m:t>
                        </m:r>
                      </m:e>
                      <m:sub>
                        <m:r>
                          <m:rPr>
                            <m:sty m:val="p"/>
                          </m:rPr>
                          <a:rPr lang="en-US" sz="2000" b="0" i="0" smtClean="0">
                            <a:latin typeface="Cambria Math" panose="02040503050406030204" pitchFamily="18" charset="0"/>
                            <a:ea typeface="Cambria Math" panose="02040503050406030204" pitchFamily="18" charset="0"/>
                          </a:rPr>
                          <m:t>i</m:t>
                        </m:r>
                      </m:sub>
                    </m:sSub>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𝕍</m:t>
                            </m:r>
                          </m:e>
                          <m:sub>
                            <m:r>
                              <a:rPr lang="en-US" sz="2000" i="1" smtClean="0">
                                <a:latin typeface="Cambria Math" panose="02040503050406030204" pitchFamily="18" charset="0"/>
                                <a:ea typeface="Cambria Math" panose="02040503050406030204" pitchFamily="18" charset="0"/>
                              </a:rPr>
                              <m:t>𝑖</m:t>
                            </m:r>
                          </m:sub>
                        </m:sSub>
                      </m:num>
                      <m:den>
                        <m:r>
                          <a:rPr lang="en-US" sz="2000" i="1">
                            <a:latin typeface="Cambria Math" panose="02040503050406030204" pitchFamily="18" charset="0"/>
                            <a:ea typeface="Cambria Math" panose="02040503050406030204" pitchFamily="18" charset="0"/>
                          </a:rPr>
                          <m:t>𝕍</m:t>
                        </m:r>
                        <m:r>
                          <a:rPr lang="en-US" sz="2000" i="1">
                            <a:latin typeface="Cambria Math" panose="02040503050406030204" pitchFamily="18" charset="0"/>
                            <a:ea typeface="Cambria Math" panose="02040503050406030204" pitchFamily="18" charset="0"/>
                          </a:rPr>
                          <m:t>𝑎𝑟</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𝑄</m:t>
                            </m:r>
                          </m:e>
                        </m:d>
                      </m:den>
                    </m:f>
                  </m:oMath>
                </a14:m>
                <a:r>
                  <a:rPr lang="en-US" sz="2000" dirty="0"/>
                  <a:t> using </a:t>
                </a:r>
              </a:p>
              <a:p>
                <a:pPr marL="0" indent="0">
                  <a:buNone/>
                </a:pPr>
                <a:endParaRPr lang="en-US" sz="2000" dirty="0"/>
              </a:p>
            </p:txBody>
          </p:sp>
        </mc:Choice>
        <mc:Fallback>
          <p:sp>
            <p:nvSpPr>
              <p:cNvPr id="10" name="Content Placeholder 2">
                <a:extLst>
                  <a:ext uri="{FF2B5EF4-FFF2-40B4-BE49-F238E27FC236}">
                    <a16:creationId xmlns:a16="http://schemas.microsoft.com/office/drawing/2014/main" id="{4EBCE5C7-E844-8516-62FF-69B804386664}"/>
                  </a:ext>
                </a:extLst>
              </p:cNvPr>
              <p:cNvSpPr txBox="1">
                <a:spLocks noRot="1" noChangeAspect="1" noMove="1" noResize="1" noEditPoints="1" noAdjustHandles="1" noChangeArrowheads="1" noChangeShapeType="1" noTextEdit="1"/>
              </p:cNvSpPr>
              <p:nvPr/>
            </p:nvSpPr>
            <p:spPr>
              <a:xfrm>
                <a:off x="382814" y="1068778"/>
                <a:ext cx="6086566" cy="3091741"/>
              </a:xfrm>
              <a:prstGeom prst="rect">
                <a:avLst/>
              </a:prstGeom>
              <a:blipFill>
                <a:blip r:embed="rId3"/>
                <a:stretch>
                  <a:fillRect l="-1250" t="-2049" r="-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4135A5-A084-6A86-7E91-359B80439C6C}"/>
                  </a:ext>
                </a:extLst>
              </p:cNvPr>
              <p:cNvSpPr txBox="1"/>
              <p:nvPr/>
            </p:nvSpPr>
            <p:spPr>
              <a:xfrm>
                <a:off x="7239000" y="6172979"/>
                <a:ext cx="3749040" cy="670825"/>
              </a:xfrm>
              <a:prstGeom prst="rect">
                <a:avLst/>
              </a:prstGeom>
              <a:noFill/>
            </p:spPr>
            <p:txBody>
              <a:bodyPr wrap="square" rtlCol="0">
                <a:spAutoFit/>
              </a:bodyPr>
              <a:lstStyle/>
              <a:p>
                <a:r>
                  <a:rPr lang="en-US" dirty="0"/>
                  <a:t>Construction of </a:t>
                </a:r>
                <a:r>
                  <a:rPr lang="en-US" dirty="0" err="1"/>
                  <a:t>Saltelli</a:t>
                </a:r>
                <a:r>
                  <a:rPr lang="en-US" dirty="0"/>
                  <a:t> matrices</a:t>
                </a:r>
                <a:r>
                  <a:rPr lang="en-US" baseline="30000" dirty="0"/>
                  <a:t>[5]</a:t>
                </a:r>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𝜉</m:t>
                        </m:r>
                      </m:sub>
                    </m:sSub>
                    <m:r>
                      <a:rPr lang="en-US" b="0" i="1" smtClean="0">
                        <a:latin typeface="Cambria Math" panose="02040503050406030204" pitchFamily="18" charset="0"/>
                      </a:rPr>
                      <m:t>=4</m:t>
                    </m:r>
                  </m:oMath>
                </a14:m>
                <a:r>
                  <a:rPr lang="en-US" dirty="0"/>
                  <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=3</m:t>
                    </m:r>
                  </m:oMath>
                </a14:m>
                <a:r>
                  <a:rPr lang="en-US" dirty="0"/>
                  <a:t>.</a:t>
                </a:r>
              </a:p>
            </p:txBody>
          </p:sp>
        </mc:Choice>
        <mc:Fallback>
          <p:sp>
            <p:nvSpPr>
              <p:cNvPr id="13" name="TextBox 12">
                <a:extLst>
                  <a:ext uri="{FF2B5EF4-FFF2-40B4-BE49-F238E27FC236}">
                    <a16:creationId xmlns:a16="http://schemas.microsoft.com/office/drawing/2014/main" id="{7B4135A5-A084-6A86-7E91-359B80439C6C}"/>
                  </a:ext>
                </a:extLst>
              </p:cNvPr>
              <p:cNvSpPr txBox="1">
                <a:spLocks noRot="1" noChangeAspect="1" noMove="1" noResize="1" noEditPoints="1" noAdjustHandles="1" noChangeArrowheads="1" noChangeShapeType="1" noTextEdit="1"/>
              </p:cNvSpPr>
              <p:nvPr/>
            </p:nvSpPr>
            <p:spPr>
              <a:xfrm>
                <a:off x="7239000" y="6172979"/>
                <a:ext cx="3749040" cy="670825"/>
              </a:xfrm>
              <a:prstGeom prst="rect">
                <a:avLst/>
              </a:prstGeom>
              <a:blipFill>
                <a:blip r:embed="rId4"/>
                <a:stretch>
                  <a:fillRect l="-1689" t="-5556" b="-92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3BFE8C-A4E4-04DA-C804-AAFDF60C4B9C}"/>
                  </a:ext>
                </a:extLst>
              </p:cNvPr>
              <p:cNvSpPr txBox="1"/>
              <p:nvPr/>
            </p:nvSpPr>
            <p:spPr>
              <a:xfrm>
                <a:off x="7728977" y="5477039"/>
                <a:ext cx="48917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3</m:t>
                          </m:r>
                        </m:sub>
                      </m:sSub>
                    </m:oMath>
                  </m:oMathPara>
                </a14:m>
                <a:endParaRPr lang="en-US" dirty="0"/>
              </a:p>
            </p:txBody>
          </p:sp>
        </mc:Choice>
        <mc:Fallback>
          <p:sp>
            <p:nvSpPr>
              <p:cNvPr id="14" name="TextBox 13">
                <a:extLst>
                  <a:ext uri="{FF2B5EF4-FFF2-40B4-BE49-F238E27FC236}">
                    <a16:creationId xmlns:a16="http://schemas.microsoft.com/office/drawing/2014/main" id="{0B3BFE8C-A4E4-04DA-C804-AAFDF60C4B9C}"/>
                  </a:ext>
                </a:extLst>
              </p:cNvPr>
              <p:cNvSpPr txBox="1">
                <a:spLocks noRot="1" noChangeAspect="1" noMove="1" noResize="1" noEditPoints="1" noAdjustHandles="1" noChangeArrowheads="1" noChangeShapeType="1" noTextEdit="1"/>
              </p:cNvSpPr>
              <p:nvPr/>
            </p:nvSpPr>
            <p:spPr>
              <a:xfrm>
                <a:off x="7728977" y="5477039"/>
                <a:ext cx="48917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E6E3611-267F-0451-16B4-AB9AF66E56AA}"/>
                  </a:ext>
                </a:extLst>
              </p:cNvPr>
              <p:cNvSpPr txBox="1"/>
              <p:nvPr/>
            </p:nvSpPr>
            <p:spPr>
              <a:xfrm>
                <a:off x="7728977" y="4284747"/>
                <a:ext cx="48917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2</m:t>
                          </m:r>
                        </m:sub>
                      </m:sSub>
                    </m:oMath>
                  </m:oMathPara>
                </a14:m>
                <a:endParaRPr lang="en-US" dirty="0"/>
              </a:p>
            </p:txBody>
          </p:sp>
        </mc:Choice>
        <mc:Fallback>
          <p:sp>
            <p:nvSpPr>
              <p:cNvPr id="15" name="TextBox 14">
                <a:extLst>
                  <a:ext uri="{FF2B5EF4-FFF2-40B4-BE49-F238E27FC236}">
                    <a16:creationId xmlns:a16="http://schemas.microsoft.com/office/drawing/2014/main" id="{4E6E3611-267F-0451-16B4-AB9AF66E56AA}"/>
                  </a:ext>
                </a:extLst>
              </p:cNvPr>
              <p:cNvSpPr txBox="1">
                <a:spLocks noRot="1" noChangeAspect="1" noMove="1" noResize="1" noEditPoints="1" noAdjustHandles="1" noChangeArrowheads="1" noChangeShapeType="1" noTextEdit="1"/>
              </p:cNvSpPr>
              <p:nvPr/>
            </p:nvSpPr>
            <p:spPr>
              <a:xfrm>
                <a:off x="7728977" y="4284747"/>
                <a:ext cx="48917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0E8252D-22DF-89FA-B529-526E987A6585}"/>
                  </a:ext>
                </a:extLst>
              </p:cNvPr>
              <p:cNvSpPr txBox="1"/>
              <p:nvPr/>
            </p:nvSpPr>
            <p:spPr>
              <a:xfrm>
                <a:off x="7734300" y="3088242"/>
                <a:ext cx="48385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𝑪</m:t>
                          </m:r>
                        </m:e>
                        <m:sub>
                          <m:r>
                            <a:rPr lang="en-US" b="0" i="1" smtClean="0">
                              <a:latin typeface="Cambria Math" panose="02040503050406030204" pitchFamily="18" charset="0"/>
                            </a:rPr>
                            <m:t>1</m:t>
                          </m:r>
                        </m:sub>
                      </m:sSub>
                    </m:oMath>
                  </m:oMathPara>
                </a14:m>
                <a:endParaRPr lang="en-US" dirty="0"/>
              </a:p>
            </p:txBody>
          </p:sp>
        </mc:Choice>
        <mc:Fallback>
          <p:sp>
            <p:nvSpPr>
              <p:cNvPr id="16" name="TextBox 15">
                <a:extLst>
                  <a:ext uri="{FF2B5EF4-FFF2-40B4-BE49-F238E27FC236}">
                    <a16:creationId xmlns:a16="http://schemas.microsoft.com/office/drawing/2014/main" id="{F0E8252D-22DF-89FA-B529-526E987A6585}"/>
                  </a:ext>
                </a:extLst>
              </p:cNvPr>
              <p:cNvSpPr txBox="1">
                <a:spLocks noRot="1" noChangeAspect="1" noMove="1" noResize="1" noEditPoints="1" noAdjustHandles="1" noChangeArrowheads="1" noChangeShapeType="1" noTextEdit="1"/>
              </p:cNvSpPr>
              <p:nvPr/>
            </p:nvSpPr>
            <p:spPr>
              <a:xfrm>
                <a:off x="7734300" y="3088242"/>
                <a:ext cx="48385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9EFBC30-D524-2D90-BFF6-5ACE7F828DC8}"/>
                  </a:ext>
                </a:extLst>
              </p:cNvPr>
              <p:cNvSpPr txBox="1"/>
              <p:nvPr/>
            </p:nvSpPr>
            <p:spPr>
              <a:xfrm>
                <a:off x="1385645" y="3621341"/>
                <a:ext cx="3917632" cy="926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𝕍</m:t>
                          </m:r>
                        </m:e>
                        <m:sub>
                          <m:r>
                            <a:rPr lang="en-US"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𝜉</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𝜉</m:t>
                              </m:r>
                            </m:sub>
                          </m:sSub>
                        </m:sup>
                        <m:e>
                          <m:r>
                            <a:rPr lang="en-US" b="0" i="1" smtClean="0">
                              <a:latin typeface="Cambria Math" panose="02040503050406030204" pitchFamily="18" charset="0"/>
                              <a:ea typeface="Cambria Math" panose="02040503050406030204" pitchFamily="18" charset="0"/>
                            </a:rPr>
                            <m:t>𝑓</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𝑩</m:t>
                                  </m:r>
                                </m:e>
                              </m:d>
                            </m:e>
                            <m:sub>
                              <m:r>
                                <a:rPr lang="en-US" b="0" i="1" smtClean="0">
                                  <a:latin typeface="Cambria Math" panose="02040503050406030204" pitchFamily="18" charset="0"/>
                                  <a:ea typeface="Cambria Math" panose="02040503050406030204" pitchFamily="18" charset="0"/>
                                </a:rPr>
                                <m:t>𝑗</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0" i="1" smtClean="0">
                                              <a:latin typeface="Cambria Math" panose="02040503050406030204" pitchFamily="18" charset="0"/>
                                              <a:ea typeface="Cambria Math" panose="02040503050406030204" pitchFamily="18" charset="0"/>
                                            </a:rPr>
                                            <m:t>𝑖</m:t>
                                          </m:r>
                                        </m:sub>
                                      </m:sSub>
                                    </m:e>
                                  </m:d>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𝑨</m:t>
                                      </m:r>
                                    </m:e>
                                  </m:d>
                                </m:e>
                                <m:sub>
                                  <m:r>
                                    <a:rPr lang="en-US" b="0" i="1" smtClean="0">
                                      <a:latin typeface="Cambria Math" panose="02040503050406030204" pitchFamily="18" charset="0"/>
                                      <a:ea typeface="Cambria Math" panose="02040503050406030204" pitchFamily="18" charset="0"/>
                                    </a:rPr>
                                    <m:t>𝑗</m:t>
                                  </m:r>
                                </m:sub>
                              </m:sSub>
                            </m:e>
                          </m:d>
                        </m:e>
                      </m:nary>
                    </m:oMath>
                  </m:oMathPara>
                </a14:m>
                <a:endParaRPr lang="en-US" dirty="0"/>
              </a:p>
            </p:txBody>
          </p:sp>
        </mc:Choice>
        <mc:Fallback>
          <p:sp>
            <p:nvSpPr>
              <p:cNvPr id="20" name="TextBox 19">
                <a:extLst>
                  <a:ext uri="{FF2B5EF4-FFF2-40B4-BE49-F238E27FC236}">
                    <a16:creationId xmlns:a16="http://schemas.microsoft.com/office/drawing/2014/main" id="{F9EFBC30-D524-2D90-BFF6-5ACE7F828DC8}"/>
                  </a:ext>
                </a:extLst>
              </p:cNvPr>
              <p:cNvSpPr txBox="1">
                <a:spLocks noRot="1" noChangeAspect="1" noMove="1" noResize="1" noEditPoints="1" noAdjustHandles="1" noChangeArrowheads="1" noChangeShapeType="1" noTextEdit="1"/>
              </p:cNvSpPr>
              <p:nvPr/>
            </p:nvSpPr>
            <p:spPr>
              <a:xfrm>
                <a:off x="1385645" y="3621341"/>
                <a:ext cx="3917632" cy="926920"/>
              </a:xfrm>
              <a:prstGeom prst="rect">
                <a:avLst/>
              </a:prstGeom>
              <a:blipFill>
                <a:blip r:embed="rId8"/>
                <a:stretch>
                  <a:fillRect t="-86486" b="-136486"/>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DB89E5E5-BE69-D577-9F95-11704B933336}"/>
              </a:ext>
            </a:extLst>
          </p:cNvPr>
          <p:cNvCxnSpPr>
            <a:cxnSpLocks/>
          </p:cNvCxnSpPr>
          <p:nvPr/>
        </p:nvCxnSpPr>
        <p:spPr>
          <a:xfrm flipH="1" flipV="1">
            <a:off x="2880360" y="4268305"/>
            <a:ext cx="545737" cy="8924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Explosion 2 41">
            <a:extLst>
              <a:ext uri="{FF2B5EF4-FFF2-40B4-BE49-F238E27FC236}">
                <a16:creationId xmlns:a16="http://schemas.microsoft.com/office/drawing/2014/main" id="{8541BC6C-25A3-A165-2A1F-FD6D60E10752}"/>
              </a:ext>
            </a:extLst>
          </p:cNvPr>
          <p:cNvSpPr/>
          <p:nvPr/>
        </p:nvSpPr>
        <p:spPr>
          <a:xfrm>
            <a:off x="2794573" y="4650557"/>
            <a:ext cx="2221949" cy="1253072"/>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MCRT</a:t>
            </a:r>
          </a:p>
        </p:txBody>
      </p:sp>
      <p:sp>
        <p:nvSpPr>
          <p:cNvPr id="4" name="Slide Number Placeholder 3">
            <a:extLst>
              <a:ext uri="{FF2B5EF4-FFF2-40B4-BE49-F238E27FC236}">
                <a16:creationId xmlns:a16="http://schemas.microsoft.com/office/drawing/2014/main" id="{3CD6814E-E00E-D897-73DF-AB9C29E53FD1}"/>
              </a:ext>
            </a:extLst>
          </p:cNvPr>
          <p:cNvSpPr>
            <a:spLocks noGrp="1"/>
          </p:cNvSpPr>
          <p:nvPr>
            <p:ph type="sldNum" sz="quarter" idx="12"/>
          </p:nvPr>
        </p:nvSpPr>
        <p:spPr>
          <a:xfrm>
            <a:off x="8610600" y="6356351"/>
            <a:ext cx="2743200" cy="365125"/>
          </a:xfrm>
        </p:spPr>
        <p:txBody>
          <a:bodyPr/>
          <a:lstStyle/>
          <a:p>
            <a:r>
              <a:rPr lang="en-US" sz="1600" dirty="0"/>
              <a:t>26/33</a:t>
            </a:r>
          </a:p>
        </p:txBody>
      </p:sp>
    </p:spTree>
    <p:extLst>
      <p:ext uri="{BB962C8B-B14F-4D97-AF65-F5344CB8AC3E}">
        <p14:creationId xmlns:p14="http://schemas.microsoft.com/office/powerpoint/2010/main" val="1913276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C5D8-95CA-3831-E7D6-3E23891126EB}"/>
              </a:ext>
            </a:extLst>
          </p:cNvPr>
          <p:cNvSpPr>
            <a:spLocks noGrp="1"/>
          </p:cNvSpPr>
          <p:nvPr>
            <p:ph type="title"/>
          </p:nvPr>
        </p:nvSpPr>
        <p:spPr>
          <a:xfrm>
            <a:off x="0" y="0"/>
            <a:ext cx="12192000" cy="681036"/>
          </a:xfrm>
        </p:spPr>
        <p:txBody>
          <a:bodyPr>
            <a:normAutofit fontScale="90000"/>
          </a:bodyPr>
          <a:lstStyle/>
          <a:p>
            <a:r>
              <a:rPr lang="en-US" dirty="0"/>
              <a:t>Methods – Challenge problem</a:t>
            </a:r>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F39B4512-056C-8A57-7E4C-521093E1BDA6}"/>
                  </a:ext>
                </a:extLst>
              </p:cNvPr>
              <p:cNvSpPr txBox="1">
                <a:spLocks/>
              </p:cNvSpPr>
              <p:nvPr/>
            </p:nvSpPr>
            <p:spPr>
              <a:xfrm>
                <a:off x="382815" y="1364226"/>
                <a:ext cx="11243128" cy="3049477"/>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Total UQ estimator cost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𝜂</m:t>
                        </m:r>
                      </m:sub>
                    </m:sSub>
                  </m:oMath>
                </a14:m>
                <a:r>
                  <a:rPr lang="en-US" sz="2000" dirty="0"/>
                  <a:t> assumes linear cost model</a:t>
                </a:r>
              </a:p>
              <a:p>
                <a14:m>
                  <m:oMath xmlns:m="http://schemas.openxmlformats.org/officeDocument/2006/math">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i="1">
                        <a:latin typeface="Cambria Math" panose="02040503050406030204" pitchFamily="18" charset="0"/>
                        <a:ea typeface="Cambria Math" panose="02040503050406030204" pitchFamily="18" charset="0"/>
                      </a:rPr>
                      <m:t> ×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𝜂</m:t>
                        </m:r>
                      </m:sub>
                    </m:sSub>
                    <m:r>
                      <a:rPr lang="en-US" sz="2000" b="0" i="1" smtClean="0">
                        <a:latin typeface="Cambria Math" panose="02040503050406030204" pitchFamily="18" charset="0"/>
                        <a:ea typeface="Cambria Math" panose="02040503050406030204" pitchFamily="18" charset="0"/>
                      </a:rPr>
                      <m:t> =1500</m:t>
                    </m:r>
                  </m:oMath>
                </a14:m>
                <a:endParaRPr lang="en-US" sz="2000" b="0" i="1" dirty="0">
                  <a:latin typeface="Cambria Math" panose="02040503050406030204" pitchFamily="18" charset="0"/>
                  <a:ea typeface="Cambria Math" panose="02040503050406030204" pitchFamily="18" charset="0"/>
                </a:endParaRPr>
              </a:p>
              <a:p>
                <a:pPr marL="0" indent="0">
                  <a:buNone/>
                </a:pPr>
                <a:r>
                  <a:rPr lang="en-US" sz="2000" b="0" dirty="0">
                    <a:ea typeface="Cambria Math" panose="02040503050406030204" pitchFamily="18" charset="0"/>
                  </a:rPr>
                  <a:t>        </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𝜂</m:t>
                            </m:r>
                          </m:sub>
                        </m:sSub>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 ×750</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3 ×500</m:t>
                        </m:r>
                      </m:e>
                    </m:d>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750 ×2</m:t>
                        </m:r>
                      </m:e>
                    </m:d>
                    <m:r>
                      <a:rPr lang="en-US" sz="2000" b="0" i="1" smtClean="0">
                        <a:latin typeface="Cambria Math" panose="02040503050406030204" pitchFamily="18" charset="0"/>
                        <a:ea typeface="Cambria Math" panose="02040503050406030204" pitchFamily="18" charset="0"/>
                      </a:rPr>
                      <m:t> </m:t>
                    </m:r>
                  </m:oMath>
                </a14:m>
                <a:endParaRPr lang="en-US" sz="2000" b="0" dirty="0">
                  <a:ea typeface="Cambria Math" panose="02040503050406030204" pitchFamily="18" charset="0"/>
                </a:endParaRPr>
              </a:p>
              <a:p>
                <a:endParaRPr lang="en-US" sz="2000" dirty="0"/>
              </a:p>
            </p:txBody>
          </p:sp>
        </mc:Choice>
        <mc:Fallback>
          <p:sp>
            <p:nvSpPr>
              <p:cNvPr id="7" name="Text Placeholder 3">
                <a:extLst>
                  <a:ext uri="{FF2B5EF4-FFF2-40B4-BE49-F238E27FC236}">
                    <a16:creationId xmlns:a16="http://schemas.microsoft.com/office/drawing/2014/main" id="{F39B4512-056C-8A57-7E4C-521093E1BDA6}"/>
                  </a:ext>
                </a:extLst>
              </p:cNvPr>
              <p:cNvSpPr txBox="1">
                <a:spLocks noRot="1" noChangeAspect="1" noMove="1" noResize="1" noEditPoints="1" noAdjustHandles="1" noChangeArrowheads="1" noChangeShapeType="1" noTextEdit="1"/>
              </p:cNvSpPr>
              <p:nvPr/>
            </p:nvSpPr>
            <p:spPr>
              <a:xfrm>
                <a:off x="382815" y="1364226"/>
                <a:ext cx="11243128" cy="3049477"/>
              </a:xfrm>
              <a:prstGeom prst="rect">
                <a:avLst/>
              </a:prstGeom>
              <a:blipFill>
                <a:blip r:embed="rId2"/>
                <a:stretch>
                  <a:fillRect l="-564" t="-2075"/>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6098016F-A1F2-3A30-8B03-82ED6B2E5896}"/>
              </a:ext>
            </a:extLst>
          </p:cNvPr>
          <p:cNvSpPr>
            <a:spLocks noGrp="1"/>
          </p:cNvSpPr>
          <p:nvPr>
            <p:ph type="sldNum" sz="quarter" idx="12"/>
          </p:nvPr>
        </p:nvSpPr>
        <p:spPr>
          <a:xfrm>
            <a:off x="8610600" y="6356351"/>
            <a:ext cx="2743200" cy="365125"/>
          </a:xfrm>
        </p:spPr>
        <p:txBody>
          <a:bodyPr/>
          <a:lstStyle/>
          <a:p>
            <a:r>
              <a:rPr lang="en-US" sz="1600" dirty="0"/>
              <a:t>27/33</a:t>
            </a:r>
          </a:p>
        </p:txBody>
      </p:sp>
    </p:spTree>
    <p:extLst>
      <p:ext uri="{BB962C8B-B14F-4D97-AF65-F5344CB8AC3E}">
        <p14:creationId xmlns:p14="http://schemas.microsoft.com/office/powerpoint/2010/main" val="4062214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C5D8-95CA-3831-E7D6-3E23891126EB}"/>
              </a:ext>
            </a:extLst>
          </p:cNvPr>
          <p:cNvSpPr>
            <a:spLocks noGrp="1"/>
          </p:cNvSpPr>
          <p:nvPr>
            <p:ph type="title"/>
          </p:nvPr>
        </p:nvSpPr>
        <p:spPr>
          <a:xfrm>
            <a:off x="0" y="0"/>
            <a:ext cx="12192000" cy="681036"/>
          </a:xfrm>
        </p:spPr>
        <p:txBody>
          <a:bodyPr>
            <a:normAutofit fontScale="90000"/>
          </a:bodyPr>
          <a:lstStyle/>
          <a:p>
            <a:r>
              <a:rPr lang="en-US" dirty="0"/>
              <a:t>Methods – Challenge problem</a:t>
            </a:r>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F39B4512-056C-8A57-7E4C-521093E1BDA6}"/>
                  </a:ext>
                </a:extLst>
              </p:cNvPr>
              <p:cNvSpPr txBox="1">
                <a:spLocks/>
              </p:cNvSpPr>
              <p:nvPr/>
            </p:nvSpPr>
            <p:spPr>
              <a:xfrm>
                <a:off x="382815" y="1364226"/>
                <a:ext cx="11243128" cy="3049477"/>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ea typeface="Cambria Math" panose="02040503050406030204" pitchFamily="18" charset="0"/>
                  </a:rPr>
                  <a:t>Total UQ estimator cost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𝜂</m:t>
                        </m:r>
                      </m:sub>
                    </m:sSub>
                  </m:oMath>
                </a14:m>
                <a:r>
                  <a:rPr lang="en-US" sz="2000" dirty="0"/>
                  <a:t> assumes linear cost model</a:t>
                </a:r>
              </a:p>
              <a:p>
                <a14:m>
                  <m:oMath xmlns:m="http://schemas.openxmlformats.org/officeDocument/2006/math">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i="1">
                        <a:latin typeface="Cambria Math" panose="02040503050406030204" pitchFamily="18" charset="0"/>
                        <a:ea typeface="Cambria Math" panose="02040503050406030204" pitchFamily="18" charset="0"/>
                      </a:rPr>
                      <m:t> ×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𝜂</m:t>
                        </m:r>
                      </m:sub>
                    </m:sSub>
                    <m:r>
                      <a:rPr lang="en-US" sz="2000" b="0" i="1" smtClean="0">
                        <a:latin typeface="Cambria Math" panose="02040503050406030204" pitchFamily="18" charset="0"/>
                        <a:ea typeface="Cambria Math" panose="02040503050406030204" pitchFamily="18" charset="0"/>
                      </a:rPr>
                      <m:t> =1500</m:t>
                    </m:r>
                  </m:oMath>
                </a14:m>
                <a:endParaRPr lang="en-US" sz="2000" b="0" i="1" dirty="0">
                  <a:latin typeface="Cambria Math" panose="02040503050406030204" pitchFamily="18" charset="0"/>
                  <a:ea typeface="Cambria Math" panose="02040503050406030204" pitchFamily="18" charset="0"/>
                </a:endParaRPr>
              </a:p>
              <a:p>
                <a:pPr marL="0" indent="0">
                  <a:buNone/>
                </a:pPr>
                <a:r>
                  <a:rPr lang="en-US" sz="2000" b="0" dirty="0">
                    <a:ea typeface="Cambria Math" panose="02040503050406030204" pitchFamily="18" charset="0"/>
                  </a:rPr>
                  <a:t>        </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𝜂</m:t>
                            </m:r>
                          </m:sub>
                        </m:sSub>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 ×750</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3 ×500</m:t>
                        </m:r>
                      </m:e>
                    </m:d>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750 ×2</m:t>
                        </m:r>
                      </m:e>
                    </m:d>
                    <m:r>
                      <a:rPr lang="en-US" sz="2000" b="0" i="1" smtClean="0">
                        <a:latin typeface="Cambria Math" panose="02040503050406030204" pitchFamily="18" charset="0"/>
                        <a:ea typeface="Cambria Math" panose="02040503050406030204" pitchFamily="18" charset="0"/>
                      </a:rPr>
                      <m:t> </m:t>
                    </m:r>
                  </m:oMath>
                </a14:m>
                <a:endParaRPr lang="en-US" sz="2000" b="0" dirty="0">
                  <a:ea typeface="Cambria Math" panose="02040503050406030204" pitchFamily="18" charset="0"/>
                </a:endParaRPr>
              </a:p>
              <a:p>
                <a:endParaRPr lang="en-US" sz="2000" dirty="0"/>
              </a:p>
              <a:p>
                <a:r>
                  <a:rPr lang="en-US" sz="2000" dirty="0"/>
                  <a:t>Reality: runtimes vary</a:t>
                </a:r>
              </a:p>
              <a:p>
                <a:r>
                  <a:rPr lang="en-US" sz="2000" dirty="0">
                    <a:ea typeface="Cambria Math" panose="02040503050406030204" pitchFamily="18" charset="0"/>
                  </a:rPr>
                  <a:t>Stochastic media GSA example estimator cost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𝜉</m:t>
                        </m:r>
                      </m:sub>
                    </m:sSub>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𝜔</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𝜂</m:t>
                        </m:r>
                      </m:sub>
                    </m:sSub>
                  </m:oMath>
                </a14:m>
                <a:endParaRPr lang="en-US" sz="2000" dirty="0"/>
              </a:p>
            </p:txBody>
          </p:sp>
        </mc:Choice>
        <mc:Fallback>
          <p:sp>
            <p:nvSpPr>
              <p:cNvPr id="7" name="Text Placeholder 3">
                <a:extLst>
                  <a:ext uri="{FF2B5EF4-FFF2-40B4-BE49-F238E27FC236}">
                    <a16:creationId xmlns:a16="http://schemas.microsoft.com/office/drawing/2014/main" id="{F39B4512-056C-8A57-7E4C-521093E1BDA6}"/>
                  </a:ext>
                </a:extLst>
              </p:cNvPr>
              <p:cNvSpPr txBox="1">
                <a:spLocks noRot="1" noChangeAspect="1" noMove="1" noResize="1" noEditPoints="1" noAdjustHandles="1" noChangeArrowheads="1" noChangeShapeType="1" noTextEdit="1"/>
              </p:cNvSpPr>
              <p:nvPr/>
            </p:nvSpPr>
            <p:spPr>
              <a:xfrm>
                <a:off x="382815" y="1364226"/>
                <a:ext cx="11243128" cy="3049477"/>
              </a:xfrm>
              <a:prstGeom prst="rect">
                <a:avLst/>
              </a:prstGeom>
              <a:blipFill>
                <a:blip r:embed="rId2"/>
                <a:stretch>
                  <a:fillRect l="-564" t="-2075"/>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6098016F-A1F2-3A30-8B03-82ED6B2E5896}"/>
              </a:ext>
            </a:extLst>
          </p:cNvPr>
          <p:cNvSpPr>
            <a:spLocks noGrp="1"/>
          </p:cNvSpPr>
          <p:nvPr>
            <p:ph type="sldNum" sz="quarter" idx="12"/>
          </p:nvPr>
        </p:nvSpPr>
        <p:spPr>
          <a:xfrm>
            <a:off x="8610600" y="6356351"/>
            <a:ext cx="2743200" cy="365125"/>
          </a:xfrm>
        </p:spPr>
        <p:txBody>
          <a:bodyPr/>
          <a:lstStyle/>
          <a:p>
            <a:r>
              <a:rPr lang="en-US" sz="1600" dirty="0"/>
              <a:t>27/33</a:t>
            </a:r>
          </a:p>
        </p:txBody>
      </p:sp>
    </p:spTree>
    <p:extLst>
      <p:ext uri="{BB962C8B-B14F-4D97-AF65-F5344CB8AC3E}">
        <p14:creationId xmlns:p14="http://schemas.microsoft.com/office/powerpoint/2010/main" val="1134671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C5D8-95CA-3831-E7D6-3E23891126EB}"/>
              </a:ext>
            </a:extLst>
          </p:cNvPr>
          <p:cNvSpPr>
            <a:spLocks noGrp="1"/>
          </p:cNvSpPr>
          <p:nvPr>
            <p:ph type="title"/>
          </p:nvPr>
        </p:nvSpPr>
        <p:spPr>
          <a:xfrm>
            <a:off x="0" y="0"/>
            <a:ext cx="12032343" cy="681036"/>
          </a:xfrm>
        </p:spPr>
        <p:txBody>
          <a:bodyPr>
            <a:normAutofit fontScale="90000"/>
          </a:bodyPr>
          <a:lstStyle/>
          <a:p>
            <a:r>
              <a:rPr lang="en-US" dirty="0"/>
              <a:t>Methods – Challenge problem</a:t>
            </a:r>
          </a:p>
        </p:txBody>
      </p:sp>
      <p:pic>
        <p:nvPicPr>
          <p:cNvPr id="7" name="Picture 6" descr="Chart&#10;&#10;Description automatically generated">
            <a:extLst>
              <a:ext uri="{FF2B5EF4-FFF2-40B4-BE49-F238E27FC236}">
                <a16:creationId xmlns:a16="http://schemas.microsoft.com/office/drawing/2014/main" id="{75842670-F4A7-CFAE-1A96-C4D8EE5C5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85" y="1133832"/>
            <a:ext cx="5649686" cy="5228965"/>
          </a:xfrm>
          <a:prstGeom prst="rect">
            <a:avLst/>
          </a:prstGeom>
        </p:spPr>
      </p:pic>
      <p:sp>
        <p:nvSpPr>
          <p:cNvPr id="3" name="Content Placeholder 2">
            <a:extLst>
              <a:ext uri="{FF2B5EF4-FFF2-40B4-BE49-F238E27FC236}">
                <a16:creationId xmlns:a16="http://schemas.microsoft.com/office/drawing/2014/main" id="{E67978DC-1274-C272-56D4-9F2968A5FB6E}"/>
              </a:ext>
            </a:extLst>
          </p:cNvPr>
          <p:cNvSpPr>
            <a:spLocks noGrp="1"/>
          </p:cNvSpPr>
          <p:nvPr>
            <p:ph idx="1"/>
          </p:nvPr>
        </p:nvSpPr>
        <p:spPr>
          <a:xfrm>
            <a:off x="6175831" y="1336882"/>
            <a:ext cx="5649684" cy="3119003"/>
          </a:xfrm>
        </p:spPr>
        <p:txBody>
          <a:bodyPr>
            <a:normAutofit/>
          </a:bodyPr>
          <a:lstStyle/>
          <a:p>
            <a:r>
              <a:rPr lang="en-US" sz="2000" dirty="0"/>
              <a:t>Subset of Center for </a:t>
            </a:r>
            <a:r>
              <a:rPr lang="en-US" sz="2000" dirty="0" err="1"/>
              <a:t>Exascale</a:t>
            </a:r>
            <a:r>
              <a:rPr lang="en-US" sz="2000" dirty="0"/>
              <a:t> Monte Carlo Neutron Transport (</a:t>
            </a:r>
            <a:r>
              <a:rPr lang="en-US" sz="2000" dirty="0" err="1"/>
              <a:t>CEMeNT</a:t>
            </a:r>
            <a:r>
              <a:rPr lang="en-US" sz="2000" dirty="0"/>
              <a:t>) challenge problem </a:t>
            </a:r>
          </a:p>
          <a:p>
            <a:r>
              <a:rPr lang="en-US" sz="2000" dirty="0" err="1"/>
              <a:t>NuScale</a:t>
            </a:r>
            <a:r>
              <a:rPr lang="en-US" sz="2000" dirty="0"/>
              <a:t>-like small modular reactor (SMR), cross-section at left</a:t>
            </a:r>
            <a:r>
              <a:rPr lang="en-US" sz="2000" baseline="30000" dirty="0"/>
              <a:t>[6]</a:t>
            </a:r>
            <a:endParaRPr lang="en-US" sz="2000" dirty="0"/>
          </a:p>
        </p:txBody>
      </p:sp>
      <p:sp>
        <p:nvSpPr>
          <p:cNvPr id="6" name="Slide Number Placeholder 3">
            <a:extLst>
              <a:ext uri="{FF2B5EF4-FFF2-40B4-BE49-F238E27FC236}">
                <a16:creationId xmlns:a16="http://schemas.microsoft.com/office/drawing/2014/main" id="{EAA716EE-68C2-ADC9-FDFD-92BCBDB60D4C}"/>
              </a:ext>
            </a:extLst>
          </p:cNvPr>
          <p:cNvSpPr>
            <a:spLocks noGrp="1"/>
          </p:cNvSpPr>
          <p:nvPr>
            <p:ph type="sldNum" sz="quarter" idx="12"/>
          </p:nvPr>
        </p:nvSpPr>
        <p:spPr>
          <a:xfrm>
            <a:off x="8610600" y="6356351"/>
            <a:ext cx="2743200" cy="365125"/>
          </a:xfrm>
        </p:spPr>
        <p:txBody>
          <a:bodyPr/>
          <a:lstStyle/>
          <a:p>
            <a:r>
              <a:rPr lang="en-US" sz="1600" dirty="0"/>
              <a:t>28/33</a:t>
            </a:r>
          </a:p>
        </p:txBody>
      </p:sp>
    </p:spTree>
    <p:extLst>
      <p:ext uri="{BB962C8B-B14F-4D97-AF65-F5344CB8AC3E}">
        <p14:creationId xmlns:p14="http://schemas.microsoft.com/office/powerpoint/2010/main" val="1164306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FF20-5735-10E7-8E68-0EB07AC745DD}"/>
              </a:ext>
            </a:extLst>
          </p:cNvPr>
          <p:cNvSpPr>
            <a:spLocks noGrp="1"/>
          </p:cNvSpPr>
          <p:nvPr>
            <p:ph type="title"/>
          </p:nvPr>
        </p:nvSpPr>
        <p:spPr>
          <a:xfrm>
            <a:off x="0" y="0"/>
            <a:ext cx="11945257" cy="681036"/>
          </a:xfrm>
        </p:spPr>
        <p:txBody>
          <a:bodyPr>
            <a:normAutofit fontScale="90000"/>
          </a:bodyPr>
          <a:lstStyle/>
          <a:p>
            <a:r>
              <a:rPr lang="en-US" dirty="0"/>
              <a:t>Methods – Challenge problem</a:t>
            </a:r>
          </a:p>
        </p:txBody>
      </p:sp>
      <p:pic>
        <p:nvPicPr>
          <p:cNvPr id="4" name="Picture 3" descr="Table&#10;&#10;Description automatically generated">
            <a:extLst>
              <a:ext uri="{FF2B5EF4-FFF2-40B4-BE49-F238E27FC236}">
                <a16:creationId xmlns:a16="http://schemas.microsoft.com/office/drawing/2014/main" id="{A373F706-A530-09B8-362E-D7D4576594E6}"/>
              </a:ext>
            </a:extLst>
          </p:cNvPr>
          <p:cNvPicPr>
            <a:picLocks noChangeAspect="1"/>
          </p:cNvPicPr>
          <p:nvPr/>
        </p:nvPicPr>
        <p:blipFill rotWithShape="1">
          <a:blip r:embed="rId2">
            <a:extLst>
              <a:ext uri="{28A0092B-C50C-407E-A947-70E740481C1C}">
                <a14:useLocalDpi xmlns:a14="http://schemas.microsoft.com/office/drawing/2010/main" val="0"/>
              </a:ext>
            </a:extLst>
          </a:blip>
          <a:srcRect r="59558" b="7205"/>
          <a:stretch/>
        </p:blipFill>
        <p:spPr>
          <a:xfrm>
            <a:off x="275771" y="2511741"/>
            <a:ext cx="3192879" cy="3526571"/>
          </a:xfrm>
          <a:prstGeom prst="rect">
            <a:avLst/>
          </a:prstGeom>
        </p:spPr>
      </p:pic>
      <p:sp>
        <p:nvSpPr>
          <p:cNvPr id="6" name="Content Placeholder 2">
            <a:extLst>
              <a:ext uri="{FF2B5EF4-FFF2-40B4-BE49-F238E27FC236}">
                <a16:creationId xmlns:a16="http://schemas.microsoft.com/office/drawing/2014/main" id="{F336C9CD-0894-2FD0-A115-018BDD5C8B3E}"/>
              </a:ext>
            </a:extLst>
          </p:cNvPr>
          <p:cNvSpPr>
            <a:spLocks noGrp="1"/>
          </p:cNvSpPr>
          <p:nvPr>
            <p:ph idx="1"/>
          </p:nvPr>
        </p:nvSpPr>
        <p:spPr>
          <a:xfrm>
            <a:off x="275771" y="993323"/>
            <a:ext cx="4847772" cy="2243363"/>
          </a:xfrm>
        </p:spPr>
        <p:txBody>
          <a:bodyPr>
            <a:normAutofit/>
          </a:bodyPr>
          <a:lstStyle/>
          <a:p>
            <a:r>
              <a:rPr lang="en-US" sz="2000" dirty="0"/>
              <a:t>Our challenge problem: Phase 1</a:t>
            </a:r>
          </a:p>
          <a:p>
            <a:r>
              <a:rPr lang="en-US" sz="2000" dirty="0"/>
              <a:t>Time-dependent version of fixed source problem with active neutron source</a:t>
            </a:r>
          </a:p>
          <a:p>
            <a:r>
              <a:rPr lang="en-US" sz="2000" dirty="0"/>
              <a:t>Spatial asymmetry due to stuck rods</a:t>
            </a:r>
          </a:p>
          <a:p>
            <a:pPr marL="0" indent="0">
              <a:buNone/>
            </a:pPr>
            <a:endParaRPr lang="en-US" sz="2000" dirty="0"/>
          </a:p>
        </p:txBody>
      </p:sp>
      <p:pic>
        <p:nvPicPr>
          <p:cNvPr id="8" name="Picture 7" descr="Chart&#10;&#10;Description automatically generated">
            <a:extLst>
              <a:ext uri="{FF2B5EF4-FFF2-40B4-BE49-F238E27FC236}">
                <a16:creationId xmlns:a16="http://schemas.microsoft.com/office/drawing/2014/main" id="{4E8F76B4-071B-4DC8-ACF9-9FDCE220E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14" y="1115450"/>
            <a:ext cx="6618515" cy="4922862"/>
          </a:xfrm>
          <a:prstGeom prst="rect">
            <a:avLst/>
          </a:prstGeom>
        </p:spPr>
      </p:pic>
      <p:sp>
        <p:nvSpPr>
          <p:cNvPr id="3" name="TextBox 2">
            <a:extLst>
              <a:ext uri="{FF2B5EF4-FFF2-40B4-BE49-F238E27FC236}">
                <a16:creationId xmlns:a16="http://schemas.microsoft.com/office/drawing/2014/main" id="{0912CD46-9C47-88A7-2C6E-B01946EFC13B}"/>
              </a:ext>
            </a:extLst>
          </p:cNvPr>
          <p:cNvSpPr txBox="1"/>
          <p:nvPr/>
        </p:nvSpPr>
        <p:spPr>
          <a:xfrm>
            <a:off x="385011" y="6038312"/>
            <a:ext cx="3344777"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CEMeNT</a:t>
            </a:r>
            <a:r>
              <a:rPr lang="en-US" dirty="0">
                <a:latin typeface="Arial" panose="020B0604020202020204" pitchFamily="34" charset="0"/>
                <a:cs typeface="Arial" panose="020B0604020202020204" pitchFamily="34" charset="0"/>
              </a:rPr>
              <a:t> challenge problem</a:t>
            </a:r>
            <a:r>
              <a:rPr lang="en-US" baseline="30000" dirty="0">
                <a:latin typeface="Arial" panose="020B0604020202020204" pitchFamily="34" charset="0"/>
                <a:cs typeface="Arial" panose="020B0604020202020204" pitchFamily="34" charset="0"/>
              </a:rPr>
              <a:t>[6]</a:t>
            </a:r>
            <a:r>
              <a:rPr lang="en-US" dirty="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557CCD7-B535-051B-15A0-ABF5DED749F3}"/>
                  </a:ext>
                </a:extLst>
              </p:cNvPr>
              <p:cNvSpPr txBox="1"/>
              <p:nvPr/>
            </p:nvSpPr>
            <p:spPr>
              <a:xfrm>
                <a:off x="5413709" y="5987019"/>
                <a:ext cx="653154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Total fission rate results from MC/DC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10</m:t>
                        </m:r>
                      </m:sup>
                    </m:sSup>
                  </m:oMath>
                </a14:m>
                <a:r>
                  <a:rPr lang="en-US" dirty="0">
                    <a:latin typeface="Arial" panose="020B0604020202020204" pitchFamily="34" charset="0"/>
                    <a:cs typeface="Arial" panose="020B0604020202020204" pitchFamily="34" charset="0"/>
                  </a:rPr>
                  <a:t> histories</a:t>
                </a:r>
                <a:r>
                  <a:rPr lang="en-US" baseline="30000" dirty="0">
                    <a:latin typeface="Arial" panose="020B0604020202020204" pitchFamily="34" charset="0"/>
                    <a:cs typeface="Arial" panose="020B0604020202020204" pitchFamily="34" charset="0"/>
                  </a:rPr>
                  <a:t>[6,7]</a:t>
                </a:r>
                <a:r>
                  <a:rPr lang="en-US" dirty="0">
                    <a:latin typeface="Arial" panose="020B0604020202020204" pitchFamily="34" charset="0"/>
                    <a:cs typeface="Arial" panose="020B0604020202020204" pitchFamily="34" charset="0"/>
                  </a:rPr>
                  <a:t>.</a:t>
                </a:r>
              </a:p>
            </p:txBody>
          </p:sp>
        </mc:Choice>
        <mc:Fallback>
          <p:sp>
            <p:nvSpPr>
              <p:cNvPr id="5" name="TextBox 4">
                <a:extLst>
                  <a:ext uri="{FF2B5EF4-FFF2-40B4-BE49-F238E27FC236}">
                    <a16:creationId xmlns:a16="http://schemas.microsoft.com/office/drawing/2014/main" id="{1557CCD7-B535-051B-15A0-ABF5DED749F3}"/>
                  </a:ext>
                </a:extLst>
              </p:cNvPr>
              <p:cNvSpPr txBox="1">
                <a:spLocks noRot="1" noChangeAspect="1" noMove="1" noResize="1" noEditPoints="1" noAdjustHandles="1" noChangeArrowheads="1" noChangeShapeType="1" noTextEdit="1"/>
              </p:cNvSpPr>
              <p:nvPr/>
            </p:nvSpPr>
            <p:spPr>
              <a:xfrm>
                <a:off x="5413709" y="5987019"/>
                <a:ext cx="6531548" cy="369332"/>
              </a:xfrm>
              <a:prstGeom prst="rect">
                <a:avLst/>
              </a:prstGeom>
              <a:blipFill>
                <a:blip r:embed="rId4"/>
                <a:stretch>
                  <a:fillRect l="-777" t="-6667" b="-26667"/>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0ED0255E-7762-885A-79D2-B3497CA48B01}"/>
              </a:ext>
            </a:extLst>
          </p:cNvPr>
          <p:cNvSpPr>
            <a:spLocks noGrp="1"/>
          </p:cNvSpPr>
          <p:nvPr>
            <p:ph type="sldNum" sz="quarter" idx="12"/>
          </p:nvPr>
        </p:nvSpPr>
        <p:spPr>
          <a:xfrm>
            <a:off x="8610600" y="6356351"/>
            <a:ext cx="2743200" cy="365125"/>
          </a:xfrm>
        </p:spPr>
        <p:txBody>
          <a:bodyPr/>
          <a:lstStyle/>
          <a:p>
            <a:r>
              <a:rPr lang="en-US" sz="1600" dirty="0"/>
              <a:t>29/33</a:t>
            </a:r>
          </a:p>
        </p:txBody>
      </p:sp>
    </p:spTree>
    <p:extLst>
      <p:ext uri="{BB962C8B-B14F-4D97-AF65-F5344CB8AC3E}">
        <p14:creationId xmlns:p14="http://schemas.microsoft.com/office/powerpoint/2010/main" val="3060321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71EA-7E03-2F04-8D5E-01672E3452DC}"/>
              </a:ext>
            </a:extLst>
          </p:cNvPr>
          <p:cNvSpPr>
            <a:spLocks noGrp="1"/>
          </p:cNvSpPr>
          <p:nvPr>
            <p:ph type="title"/>
          </p:nvPr>
        </p:nvSpPr>
        <p:spPr>
          <a:xfrm>
            <a:off x="0" y="0"/>
            <a:ext cx="12192000" cy="681036"/>
          </a:xfrm>
        </p:spPr>
        <p:txBody>
          <a:bodyPr>
            <a:normAutofit fontScale="90000"/>
          </a:bodyPr>
          <a:lstStyle/>
          <a:p>
            <a:r>
              <a:rPr lang="en-US" dirty="0"/>
              <a:t>Progress – Uncertainty quantification</a:t>
            </a:r>
          </a:p>
        </p:txBody>
      </p:sp>
      <p:sp>
        <p:nvSpPr>
          <p:cNvPr id="3" name="Content Placeholder 2">
            <a:extLst>
              <a:ext uri="{FF2B5EF4-FFF2-40B4-BE49-F238E27FC236}">
                <a16:creationId xmlns:a16="http://schemas.microsoft.com/office/drawing/2014/main" id="{58D48023-5757-63C3-EA44-B0245DFBD88C}"/>
              </a:ext>
            </a:extLst>
          </p:cNvPr>
          <p:cNvSpPr>
            <a:spLocks noGrp="1"/>
          </p:cNvSpPr>
          <p:nvPr>
            <p:ph idx="1"/>
          </p:nvPr>
        </p:nvSpPr>
        <p:spPr>
          <a:xfrm>
            <a:off x="264885" y="1003071"/>
            <a:ext cx="11190514" cy="681036"/>
          </a:xfrm>
        </p:spPr>
        <p:txBody>
          <a:bodyPr>
            <a:noAutofit/>
          </a:bodyPr>
          <a:lstStyle/>
          <a:p>
            <a:pPr marL="0" indent="0">
              <a:buNone/>
            </a:pPr>
            <a:r>
              <a:rPr lang="en-US" sz="2000" u="sng" dirty="0">
                <a:effectLst/>
              </a:rPr>
              <a:t>Accurate</a:t>
            </a:r>
            <a:r>
              <a:rPr lang="en-US" sz="2000" u="sng" dirty="0"/>
              <a:t> and</a:t>
            </a:r>
            <a:r>
              <a:rPr lang="en-US" sz="2000" u="sng" dirty="0">
                <a:effectLst/>
              </a:rPr>
              <a:t> efficient UQ with stochastic computational solvers</a:t>
            </a:r>
          </a:p>
        </p:txBody>
      </p:sp>
      <p:sp>
        <p:nvSpPr>
          <p:cNvPr id="5" name="Content Placeholder 2">
            <a:extLst>
              <a:ext uri="{FF2B5EF4-FFF2-40B4-BE49-F238E27FC236}">
                <a16:creationId xmlns:a16="http://schemas.microsoft.com/office/drawing/2014/main" id="{9400D470-E1B9-7309-BF5E-28B5625ADDFF}"/>
              </a:ext>
            </a:extLst>
          </p:cNvPr>
          <p:cNvSpPr txBox="1">
            <a:spLocks/>
          </p:cNvSpPr>
          <p:nvPr/>
        </p:nvSpPr>
        <p:spPr>
          <a:xfrm>
            <a:off x="1572768" y="1408176"/>
            <a:ext cx="10312401" cy="681036"/>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Develop theoretical framework for forward uncertainty propagation which accounts for the additional variability introduced by the stochastic solver. </a:t>
            </a:r>
          </a:p>
          <a:p>
            <a:pPr marL="0" indent="0">
              <a:buNone/>
            </a:pPr>
            <a:endParaRPr lang="en-US" sz="2000" dirty="0">
              <a:effectLst/>
            </a:endParaRPr>
          </a:p>
          <a:p>
            <a:pPr marL="0" indent="0">
              <a:buNone/>
            </a:pPr>
            <a:endParaRPr lang="en-US" sz="2000" dirty="0">
              <a:effectLst/>
            </a:endParaRPr>
          </a:p>
          <a:p>
            <a:pPr marL="0" indent="0">
              <a:buNone/>
            </a:pPr>
            <a:endParaRPr lang="en-US" sz="2000" dirty="0">
              <a:effectLst/>
            </a:endParaRPr>
          </a:p>
        </p:txBody>
      </p:sp>
      <p:sp>
        <p:nvSpPr>
          <p:cNvPr id="7" name="TextBox 6">
            <a:extLst>
              <a:ext uri="{FF2B5EF4-FFF2-40B4-BE49-F238E27FC236}">
                <a16:creationId xmlns:a16="http://schemas.microsoft.com/office/drawing/2014/main" id="{357451AD-C4B4-2BF0-7BDD-EAD54345A4FA}"/>
              </a:ext>
            </a:extLst>
          </p:cNvPr>
          <p:cNvSpPr txBox="1"/>
          <p:nvPr/>
        </p:nvSpPr>
        <p:spPr>
          <a:xfrm>
            <a:off x="304800" y="1499441"/>
            <a:ext cx="1117600" cy="369332"/>
          </a:xfrm>
          <a:prstGeom prst="rect">
            <a:avLst/>
          </a:prstGeom>
          <a:noFill/>
          <a:ln w="12700">
            <a:solidFill>
              <a:schemeClr val="tx1"/>
            </a:solidFill>
          </a:ln>
        </p:spPr>
        <p:txBody>
          <a:bodyPr wrap="square" rtlCol="0">
            <a:spAutoFit/>
          </a:bodyPr>
          <a:lstStyle/>
          <a:p>
            <a:r>
              <a:rPr lang="en-US" dirty="0">
                <a:highlight>
                  <a:srgbClr val="00FF00"/>
                </a:highlight>
              </a:rPr>
              <a:t>Complete</a:t>
            </a:r>
          </a:p>
        </p:txBody>
      </p:sp>
      <p:sp>
        <p:nvSpPr>
          <p:cNvPr id="9" name="TextBox 8">
            <a:extLst>
              <a:ext uri="{FF2B5EF4-FFF2-40B4-BE49-F238E27FC236}">
                <a16:creationId xmlns:a16="http://schemas.microsoft.com/office/drawing/2014/main" id="{6A19D33C-46E0-8A14-03E7-D91A543A795C}"/>
              </a:ext>
            </a:extLst>
          </p:cNvPr>
          <p:cNvSpPr txBox="1"/>
          <p:nvPr/>
        </p:nvSpPr>
        <p:spPr>
          <a:xfrm>
            <a:off x="304800" y="3230845"/>
            <a:ext cx="1117600" cy="369332"/>
          </a:xfrm>
          <a:prstGeom prst="rect">
            <a:avLst/>
          </a:prstGeom>
          <a:noFill/>
          <a:ln w="12700">
            <a:solidFill>
              <a:schemeClr val="tx1"/>
            </a:solidFill>
          </a:ln>
        </p:spPr>
        <p:txBody>
          <a:bodyPr wrap="square" rtlCol="0">
            <a:spAutoFit/>
          </a:bodyPr>
          <a:lstStyle/>
          <a:p>
            <a:r>
              <a:rPr lang="en-US" dirty="0">
                <a:highlight>
                  <a:srgbClr val="00FF00"/>
                </a:highlight>
              </a:rPr>
              <a:t>Complete</a:t>
            </a:r>
          </a:p>
        </p:txBody>
      </p:sp>
      <p:sp>
        <p:nvSpPr>
          <p:cNvPr id="10" name="TextBox 9">
            <a:extLst>
              <a:ext uri="{FF2B5EF4-FFF2-40B4-BE49-F238E27FC236}">
                <a16:creationId xmlns:a16="http://schemas.microsoft.com/office/drawing/2014/main" id="{0DD76A38-848E-4BBD-FE0A-B10F67ED9675}"/>
              </a:ext>
            </a:extLst>
          </p:cNvPr>
          <p:cNvSpPr txBox="1"/>
          <p:nvPr/>
        </p:nvSpPr>
        <p:spPr>
          <a:xfrm>
            <a:off x="304800" y="2365143"/>
            <a:ext cx="1117600" cy="369332"/>
          </a:xfrm>
          <a:prstGeom prst="rect">
            <a:avLst/>
          </a:prstGeom>
          <a:noFill/>
          <a:ln w="12700">
            <a:solidFill>
              <a:schemeClr val="tx1"/>
            </a:solidFill>
          </a:ln>
        </p:spPr>
        <p:txBody>
          <a:bodyPr wrap="square" rtlCol="0">
            <a:spAutoFit/>
          </a:bodyPr>
          <a:lstStyle/>
          <a:p>
            <a:r>
              <a:rPr lang="en-US" dirty="0">
                <a:highlight>
                  <a:srgbClr val="00FF00"/>
                </a:highlight>
              </a:rPr>
              <a:t>Complete</a:t>
            </a:r>
          </a:p>
        </p:txBody>
      </p:sp>
      <p:sp>
        <p:nvSpPr>
          <p:cNvPr id="12" name="Content Placeholder 2">
            <a:extLst>
              <a:ext uri="{FF2B5EF4-FFF2-40B4-BE49-F238E27FC236}">
                <a16:creationId xmlns:a16="http://schemas.microsoft.com/office/drawing/2014/main" id="{A5DD1821-B966-6549-FA1F-B37A6A6E13C2}"/>
              </a:ext>
            </a:extLst>
          </p:cNvPr>
          <p:cNvSpPr txBox="1">
            <a:spLocks/>
          </p:cNvSpPr>
          <p:nvPr/>
        </p:nvSpPr>
        <p:spPr>
          <a:xfrm>
            <a:off x="274320" y="4572000"/>
            <a:ext cx="11079480" cy="2286000"/>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u="sng" dirty="0"/>
              <a:t>Publications</a:t>
            </a:r>
          </a:p>
          <a:p>
            <a:pPr marL="0" indent="0">
              <a:buNone/>
            </a:pPr>
            <a:r>
              <a:rPr lang="en-US" sz="1600" dirty="0">
                <a:solidFill>
                  <a:schemeClr val="accent1"/>
                </a:solidFill>
              </a:rPr>
              <a:t>0.*</a:t>
            </a:r>
            <a:r>
              <a:rPr lang="en-US" sz="1600" dirty="0">
                <a:solidFill>
                  <a:schemeClr val="bg1"/>
                </a:solidFill>
              </a:rPr>
              <a:t>.        K. Clements, G. Geraci, and A. Olson, “A Variance Deconvolution Approach to Sampling Uncertainty Quantification for Monte Carlo Radiation Transport Solvers,” in “Computer Science Research Institute Summer Proceedings 2021,” (2021), Technical Report SAND2022-0653R, pp.293-307.</a:t>
            </a:r>
          </a:p>
          <a:p>
            <a:pPr marL="457200" indent="-457200">
              <a:buFont typeface="+mj-lt"/>
              <a:buAutoNum type="arabicPeriod"/>
            </a:pPr>
            <a:r>
              <a:rPr lang="en-US" sz="1600" dirty="0"/>
              <a:t>K. Clements, G. Geraci, A. Olson, “Numerical Investigation on the Performance of a Variance Deconvolution Estimator,” in ”Transactions of the American Nuclear Society,” (Jun 2022). </a:t>
            </a:r>
          </a:p>
          <a:p>
            <a:pPr marL="457200" indent="-457200">
              <a:buFont typeface="+mj-lt"/>
              <a:buAutoNum type="arabicPeriod"/>
            </a:pPr>
            <a:r>
              <a:rPr lang="en-US" sz="1600" dirty="0"/>
              <a:t>[In progress] K. Clements, G. Geraci, A. Olson, T. Palmer, “A Variance Deconvolution Estimator for Efficient Uncertainty Quantification in Monte Carlo Radiation Transport Problems,” (2023)</a:t>
            </a:r>
          </a:p>
        </p:txBody>
      </p:sp>
      <p:sp>
        <p:nvSpPr>
          <p:cNvPr id="6" name="TextBox 5">
            <a:extLst>
              <a:ext uri="{FF2B5EF4-FFF2-40B4-BE49-F238E27FC236}">
                <a16:creationId xmlns:a16="http://schemas.microsoft.com/office/drawing/2014/main" id="{41FB055C-FF6C-FEC6-FB04-BAF3713499A5}"/>
              </a:ext>
            </a:extLst>
          </p:cNvPr>
          <p:cNvSpPr txBox="1"/>
          <p:nvPr/>
        </p:nvSpPr>
        <p:spPr>
          <a:xfrm>
            <a:off x="1572768" y="2368296"/>
            <a:ext cx="10312401"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Validate estimator with attenuation through a 1D slab. </a:t>
            </a:r>
          </a:p>
        </p:txBody>
      </p:sp>
      <p:sp>
        <p:nvSpPr>
          <p:cNvPr id="11" name="TextBox 10">
            <a:extLst>
              <a:ext uri="{FF2B5EF4-FFF2-40B4-BE49-F238E27FC236}">
                <a16:creationId xmlns:a16="http://schemas.microsoft.com/office/drawing/2014/main" id="{12A569A5-5588-062E-075F-5B0D620CE579}"/>
              </a:ext>
            </a:extLst>
          </p:cNvPr>
          <p:cNvSpPr txBox="1"/>
          <p:nvPr/>
        </p:nvSpPr>
        <p:spPr>
          <a:xfrm>
            <a:off x="1572768" y="3136392"/>
            <a:ext cx="10312401"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Develop an optimization method to determine an ideal ratio of MCUQ samples to MCRT histories for a set cost constraint.</a:t>
            </a:r>
          </a:p>
        </p:txBody>
      </p:sp>
      <p:sp>
        <p:nvSpPr>
          <p:cNvPr id="14" name="TextBox 13">
            <a:extLst>
              <a:ext uri="{FF2B5EF4-FFF2-40B4-BE49-F238E27FC236}">
                <a16:creationId xmlns:a16="http://schemas.microsoft.com/office/drawing/2014/main" id="{7647FB59-F12C-6D55-4060-506FA1434BC4}"/>
              </a:ext>
            </a:extLst>
          </p:cNvPr>
          <p:cNvSpPr txBox="1"/>
          <p:nvPr/>
        </p:nvSpPr>
        <p:spPr>
          <a:xfrm>
            <a:off x="1491916" y="4199021"/>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F1F197FF-E86A-6A37-1223-6C1A3CB857A8}"/>
              </a:ext>
            </a:extLst>
          </p:cNvPr>
          <p:cNvSpPr txBox="1"/>
          <p:nvPr/>
        </p:nvSpPr>
        <p:spPr>
          <a:xfrm>
            <a:off x="727166" y="4923096"/>
            <a:ext cx="10626634" cy="830997"/>
          </a:xfrm>
          <a:prstGeom prst="rect">
            <a:avLst/>
          </a:prstGeom>
          <a:noFill/>
        </p:spPr>
        <p:txBody>
          <a:bodyPr wrap="square">
            <a:spAutoFit/>
          </a:bodyPr>
          <a:lstStyle/>
          <a:p>
            <a:pPr marL="0" indent="0">
              <a:buNone/>
            </a:pPr>
            <a:r>
              <a:rPr lang="en-US" sz="1600" dirty="0">
                <a:latin typeface="Arial" panose="020B0604020202020204" pitchFamily="34" charset="0"/>
                <a:cs typeface="Arial" panose="020B0604020202020204" pitchFamily="34" charset="0"/>
              </a:rPr>
              <a:t>K. Clements, G. Geraci, and A. Olson, “A Variance Deconvolution Approach to Sampling Uncertainty Quantification for Monte Carlo Radiation Transport Solvers,” in “Computer Science Research Institute Summer Proceedings 2021,” (Aug 2021), Technical Report SAND2022-0653R, pp.293-307.</a:t>
            </a:r>
          </a:p>
        </p:txBody>
      </p:sp>
      <p:sp>
        <p:nvSpPr>
          <p:cNvPr id="17" name="Slide Number Placeholder 3">
            <a:extLst>
              <a:ext uri="{FF2B5EF4-FFF2-40B4-BE49-F238E27FC236}">
                <a16:creationId xmlns:a16="http://schemas.microsoft.com/office/drawing/2014/main" id="{FD297706-8503-754E-A6F2-485CDACFBD66}"/>
              </a:ext>
            </a:extLst>
          </p:cNvPr>
          <p:cNvSpPr>
            <a:spLocks noGrp="1"/>
          </p:cNvSpPr>
          <p:nvPr>
            <p:ph type="sldNum" sz="quarter" idx="12"/>
          </p:nvPr>
        </p:nvSpPr>
        <p:spPr>
          <a:xfrm>
            <a:off x="8610600" y="6356351"/>
            <a:ext cx="2743200" cy="365125"/>
          </a:xfrm>
        </p:spPr>
        <p:txBody>
          <a:bodyPr/>
          <a:lstStyle/>
          <a:p>
            <a:r>
              <a:rPr lang="en-US" sz="1600" dirty="0"/>
              <a:t>30/33</a:t>
            </a:r>
          </a:p>
        </p:txBody>
      </p:sp>
    </p:spTree>
    <p:extLst>
      <p:ext uri="{BB962C8B-B14F-4D97-AF65-F5344CB8AC3E}">
        <p14:creationId xmlns:p14="http://schemas.microsoft.com/office/powerpoint/2010/main" val="126718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71EA-7E03-2F04-8D5E-01672E3452DC}"/>
              </a:ext>
            </a:extLst>
          </p:cNvPr>
          <p:cNvSpPr>
            <a:spLocks noGrp="1"/>
          </p:cNvSpPr>
          <p:nvPr>
            <p:ph type="title"/>
          </p:nvPr>
        </p:nvSpPr>
        <p:spPr>
          <a:xfrm>
            <a:off x="0" y="0"/>
            <a:ext cx="12192000" cy="681036"/>
          </a:xfrm>
        </p:spPr>
        <p:txBody>
          <a:bodyPr>
            <a:normAutofit fontScale="90000"/>
          </a:bodyPr>
          <a:lstStyle/>
          <a:p>
            <a:r>
              <a:rPr lang="en-US" dirty="0"/>
              <a:t>Progress – Global sensitivity analysis</a:t>
            </a:r>
          </a:p>
        </p:txBody>
      </p:sp>
      <p:sp>
        <p:nvSpPr>
          <p:cNvPr id="3" name="Content Placeholder 2">
            <a:extLst>
              <a:ext uri="{FF2B5EF4-FFF2-40B4-BE49-F238E27FC236}">
                <a16:creationId xmlns:a16="http://schemas.microsoft.com/office/drawing/2014/main" id="{58D48023-5757-63C3-EA44-B0245DFBD88C}"/>
              </a:ext>
            </a:extLst>
          </p:cNvPr>
          <p:cNvSpPr>
            <a:spLocks noGrp="1"/>
          </p:cNvSpPr>
          <p:nvPr>
            <p:ph idx="1"/>
          </p:nvPr>
        </p:nvSpPr>
        <p:spPr>
          <a:xfrm>
            <a:off x="264885" y="1003071"/>
            <a:ext cx="11190514" cy="681036"/>
          </a:xfrm>
        </p:spPr>
        <p:txBody>
          <a:bodyPr>
            <a:noAutofit/>
          </a:bodyPr>
          <a:lstStyle/>
          <a:p>
            <a:pPr marL="0" indent="0">
              <a:buNone/>
            </a:pPr>
            <a:r>
              <a:rPr lang="en-US" sz="2000" u="sng" dirty="0">
                <a:effectLst/>
              </a:rPr>
              <a:t>Accurate</a:t>
            </a:r>
            <a:r>
              <a:rPr lang="en-US" sz="2000" u="sng" dirty="0"/>
              <a:t> and</a:t>
            </a:r>
            <a:r>
              <a:rPr lang="en-US" sz="2000" u="sng" dirty="0">
                <a:effectLst/>
              </a:rPr>
              <a:t> efficient GSA with stochastic computational solvers</a:t>
            </a:r>
          </a:p>
        </p:txBody>
      </p:sp>
      <p:sp>
        <p:nvSpPr>
          <p:cNvPr id="5" name="Content Placeholder 2">
            <a:extLst>
              <a:ext uri="{FF2B5EF4-FFF2-40B4-BE49-F238E27FC236}">
                <a16:creationId xmlns:a16="http://schemas.microsoft.com/office/drawing/2014/main" id="{9400D470-E1B9-7309-BF5E-28B5625ADDFF}"/>
              </a:ext>
            </a:extLst>
          </p:cNvPr>
          <p:cNvSpPr txBox="1">
            <a:spLocks/>
          </p:cNvSpPr>
          <p:nvPr/>
        </p:nvSpPr>
        <p:spPr>
          <a:xfrm>
            <a:off x="1571752" y="4098509"/>
            <a:ext cx="10312401" cy="363884"/>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Explor</a:t>
            </a:r>
            <a:r>
              <a:rPr lang="en-US" sz="2000" dirty="0"/>
              <a:t>e existing methods for stochastic solvers in GSA.</a:t>
            </a:r>
            <a:endParaRPr lang="en-US" sz="2000" dirty="0">
              <a:effectLst/>
            </a:endParaRPr>
          </a:p>
        </p:txBody>
      </p:sp>
      <p:sp>
        <p:nvSpPr>
          <p:cNvPr id="7" name="TextBox 6">
            <a:extLst>
              <a:ext uri="{FF2B5EF4-FFF2-40B4-BE49-F238E27FC236}">
                <a16:creationId xmlns:a16="http://schemas.microsoft.com/office/drawing/2014/main" id="{357451AD-C4B4-2BF0-7BDD-EAD54345A4FA}"/>
              </a:ext>
            </a:extLst>
          </p:cNvPr>
          <p:cNvSpPr txBox="1"/>
          <p:nvPr/>
        </p:nvSpPr>
        <p:spPr>
          <a:xfrm>
            <a:off x="301752" y="1499616"/>
            <a:ext cx="1117600" cy="369332"/>
          </a:xfrm>
          <a:prstGeom prst="rect">
            <a:avLst/>
          </a:prstGeom>
          <a:noFill/>
          <a:ln w="12700">
            <a:solidFill>
              <a:schemeClr val="tx1"/>
            </a:solidFill>
          </a:ln>
        </p:spPr>
        <p:txBody>
          <a:bodyPr wrap="square" rtlCol="0">
            <a:spAutoFit/>
          </a:bodyPr>
          <a:lstStyle/>
          <a:p>
            <a:r>
              <a:rPr lang="en-US" dirty="0">
                <a:highlight>
                  <a:srgbClr val="FFFF00"/>
                </a:highlight>
              </a:rPr>
              <a:t>Ongoing</a:t>
            </a:r>
          </a:p>
        </p:txBody>
      </p:sp>
      <p:sp>
        <p:nvSpPr>
          <p:cNvPr id="8" name="TextBox 7">
            <a:extLst>
              <a:ext uri="{FF2B5EF4-FFF2-40B4-BE49-F238E27FC236}">
                <a16:creationId xmlns:a16="http://schemas.microsoft.com/office/drawing/2014/main" id="{F42AC2E4-309F-D496-1B13-DCFC71045A1D}"/>
              </a:ext>
            </a:extLst>
          </p:cNvPr>
          <p:cNvSpPr txBox="1"/>
          <p:nvPr/>
        </p:nvSpPr>
        <p:spPr>
          <a:xfrm>
            <a:off x="301752" y="4098684"/>
            <a:ext cx="1117600" cy="369332"/>
          </a:xfrm>
          <a:prstGeom prst="rect">
            <a:avLst/>
          </a:prstGeom>
          <a:noFill/>
          <a:ln w="12700">
            <a:solidFill>
              <a:schemeClr val="tx1"/>
            </a:solidFill>
          </a:ln>
        </p:spPr>
        <p:txBody>
          <a:bodyPr wrap="square" rtlCol="0">
            <a:spAutoFit/>
          </a:bodyPr>
          <a:lstStyle/>
          <a:p>
            <a:r>
              <a:rPr lang="en-US" dirty="0">
                <a:highlight>
                  <a:srgbClr val="FFFF00"/>
                </a:highlight>
              </a:rPr>
              <a:t>Ongoing</a:t>
            </a:r>
          </a:p>
        </p:txBody>
      </p:sp>
      <p:sp>
        <p:nvSpPr>
          <p:cNvPr id="9" name="TextBox 8">
            <a:extLst>
              <a:ext uri="{FF2B5EF4-FFF2-40B4-BE49-F238E27FC236}">
                <a16:creationId xmlns:a16="http://schemas.microsoft.com/office/drawing/2014/main" id="{6A19D33C-46E0-8A14-03E7-D91A543A795C}"/>
              </a:ext>
            </a:extLst>
          </p:cNvPr>
          <p:cNvSpPr txBox="1"/>
          <p:nvPr/>
        </p:nvSpPr>
        <p:spPr>
          <a:xfrm>
            <a:off x="301752" y="3227832"/>
            <a:ext cx="1117600" cy="369332"/>
          </a:xfrm>
          <a:prstGeom prst="rect">
            <a:avLst/>
          </a:prstGeom>
          <a:noFill/>
          <a:ln w="12700">
            <a:solidFill>
              <a:schemeClr val="tx1"/>
            </a:solidFill>
          </a:ln>
        </p:spPr>
        <p:txBody>
          <a:bodyPr wrap="square" rtlCol="0">
            <a:spAutoFit/>
          </a:bodyPr>
          <a:lstStyle/>
          <a:p>
            <a:endParaRPr lang="en-US" dirty="0">
              <a:highlight>
                <a:srgbClr val="00FF00"/>
              </a:highlight>
            </a:endParaRPr>
          </a:p>
        </p:txBody>
      </p:sp>
      <p:sp>
        <p:nvSpPr>
          <p:cNvPr id="10" name="TextBox 9">
            <a:extLst>
              <a:ext uri="{FF2B5EF4-FFF2-40B4-BE49-F238E27FC236}">
                <a16:creationId xmlns:a16="http://schemas.microsoft.com/office/drawing/2014/main" id="{0DD76A38-848E-4BBD-FE0A-B10F67ED9675}"/>
              </a:ext>
            </a:extLst>
          </p:cNvPr>
          <p:cNvSpPr txBox="1"/>
          <p:nvPr/>
        </p:nvSpPr>
        <p:spPr>
          <a:xfrm>
            <a:off x="301752" y="2368296"/>
            <a:ext cx="1117600" cy="369332"/>
          </a:xfrm>
          <a:prstGeom prst="rect">
            <a:avLst/>
          </a:prstGeom>
          <a:noFill/>
          <a:ln w="12700">
            <a:solidFill>
              <a:schemeClr val="tx1"/>
            </a:solidFill>
          </a:ln>
        </p:spPr>
        <p:txBody>
          <a:bodyPr wrap="square" rtlCol="0">
            <a:spAutoFit/>
          </a:bodyPr>
          <a:lstStyle/>
          <a:p>
            <a:endParaRPr lang="en-US" dirty="0">
              <a:highlight>
                <a:srgbClr val="00FF00"/>
              </a:highlight>
            </a:endParaRPr>
          </a:p>
        </p:txBody>
      </p:sp>
      <p:sp>
        <p:nvSpPr>
          <p:cNvPr id="4" name="Content Placeholder 2">
            <a:extLst>
              <a:ext uri="{FF2B5EF4-FFF2-40B4-BE49-F238E27FC236}">
                <a16:creationId xmlns:a16="http://schemas.microsoft.com/office/drawing/2014/main" id="{0F116D7D-A606-3850-4EB7-AE8774EEF51C}"/>
              </a:ext>
            </a:extLst>
          </p:cNvPr>
          <p:cNvSpPr txBox="1">
            <a:spLocks/>
          </p:cNvSpPr>
          <p:nvPr/>
        </p:nvSpPr>
        <p:spPr>
          <a:xfrm>
            <a:off x="274320" y="5120640"/>
            <a:ext cx="11190514" cy="1600836"/>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u="sng" dirty="0"/>
              <a:t>Publications</a:t>
            </a:r>
          </a:p>
          <a:p>
            <a:pPr marL="457200" indent="-457200">
              <a:buFont typeface="+mj-lt"/>
              <a:buAutoNum type="arabicPeriod"/>
            </a:pPr>
            <a:r>
              <a:rPr lang="en-US" sz="1600" dirty="0"/>
              <a:t>A. Olson, K. Clements, J. </a:t>
            </a:r>
            <a:r>
              <a:rPr lang="en-US" sz="1600" dirty="0" err="1"/>
              <a:t>Petticrew</a:t>
            </a:r>
            <a:r>
              <a:rPr lang="en-US" sz="1600" dirty="0"/>
              <a:t>, “A sampling-based approach to solve </a:t>
            </a:r>
            <a:r>
              <a:rPr lang="en-US" sz="1600" dirty="0" err="1"/>
              <a:t>Sobol</a:t>
            </a:r>
            <a:r>
              <a:rPr lang="en-US" sz="1600" dirty="0"/>
              <a:t>’ Indices using variance deconvolution for arbitrary uncertainty distributions,” in “Transactions of the American Nuclear Society,” (Nov 2022).</a:t>
            </a:r>
          </a:p>
          <a:p>
            <a:pPr marL="457200" indent="-457200">
              <a:buFont typeface="+mj-lt"/>
              <a:buAutoNum type="arabicPeriod"/>
            </a:pPr>
            <a:r>
              <a:rPr lang="en-US" sz="1600" dirty="0"/>
              <a:t>[Accepted with minor revisions] K. Clements, G. Geraci, A. Olson, T. Palmer, “Global Sensitivity Analysis in Monte Carlo Radiation Transport,” in “Transactions of the International Conference on Mathematics and              Computational Methods Applied to Nuclear Science and Engineering,” (Aug 2023).</a:t>
            </a:r>
          </a:p>
          <a:p>
            <a:pPr marL="457200" indent="-457200">
              <a:buFont typeface="+mj-lt"/>
              <a:buAutoNum type="arabicPeriod"/>
            </a:pPr>
            <a:endParaRPr lang="en-US" sz="1600" dirty="0"/>
          </a:p>
        </p:txBody>
      </p:sp>
      <p:sp>
        <p:nvSpPr>
          <p:cNvPr id="11" name="Content Placeholder 2">
            <a:extLst>
              <a:ext uri="{FF2B5EF4-FFF2-40B4-BE49-F238E27FC236}">
                <a16:creationId xmlns:a16="http://schemas.microsoft.com/office/drawing/2014/main" id="{36099FEE-4A49-8D29-3445-C6BFCBC7E453}"/>
              </a:ext>
            </a:extLst>
          </p:cNvPr>
          <p:cNvSpPr txBox="1">
            <a:spLocks/>
          </p:cNvSpPr>
          <p:nvPr/>
        </p:nvSpPr>
        <p:spPr>
          <a:xfrm>
            <a:off x="1572768" y="3136392"/>
            <a:ext cx="10312401" cy="681036"/>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Use surrogate approach with deterministic and stochastic solvers to understand what variability is introduced. </a:t>
            </a:r>
          </a:p>
          <a:p>
            <a:pPr marL="0" indent="0">
              <a:buNone/>
            </a:pPr>
            <a:endParaRPr lang="en-US" sz="2000" dirty="0">
              <a:effectLst/>
            </a:endParaRPr>
          </a:p>
        </p:txBody>
      </p:sp>
      <p:sp>
        <p:nvSpPr>
          <p:cNvPr id="12" name="Content Placeholder 2">
            <a:extLst>
              <a:ext uri="{FF2B5EF4-FFF2-40B4-BE49-F238E27FC236}">
                <a16:creationId xmlns:a16="http://schemas.microsoft.com/office/drawing/2014/main" id="{846E05B4-7903-6216-21E4-7F1269D40F66}"/>
              </a:ext>
            </a:extLst>
          </p:cNvPr>
          <p:cNvSpPr txBox="1">
            <a:spLocks/>
          </p:cNvSpPr>
          <p:nvPr/>
        </p:nvSpPr>
        <p:spPr>
          <a:xfrm>
            <a:off x="1571752" y="2276856"/>
            <a:ext cx="10312401" cy="681036"/>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Use </a:t>
            </a:r>
            <a:r>
              <a:rPr lang="en-US" sz="2000" dirty="0" err="1">
                <a:effectLst/>
              </a:rPr>
              <a:t>Saltelli</a:t>
            </a:r>
            <a:r>
              <a:rPr lang="en-US" sz="2000" dirty="0">
                <a:effectLst/>
              </a:rPr>
              <a:t> approach with deterministic and stochastic solvers to understand what variability is introduced. </a:t>
            </a:r>
          </a:p>
        </p:txBody>
      </p:sp>
      <p:sp>
        <p:nvSpPr>
          <p:cNvPr id="13" name="Content Placeholder 2">
            <a:extLst>
              <a:ext uri="{FF2B5EF4-FFF2-40B4-BE49-F238E27FC236}">
                <a16:creationId xmlns:a16="http://schemas.microsoft.com/office/drawing/2014/main" id="{C2886BC7-376A-B483-5428-DC9722FE5D2A}"/>
              </a:ext>
            </a:extLst>
          </p:cNvPr>
          <p:cNvSpPr txBox="1">
            <a:spLocks/>
          </p:cNvSpPr>
          <p:nvPr/>
        </p:nvSpPr>
        <p:spPr>
          <a:xfrm>
            <a:off x="1571752" y="1499616"/>
            <a:ext cx="10312401" cy="369332"/>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 Appl</a:t>
            </a:r>
            <a:r>
              <a:rPr lang="en-US" sz="2000" dirty="0"/>
              <a:t>y variance deconvolution to sensitivity indices. </a:t>
            </a:r>
          </a:p>
        </p:txBody>
      </p:sp>
      <p:sp>
        <p:nvSpPr>
          <p:cNvPr id="14" name="Slide Number Placeholder 3">
            <a:extLst>
              <a:ext uri="{FF2B5EF4-FFF2-40B4-BE49-F238E27FC236}">
                <a16:creationId xmlns:a16="http://schemas.microsoft.com/office/drawing/2014/main" id="{F9481867-42E4-8A84-F638-A5A93821AE56}"/>
              </a:ext>
            </a:extLst>
          </p:cNvPr>
          <p:cNvSpPr>
            <a:spLocks noGrp="1"/>
          </p:cNvSpPr>
          <p:nvPr>
            <p:ph type="sldNum" sz="quarter" idx="12"/>
          </p:nvPr>
        </p:nvSpPr>
        <p:spPr>
          <a:xfrm>
            <a:off x="8610600" y="6356351"/>
            <a:ext cx="2743200" cy="365125"/>
          </a:xfrm>
        </p:spPr>
        <p:txBody>
          <a:bodyPr/>
          <a:lstStyle/>
          <a:p>
            <a:r>
              <a:rPr lang="en-US" sz="1600" dirty="0"/>
              <a:t>31/33</a:t>
            </a:r>
          </a:p>
        </p:txBody>
      </p:sp>
    </p:spTree>
    <p:extLst>
      <p:ext uri="{BB962C8B-B14F-4D97-AF65-F5344CB8AC3E}">
        <p14:creationId xmlns:p14="http://schemas.microsoft.com/office/powerpoint/2010/main" val="4118625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71EA-7E03-2F04-8D5E-01672E3452DC}"/>
              </a:ext>
            </a:extLst>
          </p:cNvPr>
          <p:cNvSpPr>
            <a:spLocks noGrp="1"/>
          </p:cNvSpPr>
          <p:nvPr>
            <p:ph type="title"/>
          </p:nvPr>
        </p:nvSpPr>
        <p:spPr>
          <a:xfrm>
            <a:off x="0" y="0"/>
            <a:ext cx="12192000" cy="681036"/>
          </a:xfrm>
        </p:spPr>
        <p:txBody>
          <a:bodyPr>
            <a:normAutofit fontScale="90000"/>
          </a:bodyPr>
          <a:lstStyle/>
          <a:p>
            <a:r>
              <a:rPr lang="en-US" dirty="0"/>
              <a:t>Progress – Challenge problem</a:t>
            </a:r>
          </a:p>
        </p:txBody>
      </p:sp>
      <p:sp>
        <p:nvSpPr>
          <p:cNvPr id="3" name="Content Placeholder 2">
            <a:extLst>
              <a:ext uri="{FF2B5EF4-FFF2-40B4-BE49-F238E27FC236}">
                <a16:creationId xmlns:a16="http://schemas.microsoft.com/office/drawing/2014/main" id="{58D48023-5757-63C3-EA44-B0245DFBD88C}"/>
              </a:ext>
            </a:extLst>
          </p:cNvPr>
          <p:cNvSpPr>
            <a:spLocks noGrp="1"/>
          </p:cNvSpPr>
          <p:nvPr>
            <p:ph idx="1"/>
          </p:nvPr>
        </p:nvSpPr>
        <p:spPr>
          <a:xfrm>
            <a:off x="264885" y="1003071"/>
            <a:ext cx="11190514" cy="681036"/>
          </a:xfrm>
        </p:spPr>
        <p:txBody>
          <a:bodyPr>
            <a:noAutofit/>
          </a:bodyPr>
          <a:lstStyle/>
          <a:p>
            <a:pPr marL="0" indent="0">
              <a:buNone/>
            </a:pPr>
            <a:r>
              <a:rPr lang="en-US" sz="2000" u="sng" dirty="0">
                <a:effectLst/>
              </a:rPr>
              <a:t>Apply developed methods to complex radiation transport problem</a:t>
            </a:r>
          </a:p>
        </p:txBody>
      </p:sp>
      <p:sp>
        <p:nvSpPr>
          <p:cNvPr id="5" name="Content Placeholder 2">
            <a:extLst>
              <a:ext uri="{FF2B5EF4-FFF2-40B4-BE49-F238E27FC236}">
                <a16:creationId xmlns:a16="http://schemas.microsoft.com/office/drawing/2014/main" id="{9400D470-E1B9-7309-BF5E-28B5625ADDFF}"/>
              </a:ext>
            </a:extLst>
          </p:cNvPr>
          <p:cNvSpPr txBox="1">
            <a:spLocks/>
          </p:cNvSpPr>
          <p:nvPr/>
        </p:nvSpPr>
        <p:spPr>
          <a:xfrm>
            <a:off x="1574798" y="1499616"/>
            <a:ext cx="10312401" cy="376480"/>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Integrate</a:t>
            </a:r>
            <a:r>
              <a:rPr lang="en-US" sz="2000" dirty="0"/>
              <a:t> variance deconvolution for UQ into MC/DC.</a:t>
            </a:r>
          </a:p>
        </p:txBody>
      </p:sp>
      <p:sp>
        <p:nvSpPr>
          <p:cNvPr id="7" name="TextBox 6">
            <a:extLst>
              <a:ext uri="{FF2B5EF4-FFF2-40B4-BE49-F238E27FC236}">
                <a16:creationId xmlns:a16="http://schemas.microsoft.com/office/drawing/2014/main" id="{357451AD-C4B4-2BF0-7BDD-EAD54345A4FA}"/>
              </a:ext>
            </a:extLst>
          </p:cNvPr>
          <p:cNvSpPr txBox="1"/>
          <p:nvPr/>
        </p:nvSpPr>
        <p:spPr>
          <a:xfrm>
            <a:off x="301752" y="1499616"/>
            <a:ext cx="1117600" cy="369332"/>
          </a:xfrm>
          <a:prstGeom prst="rect">
            <a:avLst/>
          </a:prstGeom>
          <a:noFill/>
          <a:ln w="12700">
            <a:solidFill>
              <a:schemeClr val="tx1"/>
            </a:solidFill>
          </a:ln>
        </p:spPr>
        <p:txBody>
          <a:bodyPr wrap="square" rtlCol="0">
            <a:spAutoFit/>
          </a:bodyPr>
          <a:lstStyle/>
          <a:p>
            <a:r>
              <a:rPr lang="en-US" dirty="0">
                <a:highlight>
                  <a:srgbClr val="FFFF00"/>
                </a:highlight>
              </a:rPr>
              <a:t>Ongoing</a:t>
            </a:r>
          </a:p>
        </p:txBody>
      </p:sp>
      <p:sp>
        <p:nvSpPr>
          <p:cNvPr id="8" name="TextBox 7">
            <a:extLst>
              <a:ext uri="{FF2B5EF4-FFF2-40B4-BE49-F238E27FC236}">
                <a16:creationId xmlns:a16="http://schemas.microsoft.com/office/drawing/2014/main" id="{F42AC2E4-309F-D496-1B13-DCFC71045A1D}"/>
              </a:ext>
            </a:extLst>
          </p:cNvPr>
          <p:cNvSpPr txBox="1"/>
          <p:nvPr/>
        </p:nvSpPr>
        <p:spPr>
          <a:xfrm>
            <a:off x="304800" y="4096512"/>
            <a:ext cx="1117600" cy="369332"/>
          </a:xfrm>
          <a:prstGeom prst="rect">
            <a:avLst/>
          </a:prstGeom>
          <a:noFill/>
          <a:ln w="12700">
            <a:solidFill>
              <a:schemeClr val="tx1"/>
            </a:solidFill>
          </a:ln>
        </p:spPr>
        <p:txBody>
          <a:bodyPr wrap="square" rtlCol="0">
            <a:spAutoFit/>
          </a:bodyPr>
          <a:lstStyle/>
          <a:p>
            <a:endParaRPr lang="en-US" dirty="0">
              <a:highlight>
                <a:srgbClr val="FFFF00"/>
              </a:highlight>
            </a:endParaRPr>
          </a:p>
        </p:txBody>
      </p:sp>
      <p:sp>
        <p:nvSpPr>
          <p:cNvPr id="9" name="TextBox 8">
            <a:extLst>
              <a:ext uri="{FF2B5EF4-FFF2-40B4-BE49-F238E27FC236}">
                <a16:creationId xmlns:a16="http://schemas.microsoft.com/office/drawing/2014/main" id="{6A19D33C-46E0-8A14-03E7-D91A543A795C}"/>
              </a:ext>
            </a:extLst>
          </p:cNvPr>
          <p:cNvSpPr txBox="1"/>
          <p:nvPr/>
        </p:nvSpPr>
        <p:spPr>
          <a:xfrm>
            <a:off x="304800" y="3227832"/>
            <a:ext cx="1117600" cy="369332"/>
          </a:xfrm>
          <a:prstGeom prst="rect">
            <a:avLst/>
          </a:prstGeom>
          <a:noFill/>
          <a:ln w="12700">
            <a:solidFill>
              <a:schemeClr val="tx1"/>
            </a:solidFill>
          </a:ln>
        </p:spPr>
        <p:txBody>
          <a:bodyPr wrap="square" rtlCol="0">
            <a:spAutoFit/>
          </a:bodyPr>
          <a:lstStyle/>
          <a:p>
            <a:endParaRPr lang="en-US" dirty="0">
              <a:highlight>
                <a:srgbClr val="00FF00"/>
              </a:highlight>
            </a:endParaRPr>
          </a:p>
        </p:txBody>
      </p:sp>
      <p:sp>
        <p:nvSpPr>
          <p:cNvPr id="10" name="TextBox 9">
            <a:extLst>
              <a:ext uri="{FF2B5EF4-FFF2-40B4-BE49-F238E27FC236}">
                <a16:creationId xmlns:a16="http://schemas.microsoft.com/office/drawing/2014/main" id="{0DD76A38-848E-4BBD-FE0A-B10F67ED9675}"/>
              </a:ext>
            </a:extLst>
          </p:cNvPr>
          <p:cNvSpPr txBox="1"/>
          <p:nvPr/>
        </p:nvSpPr>
        <p:spPr>
          <a:xfrm>
            <a:off x="304800" y="2368296"/>
            <a:ext cx="1117600" cy="369332"/>
          </a:xfrm>
          <a:prstGeom prst="rect">
            <a:avLst/>
          </a:prstGeom>
          <a:noFill/>
          <a:ln w="12700">
            <a:solidFill>
              <a:schemeClr val="tx1"/>
            </a:solidFill>
          </a:ln>
        </p:spPr>
        <p:txBody>
          <a:bodyPr wrap="square" rtlCol="0">
            <a:spAutoFit/>
          </a:bodyPr>
          <a:lstStyle/>
          <a:p>
            <a:endParaRPr lang="en-US" dirty="0">
              <a:highlight>
                <a:srgbClr val="00FF00"/>
              </a:highlight>
            </a:endParaRPr>
          </a:p>
        </p:txBody>
      </p:sp>
      <p:sp>
        <p:nvSpPr>
          <p:cNvPr id="4" name="Content Placeholder 2">
            <a:extLst>
              <a:ext uri="{FF2B5EF4-FFF2-40B4-BE49-F238E27FC236}">
                <a16:creationId xmlns:a16="http://schemas.microsoft.com/office/drawing/2014/main" id="{28EB9231-868D-DA74-5A6A-F784C627830E}"/>
              </a:ext>
            </a:extLst>
          </p:cNvPr>
          <p:cNvSpPr txBox="1">
            <a:spLocks/>
          </p:cNvSpPr>
          <p:nvPr/>
        </p:nvSpPr>
        <p:spPr>
          <a:xfrm>
            <a:off x="1574798" y="4096512"/>
            <a:ext cx="10312401" cy="376481"/>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Test MC/DC GSA integration with complex radiation transport problem.</a:t>
            </a:r>
          </a:p>
        </p:txBody>
      </p:sp>
      <p:sp>
        <p:nvSpPr>
          <p:cNvPr id="11" name="Content Placeholder 2">
            <a:extLst>
              <a:ext uri="{FF2B5EF4-FFF2-40B4-BE49-F238E27FC236}">
                <a16:creationId xmlns:a16="http://schemas.microsoft.com/office/drawing/2014/main" id="{77C5A603-A315-ACB0-4873-B6F5CDF5C55E}"/>
              </a:ext>
            </a:extLst>
          </p:cNvPr>
          <p:cNvSpPr txBox="1">
            <a:spLocks/>
          </p:cNvSpPr>
          <p:nvPr/>
        </p:nvSpPr>
        <p:spPr>
          <a:xfrm>
            <a:off x="1574799" y="2368296"/>
            <a:ext cx="10312401" cy="376480"/>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effectLst/>
              </a:rPr>
              <a:t>Develop complex cost model tunable for efficient MCUQ/MCRT sampling.</a:t>
            </a:r>
          </a:p>
        </p:txBody>
      </p:sp>
      <p:sp>
        <p:nvSpPr>
          <p:cNvPr id="12" name="Content Placeholder 2">
            <a:extLst>
              <a:ext uri="{FF2B5EF4-FFF2-40B4-BE49-F238E27FC236}">
                <a16:creationId xmlns:a16="http://schemas.microsoft.com/office/drawing/2014/main" id="{8C9F832F-424A-6262-D28D-C821DA47EE0C}"/>
              </a:ext>
            </a:extLst>
          </p:cNvPr>
          <p:cNvSpPr txBox="1">
            <a:spLocks/>
          </p:cNvSpPr>
          <p:nvPr/>
        </p:nvSpPr>
        <p:spPr>
          <a:xfrm>
            <a:off x="1574798" y="3227832"/>
            <a:ext cx="10312401" cy="376480"/>
          </a:xfrm>
          <a:prstGeom prst="rect">
            <a:avLst/>
          </a:prstGeom>
        </p:spPr>
        <p:txBody>
          <a:bodyPr vert="horz" lIns="91440" tIns="45720" rIns="91440" bIns="0" rtlCol="0">
            <a:no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t>Fully integrate methods into </a:t>
            </a:r>
            <a:r>
              <a:rPr lang="en-US" sz="2000" dirty="0">
                <a:effectLst/>
              </a:rPr>
              <a:t>MC/DC for sensitivity studies.</a:t>
            </a:r>
          </a:p>
        </p:txBody>
      </p:sp>
      <p:sp>
        <p:nvSpPr>
          <p:cNvPr id="13" name="Slide Number Placeholder 3">
            <a:extLst>
              <a:ext uri="{FF2B5EF4-FFF2-40B4-BE49-F238E27FC236}">
                <a16:creationId xmlns:a16="http://schemas.microsoft.com/office/drawing/2014/main" id="{521FE1B7-B99D-3A7D-5441-E1E7C9074BD9}"/>
              </a:ext>
            </a:extLst>
          </p:cNvPr>
          <p:cNvSpPr>
            <a:spLocks noGrp="1"/>
          </p:cNvSpPr>
          <p:nvPr>
            <p:ph type="sldNum" sz="quarter" idx="12"/>
          </p:nvPr>
        </p:nvSpPr>
        <p:spPr>
          <a:xfrm>
            <a:off x="8610600" y="6356351"/>
            <a:ext cx="2743200" cy="365125"/>
          </a:xfrm>
        </p:spPr>
        <p:txBody>
          <a:bodyPr/>
          <a:lstStyle/>
          <a:p>
            <a:r>
              <a:rPr lang="en-US" sz="1600" dirty="0"/>
              <a:t>32/33</a:t>
            </a:r>
          </a:p>
        </p:txBody>
      </p:sp>
    </p:spTree>
    <p:extLst>
      <p:ext uri="{BB962C8B-B14F-4D97-AF65-F5344CB8AC3E}">
        <p14:creationId xmlns:p14="http://schemas.microsoft.com/office/powerpoint/2010/main" val="3286521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79B0-6C3D-49B5-BDC6-9A2A607990D9}"/>
              </a:ext>
            </a:extLst>
          </p:cNvPr>
          <p:cNvSpPr>
            <a:spLocks noGrp="1"/>
          </p:cNvSpPr>
          <p:nvPr>
            <p:ph type="title"/>
          </p:nvPr>
        </p:nvSpPr>
        <p:spPr>
          <a:xfrm>
            <a:off x="0" y="0"/>
            <a:ext cx="12061371" cy="681036"/>
          </a:xfrm>
        </p:spPr>
        <p:txBody>
          <a:bodyPr>
            <a:normAutofit fontScale="90000"/>
          </a:bodyPr>
          <a:lstStyle/>
          <a:p>
            <a:r>
              <a:rPr lang="en-US" dirty="0"/>
              <a:t>Proposed schedule</a:t>
            </a:r>
          </a:p>
        </p:txBody>
      </p:sp>
      <p:pic>
        <p:nvPicPr>
          <p:cNvPr id="5" name="Content Placeholder 4" descr="Chart&#10;&#10;Description automatically generated">
            <a:extLst>
              <a:ext uri="{FF2B5EF4-FFF2-40B4-BE49-F238E27FC236}">
                <a16:creationId xmlns:a16="http://schemas.microsoft.com/office/drawing/2014/main" id="{3331F9EC-807E-E788-6182-924DD7B8E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740" y="972211"/>
            <a:ext cx="8798291" cy="5554682"/>
          </a:xfrm>
        </p:spPr>
      </p:pic>
      <p:sp>
        <p:nvSpPr>
          <p:cNvPr id="3" name="Slide Number Placeholder 3">
            <a:extLst>
              <a:ext uri="{FF2B5EF4-FFF2-40B4-BE49-F238E27FC236}">
                <a16:creationId xmlns:a16="http://schemas.microsoft.com/office/drawing/2014/main" id="{74D7BA44-2545-F454-BB6F-39D080C0B403}"/>
              </a:ext>
            </a:extLst>
          </p:cNvPr>
          <p:cNvSpPr>
            <a:spLocks noGrp="1"/>
          </p:cNvSpPr>
          <p:nvPr>
            <p:ph type="sldNum" sz="quarter" idx="12"/>
          </p:nvPr>
        </p:nvSpPr>
        <p:spPr>
          <a:xfrm>
            <a:off x="8610600" y="6356351"/>
            <a:ext cx="2743200" cy="365125"/>
          </a:xfrm>
        </p:spPr>
        <p:txBody>
          <a:bodyPr/>
          <a:lstStyle/>
          <a:p>
            <a:r>
              <a:rPr lang="en-US" sz="1600" dirty="0"/>
              <a:t>33/33</a:t>
            </a:r>
          </a:p>
        </p:txBody>
      </p:sp>
    </p:spTree>
    <p:extLst>
      <p:ext uri="{BB962C8B-B14F-4D97-AF65-F5344CB8AC3E}">
        <p14:creationId xmlns:p14="http://schemas.microsoft.com/office/powerpoint/2010/main" val="2402400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C52D-E9EE-4E26-9B1B-1EDCFC0EC30C}"/>
              </a:ext>
            </a:extLst>
          </p:cNvPr>
          <p:cNvSpPr>
            <a:spLocks noGrp="1"/>
          </p:cNvSpPr>
          <p:nvPr>
            <p:ph type="title"/>
          </p:nvPr>
        </p:nvSpPr>
        <p:spPr/>
        <p:txBody>
          <a:bodyPr/>
          <a:lstStyle/>
          <a:p>
            <a:r>
              <a:rPr lang="en-US" dirty="0"/>
              <a:t>Questions</a:t>
            </a:r>
          </a:p>
        </p:txBody>
      </p:sp>
      <p:sp>
        <p:nvSpPr>
          <p:cNvPr id="4" name="TextBox 3">
            <a:extLst>
              <a:ext uri="{FF2B5EF4-FFF2-40B4-BE49-F238E27FC236}">
                <a16:creationId xmlns:a16="http://schemas.microsoft.com/office/drawing/2014/main" id="{B353553F-DB10-3195-410D-CD1D5227DA34}"/>
              </a:ext>
            </a:extLst>
          </p:cNvPr>
          <p:cNvSpPr txBox="1"/>
          <p:nvPr/>
        </p:nvSpPr>
        <p:spPr>
          <a:xfrm>
            <a:off x="10421257" y="0"/>
            <a:ext cx="1770743" cy="833789"/>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176538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15DEA29-ADD0-7AAF-0F8B-765C5C5205D9}"/>
              </a:ext>
            </a:extLst>
          </p:cNvPr>
          <p:cNvPicPr>
            <a:picLocks noChangeAspect="1"/>
          </p:cNvPicPr>
          <p:nvPr/>
        </p:nvPicPr>
        <p:blipFill rotWithShape="1">
          <a:blip r:embed="rId2">
            <a:extLst>
              <a:ext uri="{28A0092B-C50C-407E-A947-70E740481C1C}">
                <a14:useLocalDpi xmlns:a14="http://schemas.microsoft.com/office/drawing/2010/main" val="0"/>
              </a:ext>
            </a:extLst>
          </a:blip>
          <a:srcRect l="33149" t="58736" r="43133"/>
          <a:stretch/>
        </p:blipFill>
        <p:spPr>
          <a:xfrm>
            <a:off x="5193003" y="4971595"/>
            <a:ext cx="1467694" cy="1567318"/>
          </a:xfrm>
          <a:prstGeom prst="rect">
            <a:avLst/>
          </a:prstGeom>
        </p:spPr>
      </p:pic>
      <p:sp>
        <p:nvSpPr>
          <p:cNvPr id="2" name="Title 1">
            <a:extLst>
              <a:ext uri="{FF2B5EF4-FFF2-40B4-BE49-F238E27FC236}">
                <a16:creationId xmlns:a16="http://schemas.microsoft.com/office/drawing/2014/main" id="{BE8533E5-457A-4B95-9B85-6E7EAF0F6E71}"/>
              </a:ext>
            </a:extLst>
          </p:cNvPr>
          <p:cNvSpPr>
            <a:spLocks noGrp="1"/>
          </p:cNvSpPr>
          <p:nvPr>
            <p:ph type="title"/>
          </p:nvPr>
        </p:nvSpPr>
        <p:spPr>
          <a:xfrm>
            <a:off x="0" y="0"/>
            <a:ext cx="12192000" cy="681036"/>
          </a:xfrm>
        </p:spPr>
        <p:txBody>
          <a:bodyPr>
            <a:normAutofit fontScale="90000"/>
          </a:bodyPr>
          <a:lstStyle/>
          <a:p>
            <a:r>
              <a:rPr lang="en-US" dirty="0"/>
              <a:t>Motivation – Stochastic solvers</a:t>
            </a:r>
          </a:p>
        </p:txBody>
      </p:sp>
      <p:pic>
        <p:nvPicPr>
          <p:cNvPr id="11" name="Picture 10">
            <a:extLst>
              <a:ext uri="{FF2B5EF4-FFF2-40B4-BE49-F238E27FC236}">
                <a16:creationId xmlns:a16="http://schemas.microsoft.com/office/drawing/2014/main" id="{BFC34B83-063B-2EBA-61A7-235C23EA6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55" y="1370290"/>
            <a:ext cx="5852545" cy="3442674"/>
          </a:xfrm>
          <a:prstGeom prst="rect">
            <a:avLst/>
          </a:prstGeom>
        </p:spPr>
      </p:pic>
      <p:sp>
        <p:nvSpPr>
          <p:cNvPr id="13" name="TextBox 12">
            <a:extLst>
              <a:ext uri="{FF2B5EF4-FFF2-40B4-BE49-F238E27FC236}">
                <a16:creationId xmlns:a16="http://schemas.microsoft.com/office/drawing/2014/main" id="{F52C7643-D3DF-5311-A213-5D8124C969A6}"/>
              </a:ext>
            </a:extLst>
          </p:cNvPr>
          <p:cNvSpPr txBox="1"/>
          <p:nvPr/>
        </p:nvSpPr>
        <p:spPr>
          <a:xfrm>
            <a:off x="98198" y="4927264"/>
            <a:ext cx="6143058"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Forward uncertainty propagation </a:t>
            </a:r>
            <a:r>
              <a:rPr lang="en-US" dirty="0">
                <a:latin typeface="Arial" panose="020B0604020202020204" pitchFamily="34" charset="0"/>
                <a:cs typeface="Arial" panose="020B0604020202020204" pitchFamily="34" charset="0"/>
              </a:rPr>
              <a:t>with stochastic computational model</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a:t>
            </a:r>
          </a:p>
        </p:txBody>
      </p:sp>
      <p:sp>
        <p:nvSpPr>
          <p:cNvPr id="6" name="Content Placeholder 2">
            <a:extLst>
              <a:ext uri="{FF2B5EF4-FFF2-40B4-BE49-F238E27FC236}">
                <a16:creationId xmlns:a16="http://schemas.microsoft.com/office/drawing/2014/main" id="{C17CC2C7-96D9-8134-A0E0-A66B20292512}"/>
              </a:ext>
            </a:extLst>
          </p:cNvPr>
          <p:cNvSpPr>
            <a:spLocks noGrp="1"/>
          </p:cNvSpPr>
          <p:nvPr>
            <p:ph idx="1"/>
          </p:nvPr>
        </p:nvSpPr>
        <p:spPr>
          <a:xfrm>
            <a:off x="6540576" y="1370290"/>
            <a:ext cx="5356904" cy="2892155"/>
          </a:xfrm>
        </p:spPr>
        <p:txBody>
          <a:bodyPr>
            <a:normAutofit/>
          </a:bodyPr>
          <a:lstStyle/>
          <a:p>
            <a:pPr marL="0" indent="0">
              <a:buNone/>
            </a:pPr>
            <a:r>
              <a:rPr lang="en-US" sz="2000" u="sng" dirty="0"/>
              <a:t>Uncertainty propagation and analysis</a:t>
            </a:r>
            <a:endParaRPr lang="en-US" sz="2000" dirty="0"/>
          </a:p>
          <a:p>
            <a:r>
              <a:rPr lang="en-US" sz="2000" dirty="0"/>
              <a:t>Stochastic models have inherent uncertainty.</a:t>
            </a:r>
          </a:p>
          <a:p>
            <a:r>
              <a:rPr lang="en-US" sz="2000" dirty="0"/>
              <a:t>Propagate uncertainty through model by performing simulations.</a:t>
            </a:r>
          </a:p>
          <a:p>
            <a:r>
              <a:rPr lang="en-US" sz="2000" dirty="0"/>
              <a:t>Characterize response as function of uncertain parameter(s), but computational model has introduced additional uncertainty.</a:t>
            </a:r>
          </a:p>
        </p:txBody>
      </p:sp>
      <p:pic>
        <p:nvPicPr>
          <p:cNvPr id="9" name="Picture 8" descr="Diagram&#10;&#10;Description automatically generated">
            <a:extLst>
              <a:ext uri="{FF2B5EF4-FFF2-40B4-BE49-F238E27FC236}">
                <a16:creationId xmlns:a16="http://schemas.microsoft.com/office/drawing/2014/main" id="{4E63C977-9A1C-245D-A74B-68C28A93AD12}"/>
              </a:ext>
            </a:extLst>
          </p:cNvPr>
          <p:cNvPicPr>
            <a:picLocks noChangeAspect="1"/>
          </p:cNvPicPr>
          <p:nvPr/>
        </p:nvPicPr>
        <p:blipFill rotWithShape="1">
          <a:blip r:embed="rId4">
            <a:extLst>
              <a:ext uri="{28A0092B-C50C-407E-A947-70E740481C1C}">
                <a14:useLocalDpi xmlns:a14="http://schemas.microsoft.com/office/drawing/2010/main" val="0"/>
              </a:ext>
            </a:extLst>
          </a:blip>
          <a:srcRect l="36767" t="33791" r="41178" b="33286"/>
          <a:stretch/>
        </p:blipFill>
        <p:spPr>
          <a:xfrm>
            <a:off x="1843089" y="2664002"/>
            <a:ext cx="1414462" cy="1036460"/>
          </a:xfrm>
          <a:prstGeom prst="rect">
            <a:avLst/>
          </a:prstGeom>
        </p:spPr>
      </p:pic>
      <p:pic>
        <p:nvPicPr>
          <p:cNvPr id="4" name="Picture 3" descr="Diagram&#10;&#10;Description automatically generated">
            <a:extLst>
              <a:ext uri="{FF2B5EF4-FFF2-40B4-BE49-F238E27FC236}">
                <a16:creationId xmlns:a16="http://schemas.microsoft.com/office/drawing/2014/main" id="{F5E74678-1391-E2CB-CC78-D6F39FE3E3D9}"/>
              </a:ext>
            </a:extLst>
          </p:cNvPr>
          <p:cNvPicPr>
            <a:picLocks noChangeAspect="1"/>
          </p:cNvPicPr>
          <p:nvPr/>
        </p:nvPicPr>
        <p:blipFill rotWithShape="1">
          <a:blip r:embed="rId4">
            <a:extLst>
              <a:ext uri="{28A0092B-C50C-407E-A947-70E740481C1C}">
                <a14:useLocalDpi xmlns:a14="http://schemas.microsoft.com/office/drawing/2010/main" val="0"/>
              </a:ext>
            </a:extLst>
          </a:blip>
          <a:srcRect l="40537" t="37591" r="44946" b="52355"/>
          <a:stretch/>
        </p:blipFill>
        <p:spPr>
          <a:xfrm>
            <a:off x="2104854" y="3023972"/>
            <a:ext cx="931025" cy="316519"/>
          </a:xfrm>
          <a:prstGeom prst="rect">
            <a:avLst/>
          </a:prstGeom>
        </p:spPr>
      </p:pic>
      <p:sp>
        <p:nvSpPr>
          <p:cNvPr id="3" name="TextBox 2">
            <a:extLst>
              <a:ext uri="{FF2B5EF4-FFF2-40B4-BE49-F238E27FC236}">
                <a16:creationId xmlns:a16="http://schemas.microsoft.com/office/drawing/2014/main" id="{444541CE-B762-DADC-1962-9EA59F591D45}"/>
              </a:ext>
            </a:extLst>
          </p:cNvPr>
          <p:cNvSpPr txBox="1"/>
          <p:nvPr/>
        </p:nvSpPr>
        <p:spPr>
          <a:xfrm>
            <a:off x="1843089" y="2859065"/>
            <a:ext cx="1414462" cy="584775"/>
          </a:xfrm>
          <a:prstGeom prst="rect">
            <a:avLst/>
          </a:prstGeom>
          <a:noFill/>
        </p:spPr>
        <p:txBody>
          <a:bodyPr wrap="square" rtlCol="0">
            <a:spAutoFit/>
          </a:bodyPr>
          <a:lstStyle/>
          <a:p>
            <a:pPr algn="ctr"/>
            <a:r>
              <a:rPr lang="en-US" sz="1600" dirty="0">
                <a:solidFill>
                  <a:schemeClr val="bg1"/>
                </a:solidFill>
              </a:rPr>
              <a:t>Stochastic Model</a:t>
            </a:r>
          </a:p>
        </p:txBody>
      </p:sp>
      <p:cxnSp>
        <p:nvCxnSpPr>
          <p:cNvPr id="7" name="Curved Connector 6">
            <a:extLst>
              <a:ext uri="{FF2B5EF4-FFF2-40B4-BE49-F238E27FC236}">
                <a16:creationId xmlns:a16="http://schemas.microsoft.com/office/drawing/2014/main" id="{EAFEF712-447D-607A-E125-1CFDABAA4140}"/>
              </a:ext>
            </a:extLst>
          </p:cNvPr>
          <p:cNvCxnSpPr>
            <a:cxnSpLocks/>
          </p:cNvCxnSpPr>
          <p:nvPr/>
        </p:nvCxnSpPr>
        <p:spPr>
          <a:xfrm rot="5400000" flipH="1" flipV="1">
            <a:off x="2347879" y="3701716"/>
            <a:ext cx="750813" cy="625188"/>
          </a:xfrm>
          <a:prstGeom prst="curvedConnector3">
            <a:avLst/>
          </a:prstGeom>
          <a:ln w="76200">
            <a:solidFill>
              <a:srgbClr val="AE1128"/>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B5661B1-F1D5-7887-4822-EFE4F9300AEB}"/>
              </a:ext>
            </a:extLst>
          </p:cNvPr>
          <p:cNvSpPr txBox="1"/>
          <p:nvPr/>
        </p:nvSpPr>
        <p:spPr>
          <a:xfrm>
            <a:off x="1703460" y="4398470"/>
            <a:ext cx="1414462" cy="338554"/>
          </a:xfrm>
          <a:prstGeom prst="rect">
            <a:avLst/>
          </a:prstGeom>
          <a:solidFill>
            <a:srgbClr val="AE1128"/>
          </a:solidFill>
          <a:ln w="19050">
            <a:solidFill>
              <a:srgbClr val="AE1128"/>
            </a:solidFill>
          </a:ln>
        </p:spPr>
        <p:txBody>
          <a:bodyPr wrap="square" rtlCol="0">
            <a:spAutoFit/>
          </a:bodyPr>
          <a:lstStyle/>
          <a:p>
            <a:pPr algn="ctr"/>
            <a:r>
              <a:rPr lang="en-US" sz="1600" dirty="0">
                <a:solidFill>
                  <a:schemeClr val="bg1"/>
                </a:solidFill>
              </a:rPr>
              <a:t>Stochasticity</a:t>
            </a:r>
          </a:p>
        </p:txBody>
      </p:sp>
      <p:sp>
        <p:nvSpPr>
          <p:cNvPr id="17" name="Rectangle 16">
            <a:extLst>
              <a:ext uri="{FF2B5EF4-FFF2-40B4-BE49-F238E27FC236}">
                <a16:creationId xmlns:a16="http://schemas.microsoft.com/office/drawing/2014/main" id="{5D70FB3E-05BB-4CB5-BFDC-523E731037CC}"/>
              </a:ext>
            </a:extLst>
          </p:cNvPr>
          <p:cNvSpPr/>
          <p:nvPr/>
        </p:nvSpPr>
        <p:spPr>
          <a:xfrm>
            <a:off x="3196508" y="2103771"/>
            <a:ext cx="721910" cy="1910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09EA1CE3-C5E3-C08A-98DC-B068F81B7895}"/>
              </a:ext>
            </a:extLst>
          </p:cNvPr>
          <p:cNvSpPr/>
          <p:nvPr/>
        </p:nvSpPr>
        <p:spPr>
          <a:xfrm>
            <a:off x="3282837" y="3023972"/>
            <a:ext cx="561109" cy="280337"/>
          </a:xfrm>
          <a:custGeom>
            <a:avLst/>
            <a:gdLst>
              <a:gd name="connsiteX0" fmla="*/ 0 w 446809"/>
              <a:gd name="connsiteY0" fmla="*/ 114300 h 228600"/>
              <a:gd name="connsiteX1" fmla="*/ 20782 w 446809"/>
              <a:gd name="connsiteY1" fmla="*/ 41564 h 228600"/>
              <a:gd name="connsiteX2" fmla="*/ 93518 w 446809"/>
              <a:gd name="connsiteY2" fmla="*/ 0 h 228600"/>
              <a:gd name="connsiteX3" fmla="*/ 135082 w 446809"/>
              <a:gd name="connsiteY3" fmla="*/ 10391 h 228600"/>
              <a:gd name="connsiteX4" fmla="*/ 187036 w 446809"/>
              <a:gd name="connsiteY4" fmla="*/ 103909 h 228600"/>
              <a:gd name="connsiteX5" fmla="*/ 197427 w 446809"/>
              <a:gd name="connsiteY5" fmla="*/ 135082 h 228600"/>
              <a:gd name="connsiteX6" fmla="*/ 207818 w 446809"/>
              <a:gd name="connsiteY6" fmla="*/ 166255 h 228600"/>
              <a:gd name="connsiteX7" fmla="*/ 259773 w 446809"/>
              <a:gd name="connsiteY7" fmla="*/ 228600 h 228600"/>
              <a:gd name="connsiteX8" fmla="*/ 290945 w 446809"/>
              <a:gd name="connsiteY8" fmla="*/ 218209 h 228600"/>
              <a:gd name="connsiteX9" fmla="*/ 322118 w 446809"/>
              <a:gd name="connsiteY9" fmla="*/ 114300 h 228600"/>
              <a:gd name="connsiteX10" fmla="*/ 342900 w 446809"/>
              <a:gd name="connsiteY10" fmla="*/ 51955 h 228600"/>
              <a:gd name="connsiteX11" fmla="*/ 405245 w 446809"/>
              <a:gd name="connsiteY11" fmla="*/ 20782 h 228600"/>
              <a:gd name="connsiteX12" fmla="*/ 446809 w 446809"/>
              <a:gd name="connsiteY12" fmla="*/ 20782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6809" h="228600">
                <a:moveTo>
                  <a:pt x="0" y="114300"/>
                </a:moveTo>
                <a:cubicBezTo>
                  <a:pt x="6927" y="90055"/>
                  <a:pt x="7809" y="63186"/>
                  <a:pt x="20782" y="41564"/>
                </a:cubicBezTo>
                <a:cubicBezTo>
                  <a:pt x="36509" y="15352"/>
                  <a:pt x="67798" y="8573"/>
                  <a:pt x="93518" y="0"/>
                </a:cubicBezTo>
                <a:cubicBezTo>
                  <a:pt x="107373" y="3464"/>
                  <a:pt x="122683" y="3306"/>
                  <a:pt x="135082" y="10391"/>
                </a:cubicBezTo>
                <a:cubicBezTo>
                  <a:pt x="173508" y="32349"/>
                  <a:pt x="173883" y="64451"/>
                  <a:pt x="187036" y="103909"/>
                </a:cubicBezTo>
                <a:lnTo>
                  <a:pt x="197427" y="135082"/>
                </a:lnTo>
                <a:cubicBezTo>
                  <a:pt x="200891" y="145473"/>
                  <a:pt x="201742" y="157142"/>
                  <a:pt x="207818" y="166255"/>
                </a:cubicBezTo>
                <a:cubicBezTo>
                  <a:pt x="236752" y="209654"/>
                  <a:pt x="219770" y="188597"/>
                  <a:pt x="259773" y="228600"/>
                </a:cubicBezTo>
                <a:cubicBezTo>
                  <a:pt x="270164" y="225136"/>
                  <a:pt x="284579" y="227122"/>
                  <a:pt x="290945" y="218209"/>
                </a:cubicBezTo>
                <a:cubicBezTo>
                  <a:pt x="303614" y="200472"/>
                  <a:pt x="314647" y="139202"/>
                  <a:pt x="322118" y="114300"/>
                </a:cubicBezTo>
                <a:cubicBezTo>
                  <a:pt x="328413" y="93318"/>
                  <a:pt x="324673" y="64106"/>
                  <a:pt x="342900" y="51955"/>
                </a:cubicBezTo>
                <a:cubicBezTo>
                  <a:pt x="365349" y="36989"/>
                  <a:pt x="377870" y="24693"/>
                  <a:pt x="405245" y="20782"/>
                </a:cubicBezTo>
                <a:cubicBezTo>
                  <a:pt x="418960" y="18823"/>
                  <a:pt x="432954" y="20782"/>
                  <a:pt x="446809" y="20782"/>
                </a:cubicBezTo>
              </a:path>
            </a:pathLst>
          </a:cu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C2032FEB-1570-23F0-6064-90E0B78F5C2E}"/>
              </a:ext>
            </a:extLst>
          </p:cNvPr>
          <p:cNvSpPr/>
          <p:nvPr/>
        </p:nvSpPr>
        <p:spPr>
          <a:xfrm rot="13242595">
            <a:off x="3693672" y="2951575"/>
            <a:ext cx="197427" cy="223459"/>
          </a:xfrm>
          <a:prstGeom prst="rtTriangle">
            <a:avLst/>
          </a:prstGeom>
          <a:solidFill>
            <a:srgbClr val="AE1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928217F-7EF1-99B9-0191-5C26C39D7D8D}"/>
              </a:ext>
            </a:extLst>
          </p:cNvPr>
          <p:cNvSpPr/>
          <p:nvPr/>
        </p:nvSpPr>
        <p:spPr>
          <a:xfrm rot="1946567">
            <a:off x="3231517" y="3566367"/>
            <a:ext cx="561109" cy="280337"/>
          </a:xfrm>
          <a:custGeom>
            <a:avLst/>
            <a:gdLst>
              <a:gd name="connsiteX0" fmla="*/ 0 w 446809"/>
              <a:gd name="connsiteY0" fmla="*/ 114300 h 228600"/>
              <a:gd name="connsiteX1" fmla="*/ 20782 w 446809"/>
              <a:gd name="connsiteY1" fmla="*/ 41564 h 228600"/>
              <a:gd name="connsiteX2" fmla="*/ 93518 w 446809"/>
              <a:gd name="connsiteY2" fmla="*/ 0 h 228600"/>
              <a:gd name="connsiteX3" fmla="*/ 135082 w 446809"/>
              <a:gd name="connsiteY3" fmla="*/ 10391 h 228600"/>
              <a:gd name="connsiteX4" fmla="*/ 187036 w 446809"/>
              <a:gd name="connsiteY4" fmla="*/ 103909 h 228600"/>
              <a:gd name="connsiteX5" fmla="*/ 197427 w 446809"/>
              <a:gd name="connsiteY5" fmla="*/ 135082 h 228600"/>
              <a:gd name="connsiteX6" fmla="*/ 207818 w 446809"/>
              <a:gd name="connsiteY6" fmla="*/ 166255 h 228600"/>
              <a:gd name="connsiteX7" fmla="*/ 259773 w 446809"/>
              <a:gd name="connsiteY7" fmla="*/ 228600 h 228600"/>
              <a:gd name="connsiteX8" fmla="*/ 290945 w 446809"/>
              <a:gd name="connsiteY8" fmla="*/ 218209 h 228600"/>
              <a:gd name="connsiteX9" fmla="*/ 322118 w 446809"/>
              <a:gd name="connsiteY9" fmla="*/ 114300 h 228600"/>
              <a:gd name="connsiteX10" fmla="*/ 342900 w 446809"/>
              <a:gd name="connsiteY10" fmla="*/ 51955 h 228600"/>
              <a:gd name="connsiteX11" fmla="*/ 405245 w 446809"/>
              <a:gd name="connsiteY11" fmla="*/ 20782 h 228600"/>
              <a:gd name="connsiteX12" fmla="*/ 446809 w 446809"/>
              <a:gd name="connsiteY12" fmla="*/ 20782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6809" h="228600">
                <a:moveTo>
                  <a:pt x="0" y="114300"/>
                </a:moveTo>
                <a:cubicBezTo>
                  <a:pt x="6927" y="90055"/>
                  <a:pt x="7809" y="63186"/>
                  <a:pt x="20782" y="41564"/>
                </a:cubicBezTo>
                <a:cubicBezTo>
                  <a:pt x="36509" y="15352"/>
                  <a:pt x="67798" y="8573"/>
                  <a:pt x="93518" y="0"/>
                </a:cubicBezTo>
                <a:cubicBezTo>
                  <a:pt x="107373" y="3464"/>
                  <a:pt x="122683" y="3306"/>
                  <a:pt x="135082" y="10391"/>
                </a:cubicBezTo>
                <a:cubicBezTo>
                  <a:pt x="173508" y="32349"/>
                  <a:pt x="173883" y="64451"/>
                  <a:pt x="187036" y="103909"/>
                </a:cubicBezTo>
                <a:lnTo>
                  <a:pt x="197427" y="135082"/>
                </a:lnTo>
                <a:cubicBezTo>
                  <a:pt x="200891" y="145473"/>
                  <a:pt x="201742" y="157142"/>
                  <a:pt x="207818" y="166255"/>
                </a:cubicBezTo>
                <a:cubicBezTo>
                  <a:pt x="236752" y="209654"/>
                  <a:pt x="219770" y="188597"/>
                  <a:pt x="259773" y="228600"/>
                </a:cubicBezTo>
                <a:cubicBezTo>
                  <a:pt x="270164" y="225136"/>
                  <a:pt x="284579" y="227122"/>
                  <a:pt x="290945" y="218209"/>
                </a:cubicBezTo>
                <a:cubicBezTo>
                  <a:pt x="303614" y="200472"/>
                  <a:pt x="314647" y="139202"/>
                  <a:pt x="322118" y="114300"/>
                </a:cubicBezTo>
                <a:cubicBezTo>
                  <a:pt x="328413" y="93318"/>
                  <a:pt x="324673" y="64106"/>
                  <a:pt x="342900" y="51955"/>
                </a:cubicBezTo>
                <a:cubicBezTo>
                  <a:pt x="365349" y="36989"/>
                  <a:pt x="377870" y="24693"/>
                  <a:pt x="405245" y="20782"/>
                </a:cubicBezTo>
                <a:cubicBezTo>
                  <a:pt x="418960" y="18823"/>
                  <a:pt x="432954" y="20782"/>
                  <a:pt x="446809" y="20782"/>
                </a:cubicBezTo>
              </a:path>
            </a:pathLst>
          </a:cu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4D8B7C6F-4E76-1419-7362-61D99B59E32A}"/>
              </a:ext>
            </a:extLst>
          </p:cNvPr>
          <p:cNvSpPr/>
          <p:nvPr/>
        </p:nvSpPr>
        <p:spPr>
          <a:xfrm rot="19635157">
            <a:off x="3222377" y="2385884"/>
            <a:ext cx="561109" cy="280337"/>
          </a:xfrm>
          <a:custGeom>
            <a:avLst/>
            <a:gdLst>
              <a:gd name="connsiteX0" fmla="*/ 0 w 446809"/>
              <a:gd name="connsiteY0" fmla="*/ 114300 h 228600"/>
              <a:gd name="connsiteX1" fmla="*/ 20782 w 446809"/>
              <a:gd name="connsiteY1" fmla="*/ 41564 h 228600"/>
              <a:gd name="connsiteX2" fmla="*/ 93518 w 446809"/>
              <a:gd name="connsiteY2" fmla="*/ 0 h 228600"/>
              <a:gd name="connsiteX3" fmla="*/ 135082 w 446809"/>
              <a:gd name="connsiteY3" fmla="*/ 10391 h 228600"/>
              <a:gd name="connsiteX4" fmla="*/ 187036 w 446809"/>
              <a:gd name="connsiteY4" fmla="*/ 103909 h 228600"/>
              <a:gd name="connsiteX5" fmla="*/ 197427 w 446809"/>
              <a:gd name="connsiteY5" fmla="*/ 135082 h 228600"/>
              <a:gd name="connsiteX6" fmla="*/ 207818 w 446809"/>
              <a:gd name="connsiteY6" fmla="*/ 166255 h 228600"/>
              <a:gd name="connsiteX7" fmla="*/ 259773 w 446809"/>
              <a:gd name="connsiteY7" fmla="*/ 228600 h 228600"/>
              <a:gd name="connsiteX8" fmla="*/ 290945 w 446809"/>
              <a:gd name="connsiteY8" fmla="*/ 218209 h 228600"/>
              <a:gd name="connsiteX9" fmla="*/ 322118 w 446809"/>
              <a:gd name="connsiteY9" fmla="*/ 114300 h 228600"/>
              <a:gd name="connsiteX10" fmla="*/ 342900 w 446809"/>
              <a:gd name="connsiteY10" fmla="*/ 51955 h 228600"/>
              <a:gd name="connsiteX11" fmla="*/ 405245 w 446809"/>
              <a:gd name="connsiteY11" fmla="*/ 20782 h 228600"/>
              <a:gd name="connsiteX12" fmla="*/ 446809 w 446809"/>
              <a:gd name="connsiteY12" fmla="*/ 20782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6809" h="228600">
                <a:moveTo>
                  <a:pt x="0" y="114300"/>
                </a:moveTo>
                <a:cubicBezTo>
                  <a:pt x="6927" y="90055"/>
                  <a:pt x="7809" y="63186"/>
                  <a:pt x="20782" y="41564"/>
                </a:cubicBezTo>
                <a:cubicBezTo>
                  <a:pt x="36509" y="15352"/>
                  <a:pt x="67798" y="8573"/>
                  <a:pt x="93518" y="0"/>
                </a:cubicBezTo>
                <a:cubicBezTo>
                  <a:pt x="107373" y="3464"/>
                  <a:pt x="122683" y="3306"/>
                  <a:pt x="135082" y="10391"/>
                </a:cubicBezTo>
                <a:cubicBezTo>
                  <a:pt x="173508" y="32349"/>
                  <a:pt x="173883" y="64451"/>
                  <a:pt x="187036" y="103909"/>
                </a:cubicBezTo>
                <a:lnTo>
                  <a:pt x="197427" y="135082"/>
                </a:lnTo>
                <a:cubicBezTo>
                  <a:pt x="200891" y="145473"/>
                  <a:pt x="201742" y="157142"/>
                  <a:pt x="207818" y="166255"/>
                </a:cubicBezTo>
                <a:cubicBezTo>
                  <a:pt x="236752" y="209654"/>
                  <a:pt x="219770" y="188597"/>
                  <a:pt x="259773" y="228600"/>
                </a:cubicBezTo>
                <a:cubicBezTo>
                  <a:pt x="270164" y="225136"/>
                  <a:pt x="284579" y="227122"/>
                  <a:pt x="290945" y="218209"/>
                </a:cubicBezTo>
                <a:cubicBezTo>
                  <a:pt x="303614" y="200472"/>
                  <a:pt x="314647" y="139202"/>
                  <a:pt x="322118" y="114300"/>
                </a:cubicBezTo>
                <a:cubicBezTo>
                  <a:pt x="328413" y="93318"/>
                  <a:pt x="324673" y="64106"/>
                  <a:pt x="342900" y="51955"/>
                </a:cubicBezTo>
                <a:cubicBezTo>
                  <a:pt x="365349" y="36989"/>
                  <a:pt x="377870" y="24693"/>
                  <a:pt x="405245" y="20782"/>
                </a:cubicBezTo>
                <a:cubicBezTo>
                  <a:pt x="418960" y="18823"/>
                  <a:pt x="432954" y="20782"/>
                  <a:pt x="446809" y="20782"/>
                </a:cubicBezTo>
              </a:path>
            </a:pathLst>
          </a:cu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62436A35-2B04-8E6A-947A-DEAD61653EAD}"/>
              </a:ext>
            </a:extLst>
          </p:cNvPr>
          <p:cNvSpPr/>
          <p:nvPr/>
        </p:nvSpPr>
        <p:spPr>
          <a:xfrm rot="15114127">
            <a:off x="3682838" y="3691917"/>
            <a:ext cx="197427" cy="223459"/>
          </a:xfrm>
          <a:prstGeom prst="rtTriangle">
            <a:avLst/>
          </a:prstGeom>
          <a:solidFill>
            <a:srgbClr val="AE1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82CDCB03-690A-5710-1CDC-66979A000409}"/>
              </a:ext>
            </a:extLst>
          </p:cNvPr>
          <p:cNvSpPr/>
          <p:nvPr/>
        </p:nvSpPr>
        <p:spPr>
          <a:xfrm rot="11373737">
            <a:off x="3588403" y="2197494"/>
            <a:ext cx="197427" cy="223459"/>
          </a:xfrm>
          <a:prstGeom prst="rtTriangle">
            <a:avLst/>
          </a:prstGeom>
          <a:solidFill>
            <a:srgbClr val="AE1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Content Placeholder 2">
                <a:extLst>
                  <a:ext uri="{FF2B5EF4-FFF2-40B4-BE49-F238E27FC236}">
                    <a16:creationId xmlns:a16="http://schemas.microsoft.com/office/drawing/2014/main" id="{8825A227-40F8-3F89-3F1F-04C4F2E5711C}"/>
                  </a:ext>
                </a:extLst>
              </p:cNvPr>
              <p:cNvSpPr txBox="1">
                <a:spLocks/>
              </p:cNvSpPr>
              <p:nvPr/>
            </p:nvSpPr>
            <p:spPr>
              <a:xfrm>
                <a:off x="6591641" y="4552897"/>
                <a:ext cx="5356904" cy="2623160"/>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u="sng" dirty="0"/>
                  <a:t>Global sensitivity analysis</a:t>
                </a:r>
                <a:endParaRPr lang="en-US" dirty="0"/>
              </a:p>
              <a:p>
                <a:r>
                  <a:rPr lang="en-US" dirty="0"/>
                  <a:t>Complicates parameter propagation and interactions </a:t>
                </a:r>
                <a14:m>
                  <m:oMath xmlns:m="http://schemas.openxmlformats.org/officeDocument/2006/math">
                    <m:r>
                      <a:rPr lang="en-US" b="0" i="1" smtClean="0">
                        <a:latin typeface="Cambria Math" panose="02040503050406030204" pitchFamily="18" charset="0"/>
                      </a:rPr>
                      <m:t>→ </m:t>
                    </m:r>
                  </m:oMath>
                </a14:m>
                <a:r>
                  <a:rPr lang="en-US" dirty="0"/>
                  <a:t>complicates GSA</a:t>
                </a:r>
              </a:p>
            </p:txBody>
          </p:sp>
        </mc:Choice>
        <mc:Fallback>
          <p:sp>
            <p:nvSpPr>
              <p:cNvPr id="30" name="Content Placeholder 2">
                <a:extLst>
                  <a:ext uri="{FF2B5EF4-FFF2-40B4-BE49-F238E27FC236}">
                    <a16:creationId xmlns:a16="http://schemas.microsoft.com/office/drawing/2014/main" id="{8825A227-40F8-3F89-3F1F-04C4F2E5711C}"/>
                  </a:ext>
                </a:extLst>
              </p:cNvPr>
              <p:cNvSpPr txBox="1">
                <a:spLocks noRot="1" noChangeAspect="1" noMove="1" noResize="1" noEditPoints="1" noAdjustHandles="1" noChangeArrowheads="1" noChangeShapeType="1" noTextEdit="1"/>
              </p:cNvSpPr>
              <p:nvPr/>
            </p:nvSpPr>
            <p:spPr>
              <a:xfrm>
                <a:off x="6591641" y="4552897"/>
                <a:ext cx="5356904" cy="2623160"/>
              </a:xfrm>
              <a:prstGeom prst="rect">
                <a:avLst/>
              </a:prstGeom>
              <a:blipFill>
                <a:blip r:embed="rId5"/>
                <a:stretch>
                  <a:fillRect l="-946" t="-2415"/>
                </a:stretch>
              </a:blipFill>
            </p:spPr>
            <p:txBody>
              <a:bodyPr/>
              <a:lstStyle/>
              <a:p>
                <a:r>
                  <a:rPr lang="en-US">
                    <a:noFill/>
                  </a:rPr>
                  <a:t> </a:t>
                </a:r>
              </a:p>
            </p:txBody>
          </p:sp>
        </mc:Fallback>
      </mc:AlternateContent>
      <p:sp>
        <p:nvSpPr>
          <p:cNvPr id="8" name="Slide Number Placeholder 3">
            <a:extLst>
              <a:ext uri="{FF2B5EF4-FFF2-40B4-BE49-F238E27FC236}">
                <a16:creationId xmlns:a16="http://schemas.microsoft.com/office/drawing/2014/main" id="{9190B8C3-5A82-8501-D6D2-10C4645CE624}"/>
              </a:ext>
            </a:extLst>
          </p:cNvPr>
          <p:cNvSpPr>
            <a:spLocks noGrp="1"/>
          </p:cNvSpPr>
          <p:nvPr>
            <p:ph type="sldNum" sz="quarter" idx="12"/>
          </p:nvPr>
        </p:nvSpPr>
        <p:spPr>
          <a:xfrm>
            <a:off x="8610600" y="6356351"/>
            <a:ext cx="2743200" cy="365125"/>
          </a:xfrm>
        </p:spPr>
        <p:txBody>
          <a:bodyPr/>
          <a:lstStyle/>
          <a:p>
            <a:fld id="{A7B37A42-1143-48FC-B4BA-4801294DBEED}" type="slidenum">
              <a:rPr lang="en-US" sz="1600" smtClean="0"/>
              <a:t>5</a:t>
            </a:fld>
            <a:r>
              <a:rPr lang="en-US" sz="1600" dirty="0"/>
              <a:t>/33</a:t>
            </a:r>
          </a:p>
        </p:txBody>
      </p:sp>
    </p:spTree>
    <p:extLst>
      <p:ext uri="{BB962C8B-B14F-4D97-AF65-F5344CB8AC3E}">
        <p14:creationId xmlns:p14="http://schemas.microsoft.com/office/powerpoint/2010/main" val="2242123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12FD-5DC5-6BF9-51F6-0C04604653DC}"/>
              </a:ext>
            </a:extLst>
          </p:cNvPr>
          <p:cNvSpPr>
            <a:spLocks noGrp="1"/>
          </p:cNvSpPr>
          <p:nvPr>
            <p:ph type="title"/>
          </p:nvPr>
        </p:nvSpPr>
        <p:spPr/>
        <p:txBody>
          <a:bodyPr>
            <a:normAutofit fontScale="90000"/>
          </a:bodyPr>
          <a:lstStyle/>
          <a:p>
            <a:r>
              <a:rPr lang="en-US" dirty="0"/>
              <a:t>Citations</a:t>
            </a:r>
          </a:p>
        </p:txBody>
      </p:sp>
      <p:sp>
        <p:nvSpPr>
          <p:cNvPr id="3" name="Content Placeholder 2">
            <a:extLst>
              <a:ext uri="{FF2B5EF4-FFF2-40B4-BE49-F238E27FC236}">
                <a16:creationId xmlns:a16="http://schemas.microsoft.com/office/drawing/2014/main" id="{C6E78CB6-E781-B86E-4638-9D0F2162FD30}"/>
              </a:ext>
            </a:extLst>
          </p:cNvPr>
          <p:cNvSpPr>
            <a:spLocks noGrp="1"/>
          </p:cNvSpPr>
          <p:nvPr>
            <p:ph idx="1"/>
          </p:nvPr>
        </p:nvSpPr>
        <p:spPr>
          <a:xfrm>
            <a:off x="382814" y="947057"/>
            <a:ext cx="11426372" cy="4408261"/>
          </a:xfrm>
        </p:spPr>
        <p:txBody>
          <a:bodyPr>
            <a:normAutofit/>
          </a:bodyPr>
          <a:lstStyle/>
          <a:p>
            <a:pPr marL="457200" indent="-457200">
              <a:buFont typeface="+mj-lt"/>
              <a:buAutoNum type="arabicPeriod"/>
            </a:pPr>
            <a:r>
              <a:rPr lang="en-US" sz="1600" dirty="0"/>
              <a:t>Connection between Observation, Model, and Simulation. (2018). In </a:t>
            </a:r>
            <a:r>
              <a:rPr lang="en-US" sz="1600" i="1" dirty="0"/>
              <a:t>Wikipedia</a:t>
            </a:r>
            <a:r>
              <a:rPr lang="en-US" sz="1600" dirty="0"/>
              <a:t>. Retrieved January 31, 2023 from </a:t>
            </a:r>
            <a:r>
              <a:rPr lang="en-US" sz="1600" dirty="0">
                <a:hlinkClick r:id="rId2"/>
              </a:rPr>
              <a:t>https://wiki.its.sfu.ca/permanent/learning/index.php/File:CompModelFig1.png#file</a:t>
            </a:r>
            <a:r>
              <a:rPr lang="en-US" sz="1600" dirty="0"/>
              <a:t>. </a:t>
            </a:r>
          </a:p>
          <a:p>
            <a:pPr marL="457200" indent="-457200">
              <a:buFont typeface="+mj-lt"/>
              <a:buAutoNum type="arabicPeriod"/>
            </a:pPr>
            <a:r>
              <a:rPr lang="en-US" sz="1600" dirty="0"/>
              <a:t>Lopez, Rafael &amp; Beck, André. (2013). Advanced Structured Materials. doi:10.1007/978-3-319-00717-5_8.</a:t>
            </a:r>
          </a:p>
          <a:p>
            <a:pPr marL="457200" indent="-457200">
              <a:buFont typeface="+mj-lt"/>
              <a:buAutoNum type="arabicPeriod"/>
            </a:pPr>
            <a:r>
              <a:rPr lang="en-US" sz="1600" dirty="0"/>
              <a:t>Favorite, Jeffrey A. Adjoint-Based Sensitivity Analysis and Uncertainty Quantification for </a:t>
            </a:r>
            <a:r>
              <a:rPr lang="en-US" sz="1600" dirty="0" err="1"/>
              <a:t>keff</a:t>
            </a:r>
            <a:r>
              <a:rPr lang="en-US" sz="1600" dirty="0"/>
              <a:t>: Using the MCNP KSEN Card. (2018). Los Alamos National Laboratory. doi:10.2172/1467190. </a:t>
            </a:r>
          </a:p>
          <a:p>
            <a:pPr marL="457200" indent="-457200">
              <a:buFont typeface="+mj-lt"/>
              <a:buAutoNum type="arabicPeriod"/>
            </a:pPr>
            <a:r>
              <a:rPr lang="en-US" sz="1600" dirty="0" err="1"/>
              <a:t>Bostelmann</a:t>
            </a:r>
            <a:r>
              <a:rPr lang="en-US" sz="1600" dirty="0"/>
              <a:t>, </a:t>
            </a:r>
            <a:r>
              <a:rPr lang="en-US" sz="1600" dirty="0" err="1"/>
              <a:t>Friederike</a:t>
            </a:r>
            <a:r>
              <a:rPr lang="en-US" sz="1600" dirty="0"/>
              <a:t> &amp; Strydom, Gerhard. (2017). Nuclear data uncertainty and sensitivity analysis of the VHTRC benchmark using SCALE. Idaho National Laboratory</a:t>
            </a:r>
            <a:r>
              <a:rPr lang="en-US" sz="1600" dirty="0">
                <a:effectLst/>
                <a:latin typeface="Arial" panose="020B0604020202020204" pitchFamily="34" charset="0"/>
              </a:rPr>
              <a:t>. </a:t>
            </a:r>
            <a:r>
              <a:rPr lang="en-US" sz="1600" dirty="0"/>
              <a:t>doi:10.1016/j.anucene.2017.06.052.</a:t>
            </a:r>
          </a:p>
          <a:p>
            <a:pPr marL="457200" indent="-457200">
              <a:buFont typeface="+mj-lt"/>
              <a:buAutoNum type="arabicPeriod"/>
            </a:pPr>
            <a:r>
              <a:rPr lang="en-US" sz="1600" dirty="0"/>
              <a:t>Becker, Will. Construction of </a:t>
            </a:r>
            <a:r>
              <a:rPr lang="en-US" sz="1600" dirty="0" err="1"/>
              <a:t>ABi</a:t>
            </a:r>
            <a:r>
              <a:rPr lang="en-US" sz="1600" dirty="0"/>
              <a:t> matrices in monte </a:t>
            </a:r>
            <a:r>
              <a:rPr lang="en-US" sz="1600" dirty="0" err="1"/>
              <a:t>carlo</a:t>
            </a:r>
            <a:r>
              <a:rPr lang="en-US" sz="1600" dirty="0"/>
              <a:t> estimation of sensitivity indices. (2012). In </a:t>
            </a:r>
            <a:r>
              <a:rPr lang="en-US" sz="1600" i="1" dirty="0"/>
              <a:t>Wikipedia. </a:t>
            </a:r>
            <a:r>
              <a:rPr lang="en-US" sz="1600" dirty="0"/>
              <a:t>Retrieved January 31, 2023 from </a:t>
            </a:r>
            <a:r>
              <a:rPr lang="en-US" sz="1600" dirty="0">
                <a:hlinkClick r:id="rId3"/>
              </a:rPr>
              <a:t>https://commons.wikimedia.org/w/index.php?curid=22396140</a:t>
            </a:r>
            <a:r>
              <a:rPr lang="en-US" sz="1600" dirty="0"/>
              <a:t>.</a:t>
            </a:r>
          </a:p>
          <a:p>
            <a:pPr marL="457200" indent="-457200">
              <a:buFont typeface="+mj-lt"/>
              <a:buAutoNum type="arabicPeriod"/>
            </a:pPr>
            <a:r>
              <a:rPr lang="en-US" sz="1600" dirty="0" err="1"/>
              <a:t>McClarren</a:t>
            </a:r>
            <a:r>
              <a:rPr lang="en-US" sz="1600" dirty="0"/>
              <a:t>, Ryan. SMR Challenge Problem: Definition and progress on our demonstration problem. </a:t>
            </a:r>
            <a:r>
              <a:rPr lang="en-US" sz="1600" dirty="0" err="1"/>
              <a:t>CEMeNT</a:t>
            </a:r>
            <a:r>
              <a:rPr lang="en-US" sz="1600" dirty="0"/>
              <a:t> presentation to PSAAP review team. (2022). </a:t>
            </a:r>
          </a:p>
          <a:p>
            <a:pPr marL="457200" indent="-457200">
              <a:buFont typeface="+mj-lt"/>
              <a:buAutoNum type="arabicPeriod"/>
            </a:pPr>
            <a:r>
              <a:rPr lang="en-US" sz="1600" dirty="0" err="1"/>
              <a:t>Variansyah</a:t>
            </a:r>
            <a:r>
              <a:rPr lang="en-US" sz="1600" dirty="0"/>
              <a:t>, </a:t>
            </a:r>
            <a:r>
              <a:rPr lang="en-US" sz="1600" dirty="0" err="1"/>
              <a:t>Ilahm</a:t>
            </a:r>
            <a:r>
              <a:rPr lang="en-US" sz="1600" dirty="0"/>
              <a:t>. MC/DC: Monte Carlo Dynamic Code. (2022-ongoing). </a:t>
            </a:r>
            <a:r>
              <a:rPr lang="en-US" sz="1600" dirty="0">
                <a:hlinkClick r:id="rId4"/>
              </a:rPr>
              <a:t>https://</a:t>
            </a:r>
            <a:r>
              <a:rPr lang="en-US" sz="1600" dirty="0" err="1">
                <a:hlinkClick r:id="rId4"/>
              </a:rPr>
              <a:t>github.com</a:t>
            </a:r>
            <a:r>
              <a:rPr lang="en-US" sz="1600" dirty="0">
                <a:hlinkClick r:id="rId4"/>
              </a:rPr>
              <a:t>/</a:t>
            </a:r>
            <a:r>
              <a:rPr lang="en-US" sz="1600" dirty="0" err="1">
                <a:hlinkClick r:id="rId4"/>
              </a:rPr>
              <a:t>CEMeNT</a:t>
            </a:r>
            <a:r>
              <a:rPr lang="en-US" sz="1600" dirty="0">
                <a:hlinkClick r:id="rId4"/>
              </a:rPr>
              <a:t>-PSAAP/MCDC</a:t>
            </a:r>
            <a:r>
              <a:rPr lang="en-US" sz="1600" dirty="0"/>
              <a:t>.</a:t>
            </a:r>
          </a:p>
        </p:txBody>
      </p:sp>
    </p:spTree>
    <p:extLst>
      <p:ext uri="{BB962C8B-B14F-4D97-AF65-F5344CB8AC3E}">
        <p14:creationId xmlns:p14="http://schemas.microsoft.com/office/powerpoint/2010/main" val="123756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E58F369-3FB5-4657-BB8E-B3930DFA9212}"/>
                  </a:ext>
                </a:extLst>
              </p:cNvPr>
              <p:cNvSpPr txBox="1"/>
              <p:nvPr/>
            </p:nvSpPr>
            <p:spPr>
              <a:xfrm>
                <a:off x="288567" y="979002"/>
                <a:ext cx="7892558" cy="2862322"/>
              </a:xfrm>
              <a:prstGeom prst="rect">
                <a:avLst/>
              </a:prstGeom>
              <a:noFill/>
            </p:spPr>
            <p:txBody>
              <a:bodyPr wrap="square" rtlCol="0">
                <a:spAutoFit/>
              </a:bodyPr>
              <a:lstStyle/>
              <a:p>
                <a:pPr>
                  <a:lnSpc>
                    <a:spcPts val="2400"/>
                  </a:lnSpc>
                  <a:buClr>
                    <a:schemeClr val="accent1"/>
                  </a:buClr>
                </a:pPr>
                <a:r>
                  <a:rPr lang="en-US" sz="2000" u="sng" dirty="0">
                    <a:latin typeface="Arial" panose="020B0604020202020204" pitchFamily="34" charset="0"/>
                    <a:cs typeface="Arial" panose="020B0604020202020204" pitchFamily="34" charset="0"/>
                  </a:rPr>
                  <a:t>Monte Carlo Radiation Transport</a:t>
                </a:r>
                <a:endParaRPr lang="en-US" sz="2000" dirty="0">
                  <a:latin typeface="Arial" panose="020B0604020202020204" pitchFamily="34" charset="0"/>
                  <a:cs typeface="Arial" panose="020B0604020202020204" pitchFamily="34" charset="0"/>
                </a:endParaRPr>
              </a:p>
              <a:p>
                <a:pPr marL="342900" indent="-342900">
                  <a:lnSpc>
                    <a:spcPts val="2400"/>
                  </a:lnSpc>
                  <a:buClr>
                    <a:schemeClr val="accent1"/>
                  </a:buClr>
                  <a:buAutoNum type="arabicPeriod"/>
                </a:pPr>
                <a:r>
                  <a:rPr lang="en-US" sz="2000" dirty="0">
                    <a:latin typeface="Arial" panose="020B0604020202020204" pitchFamily="34" charset="0"/>
                    <a:cs typeface="Arial" panose="020B0604020202020204" pitchFamily="34" charset="0"/>
                  </a:rPr>
                  <a:t>Initialize particle </a:t>
                </a:r>
              </a:p>
              <a:p>
                <a:pPr marL="342900" indent="-342900">
                  <a:lnSpc>
                    <a:spcPts val="2400"/>
                  </a:lnSpc>
                  <a:buClr>
                    <a:schemeClr val="accent1"/>
                  </a:buClr>
                  <a:buAutoNum type="arabicPeriod"/>
                </a:pPr>
                <a:r>
                  <a:rPr lang="en-US" sz="2000" dirty="0">
                    <a:latin typeface="Arial" panose="020B0604020202020204" pitchFamily="34" charset="0"/>
                    <a:cs typeface="Arial" panose="020B0604020202020204" pitchFamily="34" charset="0"/>
                  </a:rPr>
                  <a:t>Sample distance to next collision               </a:t>
                </a:r>
              </a:p>
              <a:p>
                <a:pPr marL="342900" indent="-342900">
                  <a:lnSpc>
                    <a:spcPts val="2400"/>
                  </a:lnSpc>
                  <a:buClr>
                    <a:schemeClr val="accent1"/>
                  </a:buClr>
                  <a:buAutoNum type="arabicPeriod"/>
                </a:pPr>
                <a:r>
                  <a:rPr lang="en-US" sz="2000" dirty="0">
                    <a:latin typeface="Arial" panose="020B0604020202020204" pitchFamily="34" charset="0"/>
                    <a:cs typeface="Arial" panose="020B0604020202020204" pitchFamily="34" charset="0"/>
                  </a:rPr>
                  <a:t>Stream particle – boundary? collision?</a:t>
                </a:r>
              </a:p>
              <a:p>
                <a:pPr marL="342900" indent="-342900">
                  <a:lnSpc>
                    <a:spcPts val="2400"/>
                  </a:lnSpc>
                  <a:buClr>
                    <a:schemeClr val="accent1"/>
                  </a:buClr>
                  <a:buAutoNum type="arabicPeriod"/>
                </a:pPr>
                <a:r>
                  <a:rPr lang="en-US" sz="2000" dirty="0">
                    <a:latin typeface="Arial" panose="020B0604020202020204" pitchFamily="34" charset="0"/>
                    <a:cs typeface="Arial" panose="020B0604020202020204" pitchFamily="34" charset="0"/>
                  </a:rPr>
                  <a:t>Continue until particle is has interaction or exits system</a:t>
                </a:r>
              </a:p>
              <a:p>
                <a:pPr marL="342900" indent="-342900">
                  <a:lnSpc>
                    <a:spcPts val="2400"/>
                  </a:lnSpc>
                  <a:buClr>
                    <a:schemeClr val="accent1"/>
                  </a:buClr>
                  <a:buAutoNum type="arabicPeriod"/>
                </a:pPr>
                <a:r>
                  <a:rPr lang="en-US" sz="2000" dirty="0">
                    <a:latin typeface="Arial" panose="020B0604020202020204" pitchFamily="34" charset="0"/>
                    <a:cs typeface="Arial" panose="020B0604020202020204" pitchFamily="34" charset="0"/>
                  </a:rPr>
                  <a:t>Start again with a new particle until all particles have finished</a:t>
                </a:r>
              </a:p>
              <a:p>
                <a:pPr marL="342900" indent="-342900">
                  <a:lnSpc>
                    <a:spcPts val="2400"/>
                  </a:lnSpc>
                  <a:buClr>
                    <a:schemeClr val="accent1"/>
                  </a:buClr>
                  <a:buAutoNum type="arabicPeriod"/>
                </a:pPr>
                <a:r>
                  <a:rPr lang="en-US" sz="2000" dirty="0">
                    <a:latin typeface="Arial" panose="020B0604020202020204" pitchFamily="34" charset="0"/>
                    <a:cs typeface="Arial" panose="020B0604020202020204" pitchFamily="34" charset="0"/>
                  </a:rPr>
                  <a:t>Repeat for all histories, recording tallies </a:t>
                </a:r>
                <a14:m>
                  <m:oMath xmlns:m="http://schemas.openxmlformats.org/officeDocument/2006/math">
                    <m:r>
                      <a:rPr lang="en-US" sz="2000" b="0" i="1" smtClean="0">
                        <a:latin typeface="Cambria Math" panose="02040503050406030204" pitchFamily="18" charset="0"/>
                        <a:ea typeface="Cambria Math" panose="02040503050406030204" pitchFamily="18" charset="0"/>
                      </a:rPr>
                      <m:t>𝑓</m:t>
                    </m:r>
                  </m:oMath>
                </a14:m>
                <a:r>
                  <a:rPr lang="en-US" sz="2000" dirty="0">
                    <a:latin typeface="Arial" panose="020B0604020202020204" pitchFamily="34" charset="0"/>
                    <a:cs typeface="Arial" panose="020B0604020202020204" pitchFamily="34" charset="0"/>
                  </a:rPr>
                  <a:t> for quantities of interest</a:t>
                </a:r>
              </a:p>
              <a:p>
                <a:pPr marL="342900" indent="-342900">
                  <a:lnSpc>
                    <a:spcPts val="2400"/>
                  </a:lnSpc>
                  <a:buClr>
                    <a:schemeClr val="accent1"/>
                  </a:buClr>
                  <a:buAutoNum type="arabicPeriod"/>
                </a:pPr>
                <a:endParaRPr lang="en-US" sz="2000" dirty="0">
                  <a:latin typeface="Arial" panose="020B0604020202020204" pitchFamily="34" charset="0"/>
                  <a:cs typeface="Arial" panose="020B0604020202020204" pitchFamily="34" charset="0"/>
                </a:endParaRPr>
              </a:p>
            </p:txBody>
          </p:sp>
        </mc:Choice>
        <mc:Fallback>
          <p:sp>
            <p:nvSpPr>
              <p:cNvPr id="26" name="TextBox 25">
                <a:extLst>
                  <a:ext uri="{FF2B5EF4-FFF2-40B4-BE49-F238E27FC236}">
                    <a16:creationId xmlns:a16="http://schemas.microsoft.com/office/drawing/2014/main" id="{1E58F369-3FB5-4657-BB8E-B3930DFA9212}"/>
                  </a:ext>
                </a:extLst>
              </p:cNvPr>
              <p:cNvSpPr txBox="1">
                <a:spLocks noRot="1" noChangeAspect="1" noMove="1" noResize="1" noEditPoints="1" noAdjustHandles="1" noChangeArrowheads="1" noChangeShapeType="1" noTextEdit="1"/>
              </p:cNvSpPr>
              <p:nvPr/>
            </p:nvSpPr>
            <p:spPr>
              <a:xfrm>
                <a:off x="288567" y="979002"/>
                <a:ext cx="7892558" cy="2862322"/>
              </a:xfrm>
              <a:prstGeom prst="rect">
                <a:avLst/>
              </a:prstGeom>
              <a:blipFill>
                <a:blip r:embed="rId3"/>
                <a:stretch>
                  <a:fillRect l="-803" t="-132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B7F9847B-AF9C-42CA-BBA1-B268364E6A25}"/>
              </a:ext>
            </a:extLst>
          </p:cNvPr>
          <p:cNvSpPr>
            <a:spLocks noGrp="1"/>
          </p:cNvSpPr>
          <p:nvPr>
            <p:ph type="title"/>
          </p:nvPr>
        </p:nvSpPr>
        <p:spPr>
          <a:xfrm>
            <a:off x="0" y="0"/>
            <a:ext cx="12192000" cy="681036"/>
          </a:xfrm>
        </p:spPr>
        <p:txBody>
          <a:bodyPr>
            <a:normAutofit fontScale="90000"/>
          </a:bodyPr>
          <a:lstStyle/>
          <a:p>
            <a:r>
              <a:rPr lang="en-US" dirty="0"/>
              <a:t>Context – Monte Carlo radiation transport (MCRT)</a:t>
            </a:r>
          </a:p>
        </p:txBody>
      </p:sp>
      <p:sp>
        <p:nvSpPr>
          <p:cNvPr id="5" name="Rectangle 4">
            <a:extLst>
              <a:ext uri="{FF2B5EF4-FFF2-40B4-BE49-F238E27FC236}">
                <a16:creationId xmlns:a16="http://schemas.microsoft.com/office/drawing/2014/main" id="{879E07BD-C5E8-4565-97D4-EF145D3F20BB}"/>
              </a:ext>
            </a:extLst>
          </p:cNvPr>
          <p:cNvSpPr/>
          <p:nvPr/>
        </p:nvSpPr>
        <p:spPr>
          <a:xfrm>
            <a:off x="6805418" y="3448350"/>
            <a:ext cx="4661767"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EC5785-5A5C-402F-A528-36320325F1EF}"/>
              </a:ext>
            </a:extLst>
          </p:cNvPr>
          <p:cNvSpPr/>
          <p:nvPr/>
        </p:nvSpPr>
        <p:spPr>
          <a:xfrm>
            <a:off x="7334833" y="3828467"/>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CE96CC72-CAD6-460C-8639-B0B7E9A705D0}"/>
              </a:ext>
            </a:extLst>
          </p:cNvPr>
          <p:cNvSpPr/>
          <p:nvPr/>
        </p:nvSpPr>
        <p:spPr>
          <a:xfrm>
            <a:off x="6138590" y="4575094"/>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4F7A6F49-532C-402D-B0EC-A22CF01591EC}"/>
              </a:ext>
            </a:extLst>
          </p:cNvPr>
          <p:cNvSpPr/>
          <p:nvPr/>
        </p:nvSpPr>
        <p:spPr>
          <a:xfrm>
            <a:off x="10742970" y="4435716"/>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6F97D1E4-035C-431E-BEED-B8953C4B80D5}"/>
              </a:ext>
            </a:extLst>
          </p:cNvPr>
          <p:cNvSpPr/>
          <p:nvPr/>
        </p:nvSpPr>
        <p:spPr>
          <a:xfrm>
            <a:off x="8802930" y="5102671"/>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1838618C-21FE-4641-BBE6-46DB68500BEB}"/>
              </a:ext>
            </a:extLst>
          </p:cNvPr>
          <p:cNvCxnSpPr>
            <a:cxnSpLocks/>
            <a:stCxn id="6" idx="6"/>
          </p:cNvCxnSpPr>
          <p:nvPr/>
        </p:nvCxnSpPr>
        <p:spPr>
          <a:xfrm>
            <a:off x="7814181" y="4063417"/>
            <a:ext cx="880958"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9F3024C2-536B-4E1E-BD5A-E48332A39D8A}"/>
              </a:ext>
            </a:extLst>
          </p:cNvPr>
          <p:cNvCxnSpPr>
            <a:cxnSpLocks/>
          </p:cNvCxnSpPr>
          <p:nvPr/>
        </p:nvCxnSpPr>
        <p:spPr>
          <a:xfrm>
            <a:off x="9282278" y="5248720"/>
            <a:ext cx="427155"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C33C3747-C75E-4A92-890A-F334F7A1C275}"/>
              </a:ext>
            </a:extLst>
          </p:cNvPr>
          <p:cNvCxnSpPr>
            <a:cxnSpLocks/>
          </p:cNvCxnSpPr>
          <p:nvPr/>
        </p:nvCxnSpPr>
        <p:spPr>
          <a:xfrm>
            <a:off x="11214677" y="4674344"/>
            <a:ext cx="548640"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E22995-F2AF-4890-9B67-46FD97B1802A}"/>
              </a:ext>
            </a:extLst>
          </p:cNvPr>
          <p:cNvCxnSpPr>
            <a:cxnSpLocks/>
            <a:stCxn id="7" idx="6"/>
          </p:cNvCxnSpPr>
          <p:nvPr/>
        </p:nvCxnSpPr>
        <p:spPr>
          <a:xfrm>
            <a:off x="6617938" y="4810044"/>
            <a:ext cx="956569" cy="0"/>
          </a:xfrm>
          <a:prstGeom prst="straightConnector1">
            <a:avLst/>
          </a:prstGeom>
          <a:ln>
            <a:solidFill>
              <a:schemeClr val="accent5">
                <a:lumMod val="40000"/>
                <a:lumOff val="6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D67060AF-8ED1-42A0-A182-075CC2079447}"/>
              </a:ext>
            </a:extLst>
          </p:cNvPr>
          <p:cNvSpPr txBox="1"/>
          <p:nvPr/>
        </p:nvSpPr>
        <p:spPr>
          <a:xfrm>
            <a:off x="6606849" y="5877874"/>
            <a:ext cx="6975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x=0</a:t>
            </a:r>
          </a:p>
        </p:txBody>
      </p:sp>
      <p:sp>
        <p:nvSpPr>
          <p:cNvPr id="25" name="TextBox 24">
            <a:extLst>
              <a:ext uri="{FF2B5EF4-FFF2-40B4-BE49-F238E27FC236}">
                <a16:creationId xmlns:a16="http://schemas.microsoft.com/office/drawing/2014/main" id="{0B6E8602-1B78-4222-85F4-714B5C02AEFD}"/>
              </a:ext>
            </a:extLst>
          </p:cNvPr>
          <p:cNvSpPr txBox="1"/>
          <p:nvPr/>
        </p:nvSpPr>
        <p:spPr>
          <a:xfrm>
            <a:off x="11201977" y="5933597"/>
            <a:ext cx="6975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x=L</a:t>
            </a:r>
          </a:p>
        </p:txBody>
      </p:sp>
      <p:sp>
        <p:nvSpPr>
          <p:cNvPr id="27" name="Oval 26">
            <a:extLst>
              <a:ext uri="{FF2B5EF4-FFF2-40B4-BE49-F238E27FC236}">
                <a16:creationId xmlns:a16="http://schemas.microsoft.com/office/drawing/2014/main" id="{9DA05BE8-4FAD-4A4E-9B18-4C448EFCBDB7}"/>
              </a:ext>
            </a:extLst>
          </p:cNvPr>
          <p:cNvSpPr/>
          <p:nvPr/>
        </p:nvSpPr>
        <p:spPr>
          <a:xfrm>
            <a:off x="7964593" y="6060659"/>
            <a:ext cx="479348" cy="4699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A72A818-B97B-C742-8C75-2F17D1608697}"/>
              </a:ext>
            </a:extLst>
          </p:cNvPr>
          <p:cNvSpPr txBox="1"/>
          <p:nvPr/>
        </p:nvSpPr>
        <p:spPr>
          <a:xfrm>
            <a:off x="8440543" y="5979763"/>
            <a:ext cx="119854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Streaming Particle</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D2B5EA-4EC2-216F-7BB7-A8D35E52B0B2}"/>
                  </a:ext>
                </a:extLst>
              </p:cNvPr>
              <p:cNvSpPr txBox="1"/>
              <p:nvPr/>
            </p:nvSpPr>
            <p:spPr>
              <a:xfrm>
                <a:off x="288567" y="4145064"/>
                <a:ext cx="2797454" cy="154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𝑄</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𝑁</m:t>
                          </m:r>
                        </m:den>
                      </m:f>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𝑁</m:t>
                          </m:r>
                        </m:sup>
                        <m:e>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𝑗</m:t>
                              </m:r>
                            </m:sub>
                          </m:sSub>
                        </m:e>
                      </m:nary>
                      <m:box>
                        <m:boxPr>
                          <m:ctrlPr>
                            <a:rPr lang="en-US" sz="2400" b="0" i="1" smtClean="0">
                              <a:latin typeface="Cambria Math" panose="02040503050406030204" pitchFamily="18" charset="0"/>
                              <a:ea typeface="Cambria Math" panose="02040503050406030204" pitchFamily="18" charset="0"/>
                            </a:rPr>
                          </m:ctrlPr>
                        </m:boxPr>
                        <m:e>
                          <m:r>
                            <a:rPr lang="en-US" sz="2400" b="0" i="1" smtClean="0">
                              <a:latin typeface="Cambria Math" panose="02040503050406030204" pitchFamily="18" charset="0"/>
                              <a:ea typeface="Cambria Math" panose="02040503050406030204" pitchFamily="18" charset="0"/>
                            </a:rPr>
                            <m:t>≔</m:t>
                          </m:r>
                        </m:e>
                      </m:box>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oMath>
                  </m:oMathPara>
                </a14:m>
                <a:endParaRPr lang="en-US" sz="2400" dirty="0"/>
              </a:p>
              <a:p>
                <a:endParaRPr lang="en-US" sz="2400" dirty="0"/>
              </a:p>
            </p:txBody>
          </p:sp>
        </mc:Choice>
        <mc:Fallback xmlns="">
          <p:sp>
            <p:nvSpPr>
              <p:cNvPr id="33" name="TextBox 32">
                <a:extLst>
                  <a:ext uri="{FF2B5EF4-FFF2-40B4-BE49-F238E27FC236}">
                    <a16:creationId xmlns:a16="http://schemas.microsoft.com/office/drawing/2014/main" id="{39D2B5EA-4EC2-216F-7BB7-A8D35E52B0B2}"/>
                  </a:ext>
                </a:extLst>
              </p:cNvPr>
              <p:cNvSpPr txBox="1">
                <a:spLocks noRot="1" noChangeAspect="1" noMove="1" noResize="1" noEditPoints="1" noAdjustHandles="1" noChangeArrowheads="1" noChangeShapeType="1" noTextEdit="1"/>
              </p:cNvSpPr>
              <p:nvPr/>
            </p:nvSpPr>
            <p:spPr>
              <a:xfrm>
                <a:off x="288567" y="4145064"/>
                <a:ext cx="2797454" cy="1541961"/>
              </a:xfrm>
              <a:prstGeom prst="rect">
                <a:avLst/>
              </a:prstGeom>
              <a:blipFill>
                <a:blip r:embed="rId4"/>
                <a:stretch>
                  <a:fillRect t="-75410" b="-9016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4976877-ECBA-0764-47B8-A030F3058A82}"/>
              </a:ext>
            </a:extLst>
          </p:cNvPr>
          <p:cNvSpPr txBox="1"/>
          <p:nvPr/>
        </p:nvSpPr>
        <p:spPr>
          <a:xfrm>
            <a:off x="350351" y="3796051"/>
            <a:ext cx="6177394" cy="400110"/>
          </a:xfrm>
          <a:prstGeom prst="rect">
            <a:avLst/>
          </a:prstGeom>
          <a:noFill/>
        </p:spPr>
        <p:txBody>
          <a:bodyPr wrap="square">
            <a:spAutoFit/>
          </a:bodyPr>
          <a:lstStyle/>
          <a:p>
            <a:r>
              <a:rPr lang="en-US" sz="2000" u="sng" dirty="0">
                <a:latin typeface="Arial" panose="020B0604020202020204" pitchFamily="34" charset="0"/>
                <a:cs typeface="Arial" panose="020B0604020202020204" pitchFamily="34" charset="0"/>
              </a:rPr>
              <a:t>Quantities of interest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DB6C01-0782-20B3-6465-08F4B4D61CB4}"/>
                  </a:ext>
                </a:extLst>
              </p:cNvPr>
              <p:cNvSpPr txBox="1"/>
              <p:nvPr/>
            </p:nvSpPr>
            <p:spPr>
              <a:xfrm>
                <a:off x="288567" y="5356110"/>
                <a:ext cx="3781628" cy="154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−1</m:t>
                          </m:r>
                        </m:den>
                      </m:f>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𝑁</m:t>
                          </m:r>
                        </m:sup>
                        <m:e>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𝑗</m:t>
                              </m:r>
                            </m:sub>
                          </m:sSub>
                        </m:e>
                      </m:nary>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𝜎</m:t>
                              </m:r>
                            </m:e>
                          </m:acc>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  </m:t>
                      </m:r>
                    </m:oMath>
                  </m:oMathPara>
                </a14:m>
                <a:endParaRPr lang="en-US" sz="2400" dirty="0"/>
              </a:p>
              <a:p>
                <a:endParaRPr lang="en-US" sz="2400" dirty="0"/>
              </a:p>
            </p:txBody>
          </p:sp>
        </mc:Choice>
        <mc:Fallback xmlns="">
          <p:sp>
            <p:nvSpPr>
              <p:cNvPr id="12" name="TextBox 11">
                <a:extLst>
                  <a:ext uri="{FF2B5EF4-FFF2-40B4-BE49-F238E27FC236}">
                    <a16:creationId xmlns:a16="http://schemas.microsoft.com/office/drawing/2014/main" id="{B9DB6C01-0782-20B3-6465-08F4B4D61CB4}"/>
                  </a:ext>
                </a:extLst>
              </p:cNvPr>
              <p:cNvSpPr txBox="1">
                <a:spLocks noRot="1" noChangeAspect="1" noMove="1" noResize="1" noEditPoints="1" noAdjustHandles="1" noChangeArrowheads="1" noChangeShapeType="1" noTextEdit="1"/>
              </p:cNvSpPr>
              <p:nvPr/>
            </p:nvSpPr>
            <p:spPr>
              <a:xfrm>
                <a:off x="288567" y="5356110"/>
                <a:ext cx="3781628" cy="1541961"/>
              </a:xfrm>
              <a:prstGeom prst="rect">
                <a:avLst/>
              </a:prstGeom>
              <a:blipFill>
                <a:blip r:embed="rId5"/>
                <a:stretch>
                  <a:fillRect t="-73984" b="-886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76C7EC6-796D-35B3-A834-7B04BED2F07E}"/>
              </a:ext>
            </a:extLst>
          </p:cNvPr>
          <p:cNvSpPr>
            <a:spLocks noGrp="1"/>
          </p:cNvSpPr>
          <p:nvPr>
            <p:ph type="sldNum" sz="quarter" idx="12"/>
          </p:nvPr>
        </p:nvSpPr>
        <p:spPr>
          <a:xfrm>
            <a:off x="8610600" y="6356351"/>
            <a:ext cx="2743200" cy="365125"/>
          </a:xfrm>
        </p:spPr>
        <p:txBody>
          <a:bodyPr/>
          <a:lstStyle/>
          <a:p>
            <a:fld id="{A7B37A42-1143-48FC-B4BA-4801294DBEED}" type="slidenum">
              <a:rPr lang="en-US" sz="1600" smtClean="0"/>
              <a:t>6</a:t>
            </a:fld>
            <a:r>
              <a:rPr lang="en-US" sz="1600" dirty="0"/>
              <a:t>/33</a:t>
            </a:r>
          </a:p>
        </p:txBody>
      </p:sp>
    </p:spTree>
    <p:extLst>
      <p:ext uri="{BB962C8B-B14F-4D97-AF65-F5344CB8AC3E}">
        <p14:creationId xmlns:p14="http://schemas.microsoft.com/office/powerpoint/2010/main" val="12957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27DE-30BC-38BB-FE03-6BC1E98BDCEE}"/>
              </a:ext>
            </a:extLst>
          </p:cNvPr>
          <p:cNvSpPr>
            <a:spLocks noGrp="1"/>
          </p:cNvSpPr>
          <p:nvPr>
            <p:ph type="title"/>
          </p:nvPr>
        </p:nvSpPr>
        <p:spPr>
          <a:xfrm>
            <a:off x="0" y="0"/>
            <a:ext cx="12192000" cy="681036"/>
          </a:xfrm>
        </p:spPr>
        <p:txBody>
          <a:bodyPr>
            <a:normAutofit fontScale="90000"/>
          </a:bodyPr>
          <a:lstStyle/>
          <a:p>
            <a:r>
              <a:rPr lang="en-US" dirty="0"/>
              <a:t>Research proposal</a:t>
            </a:r>
          </a:p>
        </p:txBody>
      </p:sp>
      <p:sp>
        <p:nvSpPr>
          <p:cNvPr id="3" name="Content Placeholder 2">
            <a:extLst>
              <a:ext uri="{FF2B5EF4-FFF2-40B4-BE49-F238E27FC236}">
                <a16:creationId xmlns:a16="http://schemas.microsoft.com/office/drawing/2014/main" id="{3650575F-BC73-B47D-C84E-5CBD676503EF}"/>
              </a:ext>
            </a:extLst>
          </p:cNvPr>
          <p:cNvSpPr>
            <a:spLocks noGrp="1"/>
          </p:cNvSpPr>
          <p:nvPr>
            <p:ph idx="1"/>
          </p:nvPr>
        </p:nvSpPr>
        <p:spPr>
          <a:xfrm>
            <a:off x="382814" y="1089561"/>
            <a:ext cx="11426372" cy="780803"/>
          </a:xfrm>
        </p:spPr>
        <p:txBody>
          <a:bodyPr>
            <a:normAutofit/>
          </a:bodyPr>
          <a:lstStyle/>
          <a:p>
            <a:r>
              <a:rPr lang="en-US" sz="2000" dirty="0"/>
              <a:t>Goal: </a:t>
            </a:r>
            <a:r>
              <a:rPr lang="en-US" sz="2000" dirty="0">
                <a:effectLst/>
              </a:rPr>
              <a:t>Quantify and mitigate the effects of performing UQ and GSA on stochastic computational models. </a:t>
            </a:r>
            <a:endParaRPr lang="en-US" sz="2000" dirty="0"/>
          </a:p>
          <a:p>
            <a:pPr marL="0" indent="0">
              <a:buNone/>
            </a:pPr>
            <a:endParaRPr lang="en-US" sz="2000" dirty="0"/>
          </a:p>
        </p:txBody>
      </p:sp>
      <p:sp>
        <p:nvSpPr>
          <p:cNvPr id="4" name="Content Placeholder 2">
            <a:extLst>
              <a:ext uri="{FF2B5EF4-FFF2-40B4-BE49-F238E27FC236}">
                <a16:creationId xmlns:a16="http://schemas.microsoft.com/office/drawing/2014/main" id="{49319C8E-7E3A-996A-CA78-9CEE25B2E554}"/>
              </a:ext>
            </a:extLst>
          </p:cNvPr>
          <p:cNvSpPr txBox="1">
            <a:spLocks/>
          </p:cNvSpPr>
          <p:nvPr/>
        </p:nvSpPr>
        <p:spPr>
          <a:xfrm>
            <a:off x="5974774" y="1666814"/>
            <a:ext cx="6096000" cy="4408261"/>
          </a:xfrm>
          <a:prstGeom prst="rect">
            <a:avLst/>
          </a:prstGeom>
        </p:spPr>
        <p:txBody>
          <a:bodyPr vert="horz" lIns="91440" tIns="45720" rIns="91440" bIns="0" rtlCol="0">
            <a:normAutofit/>
          </a:bodyPr>
          <a:lstStyle>
            <a:lvl1pPr marL="171450" indent="-1714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
                <a:schemeClr val="accent1"/>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
                <a:schemeClr val="accent1"/>
              </a:buClr>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t>Research objectives:</a:t>
            </a:r>
          </a:p>
          <a:p>
            <a:pPr lvl="1"/>
            <a:r>
              <a:rPr lang="en-US" dirty="0">
                <a:effectLst/>
              </a:rPr>
              <a:t>UQ – Develop robust theory for an accurate, efficient, and broadly applicable variance deconvolution estimator for uncertainty quantification with stochastic solvers. </a:t>
            </a:r>
            <a:endParaRPr lang="en-US" sz="2100" dirty="0"/>
          </a:p>
          <a:p>
            <a:pPr lvl="1"/>
            <a:r>
              <a:rPr lang="en-US" dirty="0">
                <a:effectLst/>
              </a:rPr>
              <a:t>GSA – Understand how use of a stochastic solver affects both sampling-based and PCE surrogate- based GSA. Develop methodologies to use stochastic solvers in GSA by explicitly accounting for the variability they introduce. </a:t>
            </a:r>
            <a:endParaRPr lang="en-US" sz="2100" dirty="0"/>
          </a:p>
          <a:p>
            <a:pPr lvl="1"/>
            <a:r>
              <a:rPr lang="en-US" dirty="0">
                <a:effectLst/>
              </a:rPr>
              <a:t>Transport – Demonstrate applicability of developed UQ and GSA methods by applying them to more complex and realistic radiation transport using </a:t>
            </a:r>
            <a:r>
              <a:rPr lang="en-US" dirty="0" err="1">
                <a:effectLst/>
              </a:rPr>
              <a:t>CEMeNT’s</a:t>
            </a:r>
            <a:r>
              <a:rPr lang="en-US" dirty="0">
                <a:effectLst/>
              </a:rPr>
              <a:t> MC/DC codebase. Understand how the cost of the approaches change with tally mesh resolution. </a:t>
            </a:r>
            <a:endParaRPr lang="en-US" sz="2400" dirty="0"/>
          </a:p>
          <a:p>
            <a:pPr lvl="1"/>
            <a:endParaRPr lang="en-US" sz="2100" dirty="0"/>
          </a:p>
          <a:p>
            <a:pPr lvl="1"/>
            <a:endParaRPr lang="en-US" sz="2100" dirty="0"/>
          </a:p>
        </p:txBody>
      </p:sp>
      <p:pic>
        <p:nvPicPr>
          <p:cNvPr id="5" name="Picture 4">
            <a:extLst>
              <a:ext uri="{FF2B5EF4-FFF2-40B4-BE49-F238E27FC236}">
                <a16:creationId xmlns:a16="http://schemas.microsoft.com/office/drawing/2014/main" id="{3E0DB5DE-4288-102F-2D14-5ED5D9AC2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55" y="2149608"/>
            <a:ext cx="5852545" cy="3442674"/>
          </a:xfrm>
          <a:prstGeom prst="rect">
            <a:avLst/>
          </a:prstGeom>
        </p:spPr>
      </p:pic>
      <p:pic>
        <p:nvPicPr>
          <p:cNvPr id="6" name="Picture 5" descr="Diagram&#10;&#10;Description automatically generated">
            <a:extLst>
              <a:ext uri="{FF2B5EF4-FFF2-40B4-BE49-F238E27FC236}">
                <a16:creationId xmlns:a16="http://schemas.microsoft.com/office/drawing/2014/main" id="{BFCAEDC3-21C4-77BC-285A-0D25E6DEDE72}"/>
              </a:ext>
            </a:extLst>
          </p:cNvPr>
          <p:cNvPicPr>
            <a:picLocks noChangeAspect="1"/>
          </p:cNvPicPr>
          <p:nvPr/>
        </p:nvPicPr>
        <p:blipFill rotWithShape="1">
          <a:blip r:embed="rId4">
            <a:extLst>
              <a:ext uri="{28A0092B-C50C-407E-A947-70E740481C1C}">
                <a14:useLocalDpi xmlns:a14="http://schemas.microsoft.com/office/drawing/2010/main" val="0"/>
              </a:ext>
            </a:extLst>
          </a:blip>
          <a:srcRect l="36767" t="33791" r="41178" b="33286"/>
          <a:stretch/>
        </p:blipFill>
        <p:spPr>
          <a:xfrm>
            <a:off x="1843089" y="3235502"/>
            <a:ext cx="1414462" cy="1036460"/>
          </a:xfrm>
          <a:prstGeom prst="rect">
            <a:avLst/>
          </a:prstGeom>
        </p:spPr>
      </p:pic>
      <p:sp>
        <p:nvSpPr>
          <p:cNvPr id="7" name="TextBox 6">
            <a:extLst>
              <a:ext uri="{FF2B5EF4-FFF2-40B4-BE49-F238E27FC236}">
                <a16:creationId xmlns:a16="http://schemas.microsoft.com/office/drawing/2014/main" id="{A768D22B-9E86-D081-C5CD-DCC9D971661A}"/>
              </a:ext>
            </a:extLst>
          </p:cNvPr>
          <p:cNvSpPr txBox="1"/>
          <p:nvPr/>
        </p:nvSpPr>
        <p:spPr>
          <a:xfrm>
            <a:off x="1963882" y="3430565"/>
            <a:ext cx="1205346" cy="584775"/>
          </a:xfrm>
          <a:prstGeom prst="rect">
            <a:avLst/>
          </a:prstGeom>
          <a:solidFill>
            <a:srgbClr val="AE1128"/>
          </a:solidFill>
        </p:spPr>
        <p:txBody>
          <a:bodyPr wrap="square" rtlCol="0">
            <a:spAutoFit/>
          </a:bodyPr>
          <a:lstStyle/>
          <a:p>
            <a:pPr algn="ctr"/>
            <a:r>
              <a:rPr lang="en-US" sz="1600" dirty="0">
                <a:solidFill>
                  <a:schemeClr val="bg1"/>
                </a:solidFill>
              </a:rPr>
              <a:t>Stochastic Model</a:t>
            </a:r>
          </a:p>
        </p:txBody>
      </p:sp>
      <p:cxnSp>
        <p:nvCxnSpPr>
          <p:cNvPr id="8" name="Curved Connector 7">
            <a:extLst>
              <a:ext uri="{FF2B5EF4-FFF2-40B4-BE49-F238E27FC236}">
                <a16:creationId xmlns:a16="http://schemas.microsoft.com/office/drawing/2014/main" id="{8F066639-B1A3-623C-1CFD-EED7A3FD0675}"/>
              </a:ext>
            </a:extLst>
          </p:cNvPr>
          <p:cNvCxnSpPr>
            <a:cxnSpLocks/>
          </p:cNvCxnSpPr>
          <p:nvPr/>
        </p:nvCxnSpPr>
        <p:spPr>
          <a:xfrm rot="5400000" flipH="1" flipV="1">
            <a:off x="2372988" y="4238611"/>
            <a:ext cx="750813" cy="625188"/>
          </a:xfrm>
          <a:prstGeom prst="curvedConnector3">
            <a:avLst/>
          </a:prstGeom>
          <a:ln w="76200">
            <a:solidFill>
              <a:srgbClr val="AE1128"/>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A728D96-550B-3948-0C94-997B1C567F32}"/>
              </a:ext>
            </a:extLst>
          </p:cNvPr>
          <p:cNvSpPr txBox="1"/>
          <p:nvPr/>
        </p:nvSpPr>
        <p:spPr>
          <a:xfrm>
            <a:off x="1754766" y="4939052"/>
            <a:ext cx="1414462" cy="338554"/>
          </a:xfrm>
          <a:prstGeom prst="rect">
            <a:avLst/>
          </a:prstGeom>
          <a:solidFill>
            <a:srgbClr val="AE1128"/>
          </a:solidFill>
          <a:ln w="19050">
            <a:solidFill>
              <a:srgbClr val="AE1128"/>
            </a:solidFill>
          </a:ln>
        </p:spPr>
        <p:txBody>
          <a:bodyPr wrap="square" rtlCol="0">
            <a:spAutoFit/>
          </a:bodyPr>
          <a:lstStyle/>
          <a:p>
            <a:pPr algn="ctr"/>
            <a:r>
              <a:rPr lang="en-US" sz="1600" dirty="0">
                <a:solidFill>
                  <a:schemeClr val="bg1"/>
                </a:solidFill>
              </a:rPr>
              <a:t>Stochasticity</a:t>
            </a:r>
          </a:p>
        </p:txBody>
      </p:sp>
      <p:sp>
        <p:nvSpPr>
          <p:cNvPr id="12" name="Slide Number Placeholder 3">
            <a:extLst>
              <a:ext uri="{FF2B5EF4-FFF2-40B4-BE49-F238E27FC236}">
                <a16:creationId xmlns:a16="http://schemas.microsoft.com/office/drawing/2014/main" id="{268CC308-3297-1174-EC31-0A2DABC25F54}"/>
              </a:ext>
            </a:extLst>
          </p:cNvPr>
          <p:cNvSpPr>
            <a:spLocks noGrp="1"/>
          </p:cNvSpPr>
          <p:nvPr>
            <p:ph type="sldNum" sz="quarter" idx="12"/>
          </p:nvPr>
        </p:nvSpPr>
        <p:spPr>
          <a:xfrm>
            <a:off x="8610600" y="6356351"/>
            <a:ext cx="2743200" cy="365125"/>
          </a:xfrm>
        </p:spPr>
        <p:txBody>
          <a:bodyPr/>
          <a:lstStyle/>
          <a:p>
            <a:fld id="{A7B37A42-1143-48FC-B4BA-4801294DBEED}" type="slidenum">
              <a:rPr lang="en-US" sz="1600" smtClean="0"/>
              <a:t>7</a:t>
            </a:fld>
            <a:r>
              <a:rPr lang="en-US" sz="1600" dirty="0"/>
              <a:t>/33</a:t>
            </a:r>
          </a:p>
        </p:txBody>
      </p:sp>
    </p:spTree>
    <p:extLst>
      <p:ext uri="{BB962C8B-B14F-4D97-AF65-F5344CB8AC3E}">
        <p14:creationId xmlns:p14="http://schemas.microsoft.com/office/powerpoint/2010/main" val="72534453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5492-B3FF-0950-3710-F03F30A3178E}"/>
              </a:ext>
            </a:extLst>
          </p:cNvPr>
          <p:cNvSpPr>
            <a:spLocks noGrp="1"/>
          </p:cNvSpPr>
          <p:nvPr>
            <p:ph type="title"/>
          </p:nvPr>
        </p:nvSpPr>
        <p:spPr>
          <a:xfrm>
            <a:off x="0" y="0"/>
            <a:ext cx="12192000" cy="681036"/>
          </a:xfrm>
        </p:spPr>
        <p:txBody>
          <a:bodyPr>
            <a:normAutofit fontScale="90000"/>
          </a:bodyPr>
          <a:lstStyle/>
          <a:p>
            <a:r>
              <a:rPr lang="en-US" dirty="0"/>
              <a:t>Literature Review Review</a:t>
            </a:r>
          </a:p>
        </p:txBody>
      </p:sp>
      <p:sp>
        <p:nvSpPr>
          <p:cNvPr id="3" name="Content Placeholder 2">
            <a:extLst>
              <a:ext uri="{FF2B5EF4-FFF2-40B4-BE49-F238E27FC236}">
                <a16:creationId xmlns:a16="http://schemas.microsoft.com/office/drawing/2014/main" id="{21E55552-56D8-96C9-9718-7FF0068746E0}"/>
              </a:ext>
            </a:extLst>
          </p:cNvPr>
          <p:cNvSpPr>
            <a:spLocks noGrp="1"/>
          </p:cNvSpPr>
          <p:nvPr>
            <p:ph idx="1"/>
          </p:nvPr>
        </p:nvSpPr>
        <p:spPr>
          <a:xfrm>
            <a:off x="402771" y="1034143"/>
            <a:ext cx="11426372" cy="1292087"/>
          </a:xfrm>
        </p:spPr>
        <p:txBody>
          <a:bodyPr>
            <a:normAutofit/>
          </a:bodyPr>
          <a:lstStyle/>
          <a:p>
            <a:pPr marL="0" indent="0">
              <a:buNone/>
            </a:pPr>
            <a:r>
              <a:rPr lang="en-US" sz="2000" u="sng" dirty="0"/>
              <a:t>Previous work</a:t>
            </a:r>
          </a:p>
          <a:p>
            <a:r>
              <a:rPr lang="en-US" sz="2000" dirty="0"/>
              <a:t>Aaron Olson and Gianluca Geraci (Sandia National Laboratories)</a:t>
            </a:r>
          </a:p>
          <a:p>
            <a:r>
              <a:rPr lang="en-US" sz="2000" dirty="0"/>
              <a:t>EVADE – Embedded Variance Deconvolution</a:t>
            </a:r>
          </a:p>
        </p:txBody>
      </p:sp>
      <p:sp>
        <p:nvSpPr>
          <p:cNvPr id="9" name="Slide Number Placeholder 3">
            <a:extLst>
              <a:ext uri="{FF2B5EF4-FFF2-40B4-BE49-F238E27FC236}">
                <a16:creationId xmlns:a16="http://schemas.microsoft.com/office/drawing/2014/main" id="{232FD59E-57DD-8D1E-38B6-4470CEF3A4A9}"/>
              </a:ext>
            </a:extLst>
          </p:cNvPr>
          <p:cNvSpPr>
            <a:spLocks noGrp="1"/>
          </p:cNvSpPr>
          <p:nvPr>
            <p:ph type="sldNum" sz="quarter" idx="12"/>
          </p:nvPr>
        </p:nvSpPr>
        <p:spPr>
          <a:xfrm>
            <a:off x="8610600" y="6356351"/>
            <a:ext cx="2743200" cy="365125"/>
          </a:xfrm>
        </p:spPr>
        <p:txBody>
          <a:bodyPr/>
          <a:lstStyle/>
          <a:p>
            <a:fld id="{A7B37A42-1143-48FC-B4BA-4801294DBEED}" type="slidenum">
              <a:rPr lang="en-US" sz="1600" smtClean="0"/>
              <a:t>8</a:t>
            </a:fld>
            <a:r>
              <a:rPr lang="en-US" sz="1600" dirty="0"/>
              <a:t>/33</a:t>
            </a:r>
          </a:p>
        </p:txBody>
      </p:sp>
    </p:spTree>
    <p:extLst>
      <p:ext uri="{BB962C8B-B14F-4D97-AF65-F5344CB8AC3E}">
        <p14:creationId xmlns:p14="http://schemas.microsoft.com/office/powerpoint/2010/main" val="171025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5492-B3FF-0950-3710-F03F30A3178E}"/>
              </a:ext>
            </a:extLst>
          </p:cNvPr>
          <p:cNvSpPr>
            <a:spLocks noGrp="1"/>
          </p:cNvSpPr>
          <p:nvPr>
            <p:ph type="title"/>
          </p:nvPr>
        </p:nvSpPr>
        <p:spPr>
          <a:xfrm>
            <a:off x="0" y="0"/>
            <a:ext cx="12192000" cy="681036"/>
          </a:xfrm>
        </p:spPr>
        <p:txBody>
          <a:bodyPr>
            <a:normAutofit fontScale="90000"/>
          </a:bodyPr>
          <a:lstStyle/>
          <a:p>
            <a:r>
              <a:rPr lang="en-US" dirty="0"/>
              <a:t>Literature Review Review</a:t>
            </a:r>
          </a:p>
        </p:txBody>
      </p:sp>
      <p:sp>
        <p:nvSpPr>
          <p:cNvPr id="3" name="Content Placeholder 2">
            <a:extLst>
              <a:ext uri="{FF2B5EF4-FFF2-40B4-BE49-F238E27FC236}">
                <a16:creationId xmlns:a16="http://schemas.microsoft.com/office/drawing/2014/main" id="{21E55552-56D8-96C9-9718-7FF0068746E0}"/>
              </a:ext>
            </a:extLst>
          </p:cNvPr>
          <p:cNvSpPr>
            <a:spLocks noGrp="1"/>
          </p:cNvSpPr>
          <p:nvPr>
            <p:ph idx="1"/>
          </p:nvPr>
        </p:nvSpPr>
        <p:spPr>
          <a:xfrm>
            <a:off x="402771" y="1034143"/>
            <a:ext cx="11426372" cy="1292087"/>
          </a:xfrm>
        </p:spPr>
        <p:txBody>
          <a:bodyPr>
            <a:normAutofit/>
          </a:bodyPr>
          <a:lstStyle/>
          <a:p>
            <a:pPr marL="0" indent="0">
              <a:buNone/>
            </a:pPr>
            <a:r>
              <a:rPr lang="en-US" sz="2000" u="sng" dirty="0"/>
              <a:t>Previous work</a:t>
            </a:r>
          </a:p>
          <a:p>
            <a:r>
              <a:rPr lang="en-US" sz="2000" dirty="0"/>
              <a:t>Aaron Olson and Gianluca Geraci (Sandia National Laboratories)</a:t>
            </a:r>
          </a:p>
          <a:p>
            <a:r>
              <a:rPr lang="en-US" sz="2000" dirty="0"/>
              <a:t>EVADE – Embedded Variance Deconvolution</a:t>
            </a:r>
          </a:p>
        </p:txBody>
      </p:sp>
      <p:sp>
        <p:nvSpPr>
          <p:cNvPr id="7" name="TextBox 6">
            <a:extLst>
              <a:ext uri="{FF2B5EF4-FFF2-40B4-BE49-F238E27FC236}">
                <a16:creationId xmlns:a16="http://schemas.microsoft.com/office/drawing/2014/main" id="{5E0583DA-F8F5-A8A9-AA6A-CDE918FCB919}"/>
              </a:ext>
            </a:extLst>
          </p:cNvPr>
          <p:cNvSpPr txBox="1"/>
          <p:nvPr/>
        </p:nvSpPr>
        <p:spPr>
          <a:xfrm>
            <a:off x="402772" y="2422436"/>
            <a:ext cx="11426372" cy="2663293"/>
          </a:xfrm>
          <a:prstGeom prst="rect">
            <a:avLst/>
          </a:prstGeom>
          <a:noFill/>
        </p:spPr>
        <p:txBody>
          <a:bodyPr wrap="square" rtlCol="0">
            <a:spAutoFit/>
          </a:bodyPr>
          <a:lstStyle/>
          <a:p>
            <a:pPr marL="0" marR="0" lvl="0" indent="0" algn="l" defTabSz="685800" rtl="0" eaLnBrk="1" fontAlgn="auto" latinLnBrk="0" hangingPunct="1">
              <a:lnSpc>
                <a:spcPct val="90000"/>
              </a:lnSpc>
              <a:spcBef>
                <a:spcPts val="750"/>
              </a:spcBef>
              <a:spcAft>
                <a:spcPts val="0"/>
              </a:spcAft>
              <a:buClr>
                <a:srgbClr val="C55A11"/>
              </a:buClr>
              <a:buSzTx/>
              <a:buFont typeface="Arial" panose="020B0604020202020204" pitchFamily="34" charset="0"/>
              <a:buNone/>
              <a:tabLst/>
              <a:defRPr/>
            </a:pPr>
            <a:r>
              <a:rPr kumimoji="0" lang="en-US" sz="20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methods</a:t>
            </a:r>
          </a:p>
          <a:p>
            <a:pPr marL="171450" marR="0" lvl="0" indent="-171450" algn="l" defTabSz="685800" rtl="0" eaLnBrk="1" fontAlgn="auto" latinLnBrk="0" hangingPunct="1">
              <a:lnSpc>
                <a:spcPct val="90000"/>
              </a:lnSpc>
              <a:spcBef>
                <a:spcPts val="750"/>
              </a:spcBef>
              <a:spcAft>
                <a:spcPts val="0"/>
              </a:spcAft>
              <a:buClr>
                <a:srgbClr val="C55A11"/>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Existing Monte Carlo radiation transport codes (</a:t>
            </a:r>
            <a:r>
              <a:rPr kumimoji="0" lang="en-US" sz="2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e.g.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MCNP, Serpent, KENO)</a:t>
            </a:r>
          </a:p>
          <a:p>
            <a:pPr marL="57150" indent="-171450" defTabSz="685800">
              <a:lnSpc>
                <a:spcPct val="90000"/>
              </a:lnSpc>
              <a:spcBef>
                <a:spcPts val="375"/>
              </a:spcBef>
              <a:buClr>
                <a:srgbClr val="C55A11"/>
              </a:buClr>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Adjoint-Based Sensitivity Analysis and Uncertainty Quantification for </a:t>
            </a:r>
            <a:r>
              <a:rPr lang="en-US" sz="2000" dirty="0" err="1">
                <a:solidFill>
                  <a:prstClr val="black"/>
                </a:solidFill>
                <a:latin typeface="Arial" panose="020B0604020202020204" pitchFamily="34" charset="0"/>
                <a:cs typeface="Arial" panose="020B0604020202020204" pitchFamily="34" charset="0"/>
              </a:rPr>
              <a:t>keff</a:t>
            </a:r>
            <a:r>
              <a:rPr lang="en-US" sz="2000" dirty="0">
                <a:solidFill>
                  <a:prstClr val="black"/>
                </a:solidFill>
                <a:latin typeface="Arial" panose="020B0604020202020204" pitchFamily="34" charset="0"/>
                <a:cs typeface="Arial" panose="020B0604020202020204" pitchFamily="34" charset="0"/>
              </a:rPr>
              <a:t>: Using the MCNP KSEN Card</a:t>
            </a:r>
            <a:r>
              <a:rPr lang="en-US" sz="2000" baseline="30000" dirty="0">
                <a:solidFill>
                  <a:prstClr val="black"/>
                </a:solidFill>
                <a:latin typeface="Arial" panose="020B0604020202020204" pitchFamily="34" charset="0"/>
                <a:cs typeface="Arial" panose="020B0604020202020204" pitchFamily="34" charset="0"/>
              </a:rPr>
              <a:t>[3]</a:t>
            </a:r>
            <a:r>
              <a:rPr lang="en-US" sz="2000" dirty="0">
                <a:solidFill>
                  <a:prstClr val="black"/>
                </a:solidFill>
                <a:latin typeface="Arial" panose="020B0604020202020204" pitchFamily="34" charset="0"/>
                <a:cs typeface="Arial" panose="020B0604020202020204" pitchFamily="34" charset="0"/>
              </a:rPr>
              <a:t>, (2018)</a:t>
            </a:r>
          </a:p>
          <a:p>
            <a:pPr marL="514350" lvl="1" indent="-171450" defTabSz="685800">
              <a:lnSpc>
                <a:spcPct val="90000"/>
              </a:lnSpc>
              <a:spcBef>
                <a:spcPts val="375"/>
              </a:spcBef>
              <a:buClr>
                <a:srgbClr val="C55A11"/>
              </a:buClr>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MCNP uncertainty analysis for k-eigenvalue problems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71450" marR="0" lvl="0" indent="-171450" algn="l" defTabSz="685800" rtl="0" eaLnBrk="1" fontAlgn="auto" latinLnBrk="0" hangingPunct="1">
              <a:lnSpc>
                <a:spcPct val="90000"/>
              </a:lnSpc>
              <a:spcBef>
                <a:spcPts val="750"/>
              </a:spcBef>
              <a:spcAft>
                <a:spcPts val="0"/>
              </a:spcAft>
              <a:buClr>
                <a:srgbClr val="C55A11"/>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Nuclear data uncertainty and sensitivity analysis of the VHTRC benchmark using SCALE</a:t>
            </a:r>
            <a:r>
              <a:rPr kumimoji="0" lang="en-US" sz="20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[4</a:t>
            </a:r>
            <a:r>
              <a:rPr lang="en-US" sz="2000" baseline="30000" dirty="0">
                <a:solidFill>
                  <a:prstClr val="black"/>
                </a:solidFill>
                <a:latin typeface="Arial" panose="020B0604020202020204" pitchFamily="34" charset="0"/>
                <a:cs typeface="Arial" panose="020B0604020202020204" pitchFamily="34" charset="0"/>
              </a:rPr>
              <a:t>]</a:t>
            </a:r>
            <a:r>
              <a:rPr lang="en-US" sz="2000" dirty="0">
                <a:solidFill>
                  <a:prstClr val="black"/>
                </a:solidFill>
                <a:latin typeface="Arial" panose="020B0604020202020204" pitchFamily="34" charset="0"/>
                <a:cs typeface="Arial" panose="020B0604020202020204" pitchFamily="34" charset="0"/>
              </a:rPr>
              <a:t>, </a:t>
            </a:r>
            <a:r>
              <a:rPr kumimoji="0" lang="en-US" sz="2000" b="0"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(2017)</a:t>
            </a:r>
            <a:endParaRPr kumimoji="0" lang="en-US" sz="20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14350" marR="0" lvl="1" indent="-171450" algn="l" defTabSz="685800" rtl="0" eaLnBrk="1" fontAlgn="auto" latinLnBrk="0" hangingPunct="1">
              <a:lnSpc>
                <a:spcPct val="90000"/>
              </a:lnSpc>
              <a:spcBef>
                <a:spcPts val="375"/>
              </a:spcBef>
              <a:spcAft>
                <a:spcPts val="0"/>
              </a:spcAft>
              <a:buClr>
                <a:srgbClr val="C55A11"/>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Compares random sampling methods with linear perturbation methods</a:t>
            </a:r>
          </a:p>
          <a:p>
            <a:pPr marL="514350" marR="0" lvl="1" indent="-171450" algn="l" defTabSz="685800" rtl="0" eaLnBrk="1" fontAlgn="auto" latinLnBrk="0" hangingPunct="1">
              <a:lnSpc>
                <a:spcPct val="90000"/>
              </a:lnSpc>
              <a:spcBef>
                <a:spcPts val="375"/>
              </a:spcBef>
              <a:spcAft>
                <a:spcPts val="0"/>
              </a:spcAft>
              <a:buClr>
                <a:srgbClr val="C55A11"/>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Discusses influence of particle modeling and nuclear data</a:t>
            </a:r>
          </a:p>
        </p:txBody>
      </p:sp>
      <p:sp>
        <p:nvSpPr>
          <p:cNvPr id="6" name="Slide Number Placeholder 3">
            <a:extLst>
              <a:ext uri="{FF2B5EF4-FFF2-40B4-BE49-F238E27FC236}">
                <a16:creationId xmlns:a16="http://schemas.microsoft.com/office/drawing/2014/main" id="{2E7B9CD5-634E-5D78-F6B7-48B9CE091569}"/>
              </a:ext>
            </a:extLst>
          </p:cNvPr>
          <p:cNvSpPr>
            <a:spLocks noGrp="1"/>
          </p:cNvSpPr>
          <p:nvPr>
            <p:ph type="sldNum" sz="quarter" idx="12"/>
          </p:nvPr>
        </p:nvSpPr>
        <p:spPr>
          <a:xfrm>
            <a:off x="8610600" y="6356351"/>
            <a:ext cx="2743200" cy="365125"/>
          </a:xfrm>
        </p:spPr>
        <p:txBody>
          <a:bodyPr/>
          <a:lstStyle/>
          <a:p>
            <a:r>
              <a:rPr lang="en-US" sz="1600" dirty="0"/>
              <a:t>8/33</a:t>
            </a:r>
          </a:p>
        </p:txBody>
      </p:sp>
    </p:spTree>
    <p:extLst>
      <p:ext uri="{BB962C8B-B14F-4D97-AF65-F5344CB8AC3E}">
        <p14:creationId xmlns:p14="http://schemas.microsoft.com/office/powerpoint/2010/main" val="618887272"/>
      </p:ext>
    </p:extLst>
  </p:cSld>
  <p:clrMapOvr>
    <a:masterClrMapping/>
  </p:clrMapOvr>
</p:sld>
</file>

<file path=ppt/theme/theme1.xml><?xml version="1.0" encoding="utf-8"?>
<a:theme xmlns:a="http://schemas.openxmlformats.org/drawingml/2006/main" name="cement_orange_theme">
  <a:themeElements>
    <a:clrScheme name="Custom 1">
      <a:dk1>
        <a:sysClr val="windowText" lastClr="000000"/>
      </a:dk1>
      <a:lt1>
        <a:sysClr val="window" lastClr="FFFFFF"/>
      </a:lt1>
      <a:dk2>
        <a:srgbClr val="44546A"/>
      </a:dk2>
      <a:lt2>
        <a:srgbClr val="E7E6E6"/>
      </a:lt2>
      <a:accent1>
        <a:srgbClr val="C55A11"/>
      </a:accent1>
      <a:accent2>
        <a:srgbClr val="FAEFEA"/>
      </a:accent2>
      <a:accent3>
        <a:srgbClr val="757070"/>
      </a:accent3>
      <a:accent4>
        <a:srgbClr val="C55A11"/>
      </a:accent4>
      <a:accent5>
        <a:srgbClr val="C55A11"/>
      </a:accent5>
      <a:accent6>
        <a:srgbClr val="C55A1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ment_presentation_template_orange" id="{C1F4ED65-4AAC-374E-A6C4-E407FE769211}" vid="{A0109884-C236-FA4B-BF02-AA93781783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cement_orange_theme</Template>
  <TotalTime>5490</TotalTime>
  <Words>9368</Words>
  <Application>Microsoft Macintosh PowerPoint</Application>
  <PresentationFormat>Widescreen</PresentationFormat>
  <Paragraphs>771</Paragraphs>
  <Slides>50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 Math</vt:lpstr>
      <vt:lpstr>Courier New</vt:lpstr>
      <vt:lpstr>Slack-Lato</vt:lpstr>
      <vt:lpstr>cement_orange_theme</vt:lpstr>
      <vt:lpstr>Global sensitivity analysis methods for Monte Carlo radiation transport solvers </vt:lpstr>
      <vt:lpstr>Background – Computational modeling</vt:lpstr>
      <vt:lpstr>Background – Uncertainty quantification (UQ)</vt:lpstr>
      <vt:lpstr>Context – Global sensitivity analysis (GSA)</vt:lpstr>
      <vt:lpstr>Motivation – Stochastic solvers</vt:lpstr>
      <vt:lpstr>Context – Monte Carlo radiation transport (MCRT)</vt:lpstr>
      <vt:lpstr>Research proposal</vt:lpstr>
      <vt:lpstr>Literature Review Review</vt:lpstr>
      <vt:lpstr>Literature Review Review</vt:lpstr>
      <vt:lpstr>Literature Review Review</vt:lpstr>
      <vt:lpstr>Background – Sampling uncertainty quantification</vt:lpstr>
      <vt:lpstr>Background – Sampling uncertainty quantification</vt:lpstr>
      <vt:lpstr>Background – Sampling uncertainty quantification</vt:lpstr>
      <vt:lpstr>Background – Sampling uncertainty quantification</vt:lpstr>
      <vt:lpstr>Methods – Uncertainty quantification</vt:lpstr>
      <vt:lpstr>Methods – Uncertainty quantification</vt:lpstr>
      <vt:lpstr>Methods – Uncertainty quantification</vt:lpstr>
      <vt:lpstr>Methods – Uncertainty quantification</vt:lpstr>
      <vt:lpstr>Methods – Uncertainty quantification</vt:lpstr>
      <vt:lpstr>Methods – Uncertainty quantification</vt:lpstr>
      <vt:lpstr>Methods – Uncertainty quantification</vt:lpstr>
      <vt:lpstr>Example – Uncertainty quantification</vt:lpstr>
      <vt:lpstr>Example – Uncertainty quantification</vt:lpstr>
      <vt:lpstr>Methods – UQ cost analysis</vt:lpstr>
      <vt:lpstr>Methods – UQ cost analysis</vt:lpstr>
      <vt:lpstr>Methods – UQ cost analysis</vt:lpstr>
      <vt:lpstr>Methods – UQ cost analysis</vt:lpstr>
      <vt:lpstr>Background – Global sensitivity analysis</vt:lpstr>
      <vt:lpstr>Background – Global sensitivity analysis</vt:lpstr>
      <vt:lpstr>Background – Global sensitivity analysis</vt:lpstr>
      <vt:lpstr>Example – Global sensitivity analysis</vt:lpstr>
      <vt:lpstr>Example – Global sensitivity analysis</vt:lpstr>
      <vt:lpstr>Example – Global sensitivity analysis</vt:lpstr>
      <vt:lpstr>Example – Global sensitivity analysis</vt:lpstr>
      <vt:lpstr>Example – Global sensitivity analysis</vt:lpstr>
      <vt:lpstr>Example – Global sensitivity analysis</vt:lpstr>
      <vt:lpstr>Background – Global sensitivity analysis</vt:lpstr>
      <vt:lpstr>Background – Global sensitivity analysis</vt:lpstr>
      <vt:lpstr>Background – Global sensitivity analysis</vt:lpstr>
      <vt:lpstr>Background – Global sensitivity analysis</vt:lpstr>
      <vt:lpstr>Methods – Challenge problem</vt:lpstr>
      <vt:lpstr>Methods – Challenge problem</vt:lpstr>
      <vt:lpstr>Methods – Challenge problem</vt:lpstr>
      <vt:lpstr>Methods – Challenge problem</vt:lpstr>
      <vt:lpstr>Progress – Uncertainty quantification</vt:lpstr>
      <vt:lpstr>Progress – Global sensitivity analysis</vt:lpstr>
      <vt:lpstr>Progress – Challenge problem</vt:lpstr>
      <vt:lpstr>Proposed schedule</vt:lpstr>
      <vt:lpstr>Questions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Research Proposal</dc:title>
  <dc:creator>Clements, Kayla</dc:creator>
  <cp:lastModifiedBy>Clements, Kayla</cp:lastModifiedBy>
  <cp:revision>51</cp:revision>
  <dcterms:created xsi:type="dcterms:W3CDTF">2023-02-01T22:51:09Z</dcterms:created>
  <dcterms:modified xsi:type="dcterms:W3CDTF">2023-02-07T00:41:04Z</dcterms:modified>
</cp:coreProperties>
</file>