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75" r:id="rId4"/>
    <p:sldId id="277" r:id="rId5"/>
    <p:sldId id="278" r:id="rId6"/>
    <p:sldId id="279" r:id="rId7"/>
    <p:sldId id="276" r:id="rId8"/>
  </p:sldIdLst>
  <p:sldSz cx="9144000" cy="6858000" type="screen4x3"/>
  <p:notesSz cx="6669088" cy="9926638"/>
  <p:embeddedFontLst>
    <p:embeddedFont>
      <p:font typeface="Tahoma" panose="020B0604030504040204" pitchFamily="34" charset="0"/>
      <p:regular r:id="rId11"/>
      <p:bold r:id="rId12"/>
    </p:embeddedFont>
  </p:embeddedFontLst>
  <p:custShowLst>
    <p:custShow name="sans-serif" id="0">
      <p:sldLst/>
    </p:custShow>
  </p:custShow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009900"/>
    <a:srgbClr val="3333FF"/>
    <a:srgbClr val="FFFFFF"/>
    <a:srgbClr val="FF00FF"/>
    <a:srgbClr val="66FFFF"/>
    <a:srgbClr val="33CCCC"/>
    <a:srgbClr val="FFFFCC"/>
    <a:srgbClr val="CC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7" autoAdjust="0"/>
    <p:restoredTop sz="94687" autoAdjust="0"/>
  </p:normalViewPr>
  <p:slideViewPr>
    <p:cSldViewPr>
      <p:cViewPr varScale="1">
        <p:scale>
          <a:sx n="72" d="100"/>
          <a:sy n="72" d="100"/>
        </p:scale>
        <p:origin x="66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432" y="293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988144-B2FA-493F-A784-AD85F1E47B1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9664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76438" y="414338"/>
            <a:ext cx="2865437" cy="214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93875" y="3243263"/>
            <a:ext cx="3360738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08613" y="165100"/>
            <a:ext cx="1036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86B0A92-1C41-4FBA-9B13-EE316BED84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254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20000"/>
      </a:lnSpc>
      <a:spcBef>
        <a:spcPct val="65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414338"/>
            <a:ext cx="2865437" cy="214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5474-B11A-4EBE-9546-4E6FAB09502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8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414338"/>
            <a:ext cx="2865437" cy="214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5474-B11A-4EBE-9546-4E6FAB09502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18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414338"/>
            <a:ext cx="2865437" cy="214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5474-B11A-4EBE-9546-4E6FAB09502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18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414338"/>
            <a:ext cx="2865437" cy="214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5474-B11A-4EBE-9546-4E6FAB09502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5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414338"/>
            <a:ext cx="2865437" cy="214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5474-B11A-4EBE-9546-4E6FAB09502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20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414338"/>
            <a:ext cx="2865437" cy="214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5474-B11A-4EBE-9546-4E6FAB09502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50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414338"/>
            <a:ext cx="2865437" cy="214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5474-B11A-4EBE-9546-4E6FAB09502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87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0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-36512" y="-27384"/>
            <a:ext cx="9265096" cy="56916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36613"/>
            <a:ext cx="7467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3868" name="Line 76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12700" cap="sq">
            <a:solidFill>
              <a:srgbClr val="33996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30" name="Picture 8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6477000"/>
            <a:ext cx="1158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55576" y="646436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0" dirty="0"/>
              <a:t>Slide </a:t>
            </a:r>
            <a:fld id="{6276BEEE-C72C-4E62-953A-49DDB8F7DF8C}" type="slidenum">
              <a:rPr lang="en-GB" sz="1200" baseline="0" smtClean="0"/>
              <a:t>‹#›</a:t>
            </a:fld>
            <a:endParaRPr lang="en-GB" sz="12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aseline="0">
          <a:solidFill>
            <a:srgbClr val="FFFF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216" y="908720"/>
            <a:ext cx="7467600" cy="5328592"/>
          </a:xfrm>
        </p:spPr>
        <p:txBody>
          <a:bodyPr/>
          <a:lstStyle/>
          <a:p>
            <a:pPr marL="0" indent="0" algn="ctr"/>
            <a:r>
              <a:rPr lang="en-GB" sz="3000" b="1" dirty="0"/>
              <a:t>Controlled language for text simplification</a:t>
            </a:r>
            <a:endParaRPr lang="en-GB" dirty="0"/>
          </a:p>
          <a:p>
            <a:pPr marL="0" indent="0" algn="ctr"/>
            <a:r>
              <a:rPr lang="en-GB" dirty="0"/>
              <a:t>Mike Unwalla</a:t>
            </a:r>
          </a:p>
          <a:p>
            <a:pPr marL="0" indent="0" algn="ctr"/>
            <a:r>
              <a:rPr lang="en-GB" dirty="0"/>
              <a:t>mike@techscribe.co.uk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81128"/>
            <a:ext cx="1728192" cy="43204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375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6512" y="-27384"/>
            <a:ext cx="9265096" cy="569168"/>
          </a:xfrm>
        </p:spPr>
        <p:txBody>
          <a:bodyPr/>
          <a:lstStyle/>
          <a:p>
            <a:r>
              <a:rPr lang="en-GB" dirty="0"/>
              <a:t>Do you object to simple 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z="1600" dirty="0"/>
              <a:t>Loss of technical accuracy?</a:t>
            </a:r>
          </a:p>
          <a:p>
            <a:r>
              <a:rPr lang="en-GB" sz="1600" dirty="0"/>
              <a:t>•	It has been observed that a domestic feline with a propensity to slothfulness and of an inherently obese nature was seated on the mat.</a:t>
            </a:r>
          </a:p>
          <a:p>
            <a:r>
              <a:rPr lang="en-GB" sz="1600" dirty="0"/>
              <a:t>•	The lazy fat cat sat on the mat.</a:t>
            </a:r>
          </a:p>
          <a:p>
            <a:endParaRPr lang="en-GB" sz="1600" dirty="0"/>
          </a:p>
          <a:p>
            <a:r>
              <a:rPr lang="en-GB" sz="1600" dirty="0"/>
              <a:t>Questions:</a:t>
            </a:r>
          </a:p>
          <a:p>
            <a:r>
              <a:rPr lang="en-GB" sz="1600" dirty="0"/>
              <a:t>•	Is it necessary for a scientific text to be linguistically complex? (I mean the grammatical structures and the non-technical vocabulary. I do not mean the technical content.)</a:t>
            </a:r>
          </a:p>
          <a:p>
            <a:r>
              <a:rPr lang="en-GB" sz="1600" dirty="0"/>
              <a:t>•	Do you have objections to simple text in scientific documents? If yes, why?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9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6512" y="-27384"/>
            <a:ext cx="9265096" cy="569168"/>
          </a:xfrm>
        </p:spPr>
        <p:txBody>
          <a:bodyPr>
            <a:normAutofit/>
          </a:bodyPr>
          <a:lstStyle/>
          <a:p>
            <a:r>
              <a:rPr lang="en-GB" sz="2800" dirty="0"/>
              <a:t>Phrasal verbs cause confusion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+mn-lt"/>
              </a:rPr>
              <a:t>Phrasal verbs cause problems for non-native </a:t>
            </a:r>
            <a:r>
              <a:rPr lang="en-GB" sz="1600" dirty="0"/>
              <a:t>readers (Thrush, 2001).</a:t>
            </a:r>
            <a:endParaRPr lang="en-GB" sz="1600" dirty="0">
              <a:latin typeface="+mn-lt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GB" sz="1600" dirty="0">
              <a:latin typeface="+mn-lt"/>
            </a:endParaRPr>
          </a:p>
          <a:p>
            <a:pPr marL="0" indent="0">
              <a:buNone/>
            </a:pPr>
            <a:r>
              <a:rPr lang="en-GB" sz="1600" dirty="0">
                <a:latin typeface="+mn-lt"/>
              </a:rPr>
              <a:t>“At moderate fields and temperatures a lattice of triangular symmetry is observed, </a:t>
            </a:r>
            <a:r>
              <a:rPr lang="en-GB" sz="1600" b="1" dirty="0">
                <a:latin typeface="+mn-lt"/>
              </a:rPr>
              <a:t>crossing over</a:t>
            </a:r>
            <a:r>
              <a:rPr lang="en-GB" sz="1600" dirty="0">
                <a:latin typeface="+mn-lt"/>
              </a:rPr>
              <a:t> to a lattice of square symmetry with increasing field and temperature.” (https://arxiv.org/abs/1403.1767)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9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6512" y="-27384"/>
            <a:ext cx="9265096" cy="569168"/>
          </a:xfrm>
        </p:spPr>
        <p:txBody>
          <a:bodyPr>
            <a:normAutofit/>
          </a:bodyPr>
          <a:lstStyle/>
          <a:p>
            <a:r>
              <a:rPr lang="en-GB" sz="2800" dirty="0"/>
              <a:t>One word can have different parts of speech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+mn-lt"/>
              </a:rPr>
              <a:t>A</a:t>
            </a:r>
            <a:r>
              <a:rPr lang="en-GB" sz="1600" dirty="0"/>
              <a:t>s (conjunction/preposition)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Push the switch </a:t>
            </a:r>
            <a:r>
              <a:rPr lang="en-GB" sz="1600" b="1" dirty="0"/>
              <a:t>as</a:t>
            </a:r>
            <a:r>
              <a:rPr lang="en-GB" sz="1600" dirty="0"/>
              <a:t> you move the lever. &gt; Conjunction = when/while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Be careful, </a:t>
            </a:r>
            <a:r>
              <a:rPr lang="en-GB" sz="1600" b="1" dirty="0"/>
              <a:t>as</a:t>
            </a:r>
            <a:r>
              <a:rPr lang="en-GB" sz="1600" dirty="0"/>
              <a:t> the material is poisonous. &gt; Conjunction = because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Do not use the pipe </a:t>
            </a:r>
            <a:r>
              <a:rPr lang="en-GB" sz="1600" b="1" dirty="0"/>
              <a:t>as</a:t>
            </a:r>
            <a:r>
              <a:rPr lang="en-GB" sz="1600" dirty="0"/>
              <a:t> a support. &gt; Preposition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6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6512" y="-27384"/>
            <a:ext cx="9265096" cy="569168"/>
          </a:xfrm>
        </p:spPr>
        <p:txBody>
          <a:bodyPr>
            <a:normAutofit/>
          </a:bodyPr>
          <a:lstStyle/>
          <a:p>
            <a:r>
              <a:rPr lang="en-GB" sz="2800" dirty="0"/>
              <a:t>STE checker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231BA-CAB1-478D-83F6-F6F76F7EA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59" y="693167"/>
            <a:ext cx="8827429" cy="5589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10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6512" y="-27384"/>
            <a:ext cx="9265096" cy="569168"/>
          </a:xfrm>
        </p:spPr>
        <p:txBody>
          <a:bodyPr>
            <a:normAutofit/>
          </a:bodyPr>
          <a:lstStyle/>
          <a:p>
            <a:r>
              <a:rPr lang="en-GB" sz="2800" dirty="0"/>
              <a:t>The structure of a grammar rule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836613"/>
            <a:ext cx="8784976" cy="52562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200000"/>
              </a:lnSpc>
              <a:spcBef>
                <a:spcPts val="0"/>
              </a:spcBef>
            </a:pP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&lt;rule id=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"DEMO_POS_OIL"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name=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"Noun approved: oil"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&gt;</a:t>
            </a:r>
            <a:br>
              <a:rPr lang="en-GB" sz="1600" b="1" dirty="0">
                <a:latin typeface="Courier New"/>
                <a:ea typeface="Times New Roman"/>
                <a:cs typeface="Times New Roman"/>
              </a:rPr>
            </a:br>
            <a:r>
              <a:rPr lang="en-GB" sz="1600" b="1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&lt;pattern&gt;</a:t>
            </a:r>
            <a:br>
              <a:rPr lang="en-GB" sz="1600" b="1" dirty="0">
                <a:latin typeface="Courier New"/>
                <a:ea typeface="Times New Roman"/>
                <a:cs typeface="Times New Roman"/>
              </a:rPr>
            </a:br>
            <a:r>
              <a:rPr lang="en-GB" sz="1600" b="1" dirty="0">
                <a:latin typeface="Courier New"/>
                <a:ea typeface="Times New Roman"/>
                <a:cs typeface="Times New Roman"/>
              </a:rPr>
              <a:t>   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&lt;token&gt;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oil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&lt;exception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postag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"IS_NOUN"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/&gt;&lt;/token&gt;</a:t>
            </a:r>
            <a:br>
              <a:rPr lang="en-GB" sz="1600" b="1" dirty="0">
                <a:latin typeface="Courier New"/>
                <a:ea typeface="Times New Roman"/>
                <a:cs typeface="Times New Roman"/>
              </a:rPr>
            </a:br>
            <a:r>
              <a:rPr lang="en-GB" sz="1600" b="1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&lt;/pattern&gt;</a:t>
            </a:r>
            <a:br>
              <a:rPr lang="en-GB" sz="1600" b="1" dirty="0">
                <a:latin typeface="Courier New"/>
                <a:ea typeface="Times New Roman"/>
                <a:cs typeface="Times New Roman"/>
              </a:rPr>
            </a:br>
            <a:r>
              <a:rPr lang="en-GB" sz="1600" b="1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&lt;message&gt;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Make sure that '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&lt;match no=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"1"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/&gt;' is a noun.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&lt;/message&gt;</a:t>
            </a:r>
            <a:br>
              <a:rPr lang="en-GB" sz="1600" b="1" dirty="0">
                <a:latin typeface="Courier New"/>
                <a:ea typeface="Times New Roman"/>
                <a:cs typeface="Times New Roman"/>
              </a:rPr>
            </a:br>
            <a:r>
              <a:rPr lang="en-GB" sz="1600" b="1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&lt;example type=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"incorrect"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&gt;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&lt;marker&gt;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Oil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&lt;/marker&gt;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 the valve.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&lt;/example&gt;</a:t>
            </a:r>
            <a:br>
              <a:rPr lang="en-GB" sz="1600" b="1" dirty="0">
                <a:latin typeface="Courier New"/>
                <a:ea typeface="Times New Roman"/>
                <a:cs typeface="Times New Roman"/>
              </a:rPr>
            </a:br>
            <a:r>
              <a:rPr lang="en-GB" sz="1600" b="1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&lt;example type=</a:t>
            </a:r>
            <a:r>
              <a:rPr lang="en-GB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"correct"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&gt;Put 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&lt;marker&gt;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oil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&lt;/marker&gt;</a:t>
            </a:r>
            <a:r>
              <a:rPr lang="en-GB" sz="1600" b="1" dirty="0">
                <a:latin typeface="Courier New"/>
                <a:ea typeface="Times New Roman"/>
                <a:cs typeface="Times New Roman"/>
              </a:rPr>
              <a:t> on the valve.</a:t>
            </a: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&lt;/example&gt;</a:t>
            </a: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</a:pPr>
            <a:r>
              <a:rPr lang="en-GB" sz="1600" b="1" dirty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&lt;/rule&gt;</a:t>
            </a:r>
            <a:endParaRPr lang="en-GB" sz="1600" dirty="0"/>
          </a:p>
          <a:p>
            <a:pPr marL="0" indent="0">
              <a:buNone/>
            </a:pPr>
            <a:endParaRPr lang="en-GB" sz="16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28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6512" y="-27384"/>
            <a:ext cx="9265096" cy="569168"/>
          </a:xfrm>
        </p:spPr>
        <p:txBody>
          <a:bodyPr>
            <a:normAutofit/>
          </a:bodyPr>
          <a:lstStyle/>
          <a:p>
            <a:r>
              <a:rPr lang="en-GB" sz="2800" dirty="0"/>
              <a:t>Ambiguous parts of speech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+mn-lt"/>
              </a:rPr>
              <a:t>Ambiguous POS in standard English (the examples are not STE)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Let's stop getting this </a:t>
            </a:r>
            <a:r>
              <a:rPr lang="en-GB" sz="1600" b="1" dirty="0">
                <a:latin typeface="+mn-lt"/>
              </a:rPr>
              <a:t>biweekly</a:t>
            </a:r>
            <a:r>
              <a:rPr lang="en-GB" sz="1600" dirty="0">
                <a:latin typeface="+mn-lt"/>
              </a:rPr>
              <a:t>.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Noun or adverb?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… purchased from Ukraine in 2006 and Il-76 </a:t>
            </a:r>
            <a:r>
              <a:rPr lang="en-GB" sz="1600" b="1" dirty="0"/>
              <a:t>transport</a:t>
            </a:r>
            <a:r>
              <a:rPr lang="en-GB" sz="1600" dirty="0"/>
              <a:t> aircraft.</a:t>
            </a:r>
            <a:br>
              <a:rPr lang="en-GB" sz="1600" dirty="0"/>
            </a:br>
            <a:r>
              <a:rPr lang="en-GB" sz="1600" dirty="0"/>
              <a:t>Noun in a noun cluster or a verb?</a:t>
            </a:r>
            <a:br>
              <a:rPr lang="en-GB" sz="1600" dirty="0"/>
            </a:br>
            <a:r>
              <a:rPr lang="en-GB" sz="1600" dirty="0"/>
              <a:t>In </a:t>
            </a:r>
            <a:r>
              <a:rPr lang="en-GB" sz="1600" dirty="0" err="1"/>
              <a:t>BrE</a:t>
            </a:r>
            <a:r>
              <a:rPr lang="en-GB" sz="1600" dirty="0"/>
              <a:t>, we can treat company names as collective nouns.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… with the former </a:t>
            </a:r>
            <a:r>
              <a:rPr lang="en-GB" sz="1600" b="1" dirty="0"/>
              <a:t>being</a:t>
            </a:r>
            <a:r>
              <a:rPr lang="en-GB" sz="1600" dirty="0"/>
              <a:t> manufactured by Acme Industries and the latter… Noun or present participle?</a:t>
            </a:r>
            <a:br>
              <a:rPr lang="en-GB" sz="1600" dirty="0"/>
            </a:br>
            <a:r>
              <a:rPr lang="en-GB" sz="1600" dirty="0"/>
              <a:t>Our world knowledge tells us 'probably a verb'.</a:t>
            </a:r>
          </a:p>
          <a:p>
            <a:pPr marL="0" indent="0">
              <a:buNone/>
            </a:pPr>
            <a:endParaRPr lang="en-GB" sz="16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4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348567520,F:\Courses\S1000D\Graphics\GraphicFormats_pptx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E4BF938F-9ED8-420A-95E8-A2ABE8AEDC74}&quot;/&gt;&lt;isInvalidForFieldText val=&quot;0&quot;/&gt;&lt;Image&gt;&lt;filename val=&quot;C:\Users\maing\AppData\Local\Temp\CP2788482818125Session\CPTrustFolder2788482818125\PPTImport2788483697109\data\asimages\{E4BF938F-9ED8-420A-95E8-A2ABE8AEDC74}_2.png&quot;/&gt;&lt;left val=&quot;47&quot;/&gt;&lt;top val=&quot;-2&quot;/&gt;&lt;width val=&quot;865&quot;/&gt;&lt;height val=&quot;91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E4BF938F-9ED8-420A-95E8-A2ABE8AEDC74}&quot;/&gt;&lt;isInvalidForFieldText val=&quot;0&quot;/&gt;&lt;Image&gt;&lt;filename val=&quot;C:\Users\maing\AppData\Local\Temp\CP2788482818125Session\CPTrustFolder2788482818125\PPTImport2788483697109\data\asimages\{E4BF938F-9ED8-420A-95E8-A2ABE8AEDC74}_2.png&quot;/&gt;&lt;left val=&quot;47&quot;/&gt;&lt;top val=&quot;-2&quot;/&gt;&lt;width val=&quot;865&quot;/&gt;&lt;height val=&quot;91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E4BF938F-9ED8-420A-95E8-A2ABE8AEDC74}&quot;/&gt;&lt;isInvalidForFieldText val=&quot;0&quot;/&gt;&lt;Image&gt;&lt;filename val=&quot;C:\Users\maing\AppData\Local\Temp\CP2788482818125Session\CPTrustFolder2788482818125\PPTImport2788483697109\data\asimages\{E4BF938F-9ED8-420A-95E8-A2ABE8AEDC74}_2.png&quot;/&gt;&lt;left val=&quot;47&quot;/&gt;&lt;top val=&quot;-2&quot;/&gt;&lt;width val=&quot;865&quot;/&gt;&lt;height val=&quot;91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E4BF938F-9ED8-420A-95E8-A2ABE8AEDC74}&quot;/&gt;&lt;isInvalidForFieldText val=&quot;0&quot;/&gt;&lt;Image&gt;&lt;filename val=&quot;C:\Users\maing\AppData\Local\Temp\CP2788482818125Session\CPTrustFolder2788482818125\PPTImport2788483697109\data\asimages\{E4BF938F-9ED8-420A-95E8-A2ABE8AEDC74}_2.png&quot;/&gt;&lt;left val=&quot;47&quot;/&gt;&lt;top val=&quot;-2&quot;/&gt;&lt;width val=&quot;865&quot;/&gt;&lt;height val=&quot;91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4&quot;/&gt;&lt;lineCharCount val=&quot;1&quot;/&gt;&lt;lineCharCount val=&quot;18&quot;/&gt;&lt;lineCharCount val=&quot;1&quot;/&gt;&lt;lineCharCount val=&quot;64&quot;/&gt;&lt;lineCharCount val=&quot;59&quot;/&gt;&lt;lineCharCount val=&quot;34&quot;/&gt;&lt;lineCharCount val=&quot;1&quot;/&gt;&lt;lineCharCount val=&quot;42&quot;/&gt;&lt;lineCharCount val=&quot;1&quot;/&gt;&lt;lineCharCount val=&quot;26&quot;/&gt;&lt;lineCharCount val=&quot;1&quot;/&gt;&lt;lineCharCount val=&quot;1&quot;/&gt;&lt;lineCharCount val=&quot;1&quot;/&gt;&lt;lineCharCount val=&quot;2&quot;/&gt;&lt;/TableIndex&gt;&lt;/ShapeTextInfo&gt;"/>
  <p:tag name="HTML_SHAPEINFO" val="&lt;TextEffect&gt;&lt;Image&gt;&lt;filename val=&quot;C:\Users\maing\AppData\Local\Temp\CP2788482818125Session\CPTrustFolder2788482818125\PPTImport2788483697109\data\asimages\{3E4C2644-E1D8-4E13-BA0D-01661C775A94}_1.png_crop.png&quot;/&gt;&lt;left val=&quot;805&quot;/&gt;&lt;top val=&quot;460&quot;/&gt;&lt;width val=&quot;0&quot;/&gt;&lt;height val=&quot;0&quot;/&gt;&lt;hasText val=&quot;1&quot;/&gt;&lt;paraId val=&quot;1&quot;/&gt;&lt;/Image&gt;&lt;Image&gt;&lt;filename val=&quot;C:\Users\maing\AppData\Local\Temp\CP2788482818125Session\CPTrustFolder2788482818125\PPTImport2788483697109\data\asimages\{DF56D8AD-8C86-46AA-9FCF-AFA60802EFA4}_1.png_crop.png&quot;/&gt;&lt;left val=&quot;56&quot;/&gt;&lt;top val=&quot;137&quot;/&gt;&lt;width val=&quot;183&quot;/&gt;&lt;height val=&quot;19&quot;/&gt;&lt;hasText val=&quot;1&quot;/&gt;&lt;paraId val=&quot;2&quot;/&gt;&lt;/Image&gt;&lt;Image&gt;&lt;filename val=&quot;C:\Users\maing\AppData\Local\Temp\CP2788482818125Session\CPTrustFolder2788482818125\PPTImport2788483697109\data\asimages\{E07D478D-228C-4599-8BFB-436C4539DA58}_1.png_crop.png&quot;/&gt;&lt;left val=&quot;805&quot;/&gt;&lt;top val=&quot;460&quot;/&gt;&lt;width val=&quot;0&quot;/&gt;&lt;height val=&quot;0&quot;/&gt;&lt;hasText val=&quot;1&quot;/&gt;&lt;paraId val=&quot;3&quot;/&gt;&lt;/Image&gt;&lt;Image&gt;&lt;filename val=&quot;C:\Users\maing\AppData\Local\Temp\CP2788482818125Session\CPTrustFolder2788482818125\PPTImport2788483697109\data\asimages\{A9614EAE-EA12-491C-BCF3-87EF716026FC}_1.png_crop.png&quot;/&gt;&lt;left val=&quot;58&quot;/&gt;&lt;top val=&quot;192&quot;/&gt;&lt;width val=&quot;716&quot;/&gt;&lt;height val=&quot;78&quot;/&gt;&lt;hasText val=&quot;1&quot;/&gt;&lt;paraId val=&quot;4&quot;/&gt;&lt;/Image&gt;&lt;Image&gt;&lt;filename val=&quot;C:\Users\maing\AppData\Local\Temp\CP2788482818125Session\CPTrustFolder2788482818125\PPTImport2788483697109\data\asimages\{2DB90E59-DFE3-4B49-A854-CDB57CCD2743}_1.png_crop.png&quot;/&gt;&lt;left val=&quot;805&quot;/&gt;&lt;top val=&quot;460&quot;/&gt;&lt;width val=&quot;0&quot;/&gt;&lt;height val=&quot;0&quot;/&gt;&lt;hasText val=&quot;1&quot;/&gt;&lt;paraId val=&quot;5&quot;/&gt;&lt;/Image&gt;&lt;Image&gt;&lt;filename val=&quot;C:\Users\maing\AppData\Local\Temp\CP2788482818125Session\CPTrustFolder2788482818125\PPTImport2788483697109\data\asimages\{4EB4A295-24DB-46F3-826D-C20A49754A4B}_1.png_crop.png&quot;/&gt;&lt;left val=&quot;57&quot;/&gt;&lt;top val=&quot;298&quot;/&gt;&lt;width val=&quot;325&quot;/&gt;&lt;height val=&quot;15&quot;/&gt;&lt;hasText val=&quot;1&quot;/&gt;&lt;paraId val=&quot;6&quot;/&gt;&lt;/Image&gt;&lt;Image&gt;&lt;filename val=&quot;C:\Users\maing\AppData\Local\Temp\CP2788482818125Session\CPTrustFolder2788482818125\PPTImport2788483697109\data\asimages\{762CF864-75DA-487B-BB56-13890D8A7538}_1.png_crop.png&quot;/&gt;&lt;left val=&quot;805&quot;/&gt;&lt;top val=&quot;460&quot;/&gt;&lt;width val=&quot;0&quot;/&gt;&lt;height val=&quot;0&quot;/&gt;&lt;hasText val=&quot;1&quot;/&gt;&lt;paraId val=&quot;7&quot;/&gt;&lt;/Image&gt;&lt;Image&gt;&lt;filename val=&quot;C:\Users\maing\AppData\Local\Temp\CP2788482818125Session\CPTrustFolder2788482818125\PPTImport2788483697109\data\asimages\{4046512B-0C40-455B-A6C6-EB5D14B2D03D}_1.png_crop.png&quot;/&gt;&lt;left val=&quot;57&quot;/&gt;&lt;top val=&quot;340&quot;/&gt;&lt;width val=&quot;184&quot;/&gt;&lt;height val=&quot;15&quot;/&gt;&lt;hasText val=&quot;1&quot;/&gt;&lt;paraId val=&quot;8&quot;/&gt;&lt;/Image&gt;&lt;Image&gt;&lt;filename val=&quot;C:\Users\maing\AppData\Local\Temp\CP2788482818125Session\CPTrustFolder2788482818125\PPTImport2788483697109\data\asimages\{05E5B256-2E99-4902-91CF-A0F6022C7C01}_1.png_crop.png&quot;/&gt;&lt;left val=&quot;805&quot;/&gt;&lt;top val=&quot;460&quot;/&gt;&lt;width val=&quot;0&quot;/&gt;&lt;height val=&quot;0&quot;/&gt;&lt;hasText val=&quot;1&quot;/&gt;&lt;paraId val=&quot;9&quot;/&gt;&lt;/Image&gt;&lt;Image&gt;&lt;filename val=&quot;C:\Users\maing\AppData\Local\Temp\CP2788482818125Session\CPTrustFolder2788482818125\PPTImport2788483697109\data\asimages\{E76B42A3-68A8-4484-A8AD-F49974219109}_1.png_crop.png&quot;/&gt;&lt;left val=&quot;805&quot;/&gt;&lt;top val=&quot;460&quot;/&gt;&lt;width val=&quot;0&quot;/&gt;&lt;height val=&quot;0&quot;/&gt;&lt;hasText val=&quot;1&quot;/&gt;&lt;paraId val=&quot;10&quot;/&gt;&lt;/Image&gt;&lt;Image&gt;&lt;filename val=&quot;C:\Users\maing\AppData\Local\Temp\CP2788482818125Session\CPTrustFolder2788482818125\PPTImport2788483697109\data\asimages\{AC29E6E3-00C1-401D-86B2-316BDE69C316}_1.png_crop.png&quot;/&gt;&lt;left val=&quot;805&quot;/&gt;&lt;top val=&quot;460&quot;/&gt;&lt;width val=&quot;0&quot;/&gt;&lt;height val=&quot;0&quot;/&gt;&lt;hasText val=&quot;1&quot;/&gt;&lt;paraId val=&quot;11&quot;/&gt;&lt;/Image&gt;&lt;Image&gt;&lt;filename val=&quot;C:\Users\maing\AppData\Local\Temp\CP2788482818125Session\CPTrustFolder2788482818125\PPTImport2788483697109\data\asimages\{A45947A8-A046-4DA2-9F54-28830BFA023E}_1.png_crop.png&quot;/&gt;&lt;left val=&quot;805&quot;/&gt;&lt;top val=&quot;460&quot;/&gt;&lt;width val=&quot;0&quot;/&gt;&lt;height val=&quot;0&quot;/&gt;&lt;hasText val=&quot;1&quot;/&gt;&lt;paraId val=&quot;12&quot;/&gt;&lt;/Image&gt;&lt;/TextEffec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E4BF938F-9ED8-420A-95E8-A2ABE8AEDC74}&quot;/&gt;&lt;isInvalidForFieldText val=&quot;0&quot;/&gt;&lt;Image&gt;&lt;filename val=&quot;C:\Users\maing\AppData\Local\Temp\CP2788482818125Session\CPTrustFolder2788482818125\PPTImport2788483697109\data\asimages\{E4BF938F-9ED8-420A-95E8-A2ABE8AEDC74}_2.png&quot;/&gt;&lt;left val=&quot;47&quot;/&gt;&lt;top val=&quot;-2&quot;/&gt;&lt;width val=&quot;865&quot;/&gt;&lt;height val=&quot;91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E4BF938F-9ED8-420A-95E8-A2ABE8AEDC74}&quot;/&gt;&lt;isInvalidForFieldText val=&quot;0&quot;/&gt;&lt;Image&gt;&lt;filename val=&quot;C:\Users\maing\AppData\Local\Temp\CP2788482818125Session\CPTrustFolder2788482818125\PPTImport2788483697109\data\asimages\{E4BF938F-9ED8-420A-95E8-A2ABE8AEDC74}_2.png&quot;/&gt;&lt;left val=&quot;47&quot;/&gt;&lt;top val=&quot;-2&quot;/&gt;&lt;width val=&quot;865&quot;/&gt;&lt;height val=&quot;91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"/>
</p:tagLst>
</file>

<file path=ppt/theme/theme1.xml><?xml version="1.0" encoding="utf-8"?>
<a:theme xmlns:a="http://schemas.openxmlformats.org/drawingml/2006/main" name="my-presentation-slides">
  <a:themeElements>
    <a:clrScheme name="my-presentation-slides 11">
      <a:dk1>
        <a:srgbClr val="000000"/>
      </a:dk1>
      <a:lt1>
        <a:srgbClr val="FFFFE1"/>
      </a:lt1>
      <a:dk2>
        <a:srgbClr val="FFFFE1"/>
      </a:dk2>
      <a:lt2>
        <a:srgbClr val="008AE8"/>
      </a:lt2>
      <a:accent1>
        <a:srgbClr val="009999"/>
      </a:accent1>
      <a:accent2>
        <a:srgbClr val="0088E4"/>
      </a:accent2>
      <a:accent3>
        <a:srgbClr val="FFFFEE"/>
      </a:accent3>
      <a:accent4>
        <a:srgbClr val="000000"/>
      </a:accent4>
      <a:accent5>
        <a:srgbClr val="AACACA"/>
      </a:accent5>
      <a:accent6>
        <a:srgbClr val="007BCF"/>
      </a:accent6>
      <a:hlink>
        <a:srgbClr val="0000FF"/>
      </a:hlink>
      <a:folHlink>
        <a:srgbClr val="CC00FF"/>
      </a:folHlink>
    </a:clrScheme>
    <a:fontScheme name="my-presentation-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y-presentation-slides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-presentation-slides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-presentation-slides 10">
        <a:dk1>
          <a:srgbClr val="008AE8"/>
        </a:dk1>
        <a:lt1>
          <a:srgbClr val="FFFFFF"/>
        </a:lt1>
        <a:dk2>
          <a:srgbClr val="FFFFE1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FFFFEE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0000FF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-presentation-slides 11">
        <a:dk1>
          <a:srgbClr val="000000"/>
        </a:dk1>
        <a:lt1>
          <a:srgbClr val="FFFFE1"/>
        </a:lt1>
        <a:dk2>
          <a:srgbClr val="FFFFE1"/>
        </a:dk2>
        <a:lt2>
          <a:srgbClr val="008AE8"/>
        </a:lt2>
        <a:accent1>
          <a:srgbClr val="009999"/>
        </a:accent1>
        <a:accent2>
          <a:srgbClr val="0088E4"/>
        </a:accent2>
        <a:accent3>
          <a:srgbClr val="FFFFEE"/>
        </a:accent3>
        <a:accent4>
          <a:srgbClr val="000000"/>
        </a:accent4>
        <a:accent5>
          <a:srgbClr val="AACACA"/>
        </a:accent5>
        <a:accent6>
          <a:srgbClr val="007BCF"/>
        </a:accent6>
        <a:hlink>
          <a:srgbClr val="0000FF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437</Words>
  <Application>Microsoft Office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Courier New</vt:lpstr>
      <vt:lpstr>Times New Roman</vt:lpstr>
      <vt:lpstr>Arial</vt:lpstr>
      <vt:lpstr>Tahoma</vt:lpstr>
      <vt:lpstr>Wingdings</vt:lpstr>
      <vt:lpstr>my-presentation-slides</vt:lpstr>
      <vt:lpstr>PowerPoint Presentation</vt:lpstr>
      <vt:lpstr>Do you object to simple text?</vt:lpstr>
      <vt:lpstr>Phrasal verbs cause confusion</vt:lpstr>
      <vt:lpstr>One word can have different parts of speech</vt:lpstr>
      <vt:lpstr>STE checker example</vt:lpstr>
      <vt:lpstr>The structure of a grammar rule</vt:lpstr>
      <vt:lpstr>Ambiguous parts of speech</vt:lpstr>
      <vt:lpstr>sans-serif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make text as clear as possible, use Simplified Technical Enlgish</dc:title>
  <dc:creator>mike@techscribe.co.uk;TechScribe</dc:creator>
  <cp:lastModifiedBy>Mike Unwalla</cp:lastModifiedBy>
  <cp:revision>141</cp:revision>
  <dcterms:created xsi:type="dcterms:W3CDTF">2015-10-28T11:56:51Z</dcterms:created>
  <dcterms:modified xsi:type="dcterms:W3CDTF">2021-05-29T07:16:07Z</dcterms:modified>
</cp:coreProperties>
</file>